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9" r:id="rId2"/>
    <p:sldId id="268" r:id="rId3"/>
    <p:sldId id="267" r:id="rId4"/>
    <p:sldId id="266" r:id="rId5"/>
    <p:sldId id="264" r:id="rId6"/>
    <p:sldId id="265" r:id="rId7"/>
  </p:sldIdLst>
  <p:sldSz cx="12801600" cy="9601200" type="A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CC00"/>
    <a:srgbClr val="FF66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42" autoAdjust="0"/>
    <p:restoredTop sz="94660"/>
  </p:normalViewPr>
  <p:slideViewPr>
    <p:cSldViewPr snapToGrid="0">
      <p:cViewPr varScale="1">
        <p:scale>
          <a:sx n="52" d="100"/>
          <a:sy n="52" d="100"/>
        </p:scale>
        <p:origin x="150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1926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48650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080312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26080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78373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55161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C0EEF-DAED-4B92-9E7A-58BD69AC3030}" type="datetimeFigureOut">
              <a:rPr lang="en-GB" smtClean="0"/>
              <a:t>13/10/2022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20627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C0EEF-DAED-4B92-9E7A-58BD69AC3030}" type="datetimeFigureOut">
              <a:rPr lang="en-GB" smtClean="0"/>
              <a:t>13/10/2022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2909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C0EEF-DAED-4B92-9E7A-58BD69AC3030}" type="datetimeFigureOut">
              <a:rPr lang="en-GB" smtClean="0"/>
              <a:t>13/10/2022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0944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1470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06141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7DC0EEF-DAED-4B92-9E7A-58BD69AC3030}" type="datetimeFigureOut">
              <a:rPr lang="en-GB" smtClean="0"/>
              <a:t>13/10/2022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3DC25CC-385F-47EF-AA3D-D4B9858D2BEB}" type="slidenum">
              <a:rPr lang="en-GB" smtClean="0"/>
              <a:t>‹#›</a:t>
            </a:fld>
            <a:endParaRPr lang="en-GB"/>
          </a:p>
        </p:txBody>
      </p:sp>
    </p:spTree>
    <p:extLst>
      <p:ext uri="{BB962C8B-B14F-4D97-AF65-F5344CB8AC3E}">
        <p14:creationId xmlns:p14="http://schemas.microsoft.com/office/powerpoint/2010/main" val="40654482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956841402"/>
              </p:ext>
            </p:extLst>
          </p:nvPr>
        </p:nvGraphicFramePr>
        <p:xfrm>
          <a:off x="330086" y="626310"/>
          <a:ext cx="12141426" cy="8112153"/>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582146">
                  <a:extLst>
                    <a:ext uri="{9D8B030D-6E8A-4147-A177-3AD203B41FA5}">
                      <a16:colId xmlns:a16="http://schemas.microsoft.com/office/drawing/2014/main" val="845078378"/>
                    </a:ext>
                  </a:extLst>
                </a:gridCol>
                <a:gridCol w="1733174">
                  <a:extLst>
                    <a:ext uri="{9D8B030D-6E8A-4147-A177-3AD203B41FA5}">
                      <a16:colId xmlns:a16="http://schemas.microsoft.com/office/drawing/2014/main" val="1016423229"/>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pPr algn="ctr"/>
                      <a:endParaRPr lang="en-GB" sz="1100" dirty="0"/>
                    </a:p>
                  </a:txBody>
                  <a:tcPr/>
                </a:tc>
                <a:extLst>
                  <a:ext uri="{0D108BD9-81ED-4DB2-BD59-A6C34878D82A}">
                    <a16:rowId xmlns:a16="http://schemas.microsoft.com/office/drawing/2014/main" val="96402867"/>
                  </a:ext>
                </a:extLst>
              </a:tr>
              <a:tr h="1302696">
                <a:tc rowSpan="4" gridSpan="2">
                  <a:txBody>
                    <a:bodyPr/>
                    <a:lstStyle/>
                    <a:p>
                      <a:r>
                        <a:rPr lang="en-GB" sz="1100" dirty="0"/>
                        <a:t>Locational knowledge:</a:t>
                      </a:r>
                    </a:p>
                    <a:p>
                      <a:r>
                        <a:rPr lang="en-GB" sz="1100" dirty="0"/>
                        <a:t>Name</a:t>
                      </a:r>
                      <a:r>
                        <a:rPr lang="en-GB" sz="1100" baseline="0" dirty="0"/>
                        <a:t> and locate the world’s seven continents and five oceans.</a:t>
                      </a:r>
                    </a:p>
                    <a:p>
                      <a:r>
                        <a:rPr lang="en-GB" sz="1100" baseline="0" dirty="0"/>
                        <a:t>Human and physical geography:</a:t>
                      </a:r>
                    </a:p>
                    <a:p>
                      <a:r>
                        <a:rPr lang="en-GB" sz="1100" baseline="0" dirty="0"/>
                        <a:t>Identify seasonal and daily weather patterns in the UK and the location of hot and cold areas of the world in relation to the Equator and the North and South Poles</a:t>
                      </a:r>
                    </a:p>
                    <a:p>
                      <a:r>
                        <a:rPr lang="en-GB" sz="1100" baseline="0" dirty="0"/>
                        <a:t>Use basic geographical vocabulary to refer to physical and human features</a:t>
                      </a:r>
                    </a:p>
                    <a:p>
                      <a:r>
                        <a:rPr lang="en-GB" sz="1100" baseline="0" dirty="0"/>
                        <a:t>Use simple compass directions and locational and directional  language to describe the location of </a:t>
                      </a:r>
                      <a:r>
                        <a:rPr lang="en-GB" sz="1100" baseline="0" dirty="0" err="1"/>
                        <a:t>freatures</a:t>
                      </a:r>
                      <a:r>
                        <a:rPr lang="en-GB" sz="1100" baseline="0"/>
                        <a:t>. </a:t>
                      </a:r>
                      <a:endParaRPr lang="en-GB" sz="1100" baseline="0" dirty="0"/>
                    </a:p>
                  </a:txBody>
                  <a:tcPr/>
                </a:tc>
                <a:tc rowSpan="4" hMerge="1">
                  <a:txBody>
                    <a:bodyPr/>
                    <a:lstStyle/>
                    <a:p>
                      <a:endParaRPr lang="en-GB"/>
                    </a:p>
                  </a:txBody>
                  <a:tcPr/>
                </a:tc>
                <a:tc rowSpan="8" gridSpan="4">
                  <a:txBody>
                    <a:bodyPr/>
                    <a:lstStyle/>
                    <a:p>
                      <a:r>
                        <a:rPr lang="en-GB" sz="1000" kern="1200" dirty="0">
                          <a:solidFill>
                            <a:srgbClr val="FF0000"/>
                          </a:solidFill>
                          <a:effectLst/>
                          <a:latin typeface="+mn-lt"/>
                          <a:ea typeface="+mn-ea"/>
                          <a:cs typeface="+mn-cs"/>
                        </a:rPr>
                        <a:t>To know that </a:t>
                      </a:r>
                      <a:r>
                        <a:rPr lang="en-US" sz="1000" kern="1200" dirty="0">
                          <a:solidFill>
                            <a:srgbClr val="FF0000"/>
                          </a:solidFill>
                          <a:effectLst/>
                          <a:latin typeface="+mn-lt"/>
                          <a:ea typeface="+mn-ea"/>
                          <a:cs typeface="+mn-cs"/>
                        </a:rPr>
                        <a:t>an emperor penguin is the only large animal to remain on the Antarctic mainland throughout its bitterly inhospitable winter, where temperatures fall to –80°C. Once the female has laid her egg, she heads back to the sea, leaving the male to incubate it. He then spends two months standing on the freezing cold ice, with the egg on his feet. Imagine doing that for two months! The egg is kept warm by a thick fold of skin that hangs from his belly.</a:t>
                      </a:r>
                      <a:endParaRPr lang="en-GB" sz="1000" kern="1200" dirty="0">
                        <a:solidFill>
                          <a:srgbClr val="FF0000"/>
                        </a:solidFill>
                        <a:effectLst/>
                        <a:latin typeface="+mn-lt"/>
                        <a:ea typeface="+mn-ea"/>
                        <a:cs typeface="+mn-cs"/>
                      </a:endParaRPr>
                    </a:p>
                    <a:p>
                      <a:r>
                        <a:rPr lang="en-GB" sz="1000" dirty="0">
                          <a:solidFill>
                            <a:srgbClr val="FFC000"/>
                          </a:solidFill>
                        </a:rPr>
                        <a:t>To</a:t>
                      </a:r>
                      <a:r>
                        <a:rPr lang="en-GB" sz="1000" kern="1200" dirty="0">
                          <a:solidFill>
                            <a:srgbClr val="FFC000"/>
                          </a:solidFill>
                          <a:effectLst/>
                          <a:latin typeface="+mn-lt"/>
                          <a:ea typeface="+mn-ea"/>
                          <a:cs typeface="+mn-cs"/>
                        </a:rPr>
                        <a:t> focus on the fact that we live in a country that is part of a continent. Start to build the children’s ideas of the scale of the world.</a:t>
                      </a:r>
                    </a:p>
                    <a:p>
                      <a:r>
                        <a:rPr lang="en-US" sz="1000" kern="1200" dirty="0">
                          <a:solidFill>
                            <a:srgbClr val="FFC000"/>
                          </a:solidFill>
                          <a:effectLst/>
                          <a:latin typeface="+mn-lt"/>
                          <a:ea typeface="+mn-ea"/>
                          <a:cs typeface="+mn-cs"/>
                        </a:rPr>
                        <a:t>To C=contrast continents, saying that you can get all types of environment, habitat and settlement in just one continent - Asia.</a:t>
                      </a:r>
                    </a:p>
                    <a:p>
                      <a:r>
                        <a:rPr lang="en-US" sz="1000" kern="1200" dirty="0">
                          <a:solidFill>
                            <a:srgbClr val="FFC000"/>
                          </a:solidFill>
                          <a:effectLst/>
                          <a:latin typeface="+mn-lt"/>
                          <a:ea typeface="+mn-ea"/>
                          <a:cs typeface="+mn-cs"/>
                        </a:rPr>
                        <a:t>To</a:t>
                      </a:r>
                      <a:r>
                        <a:rPr lang="en-US" sz="1000" kern="1200" baseline="0" dirty="0">
                          <a:solidFill>
                            <a:srgbClr val="FFC000"/>
                          </a:solidFill>
                          <a:effectLst/>
                          <a:latin typeface="+mn-lt"/>
                          <a:ea typeface="+mn-ea"/>
                          <a:cs typeface="+mn-cs"/>
                        </a:rPr>
                        <a:t> know that </a:t>
                      </a:r>
                      <a:r>
                        <a:rPr lang="en-US" sz="1000" kern="1200" dirty="0">
                          <a:solidFill>
                            <a:srgbClr val="FFC000"/>
                          </a:solidFill>
                          <a:effectLst/>
                          <a:latin typeface="+mn-lt"/>
                          <a:ea typeface="+mn-ea"/>
                          <a:cs typeface="+mn-cs"/>
                        </a:rPr>
                        <a:t>Antarctica</a:t>
                      </a:r>
                      <a:r>
                        <a:rPr lang="en-US" sz="1000" kern="1200" baseline="0" dirty="0">
                          <a:solidFill>
                            <a:srgbClr val="FFC000"/>
                          </a:solidFill>
                          <a:effectLst/>
                          <a:latin typeface="+mn-lt"/>
                          <a:ea typeface="+mn-ea"/>
                          <a:cs typeface="+mn-cs"/>
                        </a:rPr>
                        <a:t> (</a:t>
                      </a:r>
                      <a:r>
                        <a:rPr lang="en-US" sz="1000" kern="1200" dirty="0">
                          <a:solidFill>
                            <a:srgbClr val="FFC000"/>
                          </a:solidFill>
                          <a:effectLst/>
                          <a:latin typeface="+mn-lt"/>
                          <a:ea typeface="+mn-ea"/>
                          <a:cs typeface="+mn-cs"/>
                        </a:rPr>
                        <a:t>covered in week 1) is different: it is just cold, bleak, remote and mountainous. Asia, focused on here, has a wonderful range of environments – from snow-capped peaks to idyllic beaches. Even then, it is only one small part of this vast continent that is suitable for giant pandas. For more background information about red pandas.</a:t>
                      </a:r>
                    </a:p>
                    <a:p>
                      <a:r>
                        <a:rPr lang="en-GB" sz="1000" dirty="0">
                          <a:solidFill>
                            <a:srgbClr val="00B050"/>
                          </a:solidFill>
                        </a:rPr>
                        <a:t>To</a:t>
                      </a:r>
                      <a:r>
                        <a:rPr lang="en-GB" sz="1000" kern="1200" dirty="0">
                          <a:solidFill>
                            <a:srgbClr val="00B050"/>
                          </a:solidFill>
                          <a:effectLst/>
                          <a:latin typeface="+mn-lt"/>
                          <a:ea typeface="+mn-ea"/>
                          <a:cs typeface="+mn-cs"/>
                        </a:rPr>
                        <a:t> focus on the continent of Oceania and the oceans that surround it: the Indian Ocean, Southern Ocean and South Pacific. To revel in the large number of seas there too, when you look at a map or globe. This is a continent, but is made up of thousands of islands. Continue to build children’s ideas of the scale of the world, and the concepts of near and far – this is </a:t>
                      </a:r>
                      <a:r>
                        <a:rPr lang="en-GB" sz="1000" i="1" kern="1200" dirty="0">
                          <a:solidFill>
                            <a:srgbClr val="00B050"/>
                          </a:solidFill>
                          <a:effectLst/>
                          <a:latin typeface="+mn-lt"/>
                          <a:ea typeface="+mn-ea"/>
                          <a:cs typeface="+mn-cs"/>
                        </a:rPr>
                        <a:t>very</a:t>
                      </a:r>
                      <a:r>
                        <a:rPr lang="en-GB" sz="1000" kern="1200" dirty="0">
                          <a:solidFill>
                            <a:srgbClr val="00B050"/>
                          </a:solidFill>
                          <a:effectLst/>
                          <a:latin typeface="+mn-lt"/>
                          <a:ea typeface="+mn-ea"/>
                          <a:cs typeface="+mn-cs"/>
                        </a:rPr>
                        <a:t> far and is in the Southern Hemisphere!  </a:t>
                      </a:r>
                    </a:p>
                    <a:p>
                      <a:r>
                        <a:rPr lang="en-US" sz="1000" kern="1200" dirty="0">
                          <a:solidFill>
                            <a:srgbClr val="00B050"/>
                          </a:solidFill>
                          <a:effectLst/>
                          <a:latin typeface="+mn-lt"/>
                          <a:ea typeface="+mn-ea"/>
                          <a:cs typeface="+mn-cs"/>
                        </a:rPr>
                        <a:t>To</a:t>
                      </a:r>
                      <a:r>
                        <a:rPr lang="en-US" sz="1000" kern="1200" baseline="0" dirty="0">
                          <a:solidFill>
                            <a:srgbClr val="00B050"/>
                          </a:solidFill>
                          <a:effectLst/>
                          <a:latin typeface="+mn-lt"/>
                          <a:ea typeface="+mn-ea"/>
                          <a:cs typeface="+mn-cs"/>
                        </a:rPr>
                        <a:t> </a:t>
                      </a:r>
                      <a:r>
                        <a:rPr lang="en-US" sz="1000" kern="1200" dirty="0">
                          <a:solidFill>
                            <a:srgbClr val="00B050"/>
                          </a:solidFill>
                          <a:effectLst/>
                          <a:latin typeface="+mn-lt"/>
                          <a:ea typeface="+mn-ea"/>
                          <a:cs typeface="+mn-cs"/>
                        </a:rPr>
                        <a:t>contrast continents by saying you can get all types of environment, habitat and settlement in Oceania – island groups like Indonesia, or New Zealand might have very different climates to a country the size of Australia. For more background information about the art and culture of Oceania and Pacific region, refer to the Royal Academy resources on Oceania.</a:t>
                      </a:r>
                      <a:endParaRPr lang="en-GB" sz="1000" dirty="0">
                        <a:solidFill>
                          <a:srgbClr val="00B050"/>
                        </a:solidFill>
                      </a:endParaRPr>
                    </a:p>
                    <a:p>
                      <a:r>
                        <a:rPr lang="en-GB" sz="1000" dirty="0">
                          <a:solidFill>
                            <a:srgbClr val="0070C0"/>
                          </a:solidFill>
                        </a:rPr>
                        <a:t>To know</a:t>
                      </a:r>
                      <a:r>
                        <a:rPr lang="en-GB" sz="1000" baseline="0" dirty="0">
                          <a:solidFill>
                            <a:srgbClr val="0070C0"/>
                          </a:solidFill>
                        </a:rPr>
                        <a:t> </a:t>
                      </a:r>
                      <a:r>
                        <a:rPr lang="en-GB" sz="1000" kern="1200" dirty="0">
                          <a:solidFill>
                            <a:srgbClr val="0070C0"/>
                          </a:solidFill>
                          <a:effectLst/>
                          <a:latin typeface="+mn-lt"/>
                          <a:ea typeface="+mn-ea"/>
                          <a:cs typeface="+mn-cs"/>
                        </a:rPr>
                        <a:t>focus is on the African continent</a:t>
                      </a:r>
                      <a:r>
                        <a:rPr lang="en-GB" sz="1000" kern="1200" baseline="0" dirty="0">
                          <a:solidFill>
                            <a:srgbClr val="0070C0"/>
                          </a:solidFill>
                          <a:effectLst/>
                          <a:latin typeface="+mn-lt"/>
                          <a:ea typeface="+mn-ea"/>
                          <a:cs typeface="+mn-cs"/>
                        </a:rPr>
                        <a:t> and</a:t>
                      </a:r>
                      <a:r>
                        <a:rPr lang="en-GB" sz="1000" kern="1200" dirty="0">
                          <a:solidFill>
                            <a:srgbClr val="0070C0"/>
                          </a:solidFill>
                          <a:effectLst/>
                          <a:latin typeface="+mn-lt"/>
                          <a:ea typeface="+mn-ea"/>
                          <a:cs typeface="+mn-cs"/>
                        </a:rPr>
                        <a:t> the typical view of rural Africa.</a:t>
                      </a:r>
                      <a:r>
                        <a:rPr lang="en-GB" sz="1000" kern="1200" baseline="0" dirty="0">
                          <a:solidFill>
                            <a:srgbClr val="0070C0"/>
                          </a:solidFill>
                          <a:effectLst/>
                          <a:latin typeface="+mn-lt"/>
                          <a:ea typeface="+mn-ea"/>
                          <a:cs typeface="+mn-cs"/>
                        </a:rPr>
                        <a:t> S</a:t>
                      </a:r>
                      <a:r>
                        <a:rPr lang="en-GB" sz="1000" kern="1200" dirty="0">
                          <a:solidFill>
                            <a:srgbClr val="0070C0"/>
                          </a:solidFill>
                          <a:effectLst/>
                          <a:latin typeface="+mn-lt"/>
                          <a:ea typeface="+mn-ea"/>
                          <a:cs typeface="+mn-cs"/>
                        </a:rPr>
                        <a:t>tress the scale and size of the continent. Focus on the specific countries too. </a:t>
                      </a:r>
                    </a:p>
                    <a:p>
                      <a:r>
                        <a:rPr lang="en-GB" sz="1000" kern="1200" dirty="0">
                          <a:solidFill>
                            <a:srgbClr val="0070C0"/>
                          </a:solidFill>
                          <a:effectLst/>
                          <a:latin typeface="+mn-lt"/>
                          <a:ea typeface="+mn-ea"/>
                          <a:cs typeface="+mn-cs"/>
                        </a:rPr>
                        <a:t>To know that in elephants, whole-family groups bring up the herd, led by the female matriarch. They all help to look after the baby elephants. If there is a sign of danger, the older elephants form a circle to protect the babies. Elephants live for up to 70 years. </a:t>
                      </a:r>
                      <a:r>
                        <a:rPr lang="en-US" sz="1000" kern="1200" dirty="0">
                          <a:solidFill>
                            <a:srgbClr val="0070C0"/>
                          </a:solidFill>
                          <a:effectLst/>
                          <a:latin typeface="+mn-lt"/>
                          <a:ea typeface="+mn-ea"/>
                          <a:cs typeface="+mn-cs"/>
                        </a:rPr>
                        <a:t>Look at the Natural History Museum website for up-to-date information on extinction issues for wider understanding.</a:t>
                      </a:r>
                      <a:endParaRPr lang="en-GB" sz="1000" dirty="0">
                        <a:solidFill>
                          <a:srgbClr val="0070C0"/>
                        </a:solidFill>
                      </a:endParaRPr>
                    </a:p>
                    <a:p>
                      <a:r>
                        <a:rPr lang="en-GB" sz="1000" dirty="0">
                          <a:solidFill>
                            <a:srgbClr val="FF33CC"/>
                          </a:solidFill>
                        </a:rPr>
                        <a:t>To</a:t>
                      </a:r>
                      <a:r>
                        <a:rPr lang="en-GB" sz="1000" baseline="0" dirty="0">
                          <a:solidFill>
                            <a:srgbClr val="FF33CC"/>
                          </a:solidFill>
                        </a:rPr>
                        <a:t> </a:t>
                      </a:r>
                      <a:r>
                        <a:rPr lang="en-GB" sz="1000" kern="1200" dirty="0">
                          <a:solidFill>
                            <a:srgbClr val="FF33CC"/>
                          </a:solidFill>
                          <a:effectLst/>
                          <a:latin typeface="+mn-lt"/>
                          <a:ea typeface="+mn-ea"/>
                          <a:cs typeface="+mn-cs"/>
                        </a:rPr>
                        <a:t>put our journeys (and the hardships we encounter) into perspective. It is quite amazing to think that such small creatures can both find their way to the Southern Hemisphere and travel in groups, often knowing exactly where to stop. This is a definite chance for awe and wonder with young children. These are birds that we can all see in our local area, and they go much further than us, to rear their young and travel to get the best weather and ultimately to survive. It is this aspect that we should compare with young children: why do we not migrate every year? </a:t>
                      </a:r>
                    </a:p>
                    <a:p>
                      <a:r>
                        <a:rPr lang="en-GB" sz="1000" kern="1200" dirty="0">
                          <a:solidFill>
                            <a:srgbClr val="FF33CC"/>
                          </a:solidFill>
                          <a:effectLst/>
                          <a:latin typeface="+mn-lt"/>
                          <a:ea typeface="+mn-ea"/>
                          <a:cs typeface="+mn-cs"/>
                        </a:rPr>
                        <a:t> Possibly</a:t>
                      </a:r>
                      <a:r>
                        <a:rPr lang="en-GB" sz="1000" kern="1200" baseline="0" dirty="0">
                          <a:solidFill>
                            <a:srgbClr val="FF33CC"/>
                          </a:solidFill>
                          <a:effectLst/>
                          <a:latin typeface="+mn-lt"/>
                          <a:ea typeface="+mn-ea"/>
                          <a:cs typeface="+mn-cs"/>
                        </a:rPr>
                        <a:t> </a:t>
                      </a:r>
                      <a:r>
                        <a:rPr lang="en-GB" sz="1000" kern="1200" dirty="0">
                          <a:solidFill>
                            <a:srgbClr val="FF33CC"/>
                          </a:solidFill>
                          <a:effectLst/>
                          <a:latin typeface="+mn-lt"/>
                          <a:ea typeface="+mn-ea"/>
                          <a:cs typeface="+mn-cs"/>
                        </a:rPr>
                        <a:t>look at the migration of the swift, which also migrates large distances every year (but not as far as swallows). Swifts are larger than swallows, and are more likely to be seen in the city. Swallows are mostly found in the countryside. </a:t>
                      </a:r>
                    </a:p>
                    <a:p>
                      <a:r>
                        <a:rPr lang="en-GB" sz="1000" kern="1200" dirty="0">
                          <a:solidFill>
                            <a:srgbClr val="FF33CC"/>
                          </a:solidFill>
                          <a:effectLst/>
                          <a:latin typeface="+mn-lt"/>
                          <a:ea typeface="+mn-ea"/>
                          <a:cs typeface="+mn-cs"/>
                        </a:rPr>
                        <a:t>To</a:t>
                      </a:r>
                      <a:r>
                        <a:rPr lang="en-GB" sz="1000" kern="1200" baseline="0" dirty="0">
                          <a:solidFill>
                            <a:srgbClr val="FF33CC"/>
                          </a:solidFill>
                          <a:effectLst/>
                          <a:latin typeface="+mn-lt"/>
                          <a:ea typeface="+mn-ea"/>
                          <a:cs typeface="+mn-cs"/>
                        </a:rPr>
                        <a:t> know that s</a:t>
                      </a:r>
                      <a:r>
                        <a:rPr lang="en-US" sz="1000" kern="1200" dirty="0">
                          <a:solidFill>
                            <a:srgbClr val="FF33CC"/>
                          </a:solidFill>
                          <a:effectLst/>
                          <a:latin typeface="+mn-lt"/>
                          <a:ea typeface="+mn-ea"/>
                          <a:cs typeface="+mn-cs"/>
                        </a:rPr>
                        <a:t>wallows arrive in Europe in mid-April from Southern Africa, on a journey that takes about four weeks. They leave again in early-September. The return journey takes six weeks. Swallows from different parts of Europe fly to different destinations.</a:t>
                      </a:r>
                    </a:p>
                    <a:p>
                      <a:pPr algn="l"/>
                      <a:r>
                        <a:rPr lang="en-GB" sz="1000" dirty="0">
                          <a:solidFill>
                            <a:srgbClr val="7030A0"/>
                          </a:solidFill>
                        </a:rPr>
                        <a:t>Activities:</a:t>
                      </a:r>
                      <a:r>
                        <a:rPr lang="en-GB" sz="1000" baseline="0" dirty="0">
                          <a:solidFill>
                            <a:srgbClr val="7030A0"/>
                          </a:solidFill>
                        </a:rPr>
                        <a:t> Who live in my ‘place in the box’?</a:t>
                      </a:r>
                      <a:endParaRPr lang="en-GB" sz="100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r>
                        <a:rPr lang="en-GB" sz="1100" dirty="0"/>
                        <a:t>World, continent, Europe, Africa,</a:t>
                      </a:r>
                      <a:r>
                        <a:rPr lang="en-GB" sz="1100" baseline="0" dirty="0"/>
                        <a:t> Asia, North and South America, Oceania, Antarctica, country, Great Britain, Ireland, North Pole, Southern Ocean, polar, emperor penguin, China, Indonesia, Pakistan, Bangladesh, India, Russia, Japan, cold, wet, dry, sea, underwater, </a:t>
                      </a:r>
                      <a:r>
                        <a:rPr lang="en-GB" sz="1100" baseline="0" dirty="0" err="1"/>
                        <a:t>Nigaloo</a:t>
                      </a:r>
                      <a:r>
                        <a:rPr lang="en-GB" sz="1100" baseline="0" dirty="0"/>
                        <a:t> Reef, filter feeders, Coral Sea, Tasman Sea, journey, distance, far, near, globe</a:t>
                      </a:r>
                      <a:endParaRPr lang="en-GB" sz="1100" dirty="0"/>
                    </a:p>
                  </a:txBody>
                  <a:tcPr/>
                </a:tc>
                <a:tc hMerge="1">
                  <a:txBody>
                    <a:bodyPr/>
                    <a:lstStyle/>
                    <a:p>
                      <a:endParaRPr lang="en-GB" sz="1100"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a:txBody>
                    <a:bodyPr/>
                    <a:lstStyle/>
                    <a:p>
                      <a:r>
                        <a:rPr lang="en-GB" sz="1100"/>
                        <a:t>Linked Texts</a:t>
                      </a:r>
                      <a:endParaRPr lang="en-GB" sz="1100" dirty="0"/>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r>
                        <a:rPr lang="en-GB" sz="1100" baseline="0" dirty="0"/>
                        <a:t>The </a:t>
                      </a:r>
                      <a:r>
                        <a:rPr lang="en-GB" sz="1100" baseline="0" dirty="0" err="1"/>
                        <a:t>Dandilion</a:t>
                      </a:r>
                      <a:r>
                        <a:rPr lang="en-GB" sz="1100" baseline="0" dirty="0"/>
                        <a:t> Seed by Joseph Antony</a:t>
                      </a:r>
                    </a:p>
                    <a:p>
                      <a:r>
                        <a:rPr lang="en-GB" sz="1100" baseline="0" dirty="0"/>
                        <a:t>Flip, Float, Fly by JoAnn Early </a:t>
                      </a:r>
                      <a:r>
                        <a:rPr lang="en-GB" sz="1100" baseline="0" dirty="0" err="1"/>
                        <a:t>Macken</a:t>
                      </a:r>
                      <a:endParaRPr lang="en-GB" sz="1100" baseline="0" dirty="0"/>
                    </a:p>
                    <a:p>
                      <a:r>
                        <a:rPr lang="en-GB" sz="1100" baseline="0" dirty="0"/>
                        <a:t>Tops and Bottoms by Janet Stevens</a:t>
                      </a:r>
                    </a:p>
                    <a:p>
                      <a:r>
                        <a:rPr lang="en-GB" sz="1100" baseline="0" dirty="0"/>
                        <a:t>Nature’s Patchwork Quilt by Mary </a:t>
                      </a:r>
                      <a:r>
                        <a:rPr lang="en-GB" sz="1100" baseline="0" dirty="0" err="1"/>
                        <a:t>Miche</a:t>
                      </a:r>
                      <a:endParaRPr lang="en-GB" sz="1100" baseline="0" dirty="0"/>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pPr algn="ctr"/>
                      <a:endParaRPr lang="en-GB" sz="1100" dirty="0"/>
                    </a:p>
                  </a:txBody>
                  <a:tcPr/>
                </a:tc>
                <a:extLst>
                  <a:ext uri="{0D108BD9-81ED-4DB2-BD59-A6C34878D82A}">
                    <a16:rowId xmlns:a16="http://schemas.microsoft.com/office/drawing/2014/main" val="161394966"/>
                  </a:ext>
                </a:extLst>
              </a:tr>
              <a:tr h="2668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pPr marL="0" indent="0">
                        <a:buFont typeface="Arial" panose="020B0604020202020204" pitchFamily="34" charset="0"/>
                        <a:buNone/>
                      </a:pPr>
                      <a:endParaRPr lang="en-GB" sz="1100" dirty="0"/>
                    </a:p>
                    <a:p>
                      <a:r>
                        <a:rPr lang="en-GB" sz="1100" b="0" i="0" u="none" strike="noStrike" kern="1200" baseline="0" dirty="0">
                          <a:solidFill>
                            <a:schemeClr val="tx1"/>
                          </a:solidFill>
                          <a:latin typeface="+mn-lt"/>
                          <a:ea typeface="+mn-ea"/>
                          <a:cs typeface="+mn-cs"/>
                        </a:rPr>
                        <a:t> • name and locate the world’s seven continents and five oceans</a:t>
                      </a:r>
                    </a:p>
                    <a:p>
                      <a:r>
                        <a:rPr lang="en-GB" sz="1100" b="0" i="0" u="none" strike="noStrike" kern="1200" baseline="0" dirty="0">
                          <a:solidFill>
                            <a:schemeClr val="tx1"/>
                          </a:solidFill>
                          <a:latin typeface="+mn-lt"/>
                          <a:ea typeface="+mn-ea"/>
                          <a:cs typeface="+mn-cs"/>
                        </a:rPr>
                        <a:t>• use world maps, atlases and globes to identify countries, continents and oceans</a:t>
                      </a:r>
                    </a:p>
                    <a:p>
                      <a:r>
                        <a:rPr lang="en-GB" sz="1100" b="0" i="0" u="none" strike="noStrike" kern="1200" baseline="0" dirty="0">
                          <a:solidFill>
                            <a:schemeClr val="tx1"/>
                          </a:solidFill>
                          <a:latin typeface="+mn-lt"/>
                          <a:ea typeface="+mn-ea"/>
                          <a:cs typeface="+mn-cs"/>
                        </a:rPr>
                        <a:t>• use simple fieldwork and observational skills.</a:t>
                      </a:r>
                      <a:endParaRPr lang="en-GB" sz="1100" dirty="0"/>
                    </a:p>
                    <a:p>
                      <a:pPr marL="171450" indent="-171450">
                        <a:buFont typeface="Arial" panose="020B0604020202020204" pitchFamily="34" charset="0"/>
                        <a:buChar char="•"/>
                      </a:pPr>
                      <a:endParaRPr lang="en-GB" sz="1100" dirty="0"/>
                    </a:p>
                  </a:txBody>
                  <a:tcPr/>
                </a:tc>
                <a:tc rowSpan="4" hMerge="1">
                  <a:txBody>
                    <a:bodyPr/>
                    <a:lstStyle/>
                    <a:p>
                      <a:endParaRPr lang="en-GB" sz="1100" dirty="0"/>
                    </a:p>
                  </a:txBody>
                  <a:tcPr/>
                </a:tc>
                <a:extLst>
                  <a:ext uri="{0D108BD9-81ED-4DB2-BD59-A6C34878D82A}">
                    <a16:rowId xmlns:a16="http://schemas.microsoft.com/office/drawing/2014/main" val="2656242789"/>
                  </a:ext>
                </a:extLst>
              </a:tr>
              <a:tr h="838593">
                <a:tc gridSpan="2">
                  <a:txBody>
                    <a:bodyPr/>
                    <a:lstStyle/>
                    <a:p>
                      <a:r>
                        <a:rPr lang="en-GB" sz="1100" dirty="0"/>
                        <a:t>YEFS Wild Animals</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a:p>
                  </a:txBody>
                  <a:tcPr/>
                </a:tc>
                <a:extLst>
                  <a:ext uri="{0D108BD9-81ED-4DB2-BD59-A6C34878D82A}">
                    <a16:rowId xmlns:a16="http://schemas.microsoft.com/office/drawing/2014/main" val="1740481448"/>
                  </a:ext>
                </a:extLst>
              </a:tr>
              <a:tr h="2668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338906">
                <a:tc gridSpan="2">
                  <a:txBody>
                    <a:bodyPr/>
                    <a:lstStyle/>
                    <a:p>
                      <a:r>
                        <a:rPr lang="en-GB" sz="1100" dirty="0"/>
                        <a:t>Y2 Our Wonderful World</a:t>
                      </a:r>
                    </a:p>
                    <a:p>
                      <a:r>
                        <a:rPr lang="en-GB" sz="1100" dirty="0"/>
                        <a:t>Y3 Our World</a:t>
                      </a:r>
                    </a:p>
                    <a:p>
                      <a:r>
                        <a:rPr lang="en-GB" sz="1100" dirty="0"/>
                        <a:t>Y4 The Americas</a:t>
                      </a:r>
                    </a:p>
                    <a:p>
                      <a:r>
                        <a:rPr lang="en-GB" sz="1100" dirty="0"/>
                        <a:t>Y6 South America:</a:t>
                      </a:r>
                      <a:r>
                        <a:rPr lang="en-GB" sz="1100" baseline="0" dirty="0"/>
                        <a:t> The Amazon</a:t>
                      </a:r>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pPr algn="ctr"/>
                      <a:endParaRPr lang="en-GB" sz="1100" dirty="0"/>
                    </a:p>
                  </a:txBody>
                  <a:tcPr/>
                </a:tc>
                <a:extLst>
                  <a:ext uri="{0D108BD9-81ED-4DB2-BD59-A6C34878D82A}">
                    <a16:rowId xmlns:a16="http://schemas.microsoft.com/office/drawing/2014/main" val="609749139"/>
                  </a:ext>
                </a:extLst>
              </a:tr>
              <a:tr h="422243">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endParaRPr lang="en-GB" sz="1100" dirty="0">
                        <a:solidFill>
                          <a:srgbClr val="FF0000"/>
                        </a:solidFill>
                      </a:endParaRPr>
                    </a:p>
                    <a:p>
                      <a:pPr algn="ctr"/>
                      <a:r>
                        <a:rPr lang="en-GB" sz="1100" dirty="0">
                          <a:solidFill>
                            <a:srgbClr val="FF0000"/>
                          </a:solidFill>
                        </a:rPr>
                        <a:t>What is it like where emperor penguins live?</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C000"/>
                          </a:solidFill>
                          <a:effectLst/>
                          <a:uLnTx/>
                          <a:uFillTx/>
                          <a:latin typeface="+mn-lt"/>
                          <a:ea typeface="+mn-ea"/>
                          <a:cs typeface="+mn-cs"/>
                        </a:rPr>
                        <a:t>What is it like where Asian pandas live?</a:t>
                      </a:r>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What is it like where  whale sharks live?</a:t>
                      </a:r>
                    </a:p>
                  </a:txBody>
                  <a:tcPr/>
                </a:tc>
                <a:tc>
                  <a:txBody>
                    <a:bodyPr/>
                    <a:lstStyle/>
                    <a:p>
                      <a:pPr algn="ctr"/>
                      <a:endParaRPr lang="en-GB" sz="1100" dirty="0"/>
                    </a:p>
                    <a:p>
                      <a:pPr algn="ctr"/>
                      <a:r>
                        <a:rPr lang="en-GB" sz="1100" dirty="0">
                          <a:solidFill>
                            <a:srgbClr val="0070C0"/>
                          </a:solidFill>
                        </a:rPr>
                        <a:t>What is it like where the African elephants live?</a:t>
                      </a:r>
                    </a:p>
                  </a:txBody>
                  <a:tcPr/>
                </a:tc>
                <a:tc gridSpan="2">
                  <a:txBody>
                    <a:bodyPr/>
                    <a:lstStyle/>
                    <a:p>
                      <a:pPr algn="ctr"/>
                      <a:endParaRPr lang="en-GB" sz="1100" dirty="0"/>
                    </a:p>
                    <a:p>
                      <a:pPr algn="ctr"/>
                      <a:r>
                        <a:rPr lang="en-GB" sz="1100" dirty="0">
                          <a:solidFill>
                            <a:srgbClr val="FF33CC"/>
                          </a:solidFill>
                        </a:rPr>
                        <a:t>What</a:t>
                      </a:r>
                      <a:r>
                        <a:rPr lang="en-GB" sz="1100" baseline="0" dirty="0">
                          <a:solidFill>
                            <a:srgbClr val="FF33CC"/>
                          </a:solidFill>
                        </a:rPr>
                        <a:t> is it like where the swallows live?</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Who lives in my ‘place in the box’?</a:t>
                      </a: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1194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and decorate a ‘place in the box’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1 Unit 3: Animals and Their Habitats</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3"/>
          <a:stretch>
            <a:fillRect/>
          </a:stretch>
        </p:blipFill>
        <p:spPr>
          <a:xfrm>
            <a:off x="8913809" y="8167534"/>
            <a:ext cx="405112" cy="405112"/>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594654" y="8170093"/>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5"/>
          <a:stretch>
            <a:fillRect/>
          </a:stretch>
        </p:blipFill>
        <p:spPr>
          <a:xfrm>
            <a:off x="330085" y="206382"/>
            <a:ext cx="1508661" cy="404553"/>
          </a:xfrm>
          <a:prstGeom prst="rect">
            <a:avLst/>
          </a:prstGeom>
        </p:spPr>
      </p:pic>
      <p:pic>
        <p:nvPicPr>
          <p:cNvPr id="15" name="Picture 14">
            <a:extLst>
              <a:ext uri="{FF2B5EF4-FFF2-40B4-BE49-F238E27FC236}">
                <a16:creationId xmlns:a16="http://schemas.microsoft.com/office/drawing/2014/main" id="{967F8788-924C-4D1A-A57B-233CFCF71B73}"/>
              </a:ext>
            </a:extLst>
          </p:cNvPr>
          <p:cNvPicPr>
            <a:picLocks noChangeAspect="1"/>
          </p:cNvPicPr>
          <p:nvPr/>
        </p:nvPicPr>
        <p:blipFill>
          <a:blip r:embed="rId3"/>
          <a:stretch>
            <a:fillRect/>
          </a:stretch>
        </p:blipFill>
        <p:spPr>
          <a:xfrm>
            <a:off x="6767509" y="8236650"/>
            <a:ext cx="405112" cy="405112"/>
          </a:xfrm>
          <a:prstGeom prst="rect">
            <a:avLst/>
          </a:prstGeom>
        </p:spPr>
      </p:pic>
      <p:pic>
        <p:nvPicPr>
          <p:cNvPr id="16" name="Picture 15">
            <a:extLst>
              <a:ext uri="{FF2B5EF4-FFF2-40B4-BE49-F238E27FC236}">
                <a16:creationId xmlns:a16="http://schemas.microsoft.com/office/drawing/2014/main" id="{967F8788-924C-4D1A-A57B-233CFCF71B73}"/>
              </a:ext>
            </a:extLst>
          </p:cNvPr>
          <p:cNvPicPr>
            <a:picLocks noChangeAspect="1"/>
          </p:cNvPicPr>
          <p:nvPr/>
        </p:nvPicPr>
        <p:blipFill>
          <a:blip r:embed="rId3"/>
          <a:stretch>
            <a:fillRect/>
          </a:stretch>
        </p:blipFill>
        <p:spPr>
          <a:xfrm>
            <a:off x="4621209" y="8197021"/>
            <a:ext cx="405112" cy="405112"/>
          </a:xfrm>
          <a:prstGeom prst="rect">
            <a:avLst/>
          </a:prstGeom>
        </p:spPr>
      </p:pic>
      <p:pic>
        <p:nvPicPr>
          <p:cNvPr id="18" name="Picture 17">
            <a:extLst>
              <a:ext uri="{FF2B5EF4-FFF2-40B4-BE49-F238E27FC236}">
                <a16:creationId xmlns:a16="http://schemas.microsoft.com/office/drawing/2014/main" id="{967F8788-924C-4D1A-A57B-233CFCF71B73}"/>
              </a:ext>
            </a:extLst>
          </p:cNvPr>
          <p:cNvPicPr>
            <a:picLocks noChangeAspect="1"/>
          </p:cNvPicPr>
          <p:nvPr/>
        </p:nvPicPr>
        <p:blipFill>
          <a:blip r:embed="rId3"/>
          <a:stretch>
            <a:fillRect/>
          </a:stretch>
        </p:blipFill>
        <p:spPr>
          <a:xfrm>
            <a:off x="2677465" y="8236650"/>
            <a:ext cx="405112" cy="405112"/>
          </a:xfrm>
          <a:prstGeom prst="rect">
            <a:avLst/>
          </a:prstGeom>
        </p:spPr>
      </p:pic>
      <p:pic>
        <p:nvPicPr>
          <p:cNvPr id="19" name="Picture 18">
            <a:extLst>
              <a:ext uri="{FF2B5EF4-FFF2-40B4-BE49-F238E27FC236}">
                <a16:creationId xmlns:a16="http://schemas.microsoft.com/office/drawing/2014/main" id="{967F8788-924C-4D1A-A57B-233CFCF71B73}"/>
              </a:ext>
            </a:extLst>
          </p:cNvPr>
          <p:cNvPicPr>
            <a:picLocks noChangeAspect="1"/>
          </p:cNvPicPr>
          <p:nvPr/>
        </p:nvPicPr>
        <p:blipFill>
          <a:blip r:embed="rId3"/>
          <a:stretch>
            <a:fillRect/>
          </a:stretch>
        </p:blipFill>
        <p:spPr>
          <a:xfrm>
            <a:off x="565420" y="8250140"/>
            <a:ext cx="405112" cy="405112"/>
          </a:xfrm>
          <a:prstGeom prst="rect">
            <a:avLst/>
          </a:prstGeom>
        </p:spPr>
      </p:pic>
      <p:pic>
        <p:nvPicPr>
          <p:cNvPr id="27" name="Picture 26">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1705904" y="8228876"/>
            <a:ext cx="420660" cy="420660"/>
          </a:xfrm>
          <a:prstGeom prst="rect">
            <a:avLst/>
          </a:prstGeom>
        </p:spPr>
      </p:pic>
      <p:pic>
        <p:nvPicPr>
          <p:cNvPr id="29" name="Picture 28">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3649648" y="8242366"/>
            <a:ext cx="420660" cy="420660"/>
          </a:xfrm>
          <a:prstGeom prst="rect">
            <a:avLst/>
          </a:prstGeom>
        </p:spPr>
      </p:pic>
      <p:pic>
        <p:nvPicPr>
          <p:cNvPr id="30" name="Picture 29">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5823551" y="8193270"/>
            <a:ext cx="420660" cy="420660"/>
          </a:xfrm>
          <a:prstGeom prst="rect">
            <a:avLst/>
          </a:prstGeom>
        </p:spPr>
      </p:pic>
      <p:pic>
        <p:nvPicPr>
          <p:cNvPr id="31" name="Picture 30">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7704366" y="8228876"/>
            <a:ext cx="420660" cy="420660"/>
          </a:xfrm>
          <a:prstGeom prst="rect">
            <a:avLst/>
          </a:prstGeom>
        </p:spPr>
      </p:pic>
      <p:pic>
        <p:nvPicPr>
          <p:cNvPr id="32" name="Picture 31">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10017088" y="8153880"/>
            <a:ext cx="420660" cy="420660"/>
          </a:xfrm>
          <a:prstGeom prst="rect">
            <a:avLst/>
          </a:prstGeom>
        </p:spPr>
      </p:pic>
    </p:spTree>
    <p:extLst>
      <p:ext uri="{BB962C8B-B14F-4D97-AF65-F5344CB8AC3E}">
        <p14:creationId xmlns:p14="http://schemas.microsoft.com/office/powerpoint/2010/main" val="208054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217183498"/>
              </p:ext>
            </p:extLst>
          </p:nvPr>
        </p:nvGraphicFramePr>
        <p:xfrm>
          <a:off x="330086" y="626310"/>
          <a:ext cx="12141426" cy="8593890"/>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582146">
                  <a:extLst>
                    <a:ext uri="{9D8B030D-6E8A-4147-A177-3AD203B41FA5}">
                      <a16:colId xmlns:a16="http://schemas.microsoft.com/office/drawing/2014/main" val="845078378"/>
                    </a:ext>
                  </a:extLst>
                </a:gridCol>
                <a:gridCol w="1733174">
                  <a:extLst>
                    <a:ext uri="{9D8B030D-6E8A-4147-A177-3AD203B41FA5}">
                      <a16:colId xmlns:a16="http://schemas.microsoft.com/office/drawing/2014/main" val="1016423229"/>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0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pPr algn="ctr"/>
                      <a:endParaRPr lang="en-GB" sz="1100" dirty="0"/>
                    </a:p>
                  </a:txBody>
                  <a:tcPr/>
                </a:tc>
                <a:extLst>
                  <a:ext uri="{0D108BD9-81ED-4DB2-BD59-A6C34878D82A}">
                    <a16:rowId xmlns:a16="http://schemas.microsoft.com/office/drawing/2014/main" val="96402867"/>
                  </a:ext>
                </a:extLst>
              </a:tr>
              <a:tr h="1302696">
                <a:tc rowSpan="4" gridSpan="2">
                  <a:txBody>
                    <a:bodyPr/>
                    <a:lstStyle/>
                    <a:p>
                      <a:r>
                        <a:rPr lang="en-GB" sz="1100" dirty="0"/>
                        <a:t>Locational knowledge:</a:t>
                      </a:r>
                    </a:p>
                    <a:p>
                      <a:r>
                        <a:rPr lang="en-GB" sz="1100" dirty="0"/>
                        <a:t>Name</a:t>
                      </a:r>
                      <a:r>
                        <a:rPr lang="en-GB" sz="1100" baseline="0" dirty="0"/>
                        <a:t> and locate the world’s seven continents and five oceans.</a:t>
                      </a:r>
                    </a:p>
                    <a:p>
                      <a:r>
                        <a:rPr lang="en-GB" sz="1100" dirty="0"/>
                        <a:t>Place knowledge:</a:t>
                      </a:r>
                    </a:p>
                    <a:p>
                      <a:r>
                        <a:rPr lang="en-GB" sz="1100" dirty="0"/>
                        <a:t>Understand geographical similarities and differences through studying the human and physical</a:t>
                      </a:r>
                      <a:r>
                        <a:rPr lang="en-GB" sz="1100" baseline="0" dirty="0"/>
                        <a:t> geography of a small area of the UK and of a small area of a non-European country.</a:t>
                      </a:r>
                    </a:p>
                    <a:p>
                      <a:r>
                        <a:rPr lang="en-GB" sz="1100" baseline="0" dirty="0"/>
                        <a:t>Human and physical geography:</a:t>
                      </a:r>
                    </a:p>
                    <a:p>
                      <a:r>
                        <a:rPr lang="en-GB" sz="1100" baseline="0" dirty="0"/>
                        <a:t>Use basic geographical vocabulary to refer to key physical  human features</a:t>
                      </a:r>
                    </a:p>
                    <a:p>
                      <a:r>
                        <a:rPr lang="en-GB" sz="1100" baseline="0" dirty="0"/>
                        <a:t>Geographical skills and </a:t>
                      </a:r>
                      <a:r>
                        <a:rPr lang="en-GB" sz="1100" baseline="0" dirty="0" err="1"/>
                        <a:t>fielldswork</a:t>
                      </a:r>
                      <a:r>
                        <a:rPr lang="en-GB" sz="1100" baseline="0" dirty="0"/>
                        <a:t>:</a:t>
                      </a:r>
                    </a:p>
                    <a:p>
                      <a:r>
                        <a:rPr lang="en-GB" sz="1100" baseline="0" dirty="0"/>
                        <a:t>Use aerial photographs and plan perspectives to recognise landmarks and basic human and physical features</a:t>
                      </a:r>
                      <a:endParaRPr lang="en-GB" sz="1300" baseline="0" dirty="0"/>
                    </a:p>
                  </a:txBody>
                  <a:tcPr/>
                </a:tc>
                <a:tc rowSpan="4" hMerge="1">
                  <a:txBody>
                    <a:bodyPr/>
                    <a:lstStyle/>
                    <a:p>
                      <a:endParaRPr lang="en-GB"/>
                    </a:p>
                  </a:txBody>
                  <a:tcPr/>
                </a:tc>
                <a:tc rowSpan="8" gridSpan="4">
                  <a:txBody>
                    <a:bodyPr/>
                    <a:lstStyle/>
                    <a:p>
                      <a:r>
                        <a:rPr lang="en-GB" sz="950" kern="1200" dirty="0">
                          <a:solidFill>
                            <a:srgbClr val="FF0000"/>
                          </a:solidFill>
                          <a:effectLst/>
                          <a:latin typeface="+mn-lt"/>
                          <a:ea typeface="+mn-ea"/>
                          <a:cs typeface="+mn-cs"/>
                        </a:rPr>
                        <a:t>To elicit and add to the children’s ability to appreciate from photos and fieldwork what they can see and label. Once children can name their environment, it begins to have more meaning, and they can then come up with reasons why it is, changing and who has an impact on it. They may not have noticed the patterns in the brickwork before, or the loose paving stones, the rubbish in the yard, etc.</a:t>
                      </a:r>
                    </a:p>
                    <a:p>
                      <a:r>
                        <a:rPr lang="en-US" sz="950" kern="1200" dirty="0">
                          <a:solidFill>
                            <a:srgbClr val="FF0000"/>
                          </a:solidFill>
                          <a:effectLst/>
                          <a:latin typeface="+mn-lt"/>
                          <a:ea typeface="+mn-ea"/>
                          <a:cs typeface="+mn-cs"/>
                        </a:rPr>
                        <a:t>To try to spot the wonder, but to also spot the negative aspects, which can be discussed. Rooting this unit about the world in the local first (and refreshing their memories of prior learning) is an important starting point of the unit.</a:t>
                      </a:r>
                      <a:endParaRPr lang="en-GB" sz="950" dirty="0">
                        <a:solidFill>
                          <a:srgbClr val="FFC000"/>
                        </a:solidFill>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950" dirty="0">
                          <a:solidFill>
                            <a:srgbClr val="FFC000"/>
                          </a:solidFill>
                        </a:rPr>
                        <a:t>To</a:t>
                      </a:r>
                      <a:r>
                        <a:rPr lang="en-GB" sz="950" kern="1200" dirty="0">
                          <a:solidFill>
                            <a:schemeClr val="tx1"/>
                          </a:solidFill>
                          <a:effectLst/>
                          <a:latin typeface="+mn-lt"/>
                          <a:ea typeface="+mn-ea"/>
                          <a:cs typeface="+mn-cs"/>
                        </a:rPr>
                        <a:t> </a:t>
                      </a:r>
                      <a:r>
                        <a:rPr lang="en-GB" sz="950" kern="1200" dirty="0">
                          <a:solidFill>
                            <a:srgbClr val="FFC000"/>
                          </a:solidFill>
                          <a:effectLst/>
                          <a:latin typeface="+mn-lt"/>
                          <a:ea typeface="+mn-ea"/>
                          <a:cs typeface="+mn-cs"/>
                        </a:rPr>
                        <a:t>understand how different this location is from where they live. Comparing their lives (largely in a flat area) to this inhospitable, cold and changeable climate is a key learning outcome. Showing the mountaineer and how they are dressed is one way of</a:t>
                      </a:r>
                      <a:r>
                        <a:rPr lang="en-GB" sz="950" kern="1200" baseline="0" dirty="0">
                          <a:solidFill>
                            <a:srgbClr val="FFC000"/>
                          </a:solidFill>
                          <a:effectLst/>
                          <a:latin typeface="+mn-lt"/>
                          <a:ea typeface="+mn-ea"/>
                          <a:cs typeface="+mn-cs"/>
                        </a:rPr>
                        <a:t> achieving the objective.</a:t>
                      </a:r>
                      <a:endParaRPr lang="en-GB" sz="950" dirty="0">
                        <a:solidFill>
                          <a:srgbClr val="FFC000"/>
                        </a:solidFill>
                      </a:endParaRPr>
                    </a:p>
                    <a:p>
                      <a:r>
                        <a:rPr lang="en-GB" sz="950" dirty="0">
                          <a:solidFill>
                            <a:srgbClr val="00B050"/>
                          </a:solidFill>
                        </a:rPr>
                        <a:t>To know </a:t>
                      </a:r>
                      <a:r>
                        <a:rPr lang="en-GB" sz="950" kern="1200" dirty="0">
                          <a:solidFill>
                            <a:srgbClr val="00B050"/>
                          </a:solidFill>
                          <a:effectLst/>
                          <a:latin typeface="+mn-lt"/>
                          <a:ea typeface="+mn-ea"/>
                          <a:cs typeface="+mn-cs"/>
                        </a:rPr>
                        <a:t>that</a:t>
                      </a:r>
                      <a:r>
                        <a:rPr lang="en-GB" sz="950" kern="1200" baseline="0" dirty="0">
                          <a:solidFill>
                            <a:srgbClr val="00B050"/>
                          </a:solidFill>
                          <a:effectLst/>
                          <a:latin typeface="+mn-lt"/>
                          <a:ea typeface="+mn-ea"/>
                          <a:cs typeface="+mn-cs"/>
                        </a:rPr>
                        <a:t> the</a:t>
                      </a:r>
                      <a:r>
                        <a:rPr lang="en-GB" sz="950" kern="1200" dirty="0">
                          <a:solidFill>
                            <a:srgbClr val="00B050"/>
                          </a:solidFill>
                          <a:effectLst/>
                          <a:latin typeface="+mn-lt"/>
                          <a:ea typeface="+mn-ea"/>
                          <a:cs typeface="+mn-cs"/>
                        </a:rPr>
                        <a:t> comparisons are important – how long is your local river, how long is the Thames in London and how long are these amazing world rivers?</a:t>
                      </a:r>
                    </a:p>
                    <a:p>
                      <a:r>
                        <a:rPr lang="en-GB" sz="950" kern="1200" dirty="0">
                          <a:solidFill>
                            <a:srgbClr val="00B050"/>
                          </a:solidFill>
                          <a:effectLst/>
                          <a:latin typeface="+mn-lt"/>
                          <a:ea typeface="+mn-ea"/>
                          <a:cs typeface="+mn-cs"/>
                        </a:rPr>
                        <a:t>To know that ‘What a river is’ might not be something that the children easily understand. Saying you can live by a river, work by a river travel on or down a river are all concepts children need to know.</a:t>
                      </a:r>
                    </a:p>
                    <a:p>
                      <a:r>
                        <a:rPr lang="en-US" sz="950" kern="1200" dirty="0">
                          <a:solidFill>
                            <a:srgbClr val="00B050"/>
                          </a:solidFill>
                          <a:effectLst/>
                          <a:latin typeface="+mn-lt"/>
                          <a:ea typeface="+mn-ea"/>
                          <a:cs typeface="+mn-cs"/>
                        </a:rPr>
                        <a:t>To ensure the children know the different between rivers, oceans and the sea. Raise the difference between freshwater and salty water, and the large lakes, glaciers and tributaries, which flow into these mighty rivers and make them so impressive.</a:t>
                      </a:r>
                      <a:endParaRPr lang="en-GB" sz="950" dirty="0">
                        <a:solidFill>
                          <a:srgbClr val="0070C0"/>
                        </a:solidFill>
                      </a:endParaRPr>
                    </a:p>
                    <a:p>
                      <a:r>
                        <a:rPr lang="en-GB" sz="950" kern="1200" dirty="0">
                          <a:solidFill>
                            <a:srgbClr val="0070C0"/>
                          </a:solidFill>
                          <a:effectLst/>
                          <a:latin typeface="+mn-lt"/>
                          <a:ea typeface="+mn-ea"/>
                          <a:cs typeface="+mn-cs"/>
                        </a:rPr>
                        <a:t>To realise that depending on your local area, you might not have anything that could be classed as a world wonder. This is why this lesson will take them far beyond what they already know. Gauging with the children what they think of as ‘ancient’ or ‘modern’ is interesting. What has been built in the last hundred years will likely have a steel frame, even if it is clad in brick or stone. In past centuries, houses would have been just built from stone or even natural materials. Consider historical materials: wattle and daub, wooden-framed, brick-built and more recent concrete constructions to aid the children. Children need to realise that this shows that only important buildings would have survived – people who did not have power or money would have lived in natural material buildings, such as those made from wood, clay or mud.</a:t>
                      </a:r>
                    </a:p>
                    <a:p>
                      <a:r>
                        <a:rPr lang="en-US" sz="950" kern="1200" dirty="0">
                          <a:solidFill>
                            <a:srgbClr val="0070C0"/>
                          </a:solidFill>
                          <a:effectLst/>
                          <a:latin typeface="+mn-lt"/>
                          <a:ea typeface="+mn-ea"/>
                          <a:cs typeface="+mn-cs"/>
                        </a:rPr>
                        <a:t>To discuss the way these wonders have been built, and do your own research about one that particularly interests the</a:t>
                      </a:r>
                      <a:r>
                        <a:rPr lang="en-US" sz="950" kern="1200" baseline="0" dirty="0">
                          <a:solidFill>
                            <a:srgbClr val="0070C0"/>
                          </a:solidFill>
                          <a:effectLst/>
                          <a:latin typeface="+mn-lt"/>
                          <a:ea typeface="+mn-ea"/>
                          <a:cs typeface="+mn-cs"/>
                        </a:rPr>
                        <a:t> children.</a:t>
                      </a:r>
                      <a:endParaRPr lang="en-US" sz="950" kern="1200" dirty="0">
                        <a:solidFill>
                          <a:srgbClr val="0070C0"/>
                        </a:solidFill>
                        <a:effectLst/>
                        <a:latin typeface="+mn-lt"/>
                        <a:ea typeface="+mn-ea"/>
                        <a:cs typeface="+mn-cs"/>
                      </a:endParaRPr>
                    </a:p>
                    <a:p>
                      <a:r>
                        <a:rPr lang="en-GB" sz="950" dirty="0">
                          <a:solidFill>
                            <a:srgbClr val="FF33CC"/>
                          </a:solidFill>
                        </a:rPr>
                        <a:t>To</a:t>
                      </a:r>
                      <a:r>
                        <a:rPr lang="en-GB" sz="950" baseline="0" dirty="0">
                          <a:solidFill>
                            <a:srgbClr val="FF33CC"/>
                          </a:solidFill>
                        </a:rPr>
                        <a:t> know that </a:t>
                      </a:r>
                      <a:r>
                        <a:rPr lang="en-GB" sz="950" kern="1200" baseline="0" dirty="0">
                          <a:solidFill>
                            <a:srgbClr val="FF33CC"/>
                          </a:solidFill>
                          <a:effectLst/>
                          <a:latin typeface="+mn-lt"/>
                          <a:ea typeface="+mn-ea"/>
                          <a:cs typeface="+mn-cs"/>
                        </a:rPr>
                        <a:t>d</a:t>
                      </a:r>
                      <a:r>
                        <a:rPr lang="en-GB" sz="950" kern="1200" dirty="0">
                          <a:solidFill>
                            <a:srgbClr val="FF33CC"/>
                          </a:solidFill>
                          <a:effectLst/>
                          <a:latin typeface="+mn-lt"/>
                          <a:ea typeface="+mn-ea"/>
                          <a:cs typeface="+mn-cs"/>
                        </a:rPr>
                        <a:t>epending on where the children live, they should be able to contrast the cities here (Lagos, San Francisco and Hong Kong) to where they live. They should also compare if they can to their nearest UK city – how are, for example, York, Sheffield, Newcastle, Leeds, London, Manchester, Carlisle, Exeter, Norwich, Peterborough, etc. similar and different to these?</a:t>
                      </a:r>
                    </a:p>
                    <a:p>
                      <a:r>
                        <a:rPr lang="en-US" sz="950" kern="1200" dirty="0">
                          <a:solidFill>
                            <a:srgbClr val="FF33CC"/>
                          </a:solidFill>
                          <a:effectLst/>
                          <a:latin typeface="+mn-lt"/>
                          <a:ea typeface="+mn-ea"/>
                          <a:cs typeface="+mn-cs"/>
                        </a:rPr>
                        <a:t>To considering the skylines, how green are the cities that they know? Hong Kong and San Francisco are very densely populated, but are also quite green because they are surrounded by hills you can climb and can get a perspective from; Lagos is much more low-lying and sprawls more, being mainly a collection of islands that are separated from each other by creeks of which are connected together by bridges.</a:t>
                      </a:r>
                    </a:p>
                    <a:p>
                      <a:r>
                        <a:rPr lang="en-GB" sz="950" dirty="0">
                          <a:solidFill>
                            <a:srgbClr val="7030A0"/>
                          </a:solidFill>
                        </a:rPr>
                        <a:t>To know</a:t>
                      </a:r>
                      <a:r>
                        <a:rPr lang="en-GB" sz="950" baseline="0" dirty="0">
                          <a:solidFill>
                            <a:srgbClr val="7030A0"/>
                          </a:solidFill>
                        </a:rPr>
                        <a:t> that w</a:t>
                      </a:r>
                      <a:r>
                        <a:rPr lang="en-GB" sz="950" kern="1200" dirty="0">
                          <a:solidFill>
                            <a:srgbClr val="7030A0"/>
                          </a:solidFill>
                          <a:effectLst/>
                          <a:latin typeface="+mn-lt"/>
                          <a:ea typeface="+mn-ea"/>
                          <a:cs typeface="+mn-cs"/>
                        </a:rPr>
                        <a:t>onders are many and varied in the world. It is too easy just to look at the built environment and to ignore wildlife and nature or even a way of life expressed in a food or song. You might want to consult the UNESCO World Heritage List for more inspiration (see Resources). San Francisco, for example features because of the Redwood Parks; Lagos and Hong Kong do not feature. </a:t>
                      </a:r>
                    </a:p>
                    <a:p>
                      <a:r>
                        <a:rPr lang="en-GB" sz="950" kern="1200" dirty="0">
                          <a:solidFill>
                            <a:srgbClr val="7030A0"/>
                          </a:solidFill>
                          <a:effectLst/>
                          <a:latin typeface="+mn-lt"/>
                          <a:ea typeface="+mn-ea"/>
                          <a:cs typeface="+mn-cs"/>
                        </a:rPr>
                        <a:t>To</a:t>
                      </a:r>
                      <a:r>
                        <a:rPr lang="en-GB" sz="950" kern="1200" baseline="0" dirty="0">
                          <a:solidFill>
                            <a:srgbClr val="7030A0"/>
                          </a:solidFill>
                          <a:effectLst/>
                          <a:latin typeface="+mn-lt"/>
                          <a:ea typeface="+mn-ea"/>
                          <a:cs typeface="+mn-cs"/>
                        </a:rPr>
                        <a:t> know that </a:t>
                      </a:r>
                      <a:r>
                        <a:rPr lang="en-GB" sz="950" kern="1200" dirty="0">
                          <a:solidFill>
                            <a:srgbClr val="7030A0"/>
                          </a:solidFill>
                          <a:effectLst/>
                          <a:latin typeface="+mn-lt"/>
                          <a:ea typeface="+mn-ea"/>
                          <a:cs typeface="+mn-cs"/>
                        </a:rPr>
                        <a:t>A UNESCO World Heritage Site is a specific site or place e.g. forest, mountain range, lake, desert, building or city that of ‘outstanding international value’ and people want to protect it for everyone to enjoy. For a site to be included, it must have outstanding universal value and meet at least one out of ten selection criteria (see Resources). </a:t>
                      </a:r>
                    </a:p>
                    <a:p>
                      <a:r>
                        <a:rPr lang="en-GB" sz="950" kern="1200" dirty="0">
                          <a:solidFill>
                            <a:srgbClr val="7030A0"/>
                          </a:solidFill>
                          <a:effectLst/>
                          <a:latin typeface="+mn-lt"/>
                          <a:ea typeface="+mn-ea"/>
                          <a:cs typeface="+mn-cs"/>
                        </a:rPr>
                        <a:t>To</a:t>
                      </a:r>
                      <a:r>
                        <a:rPr lang="en-GB" sz="950" kern="1200" baseline="0" dirty="0">
                          <a:solidFill>
                            <a:srgbClr val="7030A0"/>
                          </a:solidFill>
                          <a:effectLst/>
                          <a:latin typeface="+mn-lt"/>
                          <a:ea typeface="+mn-ea"/>
                          <a:cs typeface="+mn-cs"/>
                        </a:rPr>
                        <a:t> know that </a:t>
                      </a:r>
                      <a:r>
                        <a:rPr lang="en-US" sz="950" kern="1200" baseline="0" dirty="0">
                          <a:solidFill>
                            <a:srgbClr val="7030A0"/>
                          </a:solidFill>
                          <a:effectLst/>
                          <a:latin typeface="+mn-lt"/>
                          <a:ea typeface="+mn-ea"/>
                          <a:cs typeface="+mn-cs"/>
                        </a:rPr>
                        <a:t>s</a:t>
                      </a:r>
                      <a:r>
                        <a:rPr lang="en-US" sz="950" kern="1200" dirty="0">
                          <a:solidFill>
                            <a:srgbClr val="7030A0"/>
                          </a:solidFill>
                          <a:effectLst/>
                          <a:latin typeface="+mn-lt"/>
                          <a:ea typeface="+mn-ea"/>
                          <a:cs typeface="+mn-cs"/>
                        </a:rPr>
                        <a:t>ome countries such China, United States and the UK have many UNESCO sites. Some (Myanmar) have none. The list has cultural (people and their way of life) and natural (plants, animals, geology) sites. There are also ‘intangible’ ones which are more like ideas such as ‘songs’. Costs of keeping a site mean you have to pay to go in many of these and sometimes people changing, polluting, littering or going to war can threaten/ destroy world heritage.</a:t>
                      </a:r>
                      <a:endParaRPr lang="en-GB" sz="95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pPr lvl="0"/>
                      <a:r>
                        <a:rPr lang="en-US" sz="800" kern="1200" dirty="0">
                          <a:solidFill>
                            <a:schemeClr val="tx1"/>
                          </a:solidFill>
                          <a:effectLst/>
                          <a:latin typeface="+mn-lt"/>
                          <a:ea typeface="+mn-ea"/>
                          <a:cs typeface="+mn-cs"/>
                        </a:rPr>
                        <a:t>Vocabulary introduced by ‘</a:t>
                      </a:r>
                      <a:r>
                        <a:rPr lang="en-US" sz="800" i="1" kern="1200" dirty="0">
                          <a:solidFill>
                            <a:schemeClr val="tx1"/>
                          </a:solidFill>
                          <a:effectLst/>
                          <a:latin typeface="+mn-lt"/>
                          <a:ea typeface="+mn-ea"/>
                          <a:cs typeface="+mn-cs"/>
                        </a:rPr>
                        <a:t>What A Wonderful World’ </a:t>
                      </a:r>
                      <a:r>
                        <a:rPr lang="en-US" sz="800" kern="1200" dirty="0">
                          <a:solidFill>
                            <a:schemeClr val="tx1"/>
                          </a:solidFill>
                          <a:effectLst/>
                          <a:latin typeface="+mn-lt"/>
                          <a:ea typeface="+mn-ea"/>
                          <a:cs typeface="+mn-cs"/>
                        </a:rPr>
                        <a:t>including</a:t>
                      </a:r>
                      <a:r>
                        <a:rPr lang="en-US" sz="800" i="1" kern="1200" dirty="0">
                          <a:solidFill>
                            <a:schemeClr val="tx1"/>
                          </a:solidFill>
                          <a:effectLst/>
                          <a:latin typeface="+mn-lt"/>
                          <a:ea typeface="+mn-ea"/>
                          <a:cs typeface="+mn-cs"/>
                        </a:rPr>
                        <a:t> </a:t>
                      </a:r>
                      <a:r>
                        <a:rPr lang="en-US" sz="800" kern="1200" dirty="0">
                          <a:solidFill>
                            <a:schemeClr val="tx1"/>
                          </a:solidFill>
                          <a:effectLst/>
                          <a:latin typeface="+mn-lt"/>
                          <a:ea typeface="+mn-ea"/>
                          <a:cs typeface="+mn-cs"/>
                        </a:rPr>
                        <a:t>trees, roses, flowers, sky, clouds, night, day, rainbow, people, friends, babies,</a:t>
                      </a:r>
                      <a:r>
                        <a:rPr lang="en-US" sz="800" kern="1200" baseline="0" dirty="0">
                          <a:solidFill>
                            <a:schemeClr val="tx1"/>
                          </a:solidFill>
                          <a:effectLst/>
                          <a:latin typeface="+mn-lt"/>
                          <a:ea typeface="+mn-ea"/>
                          <a:cs typeface="+mn-cs"/>
                        </a:rPr>
                        <a:t> </a:t>
                      </a:r>
                      <a:r>
                        <a:rPr lang="en-US" sz="800" kern="1200" dirty="0">
                          <a:solidFill>
                            <a:schemeClr val="tx1"/>
                          </a:solidFill>
                          <a:effectLst/>
                          <a:latin typeface="+mn-lt"/>
                          <a:ea typeface="+mn-ea"/>
                          <a:cs typeface="+mn-cs"/>
                        </a:rPr>
                        <a:t>green, red, blue, white, dark, bright, high, long, wide, wonder, </a:t>
                      </a:r>
                      <a:r>
                        <a:rPr lang="en-GB" sz="800" kern="1200" dirty="0">
                          <a:solidFill>
                            <a:schemeClr val="tx1"/>
                          </a:solidFill>
                          <a:effectLst/>
                          <a:latin typeface="+mn-lt"/>
                          <a:ea typeface="+mn-ea"/>
                          <a:cs typeface="+mn-cs"/>
                        </a:rPr>
                        <a:t>deadly, freezing, wild, up-and-down, high-flyer, rollercoaster, cold,</a:t>
                      </a:r>
                      <a:r>
                        <a:rPr lang="en-GB" sz="800" kern="1200" baseline="0" dirty="0">
                          <a:solidFill>
                            <a:schemeClr val="tx1"/>
                          </a:solidFill>
                          <a:effectLst/>
                          <a:latin typeface="+mn-lt"/>
                          <a:ea typeface="+mn-ea"/>
                          <a:cs typeface="+mn-cs"/>
                        </a:rPr>
                        <a:t> </a:t>
                      </a:r>
                      <a:r>
                        <a:rPr lang="en-US" sz="800" kern="1200" dirty="0">
                          <a:solidFill>
                            <a:schemeClr val="tx1"/>
                          </a:solidFill>
                          <a:effectLst/>
                          <a:latin typeface="+mn-lt"/>
                          <a:ea typeface="+mn-ea"/>
                          <a:cs typeface="+mn-cs"/>
                        </a:rPr>
                        <a:t>mountain, hill, ridge, cliff, highland, moor, mound, </a:t>
                      </a:r>
                      <a:r>
                        <a:rPr lang="en-GB" sz="800" kern="1200" dirty="0">
                          <a:solidFill>
                            <a:schemeClr val="tx1"/>
                          </a:solidFill>
                          <a:effectLst/>
                          <a:latin typeface="+mn-lt"/>
                          <a:ea typeface="+mn-ea"/>
                          <a:cs typeface="+mn-cs"/>
                        </a:rPr>
                        <a:t>rivers, rocks, snow, ice</a:t>
                      </a:r>
                      <a:r>
                        <a:rPr lang="en-US" sz="800" kern="1200" dirty="0">
                          <a:solidFill>
                            <a:schemeClr val="tx1"/>
                          </a:solidFill>
                          <a:effectLst/>
                          <a:latin typeface="+mn-lt"/>
                          <a:ea typeface="+mn-ea"/>
                          <a:cs typeface="+mn-cs"/>
                        </a:rPr>
                        <a:t>, Everest, UK, River wonderful, desert, major world rivers: Congo, Yangtze, Amazon, Nile, Volga, Mississippi, </a:t>
                      </a:r>
                      <a:r>
                        <a:rPr lang="en-GB" sz="800" kern="1200" dirty="0">
                          <a:solidFill>
                            <a:schemeClr val="tx1"/>
                          </a:solidFill>
                          <a:effectLst/>
                          <a:latin typeface="+mn-lt"/>
                          <a:ea typeface="+mn-ea"/>
                          <a:cs typeface="+mn-cs"/>
                        </a:rPr>
                        <a:t>botanical garden, opera house, arena, museum, stadium, hotel, place of worship, shop, Great Wall of China, Asia; Golden Gate Bridge, North America; The Louvre Museum, Europe; Christ the Redeemer Statue, South America; Suez Canal, Africa,</a:t>
                      </a:r>
                      <a:r>
                        <a:rPr lang="en-GB" sz="800" kern="1200" baseline="0" dirty="0">
                          <a:solidFill>
                            <a:schemeClr val="tx1"/>
                          </a:solidFill>
                          <a:effectLst/>
                          <a:latin typeface="+mn-lt"/>
                          <a:ea typeface="+mn-ea"/>
                          <a:cs typeface="+mn-cs"/>
                        </a:rPr>
                        <a:t> </a:t>
                      </a:r>
                      <a:r>
                        <a:rPr lang="en-US" sz="800" kern="1200" dirty="0">
                          <a:solidFill>
                            <a:schemeClr val="tx1"/>
                          </a:solidFill>
                          <a:effectLst/>
                          <a:latin typeface="+mn-lt"/>
                          <a:ea typeface="+mn-ea"/>
                          <a:cs typeface="+mn-cs"/>
                        </a:rPr>
                        <a:t>Ayers Rock/Uluru, Oceania; Mount Erebus, Antarctica, North</a:t>
                      </a:r>
                      <a:r>
                        <a:rPr lang="en-US" sz="800" kern="1200" baseline="0" dirty="0">
                          <a:solidFill>
                            <a:schemeClr val="tx1"/>
                          </a:solidFill>
                          <a:effectLst/>
                          <a:latin typeface="+mn-lt"/>
                          <a:ea typeface="+mn-ea"/>
                          <a:cs typeface="+mn-cs"/>
                        </a:rPr>
                        <a:t> America, </a:t>
                      </a:r>
                      <a:r>
                        <a:rPr lang="en-US" sz="800" kern="1200" dirty="0">
                          <a:solidFill>
                            <a:schemeClr val="tx1"/>
                          </a:solidFill>
                          <a:effectLst/>
                          <a:latin typeface="+mn-lt"/>
                          <a:ea typeface="+mn-ea"/>
                          <a:cs typeface="+mn-cs"/>
                        </a:rPr>
                        <a:t>Nigeria, USA,</a:t>
                      </a:r>
                      <a:r>
                        <a:rPr lang="en-US" sz="800" kern="1200" baseline="0" dirty="0">
                          <a:solidFill>
                            <a:schemeClr val="tx1"/>
                          </a:solidFill>
                          <a:effectLst/>
                          <a:latin typeface="+mn-lt"/>
                          <a:ea typeface="+mn-ea"/>
                          <a:cs typeface="+mn-cs"/>
                        </a:rPr>
                        <a:t> China, London, Cardiff, Belfast</a:t>
                      </a:r>
                      <a:r>
                        <a:rPr lang="en-US" sz="800" kern="1200" dirty="0">
                          <a:solidFill>
                            <a:schemeClr val="tx1"/>
                          </a:solidFill>
                          <a:effectLst/>
                          <a:latin typeface="+mn-lt"/>
                          <a:ea typeface="+mn-ea"/>
                          <a:cs typeface="+mn-cs"/>
                        </a:rPr>
                        <a:t>, Edinburgh, other relevant cities studied, wonder, world heritage, Lagos, Hong Kong, San Francisco</a:t>
                      </a:r>
                      <a:endParaRPr lang="en-GB" sz="800" dirty="0"/>
                    </a:p>
                  </a:txBody>
                  <a:tcPr/>
                </a:tc>
                <a:tc hMerge="1">
                  <a:txBody>
                    <a:bodyPr/>
                    <a:lstStyle/>
                    <a:p>
                      <a:endParaRPr lang="en-GB" sz="1100"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800" dirty="0"/>
                        <a:t>People</a:t>
                      </a:r>
                      <a:r>
                        <a:rPr lang="en-GB" sz="800" baseline="0" dirty="0"/>
                        <a:t> of interest</a:t>
                      </a:r>
                      <a:endParaRPr lang="en-GB" sz="800" dirty="0"/>
                    </a:p>
                  </a:txBody>
                  <a:tcPr/>
                </a:tc>
                <a:tc>
                  <a:txBody>
                    <a:bodyPr/>
                    <a:lstStyle/>
                    <a:p>
                      <a:r>
                        <a:rPr lang="en-GB" sz="800" dirty="0"/>
                        <a:t>Linked Texts</a:t>
                      </a:r>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800" dirty="0"/>
                    </a:p>
                  </a:txBody>
                  <a:tcPr/>
                </a:tc>
                <a:tc>
                  <a:txBody>
                    <a:bodyPr/>
                    <a:lstStyle/>
                    <a:p>
                      <a:r>
                        <a:rPr lang="en-GB" sz="800" baseline="0" dirty="0"/>
                        <a:t>An Atlas of Adventures</a:t>
                      </a:r>
                    </a:p>
                    <a:p>
                      <a:r>
                        <a:rPr lang="en-GB" sz="800" baseline="0" dirty="0"/>
                        <a:t>T is for Taj Mahal  - An Indian Alphabet by </a:t>
                      </a:r>
                      <a:r>
                        <a:rPr lang="en-GB" sz="800" baseline="0" dirty="0" err="1"/>
                        <a:t>Varsha</a:t>
                      </a:r>
                      <a:r>
                        <a:rPr lang="en-GB" sz="800" baseline="0" dirty="0"/>
                        <a:t> Bajaj</a:t>
                      </a:r>
                    </a:p>
                    <a:p>
                      <a:r>
                        <a:rPr lang="en-GB" sz="800" baseline="0" dirty="0"/>
                        <a:t>The Lost City – the Discovery of Machu </a:t>
                      </a:r>
                      <a:r>
                        <a:rPr lang="en-GB" sz="800" baseline="0" dirty="0" err="1"/>
                        <a:t>Pichu</a:t>
                      </a:r>
                      <a:r>
                        <a:rPr lang="en-GB" sz="800" baseline="0" dirty="0"/>
                        <a:t> by Ted Lewin</a:t>
                      </a:r>
                    </a:p>
                    <a:p>
                      <a:r>
                        <a:rPr lang="en-GB" sz="800" baseline="0" dirty="0"/>
                        <a:t>Patterns in Peru by Cindy </a:t>
                      </a:r>
                      <a:r>
                        <a:rPr lang="en-GB" sz="800" baseline="0" dirty="0" err="1"/>
                        <a:t>Neuschwander</a:t>
                      </a:r>
                      <a:endParaRPr lang="en-GB" sz="800" baseline="0" dirty="0"/>
                    </a:p>
                    <a:p>
                      <a:r>
                        <a:rPr lang="en-GB" sz="800" baseline="0" dirty="0"/>
                        <a:t>Mei </a:t>
                      </a:r>
                      <a:r>
                        <a:rPr lang="en-GB" sz="800" baseline="0" dirty="0" err="1"/>
                        <a:t>Mei</a:t>
                      </a:r>
                      <a:r>
                        <a:rPr lang="en-GB" sz="800" baseline="0" dirty="0"/>
                        <a:t> Loves the Morning by Margaret </a:t>
                      </a:r>
                      <a:r>
                        <a:rPr lang="en-GB" sz="800" baseline="0" dirty="0" err="1"/>
                        <a:t>Holoway</a:t>
                      </a:r>
                      <a:endParaRPr lang="en-GB" sz="800" baseline="0" dirty="0"/>
                    </a:p>
                    <a:p>
                      <a:r>
                        <a:rPr lang="en-GB" sz="800" baseline="0" dirty="0"/>
                        <a:t>Madeleine and the Cats of Rome by John Bemelmans Marciano</a:t>
                      </a:r>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pPr algn="ctr"/>
                      <a:endParaRPr lang="en-GB" sz="1100" dirty="0"/>
                    </a:p>
                  </a:txBody>
                  <a:tcPr/>
                </a:tc>
                <a:extLst>
                  <a:ext uri="{0D108BD9-81ED-4DB2-BD59-A6C34878D82A}">
                    <a16:rowId xmlns:a16="http://schemas.microsoft.com/office/drawing/2014/main" val="161394966"/>
                  </a:ext>
                </a:extLst>
              </a:tr>
              <a:tr h="2668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r>
                        <a:rPr lang="en-GB" sz="1100" b="0" i="0" u="none" strike="noStrike" kern="1200" baseline="0" dirty="0">
                          <a:solidFill>
                            <a:schemeClr val="tx1"/>
                          </a:solidFill>
                          <a:latin typeface="+mn-lt"/>
                          <a:ea typeface="+mn-ea"/>
                          <a:cs typeface="+mn-cs"/>
                        </a:rPr>
                        <a:t>* Name, locate and identify characteristics of the seven continents and oceans</a:t>
                      </a:r>
                    </a:p>
                    <a:p>
                      <a:r>
                        <a:rPr lang="en-GB" sz="1100" b="0" i="0" u="none" strike="noStrike" kern="1200" baseline="0" dirty="0">
                          <a:solidFill>
                            <a:schemeClr val="tx1"/>
                          </a:solidFill>
                          <a:latin typeface="+mn-lt"/>
                          <a:ea typeface="+mn-ea"/>
                          <a:cs typeface="+mn-cs"/>
                        </a:rPr>
                        <a:t>•use world maps, atlases and globes</a:t>
                      </a:r>
                    </a:p>
                    <a:p>
                      <a:r>
                        <a:rPr lang="en-GB" sz="1100" b="0" i="0" u="none" strike="noStrike" kern="1200" baseline="0" dirty="0">
                          <a:solidFill>
                            <a:schemeClr val="tx1"/>
                          </a:solidFill>
                          <a:latin typeface="+mn-lt"/>
                          <a:ea typeface="+mn-ea"/>
                          <a:cs typeface="+mn-cs"/>
                        </a:rPr>
                        <a:t>•understand geographical similarities and differences when studying both human and physical geography</a:t>
                      </a:r>
                    </a:p>
                    <a:p>
                      <a:r>
                        <a:rPr lang="en-GB" sz="1100" b="0" i="0" u="none" strike="noStrike" kern="1200" baseline="0" dirty="0">
                          <a:solidFill>
                            <a:schemeClr val="tx1"/>
                          </a:solidFill>
                          <a:latin typeface="+mn-lt"/>
                          <a:ea typeface="+mn-ea"/>
                          <a:cs typeface="+mn-cs"/>
                        </a:rPr>
                        <a:t>•identify the locations of hot and cold areas around the world</a:t>
                      </a:r>
                    </a:p>
                    <a:p>
                      <a:r>
                        <a:rPr lang="en-GB" sz="1100" b="0" i="0" u="none" strike="noStrike" kern="1200" baseline="0" dirty="0">
                          <a:solidFill>
                            <a:schemeClr val="tx1"/>
                          </a:solidFill>
                          <a:latin typeface="+mn-lt"/>
                          <a:ea typeface="+mn-ea"/>
                          <a:cs typeface="+mn-cs"/>
                        </a:rPr>
                        <a:t>•use basic vocabulary to refer to physical and human features</a:t>
                      </a:r>
                    </a:p>
                    <a:p>
                      <a:r>
                        <a:rPr lang="en-GB" sz="1100" b="0" i="0" u="none" strike="noStrike" kern="1200" baseline="0" dirty="0">
                          <a:solidFill>
                            <a:schemeClr val="tx1"/>
                          </a:solidFill>
                          <a:latin typeface="+mn-lt"/>
                          <a:ea typeface="+mn-ea"/>
                          <a:cs typeface="+mn-cs"/>
                        </a:rPr>
                        <a:t>•develop knowledge about the world.</a:t>
                      </a:r>
                      <a:endParaRPr lang="en-GB" sz="1100" dirty="0"/>
                    </a:p>
                    <a:p>
                      <a:pPr marL="171450" indent="-171450">
                        <a:buFont typeface="Arial" panose="020B0604020202020204" pitchFamily="34" charset="0"/>
                        <a:buChar char="•"/>
                      </a:pPr>
                      <a:endParaRPr lang="en-GB" sz="1100" dirty="0"/>
                    </a:p>
                  </a:txBody>
                  <a:tcPr/>
                </a:tc>
                <a:tc rowSpan="4" hMerge="1">
                  <a:txBody>
                    <a:bodyPr/>
                    <a:lstStyle/>
                    <a:p>
                      <a:endParaRPr lang="en-GB" sz="1100" dirty="0"/>
                    </a:p>
                  </a:txBody>
                  <a:tcPr/>
                </a:tc>
                <a:extLst>
                  <a:ext uri="{0D108BD9-81ED-4DB2-BD59-A6C34878D82A}">
                    <a16:rowId xmlns:a16="http://schemas.microsoft.com/office/drawing/2014/main" val="2656242789"/>
                  </a:ext>
                </a:extLst>
              </a:tr>
              <a:tr h="838593">
                <a:tc gridSpan="2">
                  <a:txBody>
                    <a:bodyPr/>
                    <a:lstStyle/>
                    <a:p>
                      <a:r>
                        <a:rPr lang="en-GB" sz="1100" dirty="0"/>
                        <a:t>Y1 – People</a:t>
                      </a:r>
                      <a:r>
                        <a:rPr lang="en-GB" sz="1100" baseline="0" dirty="0"/>
                        <a:t> and their Communities</a:t>
                      </a:r>
                    </a:p>
                    <a:p>
                      <a:r>
                        <a:rPr lang="en-GB" sz="1100" baseline="0" dirty="0"/>
                        <a:t>Y1 – Animals and their habitats</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a:p>
                  </a:txBody>
                  <a:tcPr/>
                </a:tc>
                <a:extLst>
                  <a:ext uri="{0D108BD9-81ED-4DB2-BD59-A6C34878D82A}">
                    <a16:rowId xmlns:a16="http://schemas.microsoft.com/office/drawing/2014/main" val="1740481448"/>
                  </a:ext>
                </a:extLst>
              </a:tr>
              <a:tr h="2668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338906">
                <a:tc gridSpan="2">
                  <a:txBody>
                    <a:bodyPr/>
                    <a:lstStyle/>
                    <a:p>
                      <a:r>
                        <a:rPr lang="en-GB" sz="1100" dirty="0"/>
                        <a:t>Y3</a:t>
                      </a:r>
                      <a:r>
                        <a:rPr lang="en-GB" sz="1100" baseline="0" dirty="0"/>
                        <a:t> – Our World</a:t>
                      </a:r>
                    </a:p>
                    <a:p>
                      <a:r>
                        <a:rPr lang="en-GB" sz="1100" baseline="0" dirty="0"/>
                        <a:t>Y4 The Americas</a:t>
                      </a:r>
                    </a:p>
                    <a:p>
                      <a:r>
                        <a:rPr lang="en-GB" sz="1100" baseline="0" dirty="0"/>
                        <a:t>Y6 – South America: The Amazon</a:t>
                      </a:r>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pPr algn="ctr"/>
                      <a:endParaRPr lang="en-GB" sz="1100" dirty="0"/>
                    </a:p>
                  </a:txBody>
                  <a:tcPr/>
                </a:tc>
                <a:extLst>
                  <a:ext uri="{0D108BD9-81ED-4DB2-BD59-A6C34878D82A}">
                    <a16:rowId xmlns:a16="http://schemas.microsoft.com/office/drawing/2014/main" val="609749139"/>
                  </a:ext>
                </a:extLst>
              </a:tr>
              <a:tr h="422243">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r>
                        <a:rPr lang="en-GB" sz="1100" dirty="0">
                          <a:solidFill>
                            <a:srgbClr val="FF0000"/>
                          </a:solidFill>
                        </a:rPr>
                        <a:t>What</a:t>
                      </a:r>
                      <a:r>
                        <a:rPr lang="en-GB" sz="1100" baseline="0" dirty="0">
                          <a:solidFill>
                            <a:srgbClr val="FF0000"/>
                          </a:solidFill>
                        </a:rPr>
                        <a:t> are our local wonders?</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C000"/>
                          </a:solidFill>
                          <a:effectLst/>
                          <a:uLnTx/>
                          <a:uFillTx/>
                          <a:latin typeface="+mn-lt"/>
                          <a:ea typeface="+mn-ea"/>
                          <a:cs typeface="+mn-cs"/>
                        </a:rPr>
                        <a:t>Are mountains wonders of the world?</a:t>
                      </a:r>
                    </a:p>
                  </a:txBody>
                  <a:tcPr/>
                </a:tc>
                <a:tc hMerge="1">
                  <a:txBody>
                    <a:bodyPr/>
                    <a:lstStyle/>
                    <a:p>
                      <a:endParaRPr lang="en-GB"/>
                    </a:p>
                  </a:txBody>
                  <a:tcPr/>
                </a:tc>
                <a:tc>
                  <a:txBody>
                    <a:bodyPr/>
                    <a:lstStyle/>
                    <a:p>
                      <a:pPr algn="ctr"/>
                      <a:r>
                        <a:rPr lang="en-GB" sz="1100" dirty="0">
                          <a:solidFill>
                            <a:srgbClr val="00CC00"/>
                          </a:solidFill>
                        </a:rPr>
                        <a:t>Which rivers are natural world wonders?</a:t>
                      </a:r>
                    </a:p>
                  </a:txBody>
                  <a:tcPr/>
                </a:tc>
                <a:tc>
                  <a:txBody>
                    <a:bodyPr/>
                    <a:lstStyle/>
                    <a:p>
                      <a:pPr algn="ctr"/>
                      <a:r>
                        <a:rPr lang="en-GB" sz="1100" dirty="0">
                          <a:solidFill>
                            <a:srgbClr val="0070C0"/>
                          </a:solidFill>
                        </a:rPr>
                        <a:t>What are the ancient world wonders?</a:t>
                      </a:r>
                    </a:p>
                  </a:txBody>
                  <a:tcPr/>
                </a:tc>
                <a:tc gridSpan="2">
                  <a:txBody>
                    <a:bodyPr/>
                    <a:lstStyle/>
                    <a:p>
                      <a:pPr algn="ctr"/>
                      <a:r>
                        <a:rPr lang="en-GB" sz="1100" dirty="0">
                          <a:solidFill>
                            <a:srgbClr val="FF33CC"/>
                          </a:solidFill>
                        </a:rPr>
                        <a:t>Which landmarks are new world wonders?</a:t>
                      </a:r>
                    </a:p>
                  </a:txBody>
                  <a:tcPr/>
                </a:tc>
                <a:tc hMerge="1">
                  <a:txBody>
                    <a:bodyPr/>
                    <a:lstStyle/>
                    <a:p>
                      <a:endParaRPr lang="en-GB"/>
                    </a:p>
                  </a:txBody>
                  <a:tcPr/>
                </a:tc>
                <a:tc>
                  <a:txBody>
                    <a:bodyPr/>
                    <a:lstStyle/>
                    <a:p>
                      <a:pPr algn="ctr"/>
                      <a:r>
                        <a:rPr lang="en-GB" sz="1100" dirty="0">
                          <a:solidFill>
                            <a:srgbClr val="7030A0"/>
                          </a:solidFill>
                        </a:rPr>
                        <a:t>Can we explain</a:t>
                      </a:r>
                      <a:r>
                        <a:rPr lang="en-GB" sz="1100" baseline="0" dirty="0">
                          <a:solidFill>
                            <a:srgbClr val="7030A0"/>
                          </a:solidFill>
                        </a:rPr>
                        <a:t> and describe the wonders of the world?</a:t>
                      </a:r>
                      <a:endParaRPr lang="en-GB" sz="1100" dirty="0">
                        <a:solidFill>
                          <a:srgbClr val="7030A0"/>
                        </a:solidFill>
                      </a:endParaRP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282221" y="897958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‘World Wonders’ big book and class own version of ‘What a Wonderful World’ song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2 Unit 3: Our Wonderful World</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2772982" y="8492532"/>
            <a:ext cx="420660" cy="420660"/>
          </a:xfrm>
          <a:prstGeom prst="rect">
            <a:avLst/>
          </a:prstGeom>
        </p:spPr>
      </p:pic>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1562980" y="8402966"/>
            <a:ext cx="405112" cy="405112"/>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9057" y="840296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6"/>
          <a:stretch>
            <a:fillRect/>
          </a:stretch>
        </p:blipFill>
        <p:spPr>
          <a:xfrm>
            <a:off x="10965363" y="8636298"/>
            <a:ext cx="308780" cy="308780"/>
          </a:xfrm>
          <a:prstGeom prst="rect">
            <a:avLst/>
          </a:prstGeom>
        </p:spPr>
      </p:pic>
      <p:pic>
        <p:nvPicPr>
          <p:cNvPr id="14" name="Picture 13"/>
          <p:cNvPicPr>
            <a:picLocks noChangeAspect="1"/>
          </p:cNvPicPr>
          <p:nvPr/>
        </p:nvPicPr>
        <p:blipFill>
          <a:blip r:embed="rId7"/>
          <a:stretch>
            <a:fillRect/>
          </a:stretch>
        </p:blipFill>
        <p:spPr>
          <a:xfrm>
            <a:off x="330085" y="206382"/>
            <a:ext cx="1508661" cy="404553"/>
          </a:xfrm>
          <a:prstGeom prst="rect">
            <a:avLst/>
          </a:prstGeom>
        </p:spPr>
      </p:pic>
      <p:pic>
        <p:nvPicPr>
          <p:cNvPr id="15"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53871" y="8492532"/>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4733730" y="8473169"/>
            <a:ext cx="420660" cy="420660"/>
          </a:xfrm>
          <a:prstGeom prst="rect">
            <a:avLst/>
          </a:prstGeom>
        </p:spPr>
      </p:pic>
      <p:pic>
        <p:nvPicPr>
          <p:cNvPr id="18"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04734" y="8502549"/>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6948601" y="8531593"/>
            <a:ext cx="405112" cy="405112"/>
          </a:xfrm>
          <a:prstGeom prst="rect">
            <a:avLst/>
          </a:prstGeom>
        </p:spPr>
      </p:pic>
      <p:pic>
        <p:nvPicPr>
          <p:cNvPr id="20"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57437" y="849157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9201220" y="8541257"/>
            <a:ext cx="405112" cy="405112"/>
          </a:xfrm>
          <a:prstGeom prst="rect">
            <a:avLst/>
          </a:prstGeom>
        </p:spPr>
      </p:pic>
      <p:pic>
        <p:nvPicPr>
          <p:cNvPr id="24"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0056" y="8501241"/>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97189" y="8554873"/>
            <a:ext cx="443837" cy="443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2297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197620850"/>
              </p:ext>
            </p:extLst>
          </p:nvPr>
        </p:nvGraphicFramePr>
        <p:xfrm>
          <a:off x="330085" y="411386"/>
          <a:ext cx="12141426" cy="8929170"/>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582146">
                  <a:extLst>
                    <a:ext uri="{9D8B030D-6E8A-4147-A177-3AD203B41FA5}">
                      <a16:colId xmlns:a16="http://schemas.microsoft.com/office/drawing/2014/main" val="845078378"/>
                    </a:ext>
                  </a:extLst>
                </a:gridCol>
                <a:gridCol w="1733174">
                  <a:extLst>
                    <a:ext uri="{9D8B030D-6E8A-4147-A177-3AD203B41FA5}">
                      <a16:colId xmlns:a16="http://schemas.microsoft.com/office/drawing/2014/main" val="1016423229"/>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pPr algn="ctr"/>
                      <a:endParaRPr lang="en-GB" sz="1100" dirty="0"/>
                    </a:p>
                  </a:txBody>
                  <a:tcPr/>
                </a:tc>
                <a:extLst>
                  <a:ext uri="{0D108BD9-81ED-4DB2-BD59-A6C34878D82A}">
                    <a16:rowId xmlns:a16="http://schemas.microsoft.com/office/drawing/2014/main" val="96402867"/>
                  </a:ext>
                </a:extLst>
              </a:tr>
              <a:tr h="1302696">
                <a:tc rowSpan="5" gridSpan="2">
                  <a:txBody>
                    <a:bodyPr/>
                    <a:lstStyle/>
                    <a:p>
                      <a:r>
                        <a:rPr lang="en-GB" sz="1000" dirty="0"/>
                        <a:t>Place knowledge:</a:t>
                      </a:r>
                    </a:p>
                    <a:p>
                      <a:r>
                        <a:rPr lang="en-GB" sz="1000" dirty="0"/>
                        <a:t>Understand geographical similarities and differences through studying the human and physical</a:t>
                      </a:r>
                      <a:r>
                        <a:rPr lang="en-GB" sz="1000" baseline="0" dirty="0"/>
                        <a:t> geography of a small area of the UK and of a small area of a non-European country.</a:t>
                      </a:r>
                    </a:p>
                    <a:p>
                      <a:r>
                        <a:rPr lang="en-GB" sz="1000" baseline="0" dirty="0"/>
                        <a:t>Human and physical geography:</a:t>
                      </a:r>
                    </a:p>
                    <a:p>
                      <a:r>
                        <a:rPr lang="en-GB" sz="1000" baseline="0" dirty="0"/>
                        <a:t>Use basic geographical vocabulary to refer to key physical features </a:t>
                      </a:r>
                      <a:r>
                        <a:rPr lang="en-GB" sz="1000" baseline="0" dirty="0" err="1"/>
                        <a:t>incl</a:t>
                      </a:r>
                      <a:r>
                        <a:rPr lang="en-GB" sz="1000" baseline="0" dirty="0"/>
                        <a:t>: beach, cliff, coast, sea, soil, season, weather and key human features </a:t>
                      </a:r>
                      <a:r>
                        <a:rPr lang="en-GB" sz="1000" baseline="0" dirty="0" err="1"/>
                        <a:t>incl</a:t>
                      </a:r>
                      <a:r>
                        <a:rPr lang="en-GB" sz="1000" baseline="0" dirty="0"/>
                        <a:t>: city, town, house, port, harbour, shop</a:t>
                      </a:r>
                    </a:p>
                    <a:p>
                      <a:r>
                        <a:rPr lang="en-GB" sz="1000" baseline="0" dirty="0"/>
                        <a:t>Geographical skills and fieldwork: </a:t>
                      </a:r>
                    </a:p>
                    <a:p>
                      <a:r>
                        <a:rPr lang="en-GB" sz="1000" baseline="0" dirty="0"/>
                        <a:t>Use world maps and atlases and globes to identify the UK as well as the countries and oceans studies at this key stage. </a:t>
                      </a:r>
                      <a:endParaRPr lang="en-GB" sz="1000" dirty="0"/>
                    </a:p>
                  </a:txBody>
                  <a:tcPr/>
                </a:tc>
                <a:tc rowSpan="5" hMerge="1">
                  <a:txBody>
                    <a:bodyPr/>
                    <a:lstStyle/>
                    <a:p>
                      <a:endParaRPr lang="en-GB"/>
                    </a:p>
                  </a:txBody>
                  <a:tcPr/>
                </a:tc>
                <a:tc rowSpan="9" gridSpan="4">
                  <a:txBody>
                    <a:bodyPr/>
                    <a:lstStyle/>
                    <a:p>
                      <a:r>
                        <a:rPr lang="en-GB" sz="1100" kern="1200" dirty="0">
                          <a:solidFill>
                            <a:srgbClr val="FF0000"/>
                          </a:solidFill>
                          <a:effectLst/>
                          <a:latin typeface="+mn-lt"/>
                          <a:ea typeface="+mn-ea"/>
                          <a:cs typeface="+mn-cs"/>
                        </a:rPr>
                        <a:t>To know B</a:t>
                      </a:r>
                      <a:r>
                        <a:rPr lang="en-US" sz="1100" kern="1200" dirty="0" err="1">
                          <a:solidFill>
                            <a:srgbClr val="FF0000"/>
                          </a:solidFill>
                          <a:effectLst/>
                          <a:latin typeface="+mn-lt"/>
                          <a:ea typeface="+mn-ea"/>
                          <a:cs typeface="+mn-cs"/>
                        </a:rPr>
                        <a:t>enidorm</a:t>
                      </a:r>
                      <a:r>
                        <a:rPr lang="en-US" sz="1100" kern="1200" dirty="0">
                          <a:solidFill>
                            <a:srgbClr val="FF0000"/>
                          </a:solidFill>
                          <a:effectLst/>
                          <a:latin typeface="+mn-lt"/>
                          <a:ea typeface="+mn-ea"/>
                          <a:cs typeface="+mn-cs"/>
                        </a:rPr>
                        <a:t> is on the Costa Blanca, on the Mediterranean coast of eastern Spain, in the province of Alicante. In 1925 its port was extended and the first hotels were built, making it a tourist destination within Spain. The real "boom" of </a:t>
                      </a:r>
                      <a:r>
                        <a:rPr lang="en-US" sz="1100" kern="1200" dirty="0" err="1">
                          <a:solidFill>
                            <a:srgbClr val="FF0000"/>
                          </a:solidFill>
                          <a:effectLst/>
                          <a:latin typeface="+mn-lt"/>
                          <a:ea typeface="+mn-ea"/>
                          <a:cs typeface="+mn-cs"/>
                        </a:rPr>
                        <a:t>Benidorm</a:t>
                      </a:r>
                      <a:r>
                        <a:rPr lang="en-US" sz="1100" kern="1200" dirty="0">
                          <a:solidFill>
                            <a:srgbClr val="FF0000"/>
                          </a:solidFill>
                          <a:effectLst/>
                          <a:latin typeface="+mn-lt"/>
                          <a:ea typeface="+mn-ea"/>
                          <a:cs typeface="+mn-cs"/>
                        </a:rPr>
                        <a:t> as a coastal resort started in the 1950s, when it became a famous summer destination for people coming from inland Spain, especially Madrid. Today it’s famous for its hotels, beaches and skyscrapers and receives as many foreign tourists as Spanish ones. Tourism has changed the coast dramatically.</a:t>
                      </a:r>
                    </a:p>
                    <a:p>
                      <a:r>
                        <a:rPr lang="en-GB" sz="1100" dirty="0">
                          <a:solidFill>
                            <a:srgbClr val="FFC000"/>
                          </a:solidFill>
                        </a:rPr>
                        <a:t>To know that </a:t>
                      </a:r>
                      <a:r>
                        <a:rPr lang="en-GB" sz="1100" kern="1200" dirty="0">
                          <a:solidFill>
                            <a:srgbClr val="FFC000"/>
                          </a:solidFill>
                          <a:effectLst/>
                          <a:latin typeface="+mn-lt"/>
                          <a:ea typeface="+mn-ea"/>
                          <a:cs typeface="+mn-cs"/>
                        </a:rPr>
                        <a:t>the economy of the SW peninsula – Cornwall, Devon, Somerset, Dorset – is based on tourism and agriculture. Along its many miles of coastline are the city of Plymouth, a few large towns, some small towns and many villages. In the past the focus has been on fishing, but many harbours are now marinas. Its history of tin and china clay mining (although the latter is still active) have led to Mining Heritage tourist attractions. The peninsula’s past is now forming a major part of its present tourist industry. Inland Exmoor and the granite moors of Dartmoor, </a:t>
                      </a:r>
                      <a:r>
                        <a:rPr lang="en-GB" sz="1100" kern="1200" dirty="0" err="1">
                          <a:solidFill>
                            <a:srgbClr val="FFC000"/>
                          </a:solidFill>
                          <a:effectLst/>
                          <a:latin typeface="+mn-lt"/>
                          <a:ea typeface="+mn-ea"/>
                          <a:cs typeface="+mn-cs"/>
                        </a:rPr>
                        <a:t>Bodmin</a:t>
                      </a:r>
                      <a:r>
                        <a:rPr lang="en-GB" sz="1100" kern="1200" dirty="0">
                          <a:solidFill>
                            <a:srgbClr val="FFC000"/>
                          </a:solidFill>
                          <a:effectLst/>
                          <a:latin typeface="+mn-lt"/>
                          <a:ea typeface="+mn-ea"/>
                          <a:cs typeface="+mn-cs"/>
                        </a:rPr>
                        <a:t> Moor and the Land’s End point provide additional tourist attractions.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FFC000"/>
                          </a:solidFill>
                        </a:rPr>
                        <a:t>To know that </a:t>
                      </a:r>
                      <a:r>
                        <a:rPr lang="en-GB" sz="1100" kern="1200" dirty="0">
                          <a:solidFill>
                            <a:srgbClr val="FFC000"/>
                          </a:solidFill>
                          <a:effectLst/>
                          <a:latin typeface="+mn-lt"/>
                          <a:ea typeface="+mn-ea"/>
                          <a:cs typeface="+mn-cs"/>
                        </a:rPr>
                        <a:t>The Great Barrier Reef Foundation gives the main threats to the future of the reef as: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FFC000"/>
                          </a:solidFill>
                        </a:rPr>
                        <a:t>- </a:t>
                      </a:r>
                      <a:r>
                        <a:rPr lang="en-GB" sz="1100" kern="1200" dirty="0">
                          <a:solidFill>
                            <a:srgbClr val="FFC000"/>
                          </a:solidFill>
                          <a:effectLst/>
                          <a:latin typeface="+mn-lt"/>
                          <a:ea typeface="+mn-ea"/>
                          <a:cs typeface="+mn-cs"/>
                        </a:rPr>
                        <a:t>climate change, leading to coral bleaching, more extreme weather events and ocean acidification</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FFC000"/>
                          </a:solidFill>
                        </a:rPr>
                        <a:t>- </a:t>
                      </a:r>
                      <a:r>
                        <a:rPr lang="en-GB" sz="1100" kern="1200" dirty="0">
                          <a:solidFill>
                            <a:srgbClr val="FFC000"/>
                          </a:solidFill>
                          <a:effectLst/>
                          <a:latin typeface="+mn-lt"/>
                          <a:ea typeface="+mn-ea"/>
                          <a:cs typeface="+mn-cs"/>
                        </a:rPr>
                        <a:t>poor water quality, from land-based run-off (including from coal mining) leading to impacts like outbreaks of crown-of-thorns starfish</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FFC000"/>
                          </a:solidFill>
                        </a:rPr>
                        <a:t>- </a:t>
                      </a:r>
                      <a:r>
                        <a:rPr lang="en-GB" sz="1100" kern="1200" dirty="0">
                          <a:solidFill>
                            <a:srgbClr val="FFC000"/>
                          </a:solidFill>
                          <a:effectLst/>
                          <a:latin typeface="+mn-lt"/>
                          <a:ea typeface="+mn-ea"/>
                          <a:cs typeface="+mn-cs"/>
                        </a:rPr>
                        <a:t>coastal development, producing damaging urban run-off and litter, especially plastics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FFC000"/>
                          </a:solidFill>
                        </a:rPr>
                        <a:t>- </a:t>
                      </a:r>
                      <a:r>
                        <a:rPr lang="en-GB" sz="1100" kern="1200" dirty="0">
                          <a:solidFill>
                            <a:srgbClr val="FFC000"/>
                          </a:solidFill>
                          <a:effectLst/>
                          <a:latin typeface="+mn-lt"/>
                          <a:ea typeface="+mn-ea"/>
                          <a:cs typeface="+mn-cs"/>
                        </a:rPr>
                        <a:t>fishing, especially impacts of illegal fishing and poaching.</a:t>
                      </a:r>
                    </a:p>
                    <a:p>
                      <a:r>
                        <a:rPr lang="en-GB" sz="1100" dirty="0">
                          <a:solidFill>
                            <a:srgbClr val="FFC000"/>
                          </a:solidFill>
                        </a:rPr>
                        <a:t>To</a:t>
                      </a:r>
                      <a:r>
                        <a:rPr lang="en-GB" sz="1100" baseline="0" dirty="0">
                          <a:solidFill>
                            <a:srgbClr val="FFC000"/>
                          </a:solidFill>
                        </a:rPr>
                        <a:t> know that </a:t>
                      </a:r>
                      <a:r>
                        <a:rPr lang="en-US" sz="1100" kern="1200" baseline="0" dirty="0">
                          <a:solidFill>
                            <a:srgbClr val="FFC000"/>
                          </a:solidFill>
                          <a:effectLst/>
                          <a:latin typeface="+mn-lt"/>
                          <a:ea typeface="+mn-ea"/>
                          <a:cs typeface="+mn-cs"/>
                        </a:rPr>
                        <a:t>b</a:t>
                      </a:r>
                      <a:r>
                        <a:rPr lang="en-US" sz="1100" kern="1200" dirty="0">
                          <a:solidFill>
                            <a:srgbClr val="FFC000"/>
                          </a:solidFill>
                          <a:effectLst/>
                          <a:latin typeface="+mn-lt"/>
                          <a:ea typeface="+mn-ea"/>
                          <a:cs typeface="+mn-cs"/>
                        </a:rPr>
                        <a:t>leaching and pollution are possibly the greatest threats as they lead directly to the death of the corals.</a:t>
                      </a:r>
                      <a:endParaRPr lang="en-GB" sz="1100" dirty="0">
                        <a:solidFill>
                          <a:srgbClr val="FFC000"/>
                        </a:solidFill>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00CC00"/>
                          </a:solidFill>
                        </a:rPr>
                        <a:t>To know that </a:t>
                      </a:r>
                      <a:r>
                        <a:rPr lang="en-GB" sz="1100" kern="1200" dirty="0">
                          <a:solidFill>
                            <a:srgbClr val="00CC00"/>
                          </a:solidFill>
                          <a:effectLst/>
                          <a:latin typeface="+mn-lt"/>
                          <a:ea typeface="+mn-ea"/>
                          <a:cs typeface="+mn-cs"/>
                        </a:rPr>
                        <a:t>beaches are produced by erosion, transportation and deposition of material by the sea and, in most cases, this is a finite resource. Many places forbid removal of beach material as it cannot be replaced quickly. Beach material – e.g. sand or pebbles – reflects the nature of the source and the effects of the sea. In winter, storms often remove beach material but changing currents, wind directions, and the changing power of the sea can return it in summer.</a:t>
                      </a:r>
                    </a:p>
                    <a:p>
                      <a:pPr algn="l"/>
                      <a:r>
                        <a:rPr lang="en-GB" sz="1100" dirty="0">
                          <a:solidFill>
                            <a:srgbClr val="00CC00"/>
                          </a:solidFill>
                        </a:rPr>
                        <a:t>To know that</a:t>
                      </a:r>
                      <a:r>
                        <a:rPr lang="en-US" sz="1100" kern="1200" dirty="0">
                          <a:solidFill>
                            <a:srgbClr val="00CC00"/>
                          </a:solidFill>
                          <a:effectLst/>
                          <a:latin typeface="+mn-lt"/>
                          <a:ea typeface="+mn-ea"/>
                          <a:cs typeface="+mn-cs"/>
                        </a:rPr>
                        <a:t> there are two High and two Low tides every 24 hours, with continuous change between them. They are caused by the combined gravitational pull effects of the Moon and the Sun which makes the water in the oceans bulge. The tides with the greatest difference between high and low water are called ‘Spring tides’, while ‘Neap tides’ have the least difference Spring tides occur every month when the sun and moon are aligned Neap tides occur every month when the sun and moon pull in different directions. </a:t>
                      </a:r>
                      <a:endParaRPr lang="en-GB" sz="1100" dirty="0">
                        <a:solidFill>
                          <a:srgbClr val="00CC00"/>
                        </a:solidFill>
                      </a:endParaRPr>
                    </a:p>
                    <a:p>
                      <a:r>
                        <a:rPr lang="en-GB" sz="1100" dirty="0">
                          <a:solidFill>
                            <a:srgbClr val="0070C0"/>
                          </a:solidFill>
                        </a:rPr>
                        <a:t>To know that </a:t>
                      </a:r>
                      <a:r>
                        <a:rPr lang="en-US" sz="1100" kern="1200" dirty="0">
                          <a:solidFill>
                            <a:srgbClr val="0070C0"/>
                          </a:solidFill>
                          <a:effectLst/>
                          <a:latin typeface="+mn-lt"/>
                          <a:ea typeface="+mn-ea"/>
                          <a:cs typeface="+mn-cs"/>
                        </a:rPr>
                        <a:t>fishing was the main economic activity in the </a:t>
                      </a:r>
                      <a:r>
                        <a:rPr lang="en-US" sz="1100" kern="1200" dirty="0" err="1">
                          <a:solidFill>
                            <a:srgbClr val="0070C0"/>
                          </a:solidFill>
                          <a:effectLst/>
                          <a:latin typeface="+mn-lt"/>
                          <a:ea typeface="+mn-ea"/>
                          <a:cs typeface="+mn-cs"/>
                        </a:rPr>
                        <a:t>harbours</a:t>
                      </a:r>
                      <a:r>
                        <a:rPr lang="en-US" sz="1100" kern="1200" dirty="0">
                          <a:solidFill>
                            <a:srgbClr val="0070C0"/>
                          </a:solidFill>
                          <a:effectLst/>
                          <a:latin typeface="+mn-lt"/>
                          <a:ea typeface="+mn-ea"/>
                          <a:cs typeface="+mn-cs"/>
                        </a:rPr>
                        <a:t> of the many small towns and villages in SW England. In the UK, and especially in SW England, the fishing industry has been in decline (partly due to EU policies) so alternatives have had to be developed to sustain the economy of a historically poor region. The primary alterative is tourism and heritage tourism, based on the archaeology of tin mining and the quaint fishing settlements.</a:t>
                      </a:r>
                      <a:endParaRPr lang="en-GB" sz="1100" dirty="0">
                        <a:solidFill>
                          <a:srgbClr val="0070C0"/>
                        </a:solidFill>
                      </a:endParaRPr>
                    </a:p>
                    <a:p>
                      <a:pPr algn="l"/>
                      <a:r>
                        <a:rPr lang="en-GB" sz="1100" dirty="0">
                          <a:solidFill>
                            <a:srgbClr val="FF33CC"/>
                          </a:solidFill>
                        </a:rPr>
                        <a:t>To</a:t>
                      </a:r>
                      <a:r>
                        <a:rPr lang="en-GB" sz="1100" baseline="0" dirty="0">
                          <a:solidFill>
                            <a:srgbClr val="FF33CC"/>
                          </a:solidFill>
                        </a:rPr>
                        <a:t> know that </a:t>
                      </a:r>
                      <a:r>
                        <a:rPr lang="en-US" sz="1100" kern="1200" baseline="0" dirty="0">
                          <a:solidFill>
                            <a:srgbClr val="FF33CC"/>
                          </a:solidFill>
                          <a:effectLst/>
                          <a:latin typeface="+mn-lt"/>
                          <a:ea typeface="+mn-ea"/>
                          <a:cs typeface="+mn-cs"/>
                        </a:rPr>
                        <a:t>c</a:t>
                      </a:r>
                      <a:r>
                        <a:rPr lang="en-US" sz="1100" kern="1200" dirty="0">
                          <a:solidFill>
                            <a:srgbClr val="FF33CC"/>
                          </a:solidFill>
                          <a:effectLst/>
                          <a:latin typeface="+mn-lt"/>
                          <a:ea typeface="+mn-ea"/>
                          <a:cs typeface="+mn-cs"/>
                        </a:rPr>
                        <a:t>limate change and associated rising sea levels threatening low-lying islands and destroying more than their economy – their land.</a:t>
                      </a:r>
                    </a:p>
                    <a:p>
                      <a:pPr algn="l"/>
                      <a:r>
                        <a:rPr lang="en-GB" sz="1100" dirty="0">
                          <a:solidFill>
                            <a:srgbClr val="7030A0"/>
                          </a:solidFill>
                        </a:rPr>
                        <a:t>Teacher</a:t>
                      </a:r>
                      <a:r>
                        <a:rPr lang="en-GB" sz="1100" baseline="0" dirty="0">
                          <a:solidFill>
                            <a:srgbClr val="7030A0"/>
                          </a:solidFill>
                        </a:rPr>
                        <a:t> to do </a:t>
                      </a:r>
                      <a:r>
                        <a:rPr lang="en-US" sz="1100" kern="1200" dirty="0">
                          <a:solidFill>
                            <a:srgbClr val="7030A0"/>
                          </a:solidFill>
                          <a:effectLst/>
                          <a:latin typeface="+mn-lt"/>
                          <a:ea typeface="+mn-ea"/>
                          <a:cs typeface="+mn-cs"/>
                        </a:rPr>
                        <a:t>some personal research</a:t>
                      </a:r>
                      <a:r>
                        <a:rPr lang="en-US" sz="1100" kern="1200" baseline="0" dirty="0">
                          <a:solidFill>
                            <a:srgbClr val="7030A0"/>
                          </a:solidFill>
                          <a:effectLst/>
                          <a:latin typeface="+mn-lt"/>
                          <a:ea typeface="+mn-ea"/>
                          <a:cs typeface="+mn-cs"/>
                        </a:rPr>
                        <a:t> </a:t>
                      </a:r>
                      <a:r>
                        <a:rPr lang="en-US" sz="1100" kern="1200" dirty="0">
                          <a:solidFill>
                            <a:srgbClr val="7030A0"/>
                          </a:solidFill>
                          <a:effectLst/>
                          <a:latin typeface="+mn-lt"/>
                          <a:ea typeface="+mn-ea"/>
                          <a:cs typeface="+mn-cs"/>
                        </a:rPr>
                        <a:t>depending on locations chosen.</a:t>
                      </a:r>
                      <a:endParaRPr lang="en-GB" sz="1100" dirty="0">
                        <a:solidFill>
                          <a:srgbClr val="7030A0"/>
                        </a:solidFill>
                      </a:endParaRPr>
                    </a:p>
                  </a:txBody>
                  <a:tcPr/>
                </a:tc>
                <a:tc rowSpan="9" hMerge="1">
                  <a:txBody>
                    <a:bodyPr/>
                    <a:lstStyle/>
                    <a:p>
                      <a:endParaRPr lang="en-GB" sz="1100" dirty="0"/>
                    </a:p>
                  </a:txBody>
                  <a:tcPr/>
                </a:tc>
                <a:tc rowSpan="9" hMerge="1">
                  <a:txBody>
                    <a:bodyPr/>
                    <a:lstStyle/>
                    <a:p>
                      <a:endParaRPr lang="en-GB"/>
                    </a:p>
                  </a:txBody>
                  <a:tcPr/>
                </a:tc>
                <a:tc rowSpan="9" hMerge="1">
                  <a:txBody>
                    <a:bodyPr/>
                    <a:lstStyle/>
                    <a:p>
                      <a:endParaRPr lang="en-GB" sz="1100" dirty="0"/>
                    </a:p>
                  </a:txBody>
                  <a:tcPr/>
                </a:tc>
                <a:tc gridSpan="2">
                  <a:txBody>
                    <a:bodyPr/>
                    <a:lstStyle/>
                    <a:p>
                      <a:r>
                        <a:rPr lang="en-US" sz="900" kern="1200" dirty="0">
                          <a:solidFill>
                            <a:schemeClr val="tx1"/>
                          </a:solidFill>
                          <a:effectLst/>
                          <a:latin typeface="+mn-lt"/>
                          <a:ea typeface="+mn-ea"/>
                          <a:cs typeface="+mn-cs"/>
                        </a:rPr>
                        <a:t>Sea, waves, seaside, coast, coastline, strandline, compass point, N, NE, E, SE, S, SW, W, NW, beach, sand, dune, rocks, cliff, location, holiday, resort, tourist, tourism, </a:t>
                      </a:r>
                      <a:r>
                        <a:rPr lang="en-US" sz="900" kern="1200" dirty="0" err="1">
                          <a:solidFill>
                            <a:schemeClr val="tx1"/>
                          </a:solidFill>
                          <a:effectLst/>
                          <a:latin typeface="+mn-lt"/>
                          <a:ea typeface="+mn-ea"/>
                          <a:cs typeface="+mn-cs"/>
                        </a:rPr>
                        <a:t>Benidorm</a:t>
                      </a:r>
                      <a:r>
                        <a:rPr lang="en-US" sz="900" kern="1200" dirty="0">
                          <a:solidFill>
                            <a:schemeClr val="tx1"/>
                          </a:solidFill>
                          <a:effectLst/>
                          <a:latin typeface="+mn-lt"/>
                          <a:ea typeface="+mn-ea"/>
                          <a:cs typeface="+mn-cs"/>
                        </a:rPr>
                        <a:t>, Mediterranean, industry,</a:t>
                      </a:r>
                      <a:r>
                        <a:rPr lang="en-US" sz="900" kern="1200" baseline="0" dirty="0">
                          <a:solidFill>
                            <a:schemeClr val="tx1"/>
                          </a:solidFill>
                          <a:effectLst/>
                          <a:latin typeface="+mn-lt"/>
                          <a:ea typeface="+mn-ea"/>
                          <a:cs typeface="+mn-cs"/>
                        </a:rPr>
                        <a:t> fishing, harbor, </a:t>
                      </a:r>
                      <a:r>
                        <a:rPr lang="en-US" sz="900" kern="1200" dirty="0">
                          <a:solidFill>
                            <a:schemeClr val="tx1"/>
                          </a:solidFill>
                          <a:effectLst/>
                          <a:latin typeface="+mn-lt"/>
                          <a:ea typeface="+mn-ea"/>
                          <a:cs typeface="+mn-cs"/>
                        </a:rPr>
                        <a:t>physical features, human features, economic activities, tourism, region, peninsula, reef, coral, Great Barrier Reef, Australia, bleaching, erosion,</a:t>
                      </a:r>
                      <a:r>
                        <a:rPr lang="en-US" sz="900" kern="1200" baseline="0" dirty="0">
                          <a:solidFill>
                            <a:schemeClr val="tx1"/>
                          </a:solidFill>
                          <a:effectLst/>
                          <a:latin typeface="+mn-lt"/>
                          <a:ea typeface="+mn-ea"/>
                          <a:cs typeface="+mn-cs"/>
                        </a:rPr>
                        <a:t> Antarctica, tides, p</a:t>
                      </a:r>
                      <a:r>
                        <a:rPr lang="en-US" sz="900" kern="1200" dirty="0">
                          <a:solidFill>
                            <a:schemeClr val="tx1"/>
                          </a:solidFill>
                          <a:effectLst/>
                          <a:latin typeface="+mn-lt"/>
                          <a:ea typeface="+mn-ea"/>
                          <a:cs typeface="+mn-cs"/>
                        </a:rPr>
                        <a:t>ort, dock, </a:t>
                      </a:r>
                      <a:r>
                        <a:rPr lang="en-US" sz="900" kern="1200" dirty="0" err="1">
                          <a:solidFill>
                            <a:schemeClr val="tx1"/>
                          </a:solidFill>
                          <a:effectLst/>
                          <a:latin typeface="+mn-lt"/>
                          <a:ea typeface="+mn-ea"/>
                          <a:cs typeface="+mn-cs"/>
                        </a:rPr>
                        <a:t>harbour</a:t>
                      </a:r>
                      <a:r>
                        <a:rPr lang="en-US" sz="900" kern="1200" dirty="0">
                          <a:solidFill>
                            <a:schemeClr val="tx1"/>
                          </a:solidFill>
                          <a:effectLst/>
                          <a:latin typeface="+mn-lt"/>
                          <a:ea typeface="+mn-ea"/>
                          <a:cs typeface="+mn-cs"/>
                        </a:rPr>
                        <a:t>, shipping, sea fisherman, </a:t>
                      </a:r>
                      <a:r>
                        <a:rPr lang="en-US" sz="900" kern="1200" dirty="0" err="1">
                          <a:solidFill>
                            <a:schemeClr val="tx1"/>
                          </a:solidFill>
                          <a:effectLst/>
                          <a:latin typeface="+mn-lt"/>
                          <a:ea typeface="+mn-ea"/>
                          <a:cs typeface="+mn-cs"/>
                        </a:rPr>
                        <a:t>trawlerman</a:t>
                      </a:r>
                      <a:r>
                        <a:rPr lang="en-US" sz="900" kern="1200" dirty="0">
                          <a:solidFill>
                            <a:schemeClr val="tx1"/>
                          </a:solidFill>
                          <a:effectLst/>
                          <a:latin typeface="+mn-lt"/>
                          <a:ea typeface="+mn-ea"/>
                          <a:cs typeface="+mn-cs"/>
                        </a:rPr>
                        <a:t>, trawler,</a:t>
                      </a:r>
                      <a:r>
                        <a:rPr lang="en-US" sz="900" kern="1200" baseline="0" dirty="0">
                          <a:solidFill>
                            <a:schemeClr val="tx1"/>
                          </a:solidFill>
                          <a:effectLst/>
                          <a:latin typeface="+mn-lt"/>
                          <a:ea typeface="+mn-ea"/>
                          <a:cs typeface="+mn-cs"/>
                        </a:rPr>
                        <a:t> </a:t>
                      </a:r>
                      <a:r>
                        <a:rPr lang="en-US" sz="900" kern="1200" dirty="0">
                          <a:solidFill>
                            <a:schemeClr val="tx1"/>
                          </a:solidFill>
                          <a:effectLst/>
                          <a:latin typeface="+mn-lt"/>
                          <a:ea typeface="+mn-ea"/>
                          <a:cs typeface="+mn-cs"/>
                        </a:rPr>
                        <a:t>reclaimed land, climate change, rising sea level, inundation, archipelago, St Lucia, Seychelles, Maldives, Galapagos</a:t>
                      </a:r>
                      <a:endParaRPr lang="en-GB" sz="900" dirty="0"/>
                    </a:p>
                  </a:txBody>
                  <a:tcPr/>
                </a:tc>
                <a:tc hMerge="1">
                  <a:txBody>
                    <a:bodyPr/>
                    <a:lstStyle/>
                    <a:p>
                      <a:endParaRPr lang="en-GB" sz="1100"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a:txBody>
                    <a:bodyPr/>
                    <a:lstStyle/>
                    <a:p>
                      <a:r>
                        <a:rPr lang="en-GB" sz="1100"/>
                        <a:t>Linked Texts</a:t>
                      </a:r>
                      <a:endParaRPr lang="en-GB" sz="1100" dirty="0"/>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RNLI school </a:t>
                      </a:r>
                      <a:r>
                        <a:rPr lang="en-GB" sz="1100" dirty="0" err="1"/>
                        <a:t>lvisit</a:t>
                      </a:r>
                      <a:endParaRPr lang="en-GB" sz="1100" dirty="0"/>
                    </a:p>
                  </a:txBody>
                  <a:tcPr/>
                </a:tc>
                <a:tc>
                  <a:txBody>
                    <a:bodyPr/>
                    <a:lstStyle/>
                    <a:p>
                      <a:r>
                        <a:rPr lang="en-GB" sz="1100" baseline="0" dirty="0"/>
                        <a:t>Song of the Dolphin Bay by Elizabeth Laird</a:t>
                      </a:r>
                    </a:p>
                    <a:p>
                      <a:r>
                        <a:rPr lang="en-GB" sz="1100" baseline="0" dirty="0"/>
                        <a:t>Old Harry Rock Tales and the </a:t>
                      </a:r>
                      <a:r>
                        <a:rPr lang="en-GB" sz="1100" baseline="0" dirty="0" err="1"/>
                        <a:t>Jurrassic</a:t>
                      </a:r>
                      <a:r>
                        <a:rPr lang="en-GB" sz="1100" baseline="0" dirty="0"/>
                        <a:t> Coast by Barbara Townsend</a:t>
                      </a:r>
                    </a:p>
                    <a:p>
                      <a:r>
                        <a:rPr lang="en-GB" sz="1100" baseline="0" dirty="0"/>
                        <a:t>Storm Whale by Sarah Brennan</a:t>
                      </a:r>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pPr algn="ctr"/>
                      <a:endParaRPr lang="en-GB" sz="1100" dirty="0"/>
                    </a:p>
                  </a:txBody>
                  <a:tcPr/>
                </a:tc>
                <a:extLst>
                  <a:ext uri="{0D108BD9-81ED-4DB2-BD59-A6C34878D82A}">
                    <a16:rowId xmlns:a16="http://schemas.microsoft.com/office/drawing/2014/main" val="161394966"/>
                  </a:ext>
                </a:extLst>
              </a:tr>
              <a:tr h="149977">
                <a:tc gridSpan="2" vMerge="1">
                  <a:txBody>
                    <a:bodyPr/>
                    <a:lstStyle/>
                    <a:p>
                      <a:pPr algn="ctr"/>
                      <a:endParaRPr lang="en-GB" sz="1100" dirty="0"/>
                    </a:p>
                  </a:txBody>
                  <a:tcPr/>
                </a:tc>
                <a:tc hMerge="1" v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5" gridSpan="2">
                  <a:txBody>
                    <a:bodyPr/>
                    <a:lstStyle/>
                    <a:p>
                      <a:r>
                        <a:rPr lang="en-GB" sz="1100" b="0" i="0" u="none" strike="noStrike" kern="1200" baseline="0" dirty="0">
                          <a:solidFill>
                            <a:schemeClr val="tx1"/>
                          </a:solidFill>
                          <a:latin typeface="+mn-lt"/>
                          <a:ea typeface="+mn-ea"/>
                          <a:cs typeface="+mn-cs"/>
                        </a:rPr>
                        <a:t> • extend knowledge and understanding beyond the local area including more of the UK</a:t>
                      </a:r>
                    </a:p>
                    <a:p>
                      <a:r>
                        <a:rPr lang="en-GB" sz="1100" b="0" i="0" u="none" strike="noStrike" kern="1200" baseline="0" dirty="0">
                          <a:solidFill>
                            <a:schemeClr val="tx1"/>
                          </a:solidFill>
                          <a:latin typeface="+mn-lt"/>
                          <a:ea typeface="+mn-ea"/>
                          <a:cs typeface="+mn-cs"/>
                        </a:rPr>
                        <a:t>• name and locate (some) counties and cities of the UK</a:t>
                      </a:r>
                    </a:p>
                    <a:p>
                      <a:r>
                        <a:rPr lang="en-GB" sz="1100" b="0" i="0" u="none" strike="noStrike" kern="1200" baseline="0" dirty="0">
                          <a:solidFill>
                            <a:schemeClr val="tx1"/>
                          </a:solidFill>
                          <a:latin typeface="+mn-lt"/>
                          <a:ea typeface="+mn-ea"/>
                          <a:cs typeface="+mn-cs"/>
                        </a:rPr>
                        <a:t>• learn about key topographical or physical features of coasts to understand how some of these aspects developed, are hanging now and have changed over time</a:t>
                      </a:r>
                    </a:p>
                    <a:p>
                      <a:r>
                        <a:rPr lang="en-GB" sz="1100" b="0" i="0" u="none" strike="noStrike" kern="1200" baseline="0" dirty="0">
                          <a:solidFill>
                            <a:schemeClr val="tx1"/>
                          </a:solidFill>
                          <a:latin typeface="+mn-lt"/>
                          <a:ea typeface="+mn-ea"/>
                          <a:cs typeface="+mn-cs"/>
                        </a:rPr>
                        <a:t>• understand similarities and differences through the study of human and physical geography of a region of the UK (SW England) and a region in a European country (Costa Blanca, Spain)</a:t>
                      </a:r>
                    </a:p>
                    <a:p>
                      <a:r>
                        <a:rPr lang="en-GB" sz="1100" b="0" i="0" u="none" strike="noStrike" kern="1200" baseline="0" dirty="0">
                          <a:solidFill>
                            <a:schemeClr val="tx1"/>
                          </a:solidFill>
                          <a:latin typeface="+mn-lt"/>
                          <a:ea typeface="+mn-ea"/>
                          <a:cs typeface="+mn-cs"/>
                        </a:rPr>
                        <a:t>• describe and understand key aspects of the human geography of coasts, including: types of settlement and land use, economic activity and safety</a:t>
                      </a:r>
                    </a:p>
                    <a:p>
                      <a:r>
                        <a:rPr lang="en-GB" sz="1100" b="0" i="0" u="none" strike="noStrike" kern="1200" baseline="0" dirty="0">
                          <a:solidFill>
                            <a:schemeClr val="tx1"/>
                          </a:solidFill>
                          <a:latin typeface="+mn-lt"/>
                          <a:ea typeface="+mn-ea"/>
                          <a:cs typeface="+mn-cs"/>
                        </a:rPr>
                        <a:t>• consider tourism (economy / pleasure)</a:t>
                      </a:r>
                    </a:p>
                    <a:p>
                      <a:r>
                        <a:rPr lang="en-GB" sz="1100" b="0" i="0" u="none" strike="noStrike" kern="1200" baseline="0" dirty="0">
                          <a:solidFill>
                            <a:schemeClr val="tx1"/>
                          </a:solidFill>
                          <a:latin typeface="+mn-lt"/>
                          <a:ea typeface="+mn-ea"/>
                          <a:cs typeface="+mn-cs"/>
                        </a:rPr>
                        <a:t>• think about the future and the effects climate change, rising sea levels and </a:t>
                      </a:r>
                    </a:p>
                    <a:p>
                      <a:r>
                        <a:rPr lang="en-GB" sz="1100" b="0" i="0" u="none" strike="noStrike" kern="1200" baseline="0" dirty="0">
                          <a:solidFill>
                            <a:schemeClr val="tx1"/>
                          </a:solidFill>
                          <a:latin typeface="+mn-lt"/>
                          <a:ea typeface="+mn-ea"/>
                          <a:cs typeface="+mn-cs"/>
                        </a:rPr>
                        <a:t> pollution, especially by plastics, are already having. </a:t>
                      </a:r>
                      <a:endParaRPr lang="en-GB" sz="1100" dirty="0"/>
                    </a:p>
                  </a:txBody>
                  <a:tcPr/>
                </a:tc>
                <a:tc rowSpan="5" hMerge="1">
                  <a:txBody>
                    <a:bodyPr/>
                    <a:lstStyle/>
                    <a:p>
                      <a:endParaRPr lang="en-GB" sz="1100" dirty="0"/>
                    </a:p>
                  </a:txBody>
                  <a:tcPr/>
                </a:tc>
                <a:extLst>
                  <a:ext uri="{0D108BD9-81ED-4DB2-BD59-A6C34878D82A}">
                    <a16:rowId xmlns:a16="http://schemas.microsoft.com/office/drawing/2014/main" val="2656242789"/>
                  </a:ext>
                </a:extLst>
              </a:tr>
              <a:tr h="0">
                <a:tc gridSpan="2">
                  <a:txBody>
                    <a:bodyPr/>
                    <a:lstStyle/>
                    <a:p>
                      <a:pPr algn="ctr"/>
                      <a:r>
                        <a:rPr lang="en-GB" sz="1100" dirty="0"/>
                        <a:t>Prior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3629226343"/>
                  </a:ext>
                </a:extLst>
              </a:tr>
              <a:tr h="988570">
                <a:tc gridSpan="2">
                  <a:txBody>
                    <a:bodyPr/>
                    <a:lstStyle/>
                    <a:p>
                      <a:r>
                        <a:rPr lang="en-GB" sz="1100" dirty="0"/>
                        <a:t>Y1</a:t>
                      </a:r>
                      <a:r>
                        <a:rPr lang="en-GB" sz="1100" baseline="0" dirty="0"/>
                        <a:t> – Our Local Area</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a:p>
                  </a:txBody>
                  <a:tcPr/>
                </a:tc>
                <a:extLst>
                  <a:ext uri="{0D108BD9-81ED-4DB2-BD59-A6C34878D82A}">
                    <a16:rowId xmlns:a16="http://schemas.microsoft.com/office/drawing/2014/main" val="1740481448"/>
                  </a:ext>
                </a:extLst>
              </a:tr>
              <a:tr h="0">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4115621326"/>
                  </a:ext>
                </a:extLst>
              </a:tr>
              <a:tr h="1338906">
                <a:tc gridSpan="2">
                  <a:txBody>
                    <a:bodyPr/>
                    <a:lstStyle/>
                    <a:p>
                      <a:r>
                        <a:rPr lang="en-GB" sz="1100" dirty="0"/>
                        <a:t>Y5 – Changes in Our Local Environment</a:t>
                      </a:r>
                    </a:p>
                    <a:p>
                      <a:r>
                        <a:rPr lang="en-GB" sz="1100" dirty="0"/>
                        <a:t>Y6</a:t>
                      </a:r>
                      <a:r>
                        <a:rPr lang="en-GB" sz="1100" baseline="0" dirty="0"/>
                        <a:t> – Our World in The Future</a:t>
                      </a:r>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pPr algn="ctr"/>
                      <a:endParaRPr lang="en-GB" sz="1100" dirty="0"/>
                    </a:p>
                  </a:txBody>
                  <a:tcPr/>
                </a:tc>
                <a:extLst>
                  <a:ext uri="{0D108BD9-81ED-4DB2-BD59-A6C34878D82A}">
                    <a16:rowId xmlns:a16="http://schemas.microsoft.com/office/drawing/2014/main" val="609749139"/>
                  </a:ext>
                </a:extLst>
              </a:tr>
              <a:tr h="422243">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r>
                        <a:rPr lang="en-GB" sz="1100" dirty="0">
                          <a:solidFill>
                            <a:srgbClr val="FF0000"/>
                          </a:solidFill>
                        </a:rPr>
                        <a:t>Have</a:t>
                      </a:r>
                      <a:r>
                        <a:rPr lang="en-GB" sz="1100" baseline="0" dirty="0">
                          <a:solidFill>
                            <a:srgbClr val="FF0000"/>
                          </a:solidFill>
                        </a:rPr>
                        <a:t> you been to the seaside?</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C000"/>
                          </a:solidFill>
                          <a:effectLst/>
                          <a:uLnTx/>
                          <a:uFillTx/>
                          <a:latin typeface="+mn-lt"/>
                          <a:ea typeface="+mn-ea"/>
                          <a:cs typeface="+mn-cs"/>
                        </a:rPr>
                        <a:t>What is the coast of South West England like?</a:t>
                      </a:r>
                    </a:p>
                  </a:txBody>
                  <a:tcPr/>
                </a:tc>
                <a:tc hMerge="1">
                  <a:txBody>
                    <a:bodyPr/>
                    <a:lstStyle/>
                    <a:p>
                      <a:endParaRPr lang="en-GB"/>
                    </a:p>
                  </a:txBody>
                  <a:tcPr/>
                </a:tc>
                <a:tc>
                  <a:txBody>
                    <a:bodyPr/>
                    <a:lstStyle/>
                    <a:p>
                      <a:pPr algn="ctr"/>
                      <a:r>
                        <a:rPr lang="en-GB" sz="1100" dirty="0">
                          <a:solidFill>
                            <a:srgbClr val="00CC00"/>
                          </a:solidFill>
                        </a:rPr>
                        <a:t>What</a:t>
                      </a:r>
                      <a:r>
                        <a:rPr lang="en-GB" sz="1100" baseline="0" dirty="0">
                          <a:solidFill>
                            <a:srgbClr val="00CC00"/>
                          </a:solidFill>
                        </a:rPr>
                        <a:t> natural features I can see beside the seaside?</a:t>
                      </a:r>
                      <a:endParaRPr lang="en-GB" sz="1100" dirty="0"/>
                    </a:p>
                  </a:txBody>
                  <a:tcPr/>
                </a:tc>
                <a:tc>
                  <a:txBody>
                    <a:bodyPr/>
                    <a:lstStyle/>
                    <a:p>
                      <a:pPr algn="ctr"/>
                      <a:r>
                        <a:rPr lang="en-GB" sz="1100" dirty="0">
                          <a:solidFill>
                            <a:srgbClr val="0070C0"/>
                          </a:solidFill>
                        </a:rPr>
                        <a:t>What</a:t>
                      </a:r>
                      <a:r>
                        <a:rPr lang="en-GB" sz="1100" baseline="0" dirty="0">
                          <a:solidFill>
                            <a:srgbClr val="0070C0"/>
                          </a:solidFill>
                        </a:rPr>
                        <a:t> other features and activities can be seen around the UK costs?</a:t>
                      </a:r>
                      <a:endParaRPr lang="en-GB" sz="1100" dirty="0"/>
                    </a:p>
                  </a:txBody>
                  <a:tcPr/>
                </a:tc>
                <a:tc gridSpan="2">
                  <a:txBody>
                    <a:bodyPr/>
                    <a:lstStyle/>
                    <a:p>
                      <a:pPr algn="ctr"/>
                      <a:r>
                        <a:rPr lang="en-GB" sz="1100" dirty="0">
                          <a:solidFill>
                            <a:srgbClr val="FF33CC"/>
                          </a:solidFill>
                        </a:rPr>
                        <a:t>Do</a:t>
                      </a:r>
                      <a:r>
                        <a:rPr lang="en-GB" sz="1100" baseline="0" dirty="0">
                          <a:solidFill>
                            <a:srgbClr val="FF33CC"/>
                          </a:solidFill>
                        </a:rPr>
                        <a:t> we like to be beside the seaside?</a:t>
                      </a:r>
                      <a:endParaRPr lang="en-GB" sz="1100" dirty="0"/>
                    </a:p>
                  </a:txBody>
                  <a:tcPr/>
                </a:tc>
                <a:tc hMerge="1">
                  <a:txBody>
                    <a:bodyPr/>
                    <a:lstStyle/>
                    <a:p>
                      <a:endParaRPr lang="en-GB"/>
                    </a:p>
                  </a:txBody>
                  <a:tcPr/>
                </a:tc>
                <a:tc>
                  <a:txBody>
                    <a:bodyPr/>
                    <a:lstStyle/>
                    <a:p>
                      <a:pPr algn="ctr"/>
                      <a:r>
                        <a:rPr lang="en-GB" sz="1100" dirty="0">
                          <a:solidFill>
                            <a:srgbClr val="7030A0"/>
                          </a:solidFill>
                        </a:rPr>
                        <a:t>Which</a:t>
                      </a:r>
                      <a:r>
                        <a:rPr lang="en-GB" sz="1100" baseline="0" dirty="0">
                          <a:solidFill>
                            <a:srgbClr val="7030A0"/>
                          </a:solidFill>
                        </a:rPr>
                        <a:t> sort of seaside would you choose?</a:t>
                      </a:r>
                      <a:endParaRPr lang="en-GB" sz="1100" dirty="0">
                        <a:solidFill>
                          <a:srgbClr val="7030A0"/>
                        </a:solidFill>
                      </a:endParaRP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5" y="9057814"/>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Research a specific coastal area of your choice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3 Unit 3: Coasts</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874085" y="8615931"/>
            <a:ext cx="420660" cy="420660"/>
          </a:xfrm>
          <a:prstGeom prst="rect">
            <a:avLst/>
          </a:prstGeom>
        </p:spPr>
      </p:pic>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1529965" y="8637480"/>
            <a:ext cx="308780" cy="308780"/>
          </a:xfrm>
          <a:prstGeom prst="rect">
            <a:avLst/>
          </a:prstGeom>
        </p:spPr>
      </p:pic>
      <p:pic>
        <p:nvPicPr>
          <p:cNvPr id="14" name="Picture 13"/>
          <p:cNvPicPr>
            <a:picLocks noChangeAspect="1"/>
          </p:cNvPicPr>
          <p:nvPr/>
        </p:nvPicPr>
        <p:blipFill>
          <a:blip r:embed="rId5"/>
          <a:stretch>
            <a:fillRect/>
          </a:stretch>
        </p:blipFill>
        <p:spPr>
          <a:xfrm>
            <a:off x="330085" y="206382"/>
            <a:ext cx="1508661" cy="404553"/>
          </a:xfrm>
          <a:prstGeom prst="rect">
            <a:avLst/>
          </a:prstGeom>
        </p:spPr>
      </p:pic>
      <p:pic>
        <p:nvPicPr>
          <p:cNvPr id="16" name="Picture 15">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3493688" y="8618627"/>
            <a:ext cx="405112" cy="405112"/>
          </a:xfrm>
          <a:prstGeom prst="rect">
            <a:avLst/>
          </a:prstGeom>
        </p:spPr>
      </p:pic>
      <p:pic>
        <p:nvPicPr>
          <p:cNvPr id="18" name="Picture 17">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5463128" y="8618627"/>
            <a:ext cx="405112" cy="405112"/>
          </a:xfrm>
          <a:prstGeom prst="rect">
            <a:avLst/>
          </a:prstGeom>
        </p:spPr>
      </p:pic>
      <p:pic>
        <p:nvPicPr>
          <p:cNvPr id="19"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912685" y="861397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79605" y="8628220"/>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7789084" y="8659171"/>
            <a:ext cx="405112" cy="405112"/>
          </a:xfrm>
          <a:prstGeom prst="rect">
            <a:avLst/>
          </a:prstGeom>
        </p:spPr>
      </p:pic>
      <p:pic>
        <p:nvPicPr>
          <p:cNvPr id="24"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46842" y="8587687"/>
            <a:ext cx="443837" cy="38525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9603488" y="8577759"/>
            <a:ext cx="405112" cy="405112"/>
          </a:xfrm>
          <a:prstGeom prst="rect">
            <a:avLst/>
          </a:prstGeom>
        </p:spPr>
      </p:pic>
      <p:pic>
        <p:nvPicPr>
          <p:cNvPr id="26"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594654" y="858391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11183488" y="8681618"/>
            <a:ext cx="308780" cy="308780"/>
          </a:xfrm>
          <a:prstGeom prst="rect">
            <a:avLst/>
          </a:prstGeom>
        </p:spPr>
      </p:pic>
      <p:pic>
        <p:nvPicPr>
          <p:cNvPr id="29" name="Picture 28">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2949325" y="8672889"/>
            <a:ext cx="308780" cy="308780"/>
          </a:xfrm>
          <a:prstGeom prst="rect">
            <a:avLst/>
          </a:prstGeom>
        </p:spPr>
      </p:pic>
    </p:spTree>
    <p:extLst>
      <p:ext uri="{BB962C8B-B14F-4D97-AF65-F5344CB8AC3E}">
        <p14:creationId xmlns:p14="http://schemas.microsoft.com/office/powerpoint/2010/main" val="464838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059377402"/>
              </p:ext>
            </p:extLst>
          </p:nvPr>
        </p:nvGraphicFramePr>
        <p:xfrm>
          <a:off x="330086" y="656185"/>
          <a:ext cx="12141426" cy="7964265"/>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582146">
                  <a:extLst>
                    <a:ext uri="{9D8B030D-6E8A-4147-A177-3AD203B41FA5}">
                      <a16:colId xmlns:a16="http://schemas.microsoft.com/office/drawing/2014/main" val="845078378"/>
                    </a:ext>
                  </a:extLst>
                </a:gridCol>
                <a:gridCol w="1733174">
                  <a:extLst>
                    <a:ext uri="{9D8B030D-6E8A-4147-A177-3AD203B41FA5}">
                      <a16:colId xmlns:a16="http://schemas.microsoft.com/office/drawing/2014/main" val="1016423229"/>
                    </a:ext>
                  </a:extLst>
                </a:gridCol>
              </a:tblGrid>
              <a:tr h="259323">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pPr algn="ctr"/>
                      <a:endParaRPr lang="en-GB" sz="1100" dirty="0"/>
                    </a:p>
                  </a:txBody>
                  <a:tcPr/>
                </a:tc>
                <a:extLst>
                  <a:ext uri="{0D108BD9-81ED-4DB2-BD59-A6C34878D82A}">
                    <a16:rowId xmlns:a16="http://schemas.microsoft.com/office/drawing/2014/main" val="96402867"/>
                  </a:ext>
                </a:extLst>
              </a:tr>
              <a:tr h="1718188">
                <a:tc rowSpan="4" gridSpan="2">
                  <a:txBody>
                    <a:bodyPr/>
                    <a:lstStyle/>
                    <a:p>
                      <a:r>
                        <a:rPr lang="en-GB" sz="1300" dirty="0"/>
                        <a:t>Locational</a:t>
                      </a:r>
                      <a:r>
                        <a:rPr lang="en-GB" sz="1300" baseline="0" dirty="0"/>
                        <a:t> knowledge:</a:t>
                      </a:r>
                    </a:p>
                    <a:p>
                      <a:r>
                        <a:rPr lang="en-GB" sz="1300" baseline="0" dirty="0"/>
                        <a:t>Locate the world’s countries and their key topographical features and understand how some of these aspects changed over time</a:t>
                      </a:r>
                    </a:p>
                    <a:p>
                      <a:r>
                        <a:rPr lang="en-GB" sz="1300" baseline="0" dirty="0"/>
                        <a:t>Human and physical geography:</a:t>
                      </a:r>
                    </a:p>
                    <a:p>
                      <a:r>
                        <a:rPr lang="en-GB" sz="1300" baseline="0" dirty="0"/>
                        <a:t>Describe and understand the key aspects of physical geography </a:t>
                      </a:r>
                      <a:r>
                        <a:rPr lang="en-GB" sz="1300" baseline="0" dirty="0" err="1"/>
                        <a:t>incl</a:t>
                      </a:r>
                      <a:r>
                        <a:rPr lang="en-GB" sz="1300" baseline="0" dirty="0"/>
                        <a:t> mountains, volcanoes and earthquakes</a:t>
                      </a:r>
                    </a:p>
                  </a:txBody>
                  <a:tcPr/>
                </a:tc>
                <a:tc rowSpan="4" hMerge="1">
                  <a:txBody>
                    <a:bodyPr/>
                    <a:lstStyle/>
                    <a:p>
                      <a:endParaRPr lang="en-GB"/>
                    </a:p>
                  </a:txBody>
                  <a:tcPr/>
                </a:tc>
                <a:tc rowSpan="8" gridSpan="4">
                  <a:txBody>
                    <a:bodyPr/>
                    <a:lstStyle/>
                    <a:p>
                      <a:pPr lvl="0"/>
                      <a:r>
                        <a:rPr lang="en-GB" sz="1100" kern="1200" dirty="0">
                          <a:solidFill>
                            <a:srgbClr val="FF0000"/>
                          </a:solidFill>
                          <a:effectLst/>
                          <a:latin typeface="+mn-lt"/>
                          <a:ea typeface="+mn-ea"/>
                          <a:cs typeface="+mn-cs"/>
                        </a:rPr>
                        <a:t>To know that earthquakes mostly occur at or near tectonic plate boundaries</a:t>
                      </a:r>
                      <a:r>
                        <a:rPr lang="en-GB" sz="1100" kern="1200" baseline="0" dirty="0">
                          <a:solidFill>
                            <a:srgbClr val="FF0000"/>
                          </a:solidFill>
                          <a:effectLst/>
                          <a:latin typeface="+mn-lt"/>
                          <a:ea typeface="+mn-ea"/>
                          <a:cs typeface="+mn-cs"/>
                        </a:rPr>
                        <a:t> and that t</a:t>
                      </a:r>
                      <a:r>
                        <a:rPr lang="en-GB" sz="1100" kern="1200" dirty="0">
                          <a:solidFill>
                            <a:srgbClr val="FF0000"/>
                          </a:solidFill>
                          <a:effectLst/>
                          <a:latin typeface="+mn-lt"/>
                          <a:ea typeface="+mn-ea"/>
                          <a:cs typeface="+mn-cs"/>
                        </a:rPr>
                        <a:t>hey result from the release of pressure that builds up in the Earth’s crust.</a:t>
                      </a:r>
                    </a:p>
                    <a:p>
                      <a:r>
                        <a:rPr lang="en-US" sz="1100" kern="1200" dirty="0">
                          <a:solidFill>
                            <a:srgbClr val="FF0000"/>
                          </a:solidFill>
                          <a:effectLst/>
                          <a:latin typeface="+mn-lt"/>
                          <a:ea typeface="+mn-ea"/>
                          <a:cs typeface="+mn-cs"/>
                        </a:rPr>
                        <a:t>To know that the core, mantle and crust are the three major ‘layers’ of the Earth, with the inner core being solid, the outer core being molten, the mantle semi-molten and the crust solid.</a:t>
                      </a:r>
                      <a:r>
                        <a:rPr lang="en-US" sz="1100" kern="1200" baseline="0" dirty="0">
                          <a:solidFill>
                            <a:srgbClr val="FF0000"/>
                          </a:solidFill>
                          <a:effectLst/>
                          <a:latin typeface="+mn-lt"/>
                          <a:ea typeface="+mn-ea"/>
                          <a:cs typeface="+mn-cs"/>
                        </a:rPr>
                        <a:t> </a:t>
                      </a:r>
                    </a:p>
                    <a:p>
                      <a:r>
                        <a:rPr lang="en-US" sz="1100" kern="1200" baseline="0" dirty="0">
                          <a:solidFill>
                            <a:srgbClr val="FF0000"/>
                          </a:solidFill>
                          <a:effectLst/>
                          <a:latin typeface="+mn-lt"/>
                          <a:ea typeface="+mn-ea"/>
                          <a:cs typeface="+mn-cs"/>
                        </a:rPr>
                        <a:t>To know that t</a:t>
                      </a:r>
                      <a:r>
                        <a:rPr lang="en-US" sz="1100" kern="1200" dirty="0">
                          <a:solidFill>
                            <a:srgbClr val="FF0000"/>
                          </a:solidFill>
                          <a:effectLst/>
                          <a:latin typeface="+mn-lt"/>
                          <a:ea typeface="+mn-ea"/>
                          <a:cs typeface="+mn-cs"/>
                        </a:rPr>
                        <a:t>he temperature increases towards the </a:t>
                      </a:r>
                      <a:r>
                        <a:rPr lang="en-US" sz="1100" kern="1200" dirty="0" err="1">
                          <a:solidFill>
                            <a:srgbClr val="FF0000"/>
                          </a:solidFill>
                          <a:effectLst/>
                          <a:latin typeface="+mn-lt"/>
                          <a:ea typeface="+mn-ea"/>
                          <a:cs typeface="+mn-cs"/>
                        </a:rPr>
                        <a:t>centre</a:t>
                      </a:r>
                      <a:r>
                        <a:rPr lang="en-US" sz="1100" kern="1200" dirty="0">
                          <a:solidFill>
                            <a:srgbClr val="FF0000"/>
                          </a:solidFill>
                          <a:effectLst/>
                          <a:latin typeface="+mn-lt"/>
                          <a:ea typeface="+mn-ea"/>
                          <a:cs typeface="+mn-cs"/>
                        </a:rPr>
                        <a:t> of the Earth.</a:t>
                      </a:r>
                      <a:endParaRPr lang="en-GB" sz="1100" kern="1200" dirty="0">
                        <a:solidFill>
                          <a:srgbClr val="FF0000"/>
                        </a:solidFill>
                        <a:effectLst/>
                        <a:latin typeface="+mn-lt"/>
                        <a:ea typeface="+mn-ea"/>
                        <a:cs typeface="+mn-cs"/>
                      </a:endParaRPr>
                    </a:p>
                    <a:p>
                      <a:pPr lvl="0"/>
                      <a:r>
                        <a:rPr lang="en-GB" sz="1100" dirty="0">
                          <a:solidFill>
                            <a:srgbClr val="FFC000"/>
                          </a:solidFill>
                        </a:rPr>
                        <a:t>To know that </a:t>
                      </a:r>
                      <a:r>
                        <a:rPr lang="en-GB" sz="1100" kern="1200" dirty="0">
                          <a:solidFill>
                            <a:srgbClr val="FFC000"/>
                          </a:solidFill>
                          <a:effectLst/>
                          <a:latin typeface="+mn-lt"/>
                          <a:ea typeface="+mn-ea"/>
                          <a:cs typeface="+mn-cs"/>
                        </a:rPr>
                        <a:t>when tectonic plates move against each other, heat is generated. This can heat and mobilise material in the earth. Along with other molten material at depth, this can move upwards and come out through cracks in the earth’s surface as lava. </a:t>
                      </a:r>
                    </a:p>
                    <a:p>
                      <a:pPr lvl="0"/>
                      <a:r>
                        <a:rPr lang="en-GB" sz="1100" kern="1200" dirty="0">
                          <a:solidFill>
                            <a:srgbClr val="FFC000"/>
                          </a:solidFill>
                          <a:effectLst/>
                          <a:latin typeface="+mn-lt"/>
                          <a:ea typeface="+mn-ea"/>
                          <a:cs typeface="+mn-cs"/>
                        </a:rPr>
                        <a:t>To know that the volcanic eruptions can be fairly gentle with lava running downhill and over the surface, can throw much volcanic ash into the air, or can be explosive.</a:t>
                      </a:r>
                    </a:p>
                    <a:p>
                      <a:r>
                        <a:rPr lang="en-US" sz="1100" kern="1200" dirty="0">
                          <a:solidFill>
                            <a:srgbClr val="FFC000"/>
                          </a:solidFill>
                          <a:effectLst/>
                          <a:latin typeface="+mn-lt"/>
                          <a:ea typeface="+mn-ea"/>
                          <a:cs typeface="+mn-cs"/>
                        </a:rPr>
                        <a:t>To know that in very explosive eruptions great boulders of rock can be thrown high into the sky. Volcanic eruptions can occur on land or under the sea, as along the Mid-Atlantic Ridge – the eastern and western sides of the Atlantic are moving apart along this ridge (at about 2.5 cm a year) and lava comes up and fills the gap. </a:t>
                      </a:r>
                      <a:endParaRPr lang="en-GB" sz="1100" dirty="0">
                        <a:solidFill>
                          <a:srgbClr val="FFC000"/>
                        </a:solidFill>
                      </a:endParaRPr>
                    </a:p>
                    <a:p>
                      <a:pPr algn="l"/>
                      <a:r>
                        <a:rPr lang="en-GB" sz="1100" dirty="0">
                          <a:solidFill>
                            <a:srgbClr val="00B050"/>
                          </a:solidFill>
                        </a:rPr>
                        <a:t>To know </a:t>
                      </a:r>
                      <a:r>
                        <a:rPr lang="en-US" sz="1100" kern="1200" dirty="0">
                          <a:solidFill>
                            <a:srgbClr val="00B050"/>
                          </a:solidFill>
                          <a:effectLst/>
                          <a:latin typeface="+mn-lt"/>
                          <a:ea typeface="+mn-ea"/>
                          <a:cs typeface="+mn-cs"/>
                        </a:rPr>
                        <a:t>there</a:t>
                      </a:r>
                      <a:r>
                        <a:rPr lang="en-US" sz="1100" kern="1200" baseline="0" dirty="0">
                          <a:solidFill>
                            <a:srgbClr val="00B050"/>
                          </a:solidFill>
                          <a:effectLst/>
                          <a:latin typeface="+mn-lt"/>
                          <a:ea typeface="+mn-ea"/>
                          <a:cs typeface="+mn-cs"/>
                        </a:rPr>
                        <a:t> is an</a:t>
                      </a:r>
                      <a:r>
                        <a:rPr lang="en-US" sz="1100" kern="1200" dirty="0">
                          <a:solidFill>
                            <a:srgbClr val="00B050"/>
                          </a:solidFill>
                          <a:effectLst/>
                          <a:latin typeface="+mn-lt"/>
                          <a:ea typeface="+mn-ea"/>
                          <a:cs typeface="+mn-cs"/>
                        </a:rPr>
                        <a:t> association or interdependence of the location of earthquakes and volcanoes and the boundaries of tectonic plates.</a:t>
                      </a:r>
                      <a:endParaRPr lang="en-GB" sz="1100" dirty="0">
                        <a:solidFill>
                          <a:srgbClr val="00B050"/>
                        </a:solidFill>
                      </a:endParaRPr>
                    </a:p>
                    <a:p>
                      <a:pPr lvl="0"/>
                      <a:r>
                        <a:rPr lang="en-GB" sz="1100" dirty="0">
                          <a:solidFill>
                            <a:srgbClr val="0070C0"/>
                          </a:solidFill>
                        </a:rPr>
                        <a:t>To know </a:t>
                      </a:r>
                      <a:r>
                        <a:rPr lang="en-GB" sz="1100" kern="1200" dirty="0">
                          <a:solidFill>
                            <a:srgbClr val="0070C0"/>
                          </a:solidFill>
                          <a:effectLst/>
                          <a:latin typeface="+mn-lt"/>
                          <a:ea typeface="+mn-ea"/>
                          <a:cs typeface="+mn-cs"/>
                        </a:rPr>
                        <a:t>that</a:t>
                      </a:r>
                      <a:r>
                        <a:rPr lang="en-GB" sz="1100" kern="1200" baseline="0" dirty="0">
                          <a:solidFill>
                            <a:srgbClr val="0070C0"/>
                          </a:solidFill>
                          <a:effectLst/>
                          <a:latin typeface="+mn-lt"/>
                          <a:ea typeface="+mn-ea"/>
                          <a:cs typeface="+mn-cs"/>
                        </a:rPr>
                        <a:t> t</a:t>
                      </a:r>
                      <a:r>
                        <a:rPr lang="en-GB" sz="1100" kern="1200" dirty="0">
                          <a:solidFill>
                            <a:srgbClr val="0070C0"/>
                          </a:solidFill>
                          <a:effectLst/>
                          <a:latin typeface="+mn-lt"/>
                          <a:ea typeface="+mn-ea"/>
                          <a:cs typeface="+mn-cs"/>
                        </a:rPr>
                        <a:t>he ‘Pacific Ring of Fire’ or ‘</a:t>
                      </a:r>
                      <a:r>
                        <a:rPr lang="en-GB" sz="1100" kern="1200" dirty="0" err="1">
                          <a:solidFill>
                            <a:srgbClr val="0070C0"/>
                          </a:solidFill>
                          <a:effectLst/>
                          <a:latin typeface="+mn-lt"/>
                          <a:ea typeface="+mn-ea"/>
                          <a:cs typeface="+mn-cs"/>
                        </a:rPr>
                        <a:t>Circum</a:t>
                      </a:r>
                      <a:r>
                        <a:rPr lang="en-GB" sz="1100" kern="1200" dirty="0">
                          <a:solidFill>
                            <a:srgbClr val="0070C0"/>
                          </a:solidFill>
                          <a:effectLst/>
                          <a:latin typeface="+mn-lt"/>
                          <a:ea typeface="+mn-ea"/>
                          <a:cs typeface="+mn-cs"/>
                        </a:rPr>
                        <a:t>-Pacific Ring’ is a ring of plate boundaries circling the Pacific Ocean that is tectonically very active, the location of most of the world’s earthquake and volcanic activity. </a:t>
                      </a:r>
                    </a:p>
                    <a:p>
                      <a:pPr lvl="0"/>
                      <a:r>
                        <a:rPr lang="en-GB" sz="1100" kern="1200" dirty="0">
                          <a:solidFill>
                            <a:srgbClr val="0070C0"/>
                          </a:solidFill>
                          <a:effectLst/>
                          <a:latin typeface="+mn-lt"/>
                          <a:ea typeface="+mn-ea"/>
                          <a:cs typeface="+mn-cs"/>
                        </a:rPr>
                        <a:t>To know that many of the Pacific island groups are volcanic archipelagos. </a:t>
                      </a:r>
                    </a:p>
                    <a:p>
                      <a:r>
                        <a:rPr lang="en-US" sz="1100" kern="1200" dirty="0">
                          <a:solidFill>
                            <a:srgbClr val="0070C0"/>
                          </a:solidFill>
                          <a:effectLst/>
                          <a:latin typeface="+mn-lt"/>
                          <a:ea typeface="+mn-ea"/>
                          <a:cs typeface="+mn-cs"/>
                        </a:rPr>
                        <a:t>To follow the resource link in order to</a:t>
                      </a:r>
                      <a:r>
                        <a:rPr lang="en-US" sz="1100" kern="1200" baseline="0" dirty="0">
                          <a:solidFill>
                            <a:srgbClr val="0070C0"/>
                          </a:solidFill>
                          <a:effectLst/>
                          <a:latin typeface="+mn-lt"/>
                          <a:ea typeface="+mn-ea"/>
                          <a:cs typeface="+mn-cs"/>
                        </a:rPr>
                        <a:t> </a:t>
                      </a:r>
                      <a:r>
                        <a:rPr lang="en-US" sz="1100" kern="1200" dirty="0">
                          <a:solidFill>
                            <a:srgbClr val="0070C0"/>
                          </a:solidFill>
                          <a:effectLst/>
                          <a:latin typeface="+mn-lt"/>
                          <a:ea typeface="+mn-ea"/>
                          <a:cs typeface="+mn-cs"/>
                        </a:rPr>
                        <a:t>understand why do people live near volcanoes.</a:t>
                      </a:r>
                      <a:endParaRPr lang="en-GB" sz="1100" dirty="0">
                        <a:solidFill>
                          <a:srgbClr val="0070C0"/>
                        </a:solidFill>
                      </a:endParaRPr>
                    </a:p>
                    <a:p>
                      <a:pPr lvl="0"/>
                      <a:r>
                        <a:rPr lang="en-GB" sz="1100" dirty="0">
                          <a:solidFill>
                            <a:srgbClr val="FF33CC"/>
                          </a:solidFill>
                        </a:rPr>
                        <a:t>To</a:t>
                      </a:r>
                      <a:r>
                        <a:rPr lang="en-GB" sz="1100" baseline="0" dirty="0">
                          <a:solidFill>
                            <a:srgbClr val="FF33CC"/>
                          </a:solidFill>
                        </a:rPr>
                        <a:t> s</a:t>
                      </a:r>
                      <a:r>
                        <a:rPr lang="en-US" sz="1100" kern="1200" dirty="0" err="1">
                          <a:solidFill>
                            <a:srgbClr val="FF33CC"/>
                          </a:solidFill>
                          <a:effectLst/>
                          <a:latin typeface="+mn-lt"/>
                          <a:ea typeface="+mn-ea"/>
                          <a:cs typeface="+mn-cs"/>
                        </a:rPr>
                        <a:t>tudy</a:t>
                      </a:r>
                      <a:r>
                        <a:rPr lang="en-US" sz="1100" kern="1200" dirty="0">
                          <a:solidFill>
                            <a:srgbClr val="FF33CC"/>
                          </a:solidFill>
                          <a:effectLst/>
                          <a:latin typeface="+mn-lt"/>
                          <a:ea typeface="+mn-ea"/>
                          <a:cs typeface="+mn-cs"/>
                        </a:rPr>
                        <a:t> </a:t>
                      </a:r>
                      <a:r>
                        <a:rPr lang="en-GB" sz="1100" kern="1200" dirty="0">
                          <a:solidFill>
                            <a:srgbClr val="FF33CC"/>
                          </a:solidFill>
                          <a:effectLst/>
                          <a:latin typeface="+mn-lt"/>
                          <a:ea typeface="+mn-ea"/>
                          <a:cs typeface="+mn-cs"/>
                        </a:rPr>
                        <a:t>the geography, history and archaeology of Pompeii.</a:t>
                      </a:r>
                    </a:p>
                    <a:p>
                      <a:r>
                        <a:rPr lang="en-US" sz="1100" kern="1200" dirty="0">
                          <a:solidFill>
                            <a:srgbClr val="FF33CC"/>
                          </a:solidFill>
                          <a:effectLst/>
                          <a:latin typeface="+mn-lt"/>
                          <a:ea typeface="+mn-ea"/>
                          <a:cs typeface="+mn-cs"/>
                        </a:rPr>
                        <a:t>To know that the Richter scale is logarithmic which means that each one-point increase on the scale represents a tenfold increase in the magnitude of the earthquake.</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7030A0"/>
                          </a:solidFill>
                        </a:rPr>
                        <a:t>To be</a:t>
                      </a:r>
                      <a:r>
                        <a:rPr lang="en-GB" sz="1100" baseline="0" dirty="0">
                          <a:solidFill>
                            <a:srgbClr val="7030A0"/>
                          </a:solidFill>
                        </a:rPr>
                        <a:t> able to</a:t>
                      </a:r>
                      <a:r>
                        <a:rPr lang="en-GB" sz="1100" i="1" kern="1200" dirty="0">
                          <a:solidFill>
                            <a:srgbClr val="7030A0"/>
                          </a:solidFill>
                          <a:effectLst/>
                          <a:latin typeface="+mn-lt"/>
                          <a:ea typeface="+mn-ea"/>
                          <a:cs typeface="+mn-cs"/>
                        </a:rPr>
                        <a:t> combine this activity with art, design, craft lesson(s) to give the children the opportunity to create an impressive volcano.</a:t>
                      </a:r>
                      <a:endParaRPr lang="en-GB" sz="1100" kern="1200" dirty="0">
                        <a:solidFill>
                          <a:srgbClr val="7030A0"/>
                        </a:solidFill>
                        <a:effectLst/>
                        <a:latin typeface="+mn-lt"/>
                        <a:ea typeface="+mn-ea"/>
                        <a:cs typeface="+mn-cs"/>
                      </a:endParaRPr>
                    </a:p>
                    <a:p>
                      <a:pPr algn="l"/>
                      <a:endParaRPr lang="en-GB" sz="110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r>
                        <a:rPr lang="en-US" sz="1100" kern="1200" dirty="0">
                          <a:solidFill>
                            <a:schemeClr val="tx1"/>
                          </a:solidFill>
                          <a:effectLst/>
                          <a:latin typeface="+mn-lt"/>
                          <a:ea typeface="+mn-ea"/>
                          <a:cs typeface="+mn-cs"/>
                        </a:rPr>
                        <a:t>Earthquake, rock strata, Earth, core, mantle, crust, tectonic plate, plate boundary, tectonics, volcano, crater, cone, vent, eruption, lava, molten, ash plume, caldera, pressure, converge, diverge, Java and Sumatra, Philippines, Mid-Atlantic Ridge, Iceland, Active, dormant, extinct, </a:t>
                      </a:r>
                      <a:r>
                        <a:rPr lang="en-US" sz="1100" kern="1200" dirty="0" err="1">
                          <a:solidFill>
                            <a:schemeClr val="tx1"/>
                          </a:solidFill>
                          <a:effectLst/>
                          <a:latin typeface="+mn-lt"/>
                          <a:ea typeface="+mn-ea"/>
                          <a:cs typeface="+mn-cs"/>
                        </a:rPr>
                        <a:t>Popocatépetl</a:t>
                      </a:r>
                      <a:r>
                        <a:rPr lang="en-US" sz="1100" kern="1200" dirty="0">
                          <a:solidFill>
                            <a:schemeClr val="tx1"/>
                          </a:solidFill>
                          <a:effectLst/>
                          <a:latin typeface="+mn-lt"/>
                          <a:ea typeface="+mn-ea"/>
                          <a:cs typeface="+mn-cs"/>
                        </a:rPr>
                        <a:t>, </a:t>
                      </a:r>
                      <a:r>
                        <a:rPr lang="en-US" sz="1100" kern="1200" dirty="0" err="1">
                          <a:solidFill>
                            <a:schemeClr val="tx1"/>
                          </a:solidFill>
                          <a:effectLst/>
                          <a:latin typeface="+mn-lt"/>
                          <a:ea typeface="+mn-ea"/>
                          <a:cs typeface="+mn-cs"/>
                        </a:rPr>
                        <a:t>Iztaccíhuatl</a:t>
                      </a:r>
                      <a:r>
                        <a:rPr lang="en-US" sz="1100" kern="1200" dirty="0">
                          <a:solidFill>
                            <a:schemeClr val="tx1"/>
                          </a:solidFill>
                          <a:effectLst/>
                          <a:latin typeface="+mn-lt"/>
                          <a:ea typeface="+mn-ea"/>
                          <a:cs typeface="+mn-cs"/>
                        </a:rPr>
                        <a:t>, Mexico, ‘Ring of Fire’, hazard, risk, danger, tsunami, Cotopaxi, Ecuador, advantages, disadvantages, social, environmental, economic, </a:t>
                      </a:r>
                      <a:r>
                        <a:rPr lang="en-US" sz="1100" kern="1200" dirty="0" err="1">
                          <a:solidFill>
                            <a:schemeClr val="tx1"/>
                          </a:solidFill>
                          <a:effectLst/>
                          <a:latin typeface="+mn-lt"/>
                          <a:ea typeface="+mn-ea"/>
                          <a:cs typeface="+mn-cs"/>
                        </a:rPr>
                        <a:t>Tigua</a:t>
                      </a:r>
                      <a:r>
                        <a:rPr lang="en-US" sz="1100" kern="1200" dirty="0">
                          <a:solidFill>
                            <a:schemeClr val="tx1"/>
                          </a:solidFill>
                          <a:effectLst/>
                          <a:latin typeface="+mn-lt"/>
                          <a:ea typeface="+mn-ea"/>
                          <a:cs typeface="+mn-cs"/>
                        </a:rPr>
                        <a:t>, Quechuan, Richter Scale, magnitude, Japan, Pompeii, Vesuvius, Italy</a:t>
                      </a:r>
                      <a:endParaRPr lang="en-GB" sz="1100" dirty="0"/>
                    </a:p>
                  </a:txBody>
                  <a:tcPr/>
                </a:tc>
                <a:tc hMerge="1">
                  <a:txBody>
                    <a:bodyPr/>
                    <a:lstStyle/>
                    <a:p>
                      <a:endParaRPr lang="en-GB" sz="1100" dirty="0"/>
                    </a:p>
                  </a:txBody>
                  <a:tcPr/>
                </a:tc>
                <a:extLst>
                  <a:ext uri="{0D108BD9-81ED-4DB2-BD59-A6C34878D82A}">
                    <a16:rowId xmlns:a16="http://schemas.microsoft.com/office/drawing/2014/main" val="1267818584"/>
                  </a:ext>
                </a:extLst>
              </a:tr>
              <a:tr h="259323">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a:txBody>
                    <a:bodyPr/>
                    <a:lstStyle/>
                    <a:p>
                      <a:r>
                        <a:rPr lang="en-GB" sz="1100"/>
                        <a:t>Linked Texts</a:t>
                      </a:r>
                      <a:endParaRPr lang="en-GB" sz="1100" dirty="0"/>
                    </a:p>
                  </a:txBody>
                  <a:tcPr/>
                </a:tc>
                <a:extLst>
                  <a:ext uri="{0D108BD9-81ED-4DB2-BD59-A6C34878D82A}">
                    <a16:rowId xmlns:a16="http://schemas.microsoft.com/office/drawing/2014/main" val="2186994959"/>
                  </a:ext>
                </a:extLst>
              </a:tr>
              <a:tr h="1718188">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r>
                        <a:rPr lang="en-GB" sz="1100" dirty="0"/>
                        <a:t>King of the Cloud Forest by Michael </a:t>
                      </a:r>
                      <a:r>
                        <a:rPr lang="en-GB" sz="1100" dirty="0" err="1"/>
                        <a:t>Morpurgo</a:t>
                      </a:r>
                      <a:endParaRPr lang="en-GB" sz="1100" dirty="0"/>
                    </a:p>
                    <a:p>
                      <a:r>
                        <a:rPr lang="en-GB" sz="1100" baseline="0" dirty="0"/>
                        <a:t>The Broken Spectre by Lind Newberry</a:t>
                      </a:r>
                    </a:p>
                    <a:p>
                      <a:r>
                        <a:rPr lang="en-GB" sz="1100" baseline="0" dirty="0"/>
                        <a:t>Hurricane by Jonathon London</a:t>
                      </a:r>
                    </a:p>
                  </a:txBody>
                  <a:tcPr/>
                </a:tc>
                <a:extLst>
                  <a:ext uri="{0D108BD9-81ED-4DB2-BD59-A6C34878D82A}">
                    <a16:rowId xmlns:a16="http://schemas.microsoft.com/office/drawing/2014/main" val="3817116731"/>
                  </a:ext>
                </a:extLst>
              </a:tr>
              <a:tr h="259323">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pPr algn="ctr"/>
                      <a:endParaRPr lang="en-GB" sz="1100" dirty="0"/>
                    </a:p>
                  </a:txBody>
                  <a:tcPr/>
                </a:tc>
                <a:extLst>
                  <a:ext uri="{0D108BD9-81ED-4DB2-BD59-A6C34878D82A}">
                    <a16:rowId xmlns:a16="http://schemas.microsoft.com/office/drawing/2014/main" val="161394966"/>
                  </a:ext>
                </a:extLst>
              </a:tr>
              <a:tr h="259323">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pPr marL="0" indent="0">
                        <a:buFont typeface="Arial" panose="020B0604020202020204" pitchFamily="34" charset="0"/>
                        <a:buNone/>
                      </a:pPr>
                      <a:r>
                        <a:rPr lang="en-GB" sz="1100" dirty="0"/>
                        <a:t> • describe and understand the key aspects of volcanoes and earthquakes </a:t>
                      </a:r>
                    </a:p>
                    <a:p>
                      <a:pPr marL="0" indent="0">
                        <a:buFont typeface="Arial" panose="020B0604020202020204" pitchFamily="34" charset="0"/>
                        <a:buNone/>
                      </a:pPr>
                      <a:r>
                        <a:rPr lang="en-GB" sz="1100" dirty="0"/>
                        <a:t>• understand that the distribution of earthquakes and volcanoes follows a pattern </a:t>
                      </a:r>
                    </a:p>
                    <a:p>
                      <a:pPr marL="0" indent="0">
                        <a:buFont typeface="Arial" panose="020B0604020202020204" pitchFamily="34" charset="0"/>
                        <a:buNone/>
                      </a:pPr>
                      <a:r>
                        <a:rPr lang="en-GB" sz="1100" dirty="0"/>
                        <a:t>• be introduced to plate tectonics. </a:t>
                      </a:r>
                    </a:p>
                    <a:p>
                      <a:pPr marL="0" indent="0">
                        <a:buFont typeface="Arial" panose="020B0604020202020204" pitchFamily="34" charset="0"/>
                        <a:buNone/>
                      </a:pPr>
                      <a:r>
                        <a:rPr lang="en-GB" sz="1100" dirty="0"/>
                        <a:t>• learn about the ‘Pacific Ring of Fire’.</a:t>
                      </a:r>
                    </a:p>
                  </a:txBody>
                  <a:tcPr/>
                </a:tc>
                <a:tc rowSpan="4" hMerge="1">
                  <a:txBody>
                    <a:bodyPr/>
                    <a:lstStyle/>
                    <a:p>
                      <a:endParaRPr lang="en-GB" sz="1100" dirty="0"/>
                    </a:p>
                  </a:txBody>
                  <a:tcPr/>
                </a:tc>
                <a:extLst>
                  <a:ext uri="{0D108BD9-81ED-4DB2-BD59-A6C34878D82A}">
                    <a16:rowId xmlns:a16="http://schemas.microsoft.com/office/drawing/2014/main" val="2656242789"/>
                  </a:ext>
                </a:extLst>
              </a:tr>
              <a:tr h="815040">
                <a:tc gridSpan="2">
                  <a:txBody>
                    <a:bodyPr/>
                    <a:lstStyle/>
                    <a:p>
                      <a:r>
                        <a:rPr lang="en-GB" sz="1100" dirty="0"/>
                        <a:t>Y2 – Seasons</a:t>
                      </a:r>
                    </a:p>
                    <a:p>
                      <a:r>
                        <a:rPr lang="en-GB" sz="1100" dirty="0"/>
                        <a:t>Y3 – Climate and Weather</a:t>
                      </a:r>
                    </a:p>
                    <a:p>
                      <a:r>
                        <a:rPr lang="en-GB" sz="1100" dirty="0"/>
                        <a:t>Y4 – Rivers and the Water</a:t>
                      </a:r>
                      <a:r>
                        <a:rPr lang="en-GB" sz="1100" baseline="0" dirty="0"/>
                        <a:t> Cycle</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a:p>
                  </a:txBody>
                  <a:tcPr/>
                </a:tc>
                <a:extLst>
                  <a:ext uri="{0D108BD9-81ED-4DB2-BD59-A6C34878D82A}">
                    <a16:rowId xmlns:a16="http://schemas.microsoft.com/office/drawing/2014/main" val="1740481448"/>
                  </a:ext>
                </a:extLst>
              </a:tr>
              <a:tr h="259323">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553658">
                <a:tc gridSpan="2">
                  <a:txBody>
                    <a:bodyPr/>
                    <a:lstStyle/>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18435">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pPr algn="ctr"/>
                      <a:endParaRPr lang="en-GB" sz="1100" dirty="0"/>
                    </a:p>
                  </a:txBody>
                  <a:tcPr/>
                </a:tc>
                <a:extLst>
                  <a:ext uri="{0D108BD9-81ED-4DB2-BD59-A6C34878D82A}">
                    <a16:rowId xmlns:a16="http://schemas.microsoft.com/office/drawing/2014/main" val="609749139"/>
                  </a:ext>
                </a:extLst>
              </a:tr>
              <a:tr h="410384">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084105">
                <a:tc>
                  <a:txBody>
                    <a:bodyPr/>
                    <a:lstStyle/>
                    <a:p>
                      <a:pPr algn="ctr"/>
                      <a:r>
                        <a:rPr lang="en-GB" sz="1100" dirty="0">
                          <a:solidFill>
                            <a:srgbClr val="FF0000"/>
                          </a:solidFill>
                        </a:rPr>
                        <a:t>What is happening when the Earth shakes?</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is happening when the earth rattles and rolls?</a:t>
                      </a:r>
                    </a:p>
                  </a:txBody>
                  <a:tcPr/>
                </a:tc>
                <a:tc hMerge="1">
                  <a:txBody>
                    <a:bodyPr/>
                    <a:lstStyle/>
                    <a:p>
                      <a:endParaRPr lang="en-GB"/>
                    </a:p>
                  </a:txBody>
                  <a:tcPr/>
                </a:tc>
                <a:tc>
                  <a:txBody>
                    <a:bodyPr/>
                    <a:lstStyle/>
                    <a:p>
                      <a:pPr algn="ctr"/>
                      <a:r>
                        <a:rPr lang="en-GB" sz="1100" dirty="0">
                          <a:solidFill>
                            <a:srgbClr val="00CC00"/>
                          </a:solidFill>
                        </a:rPr>
                        <a:t>Does the Earth shake, rattle and roll all over?</a:t>
                      </a:r>
                    </a:p>
                  </a:txBody>
                  <a:tcPr/>
                </a:tc>
                <a:tc>
                  <a:txBody>
                    <a:bodyPr/>
                    <a:lstStyle/>
                    <a:p>
                      <a:pPr algn="ctr"/>
                      <a:r>
                        <a:rPr lang="en-GB" sz="1100" dirty="0">
                          <a:solidFill>
                            <a:schemeClr val="accent5"/>
                          </a:solidFill>
                        </a:rPr>
                        <a:t>How and why do people live where</a:t>
                      </a:r>
                      <a:r>
                        <a:rPr lang="en-GB" sz="1100" baseline="0" dirty="0">
                          <a:solidFill>
                            <a:schemeClr val="accent5"/>
                          </a:solidFill>
                        </a:rPr>
                        <a:t> the Earth shakes, rattles and rolls? </a:t>
                      </a:r>
                      <a:endParaRPr lang="en-GB" sz="1100" dirty="0">
                        <a:solidFill>
                          <a:schemeClr val="accent5"/>
                        </a:solidFill>
                      </a:endParaRPr>
                    </a:p>
                  </a:txBody>
                  <a:tcPr/>
                </a:tc>
                <a:tc gridSpan="2">
                  <a:txBody>
                    <a:bodyPr/>
                    <a:lstStyle/>
                    <a:p>
                      <a:pPr algn="ctr"/>
                      <a:r>
                        <a:rPr lang="en-GB" sz="1100" dirty="0">
                          <a:solidFill>
                            <a:srgbClr val="FF33CC"/>
                          </a:solidFill>
                        </a:rPr>
                        <a:t>How disastrous recent earthquakes / volcanic eruptions been? </a:t>
                      </a:r>
                    </a:p>
                  </a:txBody>
                  <a:tcPr/>
                </a:tc>
                <a:tc hMerge="1">
                  <a:txBody>
                    <a:bodyPr/>
                    <a:lstStyle/>
                    <a:p>
                      <a:endParaRPr lang="en-GB"/>
                    </a:p>
                  </a:txBody>
                  <a:tcPr/>
                </a:tc>
                <a:tc>
                  <a:txBody>
                    <a:bodyPr/>
                    <a:lstStyle/>
                    <a:p>
                      <a:pPr algn="ctr"/>
                      <a:r>
                        <a:rPr lang="en-GB" sz="1100" dirty="0">
                          <a:solidFill>
                            <a:srgbClr val="7030A0"/>
                          </a:solidFill>
                        </a:rPr>
                        <a:t>Can we make a model volcano that erupts?</a:t>
                      </a: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656452"/>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Build an erupting volcano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4 Unit 3: Earthquakes and Volcanoes</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1418086" y="8096818"/>
            <a:ext cx="420660" cy="420660"/>
          </a:xfrm>
          <a:prstGeom prst="rect">
            <a:avLst/>
          </a:prstGeom>
        </p:spPr>
      </p:pic>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800379" y="8113321"/>
            <a:ext cx="405112" cy="405112"/>
          </a:xfrm>
          <a:prstGeom prst="rect">
            <a:avLst/>
          </a:prstGeom>
        </p:spPr>
      </p:pic>
      <p:pic>
        <p:nvPicPr>
          <p:cNvPr id="14" name="Picture 13"/>
          <p:cNvPicPr>
            <a:picLocks noChangeAspect="1"/>
          </p:cNvPicPr>
          <p:nvPr/>
        </p:nvPicPr>
        <p:blipFill>
          <a:blip r:embed="rId5"/>
          <a:stretch>
            <a:fillRect/>
          </a:stretch>
        </p:blipFill>
        <p:spPr>
          <a:xfrm>
            <a:off x="330085" y="206382"/>
            <a:ext cx="1508661" cy="404553"/>
          </a:xfrm>
          <a:prstGeom prst="rect">
            <a:avLst/>
          </a:prstGeom>
        </p:spPr>
      </p:pic>
      <p:pic>
        <p:nvPicPr>
          <p:cNvPr id="15" name="Picture 14">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4933507" y="8096818"/>
            <a:ext cx="420660" cy="420660"/>
          </a:xfrm>
          <a:prstGeom prst="rect">
            <a:avLst/>
          </a:prstGeom>
        </p:spPr>
      </p:pic>
      <p:pic>
        <p:nvPicPr>
          <p:cNvPr id="16" name="Picture 15">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7612058" y="8200207"/>
            <a:ext cx="420660" cy="420660"/>
          </a:xfrm>
          <a:prstGeom prst="rect">
            <a:avLst/>
          </a:prstGeom>
        </p:spPr>
      </p:pic>
      <p:pic>
        <p:nvPicPr>
          <p:cNvPr id="18" name="Picture 17">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6994351" y="8216710"/>
            <a:ext cx="405112" cy="405112"/>
          </a:xfrm>
          <a:prstGeom prst="rect">
            <a:avLst/>
          </a:prstGeom>
        </p:spPr>
      </p:pic>
      <p:pic>
        <p:nvPicPr>
          <p:cNvPr id="20"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78812" y="820455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15453" y="818519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82643" y="811269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3038147" y="8168143"/>
            <a:ext cx="405112" cy="405112"/>
          </a:xfrm>
          <a:prstGeom prst="rect">
            <a:avLst/>
          </a:prstGeom>
        </p:spPr>
      </p:pic>
      <p:pic>
        <p:nvPicPr>
          <p:cNvPr id="26" name="Picture 25">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5498594" y="8091143"/>
            <a:ext cx="405112" cy="405112"/>
          </a:xfrm>
          <a:prstGeom prst="rect">
            <a:avLst/>
          </a:prstGeom>
        </p:spPr>
      </p:pic>
      <p:pic>
        <p:nvPicPr>
          <p:cNvPr id="27" name="Picture 26">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9573234" y="8243282"/>
            <a:ext cx="405112" cy="405112"/>
          </a:xfrm>
          <a:prstGeom prst="rect">
            <a:avLst/>
          </a:prstGeom>
        </p:spPr>
      </p:pic>
    </p:spTree>
    <p:extLst>
      <p:ext uri="{BB962C8B-B14F-4D97-AF65-F5344CB8AC3E}">
        <p14:creationId xmlns:p14="http://schemas.microsoft.com/office/powerpoint/2010/main" val="1548875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2940477500"/>
              </p:ext>
            </p:extLst>
          </p:nvPr>
        </p:nvGraphicFramePr>
        <p:xfrm>
          <a:off x="377951" y="849913"/>
          <a:ext cx="12141426" cy="8110744"/>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937377">
                  <a:extLst>
                    <a:ext uri="{9D8B030D-6E8A-4147-A177-3AD203B41FA5}">
                      <a16:colId xmlns:a16="http://schemas.microsoft.com/office/drawing/2014/main" val="845078378"/>
                    </a:ext>
                  </a:extLst>
                </a:gridCol>
                <a:gridCol w="354372">
                  <a:extLst>
                    <a:ext uri="{9D8B030D-6E8A-4147-A177-3AD203B41FA5}">
                      <a16:colId xmlns:a16="http://schemas.microsoft.com/office/drawing/2014/main" val="1517887707"/>
                    </a:ext>
                  </a:extLst>
                </a:gridCol>
                <a:gridCol w="2023571">
                  <a:extLst>
                    <a:ext uri="{9D8B030D-6E8A-4147-A177-3AD203B41FA5}">
                      <a16:colId xmlns:a16="http://schemas.microsoft.com/office/drawing/2014/main" val="3713051723"/>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3">
                  <a:txBody>
                    <a:bodyPr/>
                    <a:lstStyle/>
                    <a:p>
                      <a:pPr algn="ctr"/>
                      <a:r>
                        <a:rPr lang="en-GB" sz="1100" dirty="0"/>
                        <a:t>Vocabulary</a:t>
                      </a:r>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96402867"/>
                  </a:ext>
                </a:extLst>
              </a:tr>
              <a:tr h="1302696">
                <a:tc rowSpan="4" gridSpan="2">
                  <a:txBody>
                    <a:bodyPr/>
                    <a:lstStyle/>
                    <a:p>
                      <a:r>
                        <a:rPr lang="en-GB" sz="1300" dirty="0"/>
                        <a:t>Locational knowledge:</a:t>
                      </a:r>
                    </a:p>
                    <a:p>
                      <a:r>
                        <a:rPr lang="en-GB" sz="1300" dirty="0"/>
                        <a:t>Locate the World’s countries concentrating on their environmental regions</a:t>
                      </a:r>
                    </a:p>
                    <a:p>
                      <a:r>
                        <a:rPr lang="en-GB" sz="1300" dirty="0"/>
                        <a:t>Human and physical geography:</a:t>
                      </a:r>
                    </a:p>
                    <a:p>
                      <a:r>
                        <a:rPr lang="en-GB" sz="1300" dirty="0"/>
                        <a:t>Describe and understand key aspects of physical geography </a:t>
                      </a:r>
                      <a:r>
                        <a:rPr lang="en-GB" sz="1300" dirty="0" err="1"/>
                        <a:t>incl</a:t>
                      </a:r>
                      <a:r>
                        <a:rPr lang="en-GB" sz="1300" dirty="0"/>
                        <a:t> climate</a:t>
                      </a:r>
                      <a:r>
                        <a:rPr lang="en-GB" sz="1300" baseline="0" dirty="0"/>
                        <a:t> zones, biomes and vegetation belts</a:t>
                      </a:r>
                    </a:p>
                    <a:p>
                      <a:r>
                        <a:rPr lang="en-GB" sz="1300" baseline="0" dirty="0"/>
                        <a:t>Geographical skills and fieldwork:</a:t>
                      </a:r>
                    </a:p>
                    <a:p>
                      <a:r>
                        <a:rPr lang="en-GB" sz="1300" baseline="0" dirty="0"/>
                        <a:t>Use maps, atlases, globes and digital /computer mapping to locate countries and describe features studied</a:t>
                      </a:r>
                      <a:endParaRPr lang="en-GB" sz="1300" dirty="0"/>
                    </a:p>
                  </a:txBody>
                  <a:tcPr/>
                </a:tc>
                <a:tc rowSpan="4" hMerge="1">
                  <a:txBody>
                    <a:bodyPr/>
                    <a:lstStyle/>
                    <a:p>
                      <a:endParaRPr lang="en-GB"/>
                    </a:p>
                  </a:txBody>
                  <a:tcPr/>
                </a:tc>
                <a:tc rowSpan="8" gridSpan="4">
                  <a:txBody>
                    <a:bodyPr/>
                    <a:lstStyle/>
                    <a:p>
                      <a:r>
                        <a:rPr lang="en-GB" sz="1100" kern="1200" dirty="0">
                          <a:solidFill>
                            <a:srgbClr val="FF0000"/>
                          </a:solidFill>
                          <a:effectLst/>
                          <a:latin typeface="+mn-lt"/>
                          <a:ea typeface="+mn-ea"/>
                          <a:cs typeface="+mn-cs"/>
                        </a:rPr>
                        <a:t>To know </a:t>
                      </a:r>
                      <a:r>
                        <a:rPr lang="en-GB" sz="1100" kern="1200" baseline="0" dirty="0">
                          <a:solidFill>
                            <a:srgbClr val="FF0000"/>
                          </a:solidFill>
                          <a:effectLst/>
                          <a:latin typeface="+mn-lt"/>
                          <a:ea typeface="+mn-ea"/>
                          <a:cs typeface="+mn-cs"/>
                        </a:rPr>
                        <a:t> i</a:t>
                      </a:r>
                      <a:r>
                        <a:rPr lang="en-GB" sz="1100" kern="1200" dirty="0">
                          <a:solidFill>
                            <a:srgbClr val="FF0000"/>
                          </a:solidFill>
                          <a:effectLst/>
                          <a:latin typeface="+mn-lt"/>
                          <a:ea typeface="+mn-ea"/>
                          <a:cs typeface="+mn-cs"/>
                        </a:rPr>
                        <a:t>n 2017, the top five countries which exported clothing and textiles to the UK were: China, Bangladesh, Turkey, India and Germany. </a:t>
                      </a:r>
                    </a:p>
                    <a:p>
                      <a:r>
                        <a:rPr lang="en-US" sz="1100" kern="1200" dirty="0">
                          <a:solidFill>
                            <a:srgbClr val="FF0000"/>
                          </a:solidFill>
                          <a:effectLst/>
                          <a:latin typeface="+mn-lt"/>
                          <a:ea typeface="+mn-ea"/>
                          <a:cs typeface="+mn-cs"/>
                        </a:rPr>
                        <a:t>To know that In 2015, only 52% of food consumed in the UK originated from the UK. 29% came from the EU, 4% from Africa, 4% from Asia, 4% from North America, 4% from South America, 2% from the rest of Europe and 1% from Australasia. </a:t>
                      </a:r>
                    </a:p>
                    <a:p>
                      <a:r>
                        <a:rPr lang="en-US" sz="1100" kern="1200" dirty="0">
                          <a:solidFill>
                            <a:srgbClr val="FF0000"/>
                          </a:solidFill>
                          <a:effectLst/>
                          <a:latin typeface="+mn-lt"/>
                          <a:ea typeface="+mn-ea"/>
                          <a:cs typeface="+mn-cs"/>
                        </a:rPr>
                        <a:t>To</a:t>
                      </a:r>
                      <a:r>
                        <a:rPr lang="en-US" sz="1100" kern="1200" baseline="0" dirty="0">
                          <a:solidFill>
                            <a:srgbClr val="FF0000"/>
                          </a:solidFill>
                          <a:effectLst/>
                          <a:latin typeface="+mn-lt"/>
                          <a:ea typeface="+mn-ea"/>
                          <a:cs typeface="+mn-cs"/>
                        </a:rPr>
                        <a:t> know that </a:t>
                      </a:r>
                      <a:r>
                        <a:rPr lang="en-US" sz="1100" kern="1200" dirty="0">
                          <a:solidFill>
                            <a:srgbClr val="FF0000"/>
                          </a:solidFill>
                          <a:effectLst/>
                          <a:latin typeface="+mn-lt"/>
                          <a:ea typeface="+mn-ea"/>
                          <a:cs typeface="+mn-cs"/>
                        </a:rPr>
                        <a:t>looking at where products come from is complicated: take a chocolate biscuit bar as an example. It may have been manufactured in a factory here in the UK, but its ingredients may be imported from many countries: salt from China; calcium </a:t>
                      </a:r>
                      <a:r>
                        <a:rPr lang="en-US" sz="1100" kern="1200" dirty="0" err="1">
                          <a:solidFill>
                            <a:srgbClr val="FF0000"/>
                          </a:solidFill>
                          <a:effectLst/>
                          <a:latin typeface="+mn-lt"/>
                          <a:ea typeface="+mn-ea"/>
                          <a:cs typeface="+mn-cs"/>
                        </a:rPr>
                        <a:t>sulphate</a:t>
                      </a:r>
                      <a:r>
                        <a:rPr lang="en-US" sz="1100" kern="1200" dirty="0">
                          <a:solidFill>
                            <a:srgbClr val="FF0000"/>
                          </a:solidFill>
                          <a:effectLst/>
                          <a:latin typeface="+mn-lt"/>
                          <a:ea typeface="+mn-ea"/>
                          <a:cs typeface="+mn-cs"/>
                        </a:rPr>
                        <a:t> from India; palm oil from Southeast Asia; whey from New Zealand; milk and wheat from the EU; sugar from the Caribbean; and, cocoa from South America.</a:t>
                      </a:r>
                      <a:endParaRPr lang="en-GB" sz="1100" dirty="0">
                        <a:solidFill>
                          <a:srgbClr val="FFC000"/>
                        </a:solidFill>
                      </a:endParaRPr>
                    </a:p>
                    <a:p>
                      <a:r>
                        <a:rPr lang="en-GB" sz="1100" dirty="0">
                          <a:solidFill>
                            <a:srgbClr val="FFC000"/>
                          </a:solidFill>
                        </a:rPr>
                        <a:t>To know that </a:t>
                      </a:r>
                      <a:r>
                        <a:rPr lang="en-US" sz="1100" kern="1200" dirty="0">
                          <a:solidFill>
                            <a:srgbClr val="FFC000"/>
                          </a:solidFill>
                          <a:effectLst/>
                          <a:latin typeface="+mn-lt"/>
                          <a:ea typeface="+mn-ea"/>
                          <a:cs typeface="+mn-cs"/>
                        </a:rPr>
                        <a:t>the world’s major biomes include: tropical forest, savannah, desert, Chaparral, temperate grassland, temperate deciduous forest, coniferous forest, tundra, and polar and high mountain ice.</a:t>
                      </a:r>
                      <a:endParaRPr lang="en-GB" sz="1100" dirty="0">
                        <a:solidFill>
                          <a:srgbClr val="00CC00"/>
                        </a:solidFill>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00CC00"/>
                          </a:solidFill>
                        </a:rPr>
                        <a:t>To know that</a:t>
                      </a:r>
                      <a:r>
                        <a:rPr lang="en-GB" sz="1100" baseline="0" dirty="0">
                          <a:solidFill>
                            <a:srgbClr val="00CC00"/>
                          </a:solidFill>
                        </a:rPr>
                        <a:t> fair </a:t>
                      </a:r>
                      <a:r>
                        <a:rPr lang="en-GB" sz="1100" kern="1200" dirty="0">
                          <a:solidFill>
                            <a:srgbClr val="00CC00"/>
                          </a:solidFill>
                          <a:effectLst/>
                          <a:latin typeface="+mn-lt"/>
                          <a:ea typeface="+mn-ea"/>
                          <a:cs typeface="+mn-cs"/>
                        </a:rPr>
                        <a:t>trade sets out to ensure a fair deal for farmers. This includes creating opportunities for food producers in developing countries, ensuring trading practices are fair in terms of payment and prices, ensuring that no children are being exploited and that working conditions are safe.</a:t>
                      </a:r>
                      <a:endParaRPr lang="en-GB" sz="1100" dirty="0">
                        <a:solidFill>
                          <a:srgbClr val="0070C0"/>
                        </a:solidFill>
                      </a:endParaRPr>
                    </a:p>
                    <a:p>
                      <a:r>
                        <a:rPr lang="en-GB" sz="1100" dirty="0">
                          <a:solidFill>
                            <a:srgbClr val="0070C0"/>
                          </a:solidFill>
                        </a:rPr>
                        <a:t>To have</a:t>
                      </a:r>
                      <a:r>
                        <a:rPr lang="en-GB" sz="1100" baseline="0" dirty="0">
                          <a:solidFill>
                            <a:srgbClr val="0070C0"/>
                          </a:solidFill>
                        </a:rPr>
                        <a:t> l</a:t>
                      </a:r>
                      <a:r>
                        <a:rPr lang="en-US" sz="1100" kern="1200" dirty="0" err="1">
                          <a:solidFill>
                            <a:srgbClr val="0070C0"/>
                          </a:solidFill>
                          <a:effectLst/>
                          <a:latin typeface="+mn-lt"/>
                          <a:ea typeface="+mn-ea"/>
                          <a:cs typeface="+mn-cs"/>
                        </a:rPr>
                        <a:t>ocal</a:t>
                      </a:r>
                      <a:r>
                        <a:rPr lang="en-US" sz="1100" kern="1200" dirty="0">
                          <a:solidFill>
                            <a:srgbClr val="0070C0"/>
                          </a:solidFill>
                          <a:effectLst/>
                          <a:latin typeface="+mn-lt"/>
                          <a:ea typeface="+mn-ea"/>
                          <a:cs typeface="+mn-cs"/>
                        </a:rPr>
                        <a:t> knowledge of two contrasting food outlets. </a:t>
                      </a:r>
                      <a:endParaRPr lang="en-GB" sz="1100" dirty="0">
                        <a:solidFill>
                          <a:srgbClr val="FF33CC"/>
                        </a:solidFill>
                      </a:endParaRPr>
                    </a:p>
                    <a:p>
                      <a:pPr lvl="0"/>
                      <a:r>
                        <a:rPr lang="en-GB" sz="1100" dirty="0">
                          <a:solidFill>
                            <a:srgbClr val="FF33CC"/>
                          </a:solidFill>
                        </a:rPr>
                        <a:t>To</a:t>
                      </a:r>
                      <a:r>
                        <a:rPr lang="en-GB" sz="1100" baseline="0" dirty="0">
                          <a:solidFill>
                            <a:srgbClr val="FF33CC"/>
                          </a:solidFill>
                        </a:rPr>
                        <a:t> s</a:t>
                      </a:r>
                      <a:r>
                        <a:rPr lang="en-US" sz="1100" kern="1200" dirty="0" err="1">
                          <a:solidFill>
                            <a:srgbClr val="FF33CC"/>
                          </a:solidFill>
                          <a:effectLst/>
                          <a:latin typeface="+mn-lt"/>
                          <a:ea typeface="+mn-ea"/>
                          <a:cs typeface="+mn-cs"/>
                        </a:rPr>
                        <a:t>tudy</a:t>
                      </a:r>
                      <a:r>
                        <a:rPr lang="en-US" sz="1100" kern="1200" dirty="0">
                          <a:solidFill>
                            <a:srgbClr val="FF33CC"/>
                          </a:solidFill>
                          <a:effectLst/>
                          <a:latin typeface="+mn-lt"/>
                          <a:ea typeface="+mn-ea"/>
                          <a:cs typeface="+mn-cs"/>
                        </a:rPr>
                        <a:t> </a:t>
                      </a:r>
                      <a:r>
                        <a:rPr lang="en-GB" sz="1100" kern="1200" dirty="0">
                          <a:solidFill>
                            <a:srgbClr val="FF33CC"/>
                          </a:solidFill>
                          <a:effectLst/>
                          <a:latin typeface="+mn-lt"/>
                          <a:ea typeface="+mn-ea"/>
                          <a:cs typeface="+mn-cs"/>
                        </a:rPr>
                        <a:t>many issues surrounding imported vs. locally sourced food. Some of the pros of imported food include: we get a wider variety of food, imported food is generally cheaper, jobs are created in other locations, it means we have more land available for other uses. </a:t>
                      </a:r>
                    </a:p>
                    <a:p>
                      <a:r>
                        <a:rPr lang="en-US" sz="1100" kern="1200" dirty="0">
                          <a:solidFill>
                            <a:srgbClr val="FF33CC"/>
                          </a:solidFill>
                          <a:effectLst/>
                          <a:latin typeface="+mn-lt"/>
                          <a:ea typeface="+mn-ea"/>
                          <a:cs typeface="+mn-cs"/>
                        </a:rPr>
                        <a:t>To know pros of eating locally produced food: imported perishable food is transported by plane so eating locally reducing use of fossil fuels/pollution, imported perishable food is often modified so it doesn’t spoil in transit, more jobs for local farmers, locally sourced food usually has less packaging, local and seasonal food has more nutrition density.</a:t>
                      </a:r>
                      <a:endParaRPr lang="en-GB" sz="1100" dirty="0">
                        <a:solidFill>
                          <a:srgbClr val="7030A0"/>
                        </a:solidFill>
                      </a:endParaRPr>
                    </a:p>
                    <a:p>
                      <a:pPr algn="l"/>
                      <a:r>
                        <a:rPr lang="en-GB" sz="1100" dirty="0">
                          <a:solidFill>
                            <a:srgbClr val="7030A0"/>
                          </a:solidFill>
                        </a:rPr>
                        <a:t>To revise</a:t>
                      </a:r>
                      <a:r>
                        <a:rPr lang="en-GB" sz="1100" baseline="0" dirty="0">
                          <a:solidFill>
                            <a:srgbClr val="7030A0"/>
                          </a:solidFill>
                        </a:rPr>
                        <a:t> </a:t>
                      </a:r>
                      <a:r>
                        <a:rPr lang="en-US" sz="1100" kern="1200" baseline="0" dirty="0">
                          <a:solidFill>
                            <a:srgbClr val="7030A0"/>
                          </a:solidFill>
                          <a:effectLst/>
                          <a:latin typeface="+mn-lt"/>
                          <a:ea typeface="+mn-ea"/>
                          <a:cs typeface="+mn-cs"/>
                        </a:rPr>
                        <a:t>c</a:t>
                      </a:r>
                      <a:r>
                        <a:rPr lang="en-US" sz="1100" kern="1200" dirty="0">
                          <a:solidFill>
                            <a:srgbClr val="7030A0"/>
                          </a:solidFill>
                          <a:effectLst/>
                          <a:latin typeface="+mn-lt"/>
                          <a:ea typeface="+mn-ea"/>
                          <a:cs typeface="+mn-cs"/>
                        </a:rPr>
                        <a:t>ore knowledge from Weeks 1–5.</a:t>
                      </a:r>
                      <a:endParaRPr lang="en-GB" sz="110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3">
                  <a:txBody>
                    <a:bodyPr/>
                    <a:lstStyle/>
                    <a:p>
                      <a:r>
                        <a:rPr lang="en-GB" sz="1100" dirty="0"/>
                        <a:t>Names of continents,</a:t>
                      </a:r>
                      <a:r>
                        <a:rPr lang="en-GB" sz="1100" baseline="0" dirty="0"/>
                        <a:t> relevant countries and regions, import, export, trade, raw materials, man-made, native, season, biome, climate, recycle, reuse, fair trade, country of origin, producer, retailer consumer, sustainability, imported, locally sources, retailer, </a:t>
                      </a:r>
                    </a:p>
                    <a:p>
                      <a:endParaRPr lang="en-GB" sz="1100" baseline="0" dirty="0"/>
                    </a:p>
                    <a:p>
                      <a:endParaRPr lang="en-GB" sz="1100" baseline="0" dirty="0"/>
                    </a:p>
                    <a:p>
                      <a:endParaRPr lang="en-GB" sz="1100" baseline="0" dirty="0"/>
                    </a:p>
                    <a:p>
                      <a:endParaRPr lang="en-GB" sz="1100" dirty="0"/>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gridSpan="2">
                  <a:txBody>
                    <a:bodyPr/>
                    <a:lstStyle/>
                    <a:p>
                      <a:r>
                        <a:rPr lang="en-GB" sz="1100"/>
                        <a:t>Linked Texts</a:t>
                      </a:r>
                      <a:endParaRPr lang="en-GB"/>
                    </a:p>
                  </a:txBody>
                  <a:tcPr/>
                </a:tc>
                <a:tc hMerge="1">
                  <a:txBody>
                    <a:bodyPr/>
                    <a:lstStyle/>
                    <a:p>
                      <a:r>
                        <a:rPr lang="en-GB" sz="1100" dirty="0"/>
                        <a:t>Linked Texts</a:t>
                      </a:r>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LA Dinner lady</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Local</a:t>
                      </a:r>
                      <a:r>
                        <a:rPr lang="en-GB" sz="1100" baseline="0" dirty="0"/>
                        <a:t> supermarket manager</a:t>
                      </a:r>
                      <a:endParaRPr lang="en-GB" sz="1100" dirty="0"/>
                    </a:p>
                  </a:txBody>
                  <a:tcPr/>
                </a:tc>
                <a:tc gridSpan="2">
                  <a:txBody>
                    <a:bodyPr/>
                    <a:lstStyle/>
                    <a:p>
                      <a:pPr marL="0" indent="0">
                        <a:buFont typeface="Arial" panose="020B0604020202020204" pitchFamily="34" charset="0"/>
                        <a:buNone/>
                      </a:pPr>
                      <a:r>
                        <a:rPr lang="en-GB" sz="1100" dirty="0"/>
                        <a:t>The</a:t>
                      </a:r>
                      <a:r>
                        <a:rPr lang="en-GB" sz="1100" baseline="0" dirty="0"/>
                        <a:t> Everyday Journeys of Ordinary Things by Libby </a:t>
                      </a:r>
                      <a:r>
                        <a:rPr lang="en-GB" sz="1100" baseline="0" dirty="0" err="1"/>
                        <a:t>Deutch</a:t>
                      </a:r>
                      <a:endParaRPr lang="en-GB" sz="1100" baseline="0" dirty="0"/>
                    </a:p>
                    <a:p>
                      <a:pPr marL="0" indent="0">
                        <a:buFont typeface="Arial" panose="020B0604020202020204" pitchFamily="34" charset="0"/>
                        <a:buNone/>
                      </a:pPr>
                      <a:r>
                        <a:rPr lang="en-GB" sz="1100" baseline="0" dirty="0"/>
                        <a:t>Diver’s Daughter by Patricia Lawrence</a:t>
                      </a:r>
                    </a:p>
                    <a:p>
                      <a:pPr marL="0" indent="0">
                        <a:buFont typeface="Arial" panose="020B0604020202020204" pitchFamily="34" charset="0"/>
                        <a:buNone/>
                      </a:pPr>
                      <a:r>
                        <a:rPr lang="en-GB" sz="1100" baseline="0" dirty="0"/>
                        <a:t>My Friend Walter by Michael </a:t>
                      </a:r>
                      <a:r>
                        <a:rPr lang="en-GB" sz="1100" baseline="0" dirty="0" err="1"/>
                        <a:t>Morpurgo</a:t>
                      </a:r>
                      <a:endParaRPr lang="en-GB" sz="1100" baseline="0" dirty="0"/>
                    </a:p>
                    <a:p>
                      <a:pPr marL="0" indent="0">
                        <a:buFont typeface="Arial" panose="020B0604020202020204" pitchFamily="34" charset="0"/>
                        <a:buNone/>
                      </a:pPr>
                      <a:r>
                        <a:rPr lang="en-GB" sz="1100" baseline="0" dirty="0"/>
                        <a:t>You wouldn’t Want to Explore with Sir Francis Drake by David Stewart</a:t>
                      </a:r>
                      <a:endParaRPr lang="en-GB" sz="1100" dirty="0"/>
                    </a:p>
                  </a:txBody>
                  <a:tcPr/>
                </a:tc>
                <a:tc hMerge="1">
                  <a:txBody>
                    <a:bodyPr/>
                    <a:lstStyle/>
                    <a:p>
                      <a:endParaRPr lang="en-GB" sz="1100" baseline="0" dirty="0"/>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3">
                  <a:txBody>
                    <a:bodyPr/>
                    <a:lstStyle/>
                    <a:p>
                      <a:pPr algn="ctr"/>
                      <a:r>
                        <a:rPr lang="en-GB" sz="1100" dirty="0"/>
                        <a:t>Disciplinary Knowledge</a:t>
                      </a: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1394966"/>
                  </a:ext>
                </a:extLst>
              </a:tr>
              <a:tr h="2668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3">
                  <a:txBody>
                    <a:bodyPr/>
                    <a:lstStyle/>
                    <a:p>
                      <a:r>
                        <a:rPr lang="en-GB" sz="1100" b="0" i="0" u="none" strike="noStrike" kern="1200" baseline="0" dirty="0">
                          <a:solidFill>
                            <a:schemeClr val="tx1"/>
                          </a:solidFill>
                          <a:latin typeface="+mn-lt"/>
                          <a:ea typeface="+mn-ea"/>
                          <a:cs typeface="+mn-cs"/>
                        </a:rPr>
                        <a:t> • describe and understand key aspects of human geography, including: types of settlement and land use, economic activity including trade links, and the distribution of natural resources including energy, food, minerals and water</a:t>
                      </a:r>
                    </a:p>
                    <a:p>
                      <a:r>
                        <a:rPr lang="en-GB" sz="1100" b="0" i="0" u="none" strike="noStrike" kern="1200" baseline="0" dirty="0">
                          <a:solidFill>
                            <a:schemeClr val="tx1"/>
                          </a:solidFill>
                          <a:latin typeface="+mn-lt"/>
                          <a:ea typeface="+mn-ea"/>
                          <a:cs typeface="+mn-cs"/>
                        </a:rPr>
                        <a:t>• use maps, atlases, globes and digital/computer mapping to locate </a:t>
                      </a:r>
                      <a:endParaRPr lang="en-GB" sz="1100" dirty="0"/>
                    </a:p>
                    <a:p>
                      <a:pPr marL="171450" indent="-171450">
                        <a:buFont typeface="Arial" panose="020B0604020202020204" pitchFamily="34" charset="0"/>
                        <a:buChar char="•"/>
                      </a:pPr>
                      <a:endParaRPr lang="en-GB" sz="1100" dirty="0"/>
                    </a:p>
                  </a:txBody>
                  <a:tcPr/>
                </a:tc>
                <a:tc rowSpan="4" hMerge="1">
                  <a:txBody>
                    <a:bodyPr/>
                    <a:lstStyle/>
                    <a:p>
                      <a:endParaRPr lang="en-GB"/>
                    </a:p>
                  </a:txBody>
                  <a:tcPr/>
                </a:tc>
                <a:tc rowSpan="4" hMerge="1">
                  <a:txBody>
                    <a:bodyPr/>
                    <a:lstStyle/>
                    <a:p>
                      <a:endParaRPr lang="en-GB" sz="1100" dirty="0"/>
                    </a:p>
                  </a:txBody>
                  <a:tcPr/>
                </a:tc>
                <a:extLst>
                  <a:ext uri="{0D108BD9-81ED-4DB2-BD59-A6C34878D82A}">
                    <a16:rowId xmlns:a16="http://schemas.microsoft.com/office/drawing/2014/main" val="2656242789"/>
                  </a:ext>
                </a:extLst>
              </a:tr>
              <a:tr h="838593">
                <a:tc gridSpan="2">
                  <a:txBody>
                    <a:bodyPr/>
                    <a:lstStyle/>
                    <a:p>
                      <a:r>
                        <a:rPr lang="en-GB" sz="1100" dirty="0"/>
                        <a:t>Y2</a:t>
                      </a:r>
                      <a:r>
                        <a:rPr lang="en-GB" sz="1100" baseline="0" dirty="0"/>
                        <a:t> – Journeys</a:t>
                      </a:r>
                    </a:p>
                    <a:p>
                      <a:r>
                        <a:rPr lang="en-GB" sz="1100" baseline="0" dirty="0"/>
                        <a:t>Y5 – A study of an Alpine region</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3"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extLst>
                  <a:ext uri="{0D108BD9-81ED-4DB2-BD59-A6C34878D82A}">
                    <a16:rowId xmlns:a16="http://schemas.microsoft.com/office/drawing/2014/main" val="1740481448"/>
                  </a:ext>
                </a:extLst>
              </a:tr>
              <a:tr h="2668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711604">
                <a:tc gridSpan="2">
                  <a:txBody>
                    <a:bodyPr/>
                    <a:lstStyle/>
                    <a:p>
                      <a:r>
                        <a:rPr lang="en-GB" sz="1100" dirty="0"/>
                        <a:t>Y6 – Protecting the Environment</a:t>
                      </a:r>
                    </a:p>
                    <a:p>
                      <a:endParaRPr lang="en-GB" sz="1100" dirty="0"/>
                    </a:p>
                    <a:p>
                      <a:endParaRPr lang="en-GB" sz="1100" dirty="0"/>
                    </a:p>
                    <a:p>
                      <a:endParaRPr lang="en-GB" sz="1100" dirty="0"/>
                    </a:p>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9">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22243">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3">
                  <a:txBody>
                    <a:bodyPr/>
                    <a:lstStyle/>
                    <a:p>
                      <a:pPr algn="ctr"/>
                      <a:r>
                        <a:rPr lang="en-GB" sz="1100" dirty="0"/>
                        <a:t>WEEK 5</a:t>
                      </a:r>
                    </a:p>
                  </a:txBody>
                  <a:tcPr/>
                </a:tc>
                <a:tc hMerge="1">
                  <a:txBody>
                    <a:bodyPr/>
                    <a:lstStyle/>
                    <a:p>
                      <a:endParaRPr lang="en-GB"/>
                    </a:p>
                  </a:txBody>
                  <a:tcPr/>
                </a:tc>
                <a:tc hMerge="1">
                  <a:txBody>
                    <a:bodyPr/>
                    <a:lstStyle/>
                    <a:p>
                      <a:pPr algn="ctr"/>
                      <a:endParaRPr lang="en-GB" sz="1100" dirty="0"/>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r>
                        <a:rPr lang="en-GB" sz="1100" dirty="0">
                          <a:solidFill>
                            <a:srgbClr val="FF0000"/>
                          </a:solidFill>
                        </a:rPr>
                        <a:t>Where do my lunch and school uniform come from?</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Where does my fruit salad come from?</a:t>
                      </a:r>
                    </a:p>
                  </a:txBody>
                  <a:tcPr/>
                </a:tc>
                <a:tc hMerge="1">
                  <a:txBody>
                    <a:bodyPr/>
                    <a:lstStyle/>
                    <a:p>
                      <a:endParaRPr lang="en-GB"/>
                    </a:p>
                  </a:txBody>
                  <a:tcPr/>
                </a:tc>
                <a:tc>
                  <a:txBody>
                    <a:bodyPr/>
                    <a:lstStyle/>
                    <a:p>
                      <a:pPr algn="ctr"/>
                      <a:r>
                        <a:rPr lang="en-GB" sz="1100" dirty="0">
                          <a:solidFill>
                            <a:srgbClr val="00CC00"/>
                          </a:solidFill>
                        </a:rPr>
                        <a:t>How do my clothes get into my wardrobe?</a:t>
                      </a:r>
                    </a:p>
                  </a:txBody>
                  <a:tcPr/>
                </a:tc>
                <a:tc>
                  <a:txBody>
                    <a:bodyPr/>
                    <a:lstStyle/>
                    <a:p>
                      <a:pPr algn="ctr"/>
                      <a:r>
                        <a:rPr lang="en-GB" sz="1100" dirty="0">
                          <a:solidFill>
                            <a:srgbClr val="0070C0"/>
                          </a:solidFill>
                        </a:rPr>
                        <a:t>How has</a:t>
                      </a:r>
                      <a:r>
                        <a:rPr lang="en-GB" sz="1100" baseline="0" dirty="0">
                          <a:solidFill>
                            <a:srgbClr val="0070C0"/>
                          </a:solidFill>
                        </a:rPr>
                        <a:t> the import of products affected local industries?</a:t>
                      </a:r>
                      <a:endParaRPr lang="en-GB" sz="1100" dirty="0">
                        <a:solidFill>
                          <a:srgbClr val="0070C0"/>
                        </a:solidFill>
                      </a:endParaRPr>
                    </a:p>
                  </a:txBody>
                  <a:tcPr/>
                </a:tc>
                <a:tc gridSpan="3">
                  <a:txBody>
                    <a:bodyPr/>
                    <a:lstStyle/>
                    <a:p>
                      <a:pPr algn="ctr"/>
                      <a:r>
                        <a:rPr lang="en-GB" sz="1100" dirty="0">
                          <a:solidFill>
                            <a:srgbClr val="FF33CC"/>
                          </a:solidFill>
                        </a:rPr>
                        <a:t>Local produce or imported produce?</a:t>
                      </a:r>
                    </a:p>
                  </a:txBody>
                  <a:tcPr/>
                </a:tc>
                <a:tc hMerge="1">
                  <a:txBody>
                    <a:bodyPr/>
                    <a:lstStyle/>
                    <a:p>
                      <a:endParaRPr lang="en-GB"/>
                    </a:p>
                  </a:txBody>
                  <a:tcPr/>
                </a:tc>
                <a:tc hMerge="1">
                  <a:txBody>
                    <a:bodyPr/>
                    <a:lstStyle/>
                    <a:p>
                      <a:pPr algn="ctr"/>
                      <a:endParaRPr lang="en-GB" sz="1100" dirty="0">
                        <a:solidFill>
                          <a:srgbClr val="0070C0"/>
                        </a:solidFill>
                      </a:endParaRPr>
                    </a:p>
                  </a:txBody>
                  <a:tcPr/>
                </a:tc>
                <a:tc>
                  <a:txBody>
                    <a:bodyPr/>
                    <a:lstStyle/>
                    <a:p>
                      <a:pPr algn="ctr"/>
                      <a:r>
                        <a:rPr lang="en-GB" sz="1100" dirty="0">
                          <a:solidFill>
                            <a:srgbClr val="7030A0"/>
                          </a:solidFill>
                        </a:rPr>
                        <a:t>What is the journey of our stuff? </a:t>
                      </a: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77951" y="882967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Write a story based on what you have learnt about the journey of your stuff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5 Unit 3: JOURNEYS – Trade: Where does all our stuff come from?</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5010903" y="8418540"/>
            <a:ext cx="364720" cy="364720"/>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85771" y="838813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5"/>
          <a:stretch>
            <a:fillRect/>
          </a:stretch>
        </p:blipFill>
        <p:spPr>
          <a:xfrm>
            <a:off x="1060733" y="8418540"/>
            <a:ext cx="308780" cy="308780"/>
          </a:xfrm>
          <a:prstGeom prst="rect">
            <a:avLst/>
          </a:prstGeom>
        </p:spPr>
      </p:pic>
      <p:pic>
        <p:nvPicPr>
          <p:cNvPr id="14" name="Picture 13"/>
          <p:cNvPicPr>
            <a:picLocks noChangeAspect="1"/>
          </p:cNvPicPr>
          <p:nvPr/>
        </p:nvPicPr>
        <p:blipFill>
          <a:blip r:embed="rId6"/>
          <a:stretch>
            <a:fillRect/>
          </a:stretch>
        </p:blipFill>
        <p:spPr>
          <a:xfrm>
            <a:off x="330085" y="206382"/>
            <a:ext cx="1508661" cy="404553"/>
          </a:xfrm>
          <a:prstGeom prst="rect">
            <a:avLst/>
          </a:prstGeom>
        </p:spPr>
      </p:pic>
      <p:pic>
        <p:nvPicPr>
          <p:cNvPr id="15" name="Picture 14">
            <a:extLst>
              <a:ext uri="{FF2B5EF4-FFF2-40B4-BE49-F238E27FC236}">
                <a16:creationId xmlns:a16="http://schemas.microsoft.com/office/drawing/2014/main" id="{02CED631-AC9B-470E-915D-CA0E03374975}"/>
              </a:ext>
            </a:extLst>
          </p:cNvPr>
          <p:cNvPicPr>
            <a:picLocks noChangeAspect="1"/>
          </p:cNvPicPr>
          <p:nvPr/>
        </p:nvPicPr>
        <p:blipFill>
          <a:blip r:embed="rId5"/>
          <a:stretch>
            <a:fillRect/>
          </a:stretch>
        </p:blipFill>
        <p:spPr>
          <a:xfrm>
            <a:off x="2954847" y="8418540"/>
            <a:ext cx="308780" cy="308780"/>
          </a:xfrm>
          <a:prstGeom prst="rect">
            <a:avLst/>
          </a:prstGeom>
        </p:spPr>
      </p:pic>
      <p:pic>
        <p:nvPicPr>
          <p:cNvPr id="16" name="Picture 15">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7151639" y="8418540"/>
            <a:ext cx="364720" cy="364720"/>
          </a:xfrm>
          <a:prstGeom prst="rect">
            <a:avLst/>
          </a:prstGeom>
        </p:spPr>
      </p:pic>
      <p:pic>
        <p:nvPicPr>
          <p:cNvPr id="19"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93489" y="8418540"/>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a16="http://schemas.microsoft.com/office/drawing/2014/main" id="{967F8788-924C-4D1A-A57B-233CFCF71B73}"/>
              </a:ext>
            </a:extLst>
          </p:cNvPr>
          <p:cNvPicPr>
            <a:picLocks noChangeAspect="1"/>
          </p:cNvPicPr>
          <p:nvPr/>
        </p:nvPicPr>
        <p:blipFill>
          <a:blip r:embed="rId7"/>
          <a:stretch>
            <a:fillRect/>
          </a:stretch>
        </p:blipFill>
        <p:spPr>
          <a:xfrm>
            <a:off x="9289979" y="8398343"/>
            <a:ext cx="405112" cy="405112"/>
          </a:xfrm>
          <a:prstGeom prst="rect">
            <a:avLst/>
          </a:prstGeom>
        </p:spPr>
      </p:pic>
      <p:pic>
        <p:nvPicPr>
          <p:cNvPr id="22" name="Picture 21">
            <a:extLst>
              <a:ext uri="{FF2B5EF4-FFF2-40B4-BE49-F238E27FC236}">
                <a16:creationId xmlns:a16="http://schemas.microsoft.com/office/drawing/2014/main" id="{967F8788-924C-4D1A-A57B-233CFCF71B73}"/>
              </a:ext>
            </a:extLst>
          </p:cNvPr>
          <p:cNvPicPr>
            <a:picLocks noChangeAspect="1"/>
          </p:cNvPicPr>
          <p:nvPr/>
        </p:nvPicPr>
        <p:blipFill>
          <a:blip r:embed="rId7"/>
          <a:stretch>
            <a:fillRect/>
          </a:stretch>
        </p:blipFill>
        <p:spPr>
          <a:xfrm>
            <a:off x="5405808" y="8422434"/>
            <a:ext cx="405112" cy="405112"/>
          </a:xfrm>
          <a:prstGeom prst="rect">
            <a:avLst/>
          </a:prstGeom>
        </p:spPr>
      </p:pic>
      <p:pic>
        <p:nvPicPr>
          <p:cNvPr id="24" name="Picture 23">
            <a:extLst>
              <a:ext uri="{FF2B5EF4-FFF2-40B4-BE49-F238E27FC236}">
                <a16:creationId xmlns:a16="http://schemas.microsoft.com/office/drawing/2014/main" id="{967F8788-924C-4D1A-A57B-233CFCF71B73}"/>
              </a:ext>
            </a:extLst>
          </p:cNvPr>
          <p:cNvPicPr>
            <a:picLocks noChangeAspect="1"/>
          </p:cNvPicPr>
          <p:nvPr/>
        </p:nvPicPr>
        <p:blipFill>
          <a:blip r:embed="rId7"/>
          <a:stretch>
            <a:fillRect/>
          </a:stretch>
        </p:blipFill>
        <p:spPr>
          <a:xfrm>
            <a:off x="1433634" y="8388136"/>
            <a:ext cx="405112" cy="405112"/>
          </a:xfrm>
          <a:prstGeom prst="rect">
            <a:avLst/>
          </a:prstGeom>
        </p:spPr>
      </p:pic>
      <p:pic>
        <p:nvPicPr>
          <p:cNvPr id="25" name="Picture 24">
            <a:extLst>
              <a:ext uri="{FF2B5EF4-FFF2-40B4-BE49-F238E27FC236}">
                <a16:creationId xmlns:a16="http://schemas.microsoft.com/office/drawing/2014/main" id="{967F8788-924C-4D1A-A57B-233CFCF71B73}"/>
              </a:ext>
            </a:extLst>
          </p:cNvPr>
          <p:cNvPicPr>
            <a:picLocks noChangeAspect="1"/>
          </p:cNvPicPr>
          <p:nvPr/>
        </p:nvPicPr>
        <p:blipFill>
          <a:blip r:embed="rId7"/>
          <a:stretch>
            <a:fillRect/>
          </a:stretch>
        </p:blipFill>
        <p:spPr>
          <a:xfrm>
            <a:off x="3328708" y="8388136"/>
            <a:ext cx="405112" cy="405112"/>
          </a:xfrm>
          <a:prstGeom prst="rect">
            <a:avLst/>
          </a:prstGeom>
        </p:spPr>
      </p:pic>
      <p:pic>
        <p:nvPicPr>
          <p:cNvPr id="26"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69617" y="839654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11476532" y="8438735"/>
            <a:ext cx="364720" cy="364720"/>
          </a:xfrm>
          <a:prstGeom prst="rect">
            <a:avLst/>
          </a:prstGeom>
        </p:spPr>
      </p:pic>
    </p:spTree>
    <p:extLst>
      <p:ext uri="{BB962C8B-B14F-4D97-AF65-F5344CB8AC3E}">
        <p14:creationId xmlns:p14="http://schemas.microsoft.com/office/powerpoint/2010/main" val="110300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694007168"/>
              </p:ext>
            </p:extLst>
          </p:nvPr>
        </p:nvGraphicFramePr>
        <p:xfrm>
          <a:off x="330085" y="754279"/>
          <a:ext cx="12141426" cy="8302743"/>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582146">
                  <a:extLst>
                    <a:ext uri="{9D8B030D-6E8A-4147-A177-3AD203B41FA5}">
                      <a16:colId xmlns:a16="http://schemas.microsoft.com/office/drawing/2014/main" val="845078378"/>
                    </a:ext>
                  </a:extLst>
                </a:gridCol>
                <a:gridCol w="1733174">
                  <a:extLst>
                    <a:ext uri="{9D8B030D-6E8A-4147-A177-3AD203B41FA5}">
                      <a16:colId xmlns:a16="http://schemas.microsoft.com/office/drawing/2014/main" val="1016423229"/>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pPr algn="ctr"/>
                      <a:endParaRPr lang="en-GB" sz="1100" dirty="0"/>
                    </a:p>
                  </a:txBody>
                  <a:tcPr/>
                </a:tc>
                <a:extLst>
                  <a:ext uri="{0D108BD9-81ED-4DB2-BD59-A6C34878D82A}">
                    <a16:rowId xmlns:a16="http://schemas.microsoft.com/office/drawing/2014/main" val="96402867"/>
                  </a:ext>
                </a:extLst>
              </a:tr>
              <a:tr h="1302696">
                <a:tc rowSpan="4" gridSpan="2">
                  <a:txBody>
                    <a:bodyPr/>
                    <a:lstStyle/>
                    <a:p>
                      <a:r>
                        <a:rPr lang="en-GB" sz="1300" dirty="0"/>
                        <a:t>Locational knowledge:</a:t>
                      </a:r>
                    </a:p>
                    <a:p>
                      <a:r>
                        <a:rPr lang="en-GB" sz="1300" dirty="0"/>
                        <a:t>Name and locate geographical regions in the UK and</a:t>
                      </a:r>
                      <a:r>
                        <a:rPr lang="en-GB" sz="1300" baseline="0" dirty="0"/>
                        <a:t> their identifying human and physical characteristics and land use patterns</a:t>
                      </a:r>
                    </a:p>
                    <a:p>
                      <a:r>
                        <a:rPr lang="en-GB" sz="1300" baseline="0" dirty="0"/>
                        <a:t>Place knowledge:</a:t>
                      </a:r>
                    </a:p>
                    <a:p>
                      <a:r>
                        <a:rPr lang="en-GB" sz="1300" baseline="0" dirty="0"/>
                        <a:t>Understand geographical similarities and differences through the study of human and physical geography</a:t>
                      </a:r>
                    </a:p>
                    <a:p>
                      <a:r>
                        <a:rPr lang="en-GB" sz="1300" baseline="0" dirty="0"/>
                        <a:t>Human and physical geography:</a:t>
                      </a:r>
                    </a:p>
                    <a:p>
                      <a:r>
                        <a:rPr lang="en-GB" sz="1300" baseline="0" dirty="0"/>
                        <a:t>Describe and understand key aspects of human geography incl. types of settlement, land use, economic activity, distribution of natural resources</a:t>
                      </a:r>
                      <a:endParaRPr lang="en-GB" sz="1300" dirty="0"/>
                    </a:p>
                  </a:txBody>
                  <a:tcPr/>
                </a:tc>
                <a:tc rowSpan="4" hMerge="1">
                  <a:txBody>
                    <a:bodyPr/>
                    <a:lstStyle/>
                    <a:p>
                      <a:endParaRPr lang="en-GB"/>
                    </a:p>
                  </a:txBody>
                  <a:tcPr/>
                </a:tc>
                <a:tc rowSpan="8" gridSpan="4">
                  <a:txBody>
                    <a:bodyPr/>
                    <a:lstStyle/>
                    <a:p>
                      <a:r>
                        <a:rPr lang="en-GB" sz="1100" kern="1200" dirty="0">
                          <a:solidFill>
                            <a:srgbClr val="FF0000"/>
                          </a:solidFill>
                          <a:effectLst/>
                          <a:latin typeface="+mn-lt"/>
                          <a:ea typeface="+mn-ea"/>
                          <a:cs typeface="+mn-cs"/>
                        </a:rPr>
                        <a:t>To have</a:t>
                      </a:r>
                      <a:r>
                        <a:rPr lang="en-GB" sz="1100" kern="1200" baseline="0" dirty="0">
                          <a:solidFill>
                            <a:srgbClr val="FF0000"/>
                          </a:solidFill>
                          <a:effectLst/>
                          <a:latin typeface="+mn-lt"/>
                          <a:ea typeface="+mn-ea"/>
                          <a:cs typeface="+mn-cs"/>
                        </a:rPr>
                        <a:t> local area knowledge</a:t>
                      </a:r>
                    </a:p>
                    <a:p>
                      <a:r>
                        <a:rPr lang="en-GB" sz="1100" kern="1200" baseline="0" dirty="0">
                          <a:solidFill>
                            <a:srgbClr val="FF0000"/>
                          </a:solidFill>
                          <a:effectLst/>
                          <a:latin typeface="+mn-lt"/>
                          <a:ea typeface="+mn-ea"/>
                          <a:cs typeface="+mn-cs"/>
                        </a:rPr>
                        <a:t>To know that M</a:t>
                      </a:r>
                      <a:r>
                        <a:rPr lang="en-US" sz="1100" kern="1200" dirty="0">
                          <a:solidFill>
                            <a:srgbClr val="FF0000"/>
                          </a:solidFill>
                          <a:effectLst/>
                          <a:latin typeface="+mn-lt"/>
                          <a:ea typeface="+mn-ea"/>
                          <a:cs typeface="+mn-cs"/>
                        </a:rPr>
                        <a:t>ax–</a:t>
                      </a:r>
                      <a:r>
                        <a:rPr lang="en-US" sz="1100" kern="1200" dirty="0" err="1">
                          <a:solidFill>
                            <a:srgbClr val="FF0000"/>
                          </a:solidFill>
                          <a:effectLst/>
                          <a:latin typeface="+mn-lt"/>
                          <a:ea typeface="+mn-ea"/>
                          <a:cs typeface="+mn-cs"/>
                        </a:rPr>
                        <a:t>Neef</a:t>
                      </a:r>
                      <a:r>
                        <a:rPr lang="en-US" sz="1100" kern="1200" dirty="0">
                          <a:solidFill>
                            <a:srgbClr val="FF0000"/>
                          </a:solidFill>
                          <a:effectLst/>
                          <a:latin typeface="+mn-lt"/>
                          <a:ea typeface="+mn-ea"/>
                          <a:cs typeface="+mn-cs"/>
                        </a:rPr>
                        <a:t> classifies the fundamental human needs as: subsistence, protection, affection, understanding, participation, recreation (in the sense of leisure, time to reflect, or idleness), creation, identity and freedom. </a:t>
                      </a:r>
                    </a:p>
                    <a:p>
                      <a:r>
                        <a:rPr lang="en-US" sz="1100" kern="1200" dirty="0">
                          <a:solidFill>
                            <a:srgbClr val="FF0000"/>
                          </a:solidFill>
                          <a:effectLst/>
                          <a:latin typeface="+mn-lt"/>
                          <a:ea typeface="+mn-ea"/>
                          <a:cs typeface="+mn-cs"/>
                        </a:rPr>
                        <a:t>To know that needs are also defined according to the existential categories of being, having, doing and interacting, and from these dimensions, a 36-cell matrix is developed which can be filled with examples of satisfiers for those needs.</a:t>
                      </a:r>
                      <a:endParaRPr lang="en-GB" sz="1100" kern="1200" dirty="0">
                        <a:solidFill>
                          <a:srgbClr val="FF0000"/>
                        </a:solidFill>
                        <a:effectLst/>
                        <a:latin typeface="+mn-lt"/>
                        <a:ea typeface="+mn-ea"/>
                        <a:cs typeface="+mn-cs"/>
                      </a:endParaRPr>
                    </a:p>
                    <a:p>
                      <a:r>
                        <a:rPr lang="en-GB" sz="1100" dirty="0">
                          <a:solidFill>
                            <a:srgbClr val="FFC000"/>
                          </a:solidFill>
                        </a:rPr>
                        <a:t>To have</a:t>
                      </a:r>
                      <a:r>
                        <a:rPr lang="en-GB" sz="1100" baseline="0" dirty="0">
                          <a:solidFill>
                            <a:srgbClr val="FFC000"/>
                          </a:solidFill>
                        </a:rPr>
                        <a:t> local area knowledge</a:t>
                      </a:r>
                      <a:endParaRPr lang="en-GB" sz="1100" dirty="0">
                        <a:solidFill>
                          <a:srgbClr val="FFC000"/>
                        </a:solidFill>
                      </a:endParaRPr>
                    </a:p>
                    <a:p>
                      <a:pPr algn="l"/>
                      <a:r>
                        <a:rPr lang="en-GB" sz="1100" dirty="0">
                          <a:solidFill>
                            <a:srgbClr val="00B050"/>
                          </a:solidFill>
                        </a:rPr>
                        <a:t>To know  </a:t>
                      </a:r>
                      <a:r>
                        <a:rPr lang="en-US" sz="1100" kern="1200" dirty="0">
                          <a:solidFill>
                            <a:srgbClr val="00B050"/>
                          </a:solidFill>
                          <a:effectLst/>
                          <a:latin typeface="+mn-lt"/>
                          <a:ea typeface="+mn-ea"/>
                          <a:cs typeface="+mn-cs"/>
                        </a:rPr>
                        <a:t>that</a:t>
                      </a:r>
                      <a:r>
                        <a:rPr lang="en-US" sz="1100" kern="1200" baseline="0" dirty="0">
                          <a:solidFill>
                            <a:srgbClr val="00B050"/>
                          </a:solidFill>
                          <a:effectLst/>
                          <a:latin typeface="+mn-lt"/>
                          <a:ea typeface="+mn-ea"/>
                          <a:cs typeface="+mn-cs"/>
                        </a:rPr>
                        <a:t> s</a:t>
                      </a:r>
                      <a:r>
                        <a:rPr lang="en-US" sz="1100" kern="1200" dirty="0">
                          <a:solidFill>
                            <a:srgbClr val="00B050"/>
                          </a:solidFill>
                          <a:effectLst/>
                          <a:latin typeface="+mn-lt"/>
                          <a:ea typeface="+mn-ea"/>
                          <a:cs typeface="+mn-cs"/>
                        </a:rPr>
                        <a:t>econdary industries are those that take the raw materials produced by the primary sector and process them into manufactured goods and products, e.g. manufacturing, food processing, oil refining and energy production. The tertiary sector is also called the service sector and involves the selling of services and skills. They can also involve selling goods and products from primary and secondary industries, e.g. the health service, transportation, education, entertainment, tourism, finance, retail. The quaternary sector consists of those industries providing information services, such as computing, ICT (information and communication technologies), consultancy (offering advice to businesses) and R&amp;D (research, particularly in scientific fields)</a:t>
                      </a:r>
                    </a:p>
                    <a:p>
                      <a:pPr algn="l"/>
                      <a:r>
                        <a:rPr lang="en-US" sz="1100" kern="1200" dirty="0">
                          <a:solidFill>
                            <a:srgbClr val="00B050"/>
                          </a:solidFill>
                          <a:effectLst/>
                          <a:latin typeface="+mn-lt"/>
                          <a:ea typeface="+mn-ea"/>
                          <a:cs typeface="+mn-cs"/>
                        </a:rPr>
                        <a:t>To know that the tertiary and quaternary sectors make up the largest part of the UK economy, employing 76% of the workforce</a:t>
                      </a:r>
                      <a:endParaRPr lang="en-GB" sz="1100" dirty="0">
                        <a:solidFill>
                          <a:srgbClr val="00B050"/>
                        </a:solidFill>
                      </a:endParaRPr>
                    </a:p>
                    <a:p>
                      <a:r>
                        <a:rPr lang="en-GB" sz="1100" dirty="0">
                          <a:solidFill>
                            <a:srgbClr val="0070C0"/>
                          </a:solidFill>
                        </a:rPr>
                        <a:t>To have</a:t>
                      </a:r>
                      <a:r>
                        <a:rPr lang="en-GB" sz="1100" baseline="0" dirty="0">
                          <a:solidFill>
                            <a:srgbClr val="0070C0"/>
                          </a:solidFill>
                        </a:rPr>
                        <a:t> local area knowledge</a:t>
                      </a:r>
                      <a:endParaRPr lang="en-GB" sz="1100" dirty="0">
                        <a:solidFill>
                          <a:srgbClr val="0070C0"/>
                        </a:solidFill>
                      </a:endParaRPr>
                    </a:p>
                    <a:p>
                      <a:pPr algn="l"/>
                      <a:r>
                        <a:rPr lang="en-GB" sz="1100" dirty="0">
                          <a:solidFill>
                            <a:srgbClr val="FF33CC"/>
                          </a:solidFill>
                        </a:rPr>
                        <a:t>To</a:t>
                      </a:r>
                      <a:r>
                        <a:rPr lang="en-GB" sz="1100" baseline="0" dirty="0">
                          <a:solidFill>
                            <a:srgbClr val="FF33CC"/>
                          </a:solidFill>
                        </a:rPr>
                        <a:t> have local area knowledge</a:t>
                      </a:r>
                      <a:endParaRPr lang="en-US" sz="1100" kern="1200" dirty="0">
                        <a:solidFill>
                          <a:srgbClr val="FF33CC"/>
                        </a:solidFill>
                        <a:effectLst/>
                        <a:latin typeface="+mn-lt"/>
                        <a:ea typeface="+mn-ea"/>
                        <a:cs typeface="+mn-cs"/>
                      </a:endParaRPr>
                    </a:p>
                    <a:p>
                      <a:pPr algn="l"/>
                      <a:r>
                        <a:rPr lang="en-GB" sz="1100" dirty="0">
                          <a:solidFill>
                            <a:srgbClr val="7030A0"/>
                          </a:solidFill>
                        </a:rPr>
                        <a:t>To follow</a:t>
                      </a:r>
                      <a:r>
                        <a:rPr lang="en-GB" sz="1100" baseline="0" dirty="0">
                          <a:solidFill>
                            <a:srgbClr val="7030A0"/>
                          </a:solidFill>
                        </a:rPr>
                        <a:t> the criteria for sustainable development (resources)</a:t>
                      </a:r>
                      <a:endParaRPr lang="en-GB" sz="110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r>
                        <a:rPr lang="en-US" sz="1100" kern="1200" dirty="0">
                          <a:solidFill>
                            <a:schemeClr val="tx1"/>
                          </a:solidFill>
                          <a:effectLst/>
                          <a:latin typeface="+mn-lt"/>
                          <a:ea typeface="+mn-ea"/>
                          <a:cs typeface="+mn-cs"/>
                        </a:rPr>
                        <a:t>Human/physical features, topographical features, region, enquiry, future, housing: detached, semi-detached, terraced housing, flats/apartments, bungalow, Industry, employment, primary, secondary, tertiary or quaternary, amenities, accessible, public services, public spaces, community spirit,</a:t>
                      </a:r>
                      <a:r>
                        <a:rPr lang="en-US" sz="1100" kern="1200" baseline="0" dirty="0">
                          <a:solidFill>
                            <a:schemeClr val="tx1"/>
                          </a:solidFill>
                          <a:effectLst/>
                          <a:latin typeface="+mn-lt"/>
                          <a:ea typeface="+mn-ea"/>
                          <a:cs typeface="+mn-cs"/>
                        </a:rPr>
                        <a:t> s</a:t>
                      </a:r>
                      <a:r>
                        <a:rPr lang="en-US" sz="1100" kern="1200" dirty="0">
                          <a:solidFill>
                            <a:schemeClr val="tx1"/>
                          </a:solidFill>
                          <a:effectLst/>
                          <a:latin typeface="+mn-lt"/>
                          <a:ea typeface="+mn-ea"/>
                          <a:cs typeface="+mn-cs"/>
                        </a:rPr>
                        <a:t>ustainable development, physical and human features, housing, industry, public services.</a:t>
                      </a:r>
                      <a:endParaRPr lang="en-GB" sz="1100" dirty="0"/>
                    </a:p>
                  </a:txBody>
                  <a:tcPr/>
                </a:tc>
                <a:tc hMerge="1">
                  <a:txBody>
                    <a:bodyPr/>
                    <a:lstStyle/>
                    <a:p>
                      <a:endParaRPr lang="en-GB" sz="1100"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Local business</a:t>
                      </a:r>
                      <a:r>
                        <a:rPr lang="en-GB" sz="1100" baseline="0" dirty="0"/>
                        <a:t> owners </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Local Councillor</a:t>
                      </a:r>
                      <a:endParaRPr lang="en-GB" sz="1100" dirty="0"/>
                    </a:p>
                  </a:txBody>
                  <a:tcPr/>
                </a:tc>
                <a:tc>
                  <a:txBody>
                    <a:bodyPr/>
                    <a:lstStyle/>
                    <a:p>
                      <a:r>
                        <a:rPr lang="en-GB" sz="1100" baseline="0" dirty="0"/>
                        <a:t>The Tin Forest by Helen Ward</a:t>
                      </a:r>
                    </a:p>
                    <a:p>
                      <a:r>
                        <a:rPr lang="en-GB" sz="1100" baseline="0" dirty="0"/>
                        <a:t>This Book is not Rubbish by Isabel Thomas</a:t>
                      </a:r>
                    </a:p>
                    <a:p>
                      <a:r>
                        <a:rPr lang="en-GB" sz="1100" baseline="0" dirty="0"/>
                        <a:t>The Extraordinary Colours of Auden Dare by Zillah </a:t>
                      </a:r>
                      <a:r>
                        <a:rPr lang="en-GB" sz="1100" baseline="0" dirty="0" err="1"/>
                        <a:t>Bethell</a:t>
                      </a:r>
                      <a:endParaRPr lang="en-GB" sz="1100" baseline="0" dirty="0"/>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pPr algn="ctr"/>
                      <a:endParaRPr lang="en-GB" sz="1100" dirty="0"/>
                    </a:p>
                  </a:txBody>
                  <a:tcPr/>
                </a:tc>
                <a:extLst>
                  <a:ext uri="{0D108BD9-81ED-4DB2-BD59-A6C34878D82A}">
                    <a16:rowId xmlns:a16="http://schemas.microsoft.com/office/drawing/2014/main" val="161394966"/>
                  </a:ext>
                </a:extLst>
              </a:tr>
              <a:tr h="2668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endParaRPr lang="en-GB" sz="1100" b="0" i="0" u="none" strike="noStrike" kern="1200" baseline="0" dirty="0">
                        <a:solidFill>
                          <a:schemeClr val="tx1"/>
                        </a:solidFill>
                        <a:latin typeface="+mn-lt"/>
                        <a:ea typeface="+mn-ea"/>
                        <a:cs typeface="+mn-cs"/>
                      </a:endParaRPr>
                    </a:p>
                    <a:p>
                      <a:r>
                        <a:rPr lang="en-GB" sz="1100" b="0" i="0" u="none" strike="noStrike" kern="1200" baseline="0" dirty="0">
                          <a:solidFill>
                            <a:schemeClr val="tx1"/>
                          </a:solidFill>
                          <a:latin typeface="+mn-lt"/>
                          <a:ea typeface="+mn-ea"/>
                          <a:cs typeface="+mn-cs"/>
                        </a:rPr>
                        <a:t> • describe and understand key aspects of:</a:t>
                      </a:r>
                    </a:p>
                    <a:p>
                      <a:r>
                        <a:rPr lang="en-GB" sz="1100" b="0" i="0" u="none" strike="noStrike" kern="1200" baseline="0" dirty="0">
                          <a:solidFill>
                            <a:schemeClr val="tx1"/>
                          </a:solidFill>
                          <a:latin typeface="+mn-lt"/>
                          <a:ea typeface="+mn-ea"/>
                          <a:cs typeface="+mn-cs"/>
                        </a:rPr>
                        <a:t>− physical geography </a:t>
                      </a:r>
                    </a:p>
                    <a:p>
                      <a:r>
                        <a:rPr lang="en-GB" sz="1100" b="0" i="0" u="none" strike="noStrike" kern="1200" baseline="0" dirty="0">
                          <a:solidFill>
                            <a:schemeClr val="tx1"/>
                          </a:solidFill>
                          <a:latin typeface="+mn-lt"/>
                          <a:ea typeface="+mn-ea"/>
                          <a:cs typeface="+mn-cs"/>
                        </a:rPr>
                        <a:t>− human geography</a:t>
                      </a:r>
                    </a:p>
                    <a:p>
                      <a:r>
                        <a:rPr lang="en-GB" sz="1100" b="0" i="0" u="none" strike="noStrike" kern="1200" baseline="0" dirty="0">
                          <a:solidFill>
                            <a:schemeClr val="tx1"/>
                          </a:solidFill>
                          <a:latin typeface="+mn-lt"/>
                          <a:ea typeface="+mn-ea"/>
                          <a:cs typeface="+mn-cs"/>
                        </a:rPr>
                        <a:t>• learn geographical skills and fieldwork: use maps and symbols to build their knowledge of the UK</a:t>
                      </a:r>
                    </a:p>
                    <a:p>
                      <a:r>
                        <a:rPr lang="en-GB" sz="1100" b="0" i="0" u="none" strike="noStrike" kern="1200" baseline="0" dirty="0">
                          <a:solidFill>
                            <a:schemeClr val="tx1"/>
                          </a:solidFill>
                          <a:latin typeface="+mn-lt"/>
                          <a:ea typeface="+mn-ea"/>
                          <a:cs typeface="+mn-cs"/>
                        </a:rPr>
                        <a:t>• use fieldwork to observe, measure, record and present features in the local area using a range of methods, including sketch maps, plans and graphs, and digital technologies.</a:t>
                      </a:r>
                      <a:endParaRPr lang="en-GB" sz="1100" dirty="0"/>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GB" sz="1100" dirty="0"/>
                    </a:p>
                  </a:txBody>
                  <a:tcPr/>
                </a:tc>
                <a:tc rowSpan="4" hMerge="1">
                  <a:txBody>
                    <a:bodyPr/>
                    <a:lstStyle/>
                    <a:p>
                      <a:endParaRPr lang="en-GB" sz="1100" dirty="0"/>
                    </a:p>
                  </a:txBody>
                  <a:tcPr/>
                </a:tc>
                <a:extLst>
                  <a:ext uri="{0D108BD9-81ED-4DB2-BD59-A6C34878D82A}">
                    <a16:rowId xmlns:a16="http://schemas.microsoft.com/office/drawing/2014/main" val="2656242789"/>
                  </a:ext>
                </a:extLst>
              </a:tr>
              <a:tr h="838593">
                <a:tc gridSpan="2">
                  <a:txBody>
                    <a:bodyPr/>
                    <a:lstStyle/>
                    <a:p>
                      <a:r>
                        <a:rPr lang="en-GB" sz="1100" dirty="0"/>
                        <a:t>Y1 – Our Local Area</a:t>
                      </a:r>
                    </a:p>
                    <a:p>
                      <a:r>
                        <a:rPr lang="en-GB" sz="1100" dirty="0"/>
                        <a:t>Y3 – Costs</a:t>
                      </a:r>
                    </a:p>
                    <a:p>
                      <a:r>
                        <a:rPr lang="en-GB" sz="1100" dirty="0"/>
                        <a:t>Y5 – Changes in our Local Environment</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a:p>
                  </a:txBody>
                  <a:tcPr/>
                </a:tc>
                <a:extLst>
                  <a:ext uri="{0D108BD9-81ED-4DB2-BD59-A6C34878D82A}">
                    <a16:rowId xmlns:a16="http://schemas.microsoft.com/office/drawing/2014/main" val="1740481448"/>
                  </a:ext>
                </a:extLst>
              </a:tr>
              <a:tr h="2668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338906">
                <a:tc gridSpan="2">
                  <a:txBody>
                    <a:bodyPr/>
                    <a:lstStyle/>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pPr algn="ctr"/>
                      <a:endParaRPr lang="en-GB" sz="1100" dirty="0"/>
                    </a:p>
                  </a:txBody>
                  <a:tcPr/>
                </a:tc>
                <a:extLst>
                  <a:ext uri="{0D108BD9-81ED-4DB2-BD59-A6C34878D82A}">
                    <a16:rowId xmlns:a16="http://schemas.microsoft.com/office/drawing/2014/main" val="609749139"/>
                  </a:ext>
                </a:extLst>
              </a:tr>
              <a:tr h="422243">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r>
                        <a:rPr lang="en-GB" sz="1100" dirty="0">
                          <a:solidFill>
                            <a:srgbClr val="FF0000"/>
                          </a:solidFill>
                        </a:rPr>
                        <a:t>What</a:t>
                      </a:r>
                      <a:r>
                        <a:rPr lang="en-GB" sz="1100" baseline="0" dirty="0">
                          <a:solidFill>
                            <a:srgbClr val="FF0000"/>
                          </a:solidFill>
                        </a:rPr>
                        <a:t>, in our region, should we preserve for the future?</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is the housing like in our area?</a:t>
                      </a:r>
                    </a:p>
                  </a:txBody>
                  <a:tcPr/>
                </a:tc>
                <a:tc hMerge="1">
                  <a:txBody>
                    <a:bodyPr/>
                    <a:lstStyle/>
                    <a:p>
                      <a:endParaRPr lang="en-GB"/>
                    </a:p>
                  </a:txBody>
                  <a:tcPr/>
                </a:tc>
                <a:tc>
                  <a:txBody>
                    <a:bodyPr/>
                    <a:lstStyle/>
                    <a:p>
                      <a:pPr algn="ctr"/>
                      <a:r>
                        <a:rPr lang="en-GB" sz="1100" dirty="0">
                          <a:solidFill>
                            <a:srgbClr val="00CC00"/>
                          </a:solidFill>
                        </a:rPr>
                        <a:t>What are the work opportunities like in our area?</a:t>
                      </a:r>
                    </a:p>
                  </a:txBody>
                  <a:tcPr/>
                </a:tc>
                <a:tc>
                  <a:txBody>
                    <a:bodyPr/>
                    <a:lstStyle/>
                    <a:p>
                      <a:pPr algn="ctr"/>
                      <a:r>
                        <a:rPr lang="en-GB" sz="1100" dirty="0">
                          <a:solidFill>
                            <a:srgbClr val="0070C0"/>
                          </a:solidFill>
                        </a:rPr>
                        <a:t>What are the public services and amenities like in our area?</a:t>
                      </a:r>
                    </a:p>
                  </a:txBody>
                  <a:tcPr/>
                </a:tc>
                <a:tc gridSpan="2">
                  <a:txBody>
                    <a:bodyPr/>
                    <a:lstStyle/>
                    <a:p>
                      <a:pPr algn="ctr"/>
                      <a:r>
                        <a:rPr lang="en-GB" sz="1100" dirty="0">
                          <a:solidFill>
                            <a:srgbClr val="FF33CC"/>
                          </a:solidFill>
                        </a:rPr>
                        <a:t>What is the community spirit like in our area?</a:t>
                      </a:r>
                    </a:p>
                  </a:txBody>
                  <a:tcPr/>
                </a:tc>
                <a:tc hMerge="1">
                  <a:txBody>
                    <a:bodyPr/>
                    <a:lstStyle/>
                    <a:p>
                      <a:endParaRPr lang="en-GB"/>
                    </a:p>
                  </a:txBody>
                  <a:tcPr/>
                </a:tc>
                <a:tc>
                  <a:txBody>
                    <a:bodyPr/>
                    <a:lstStyle/>
                    <a:p>
                      <a:pPr algn="ctr"/>
                      <a:r>
                        <a:rPr lang="en-GB" sz="1100" dirty="0">
                          <a:solidFill>
                            <a:srgbClr val="7030A0"/>
                          </a:solidFill>
                        </a:rPr>
                        <a:t>Can we make a plan for a sustainable future in our area?</a:t>
                      </a: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1194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your own plan for the future for your area </a:t>
            </a:r>
          </a:p>
        </p:txBody>
      </p:sp>
      <p:sp>
        <p:nvSpPr>
          <p:cNvPr id="28" name="TextBox 27"/>
          <p:cNvSpPr txBox="1"/>
          <p:nvPr/>
        </p:nvSpPr>
        <p:spPr>
          <a:xfrm>
            <a:off x="1838746" y="206382"/>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6 Unit 3: Our World in the Future</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11166074" y="8348287"/>
            <a:ext cx="308780" cy="308780"/>
          </a:xfrm>
          <a:prstGeom prst="rect">
            <a:avLst/>
          </a:prstGeom>
        </p:spPr>
      </p:pic>
      <p:pic>
        <p:nvPicPr>
          <p:cNvPr id="14" name="Picture 13"/>
          <p:cNvPicPr>
            <a:picLocks noChangeAspect="1"/>
          </p:cNvPicPr>
          <p:nvPr/>
        </p:nvPicPr>
        <p:blipFill>
          <a:blip r:embed="rId4"/>
          <a:stretch>
            <a:fillRect/>
          </a:stretch>
        </p:blipFill>
        <p:spPr>
          <a:xfrm>
            <a:off x="330085" y="206382"/>
            <a:ext cx="1508661" cy="404553"/>
          </a:xfrm>
          <a:prstGeom prst="rect">
            <a:avLst/>
          </a:prstGeom>
        </p:spPr>
      </p:pic>
      <p:pic>
        <p:nvPicPr>
          <p:cNvPr id="15" name="Picture 14">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4806451" y="8365530"/>
            <a:ext cx="308780" cy="308780"/>
          </a:xfrm>
          <a:prstGeom prst="rect">
            <a:avLst/>
          </a:prstGeom>
        </p:spPr>
      </p:pic>
      <p:pic>
        <p:nvPicPr>
          <p:cNvPr id="16" name="Picture 15">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3022628" y="8365530"/>
            <a:ext cx="308780" cy="308780"/>
          </a:xfrm>
          <a:prstGeom prst="rect">
            <a:avLst/>
          </a:prstGeom>
        </p:spPr>
      </p:pic>
      <p:pic>
        <p:nvPicPr>
          <p:cNvPr id="18" name="Picture 17">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930025" y="8370383"/>
            <a:ext cx="308780" cy="308780"/>
          </a:xfrm>
          <a:prstGeom prst="rect">
            <a:avLst/>
          </a:prstGeom>
        </p:spPr>
      </p:pic>
      <p:pic>
        <p:nvPicPr>
          <p:cNvPr id="19" name="Picture 18">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9050797" y="8332873"/>
            <a:ext cx="308780" cy="308780"/>
          </a:xfrm>
          <a:prstGeom prst="rect">
            <a:avLst/>
          </a:prstGeom>
        </p:spPr>
      </p:pic>
      <p:pic>
        <p:nvPicPr>
          <p:cNvPr id="20" name="Picture 19">
            <a:extLst>
              <a:ext uri="{FF2B5EF4-FFF2-40B4-BE49-F238E27FC236}">
                <a16:creationId xmlns:a16="http://schemas.microsoft.com/office/drawing/2014/main" id="{02CED631-AC9B-470E-915D-CA0E03374975}"/>
              </a:ext>
            </a:extLst>
          </p:cNvPr>
          <p:cNvPicPr>
            <a:picLocks noChangeAspect="1"/>
          </p:cNvPicPr>
          <p:nvPr/>
        </p:nvPicPr>
        <p:blipFill>
          <a:blip r:embed="rId3"/>
          <a:stretch>
            <a:fillRect/>
          </a:stretch>
        </p:blipFill>
        <p:spPr>
          <a:xfrm>
            <a:off x="7005819" y="8365320"/>
            <a:ext cx="308780" cy="308780"/>
          </a:xfrm>
          <a:prstGeom prst="rect">
            <a:avLst/>
          </a:prstGeom>
        </p:spPr>
      </p:pic>
      <p:pic>
        <p:nvPicPr>
          <p:cNvPr id="22"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90965" y="8297791"/>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9654348" y="8284707"/>
            <a:ext cx="405112" cy="405112"/>
          </a:xfrm>
          <a:prstGeom prst="rect">
            <a:avLst/>
          </a:prstGeom>
        </p:spPr>
      </p:pic>
      <p:pic>
        <p:nvPicPr>
          <p:cNvPr id="27" name="Picture 26">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7518864" y="8312261"/>
            <a:ext cx="405112" cy="405112"/>
          </a:xfrm>
          <a:prstGeom prst="rect">
            <a:avLst/>
          </a:prstGeom>
        </p:spPr>
      </p:pic>
      <p:pic>
        <p:nvPicPr>
          <p:cNvPr id="29" name="Picture 28">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5385595" y="8284707"/>
            <a:ext cx="405112" cy="405112"/>
          </a:xfrm>
          <a:prstGeom prst="rect">
            <a:avLst/>
          </a:prstGeom>
        </p:spPr>
      </p:pic>
      <p:pic>
        <p:nvPicPr>
          <p:cNvPr id="30" name="Picture 29">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3473082" y="8284707"/>
            <a:ext cx="405112" cy="405112"/>
          </a:xfrm>
          <a:prstGeom prst="rect">
            <a:avLst/>
          </a:prstGeom>
        </p:spPr>
      </p:pic>
      <p:pic>
        <p:nvPicPr>
          <p:cNvPr id="31" name="Picture 30">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1545158" y="8268988"/>
            <a:ext cx="405112" cy="405112"/>
          </a:xfrm>
          <a:prstGeom prst="rect">
            <a:avLst/>
          </a:prstGeom>
        </p:spPr>
      </p:pic>
    </p:spTree>
    <p:extLst>
      <p:ext uri="{BB962C8B-B14F-4D97-AF65-F5344CB8AC3E}">
        <p14:creationId xmlns:p14="http://schemas.microsoft.com/office/powerpoint/2010/main" val="40931904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1447</TotalTime>
  <Words>5825</Words>
  <Application>Microsoft Office PowerPoint</Application>
  <PresentationFormat>A3 Paper (297x420 mm)</PresentationFormat>
  <Paragraphs>346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Bedwell</dc:creator>
  <cp:lastModifiedBy>Ryan Taylor</cp:lastModifiedBy>
  <cp:revision>199</cp:revision>
  <cp:lastPrinted>2022-03-28T08:14:43Z</cp:lastPrinted>
  <dcterms:created xsi:type="dcterms:W3CDTF">2021-12-06T11:27:23Z</dcterms:created>
  <dcterms:modified xsi:type="dcterms:W3CDTF">2022-10-13T09:34:01Z</dcterms:modified>
</cp:coreProperties>
</file>