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1" r:id="rId4"/>
    <p:sldId id="262" r:id="rId5"/>
    <p:sldId id="257" r:id="rId6"/>
    <p:sldId id="259" r:id="rId7"/>
    <p:sldId id="258" r:id="rId8"/>
    <p:sldId id="263" r:id="rId9"/>
    <p:sldId id="264" r:id="rId10"/>
    <p:sldId id="265" r:id="rId11"/>
    <p:sldId id="266" r:id="rId12"/>
    <p:sldId id="267" r:id="rId13"/>
  </p:sldIdLst>
  <p:sldSz cx="12192000" cy="6858000"/>
  <p:notesSz cx="6799263" cy="9929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AF613692-DCA3-4706-91AC-1D62851E6711}" type="datetimeFigureOut">
              <a:rPr lang="en-GB" smtClean="0"/>
              <a:t>21/11/2023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FE9B21D-670F-4A70-8E6C-03790EA54E3C}" type="slidenum">
              <a:rPr lang="en-GB" smtClean="0"/>
              <a:t>‹#›</a:t>
            </a:fld>
            <a:endParaRPr lang="en-GB"/>
          </a:p>
        </p:txBody>
      </p:sp>
    </p:spTree>
    <p:extLst>
      <p:ext uri="{BB962C8B-B14F-4D97-AF65-F5344CB8AC3E}">
        <p14:creationId xmlns:p14="http://schemas.microsoft.com/office/powerpoint/2010/main" val="22711845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F613692-DCA3-4706-91AC-1D62851E6711}" type="datetimeFigureOut">
              <a:rPr lang="en-GB" smtClean="0"/>
              <a:t>21/11/2023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FE9B21D-670F-4A70-8E6C-03790EA54E3C}" type="slidenum">
              <a:rPr lang="en-GB" smtClean="0"/>
              <a:t>‹#›</a:t>
            </a:fld>
            <a:endParaRPr lang="en-GB"/>
          </a:p>
        </p:txBody>
      </p:sp>
    </p:spTree>
    <p:extLst>
      <p:ext uri="{BB962C8B-B14F-4D97-AF65-F5344CB8AC3E}">
        <p14:creationId xmlns:p14="http://schemas.microsoft.com/office/powerpoint/2010/main" val="2747288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F613692-DCA3-4706-91AC-1D62851E6711}" type="datetimeFigureOut">
              <a:rPr lang="en-GB" smtClean="0"/>
              <a:t>21/11/2023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FE9B21D-670F-4A70-8E6C-03790EA54E3C}" type="slidenum">
              <a:rPr lang="en-GB" smtClean="0"/>
              <a:t>‹#›</a:t>
            </a:fld>
            <a:endParaRPr lang="en-GB"/>
          </a:p>
        </p:txBody>
      </p:sp>
    </p:spTree>
    <p:extLst>
      <p:ext uri="{BB962C8B-B14F-4D97-AF65-F5344CB8AC3E}">
        <p14:creationId xmlns:p14="http://schemas.microsoft.com/office/powerpoint/2010/main" val="20603910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F613692-DCA3-4706-91AC-1D62851E6711}" type="datetimeFigureOut">
              <a:rPr lang="en-GB" smtClean="0"/>
              <a:t>21/11/2023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FE9B21D-670F-4A70-8E6C-03790EA54E3C}" type="slidenum">
              <a:rPr lang="en-GB" smtClean="0"/>
              <a:t>‹#›</a:t>
            </a:fld>
            <a:endParaRPr lang="en-GB"/>
          </a:p>
        </p:txBody>
      </p:sp>
    </p:spTree>
    <p:extLst>
      <p:ext uri="{BB962C8B-B14F-4D97-AF65-F5344CB8AC3E}">
        <p14:creationId xmlns:p14="http://schemas.microsoft.com/office/powerpoint/2010/main" val="876717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F613692-DCA3-4706-91AC-1D62851E6711}" type="datetimeFigureOut">
              <a:rPr lang="en-GB" smtClean="0"/>
              <a:t>21/11/2023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FE9B21D-670F-4A70-8E6C-03790EA54E3C}" type="slidenum">
              <a:rPr lang="en-GB" smtClean="0"/>
              <a:t>‹#›</a:t>
            </a:fld>
            <a:endParaRPr lang="en-GB"/>
          </a:p>
        </p:txBody>
      </p:sp>
    </p:spTree>
    <p:extLst>
      <p:ext uri="{BB962C8B-B14F-4D97-AF65-F5344CB8AC3E}">
        <p14:creationId xmlns:p14="http://schemas.microsoft.com/office/powerpoint/2010/main" val="36690786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AF613692-DCA3-4706-91AC-1D62851E6711}" type="datetimeFigureOut">
              <a:rPr lang="en-GB" smtClean="0"/>
              <a:t>21/11/2023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FE9B21D-670F-4A70-8E6C-03790EA54E3C}" type="slidenum">
              <a:rPr lang="en-GB" smtClean="0"/>
              <a:t>‹#›</a:t>
            </a:fld>
            <a:endParaRPr lang="en-GB"/>
          </a:p>
        </p:txBody>
      </p:sp>
    </p:spTree>
    <p:extLst>
      <p:ext uri="{BB962C8B-B14F-4D97-AF65-F5344CB8AC3E}">
        <p14:creationId xmlns:p14="http://schemas.microsoft.com/office/powerpoint/2010/main" val="21960701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AF613692-DCA3-4706-91AC-1D62851E6711}" type="datetimeFigureOut">
              <a:rPr lang="en-GB" smtClean="0"/>
              <a:t>21/11/2023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FE9B21D-670F-4A70-8E6C-03790EA54E3C}" type="slidenum">
              <a:rPr lang="en-GB" smtClean="0"/>
              <a:t>‹#›</a:t>
            </a:fld>
            <a:endParaRPr lang="en-GB"/>
          </a:p>
        </p:txBody>
      </p:sp>
    </p:spTree>
    <p:extLst>
      <p:ext uri="{BB962C8B-B14F-4D97-AF65-F5344CB8AC3E}">
        <p14:creationId xmlns:p14="http://schemas.microsoft.com/office/powerpoint/2010/main" val="9180328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AF613692-DCA3-4706-91AC-1D62851E6711}" type="datetimeFigureOut">
              <a:rPr lang="en-GB" smtClean="0"/>
              <a:t>21/11/2023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FE9B21D-670F-4A70-8E6C-03790EA54E3C}" type="slidenum">
              <a:rPr lang="en-GB" smtClean="0"/>
              <a:t>‹#›</a:t>
            </a:fld>
            <a:endParaRPr lang="en-GB"/>
          </a:p>
        </p:txBody>
      </p:sp>
    </p:spTree>
    <p:extLst>
      <p:ext uri="{BB962C8B-B14F-4D97-AF65-F5344CB8AC3E}">
        <p14:creationId xmlns:p14="http://schemas.microsoft.com/office/powerpoint/2010/main" val="26627106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613692-DCA3-4706-91AC-1D62851E6711}" type="datetimeFigureOut">
              <a:rPr lang="en-GB" smtClean="0"/>
              <a:t>21/11/2023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FE9B21D-670F-4A70-8E6C-03790EA54E3C}" type="slidenum">
              <a:rPr lang="en-GB" smtClean="0"/>
              <a:t>‹#›</a:t>
            </a:fld>
            <a:endParaRPr lang="en-GB"/>
          </a:p>
        </p:txBody>
      </p:sp>
    </p:spTree>
    <p:extLst>
      <p:ext uri="{BB962C8B-B14F-4D97-AF65-F5344CB8AC3E}">
        <p14:creationId xmlns:p14="http://schemas.microsoft.com/office/powerpoint/2010/main" val="34812992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F613692-DCA3-4706-91AC-1D62851E6711}" type="datetimeFigureOut">
              <a:rPr lang="en-GB" smtClean="0"/>
              <a:t>21/11/2023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FE9B21D-670F-4A70-8E6C-03790EA54E3C}" type="slidenum">
              <a:rPr lang="en-GB" smtClean="0"/>
              <a:t>‹#›</a:t>
            </a:fld>
            <a:endParaRPr lang="en-GB"/>
          </a:p>
        </p:txBody>
      </p:sp>
    </p:spTree>
    <p:extLst>
      <p:ext uri="{BB962C8B-B14F-4D97-AF65-F5344CB8AC3E}">
        <p14:creationId xmlns:p14="http://schemas.microsoft.com/office/powerpoint/2010/main" val="3158424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F613692-DCA3-4706-91AC-1D62851E6711}" type="datetimeFigureOut">
              <a:rPr lang="en-GB" smtClean="0"/>
              <a:t>21/11/2023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FE9B21D-670F-4A70-8E6C-03790EA54E3C}" type="slidenum">
              <a:rPr lang="en-GB" smtClean="0"/>
              <a:t>‹#›</a:t>
            </a:fld>
            <a:endParaRPr lang="en-GB"/>
          </a:p>
        </p:txBody>
      </p:sp>
    </p:spTree>
    <p:extLst>
      <p:ext uri="{BB962C8B-B14F-4D97-AF65-F5344CB8AC3E}">
        <p14:creationId xmlns:p14="http://schemas.microsoft.com/office/powerpoint/2010/main" val="2846449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613692-DCA3-4706-91AC-1D62851E6711}" type="datetimeFigureOut">
              <a:rPr lang="en-GB" smtClean="0"/>
              <a:t>21/11/2023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E9B21D-670F-4A70-8E6C-03790EA54E3C}" type="slidenum">
              <a:rPr lang="en-GB" smtClean="0"/>
              <a:t>‹#›</a:t>
            </a:fld>
            <a:endParaRPr lang="en-GB"/>
          </a:p>
        </p:txBody>
      </p:sp>
    </p:spTree>
    <p:extLst>
      <p:ext uri="{BB962C8B-B14F-4D97-AF65-F5344CB8AC3E}">
        <p14:creationId xmlns:p14="http://schemas.microsoft.com/office/powerpoint/2010/main" val="8584268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3" Type="http://schemas.openxmlformats.org/officeDocument/2006/relationships/image" Target="../media/image2.png"/><Relationship Id="rId21" Type="http://schemas.openxmlformats.org/officeDocument/2006/relationships/image" Target="../media/image20.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image" Target="../media/image2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2.png"/><Relationship Id="rId7" Type="http://schemas.openxmlformats.org/officeDocument/2006/relationships/image" Target="../media/image7.png"/><Relationship Id="rId12" Type="http://schemas.openxmlformats.org/officeDocument/2006/relationships/image" Target="../media/image21.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6.png"/><Relationship Id="rId11" Type="http://schemas.openxmlformats.org/officeDocument/2006/relationships/image" Target="../media/image20.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3.png"/><Relationship Id="rId9" Type="http://schemas.openxmlformats.org/officeDocument/2006/relationships/image" Target="../media/image9.png"/></Relationships>
</file>

<file path=ppt/slides/_rels/slide3.xml.rels><?xml version="1.0" encoding="UTF-8" standalone="yes"?>
<Relationships xmlns="http://schemas.openxmlformats.org/package/2006/relationships"><Relationship Id="rId8" Type="http://schemas.openxmlformats.org/officeDocument/2006/relationships/image" Target="../media/image19.png"/><Relationship Id="rId3" Type="http://schemas.openxmlformats.org/officeDocument/2006/relationships/image" Target="../media/image2.png"/><Relationship Id="rId7" Type="http://schemas.openxmlformats.org/officeDocument/2006/relationships/image" Target="../media/image20.png"/><Relationship Id="rId12" Type="http://schemas.openxmlformats.org/officeDocument/2006/relationships/image" Target="../media/image10.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21.png"/><Relationship Id="rId11" Type="http://schemas.openxmlformats.org/officeDocument/2006/relationships/image" Target="../media/image9.png"/><Relationship Id="rId5" Type="http://schemas.openxmlformats.org/officeDocument/2006/relationships/image" Target="../media/image18.png"/><Relationship Id="rId10" Type="http://schemas.openxmlformats.org/officeDocument/2006/relationships/image" Target="../media/image8.png"/><Relationship Id="rId4" Type="http://schemas.openxmlformats.org/officeDocument/2006/relationships/image" Target="../media/image3.png"/><Relationship Id="rId9" Type="http://schemas.openxmlformats.org/officeDocument/2006/relationships/image" Target="../media/image7.png"/></Relationships>
</file>

<file path=ppt/slides/_rels/slide4.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15.png"/><Relationship Id="rId11" Type="http://schemas.openxmlformats.org/officeDocument/2006/relationships/image" Target="../media/image24.png"/><Relationship Id="rId5" Type="http://schemas.openxmlformats.org/officeDocument/2006/relationships/image" Target="../media/image14.png"/><Relationship Id="rId10" Type="http://schemas.openxmlformats.org/officeDocument/2006/relationships/image" Target="../media/image23.png"/><Relationship Id="rId4" Type="http://schemas.openxmlformats.org/officeDocument/2006/relationships/image" Target="../media/image13.png"/><Relationship Id="rId9" Type="http://schemas.openxmlformats.org/officeDocument/2006/relationships/image" Target="../media/image22.png"/></Relationships>
</file>

<file path=ppt/slides/_rels/slide5.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2.png"/><Relationship Id="rId7" Type="http://schemas.openxmlformats.org/officeDocument/2006/relationships/image" Target="../media/image7.png"/><Relationship Id="rId12"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8.png"/><Relationship Id="rId11" Type="http://schemas.openxmlformats.org/officeDocument/2006/relationships/image" Target="../media/image19.png"/><Relationship Id="rId5" Type="http://schemas.openxmlformats.org/officeDocument/2006/relationships/image" Target="../media/image17.png"/><Relationship Id="rId10" Type="http://schemas.openxmlformats.org/officeDocument/2006/relationships/image" Target="../media/image9.png"/><Relationship Id="rId4" Type="http://schemas.openxmlformats.org/officeDocument/2006/relationships/image" Target="../media/image1.png"/><Relationship Id="rId9" Type="http://schemas.openxmlformats.org/officeDocument/2006/relationships/image" Target="../media/image18.png"/></Relationships>
</file>

<file path=ppt/slides/_rels/slide6.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25.png"/><Relationship Id="rId3" Type="http://schemas.openxmlformats.org/officeDocument/2006/relationships/image" Target="../media/image2.png"/><Relationship Id="rId7" Type="http://schemas.openxmlformats.org/officeDocument/2006/relationships/image" Target="../media/image18.png"/><Relationship Id="rId12" Type="http://schemas.openxmlformats.org/officeDocument/2006/relationships/image" Target="../media/image21.pn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7.png"/><Relationship Id="rId11" Type="http://schemas.openxmlformats.org/officeDocument/2006/relationships/image" Target="../media/image20.png"/><Relationship Id="rId5" Type="http://schemas.openxmlformats.org/officeDocument/2006/relationships/image" Target="../media/image8.png"/><Relationship Id="rId10" Type="http://schemas.openxmlformats.org/officeDocument/2006/relationships/image" Target="../media/image3.png"/><Relationship Id="rId4" Type="http://schemas.openxmlformats.org/officeDocument/2006/relationships/image" Target="../media/image1.png"/><Relationship Id="rId9" Type="http://schemas.openxmlformats.org/officeDocument/2006/relationships/image" Target="../media/image19.png"/><Relationship Id="rId14" Type="http://schemas.openxmlformats.org/officeDocument/2006/relationships/image" Target="../media/image2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833518" y="109648"/>
            <a:ext cx="6406275" cy="369332"/>
          </a:xfrm>
          <a:prstGeom prst="rect">
            <a:avLst/>
          </a:prstGeom>
          <a:noFill/>
        </p:spPr>
        <p:txBody>
          <a:bodyPr wrap="square" rtlCol="0">
            <a:spAutoFit/>
          </a:bodyPr>
          <a:lstStyle/>
          <a:p>
            <a:pPr algn="ctr"/>
            <a:r>
              <a:rPr lang="en-GB" b="1" dirty="0"/>
              <a:t>Laceby Acres Primary Academy Physical Education Big Ideas</a:t>
            </a:r>
          </a:p>
        </p:txBody>
      </p:sp>
      <p:sp>
        <p:nvSpPr>
          <p:cNvPr id="5" name="Rounded Rectangle 4"/>
          <p:cNvSpPr/>
          <p:nvPr/>
        </p:nvSpPr>
        <p:spPr>
          <a:xfrm>
            <a:off x="104503" y="765046"/>
            <a:ext cx="11991703" cy="1168713"/>
          </a:xfrm>
          <a:prstGeom prst="roundRect">
            <a:avLst/>
          </a:prstGeom>
          <a:ln w="57150">
            <a:solidFill>
              <a:srgbClr val="92D05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sp>
        <p:nvSpPr>
          <p:cNvPr id="6" name="Rounded Rectangle 5"/>
          <p:cNvSpPr/>
          <p:nvPr/>
        </p:nvSpPr>
        <p:spPr>
          <a:xfrm>
            <a:off x="355887" y="2419390"/>
            <a:ext cx="2326852" cy="2023795"/>
          </a:xfrm>
          <a:prstGeom prst="roundRect">
            <a:avLst/>
          </a:prstGeom>
          <a:noFill/>
          <a:ln w="571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ounded Rectangle 6"/>
          <p:cNvSpPr/>
          <p:nvPr/>
        </p:nvSpPr>
        <p:spPr>
          <a:xfrm>
            <a:off x="3312273" y="2415510"/>
            <a:ext cx="2326852" cy="2023795"/>
          </a:xfrm>
          <a:prstGeom prst="roundRect">
            <a:avLst/>
          </a:prstGeom>
          <a:noFill/>
          <a:ln w="571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ounded Rectangle 7"/>
          <p:cNvSpPr/>
          <p:nvPr/>
        </p:nvSpPr>
        <p:spPr>
          <a:xfrm>
            <a:off x="6147120" y="2422689"/>
            <a:ext cx="2326852" cy="2023795"/>
          </a:xfrm>
          <a:prstGeom prst="roundRect">
            <a:avLst/>
          </a:prstGeom>
          <a:noFill/>
          <a:ln w="571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ounded Rectangle 8"/>
          <p:cNvSpPr/>
          <p:nvPr/>
        </p:nvSpPr>
        <p:spPr>
          <a:xfrm>
            <a:off x="8931188" y="2423968"/>
            <a:ext cx="2326852" cy="2023795"/>
          </a:xfrm>
          <a:prstGeom prst="roundRect">
            <a:avLst/>
          </a:prstGeom>
          <a:noFill/>
          <a:ln w="571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0" name="Straight Connector 9"/>
          <p:cNvCxnSpPr/>
          <p:nvPr/>
        </p:nvCxnSpPr>
        <p:spPr>
          <a:xfrm flipH="1">
            <a:off x="698025" y="5140112"/>
            <a:ext cx="8718698"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738108" y="5140112"/>
            <a:ext cx="0" cy="465997"/>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924266" y="3418841"/>
            <a:ext cx="1367245" cy="369332"/>
          </a:xfrm>
          <a:prstGeom prst="rect">
            <a:avLst/>
          </a:prstGeom>
          <a:noFill/>
        </p:spPr>
        <p:txBody>
          <a:bodyPr wrap="square" rtlCol="0">
            <a:spAutoFit/>
          </a:bodyPr>
          <a:lstStyle/>
          <a:p>
            <a:r>
              <a:rPr lang="en-GB" dirty="0"/>
              <a:t>Gymnastics</a:t>
            </a:r>
          </a:p>
        </p:txBody>
      </p:sp>
      <p:sp>
        <p:nvSpPr>
          <p:cNvPr id="13" name="TextBox 12"/>
          <p:cNvSpPr txBox="1"/>
          <p:nvPr/>
        </p:nvSpPr>
        <p:spPr>
          <a:xfrm>
            <a:off x="4122893" y="3265661"/>
            <a:ext cx="1367245" cy="369332"/>
          </a:xfrm>
          <a:prstGeom prst="rect">
            <a:avLst/>
          </a:prstGeom>
          <a:noFill/>
        </p:spPr>
        <p:txBody>
          <a:bodyPr wrap="square" rtlCol="0">
            <a:spAutoFit/>
          </a:bodyPr>
          <a:lstStyle/>
          <a:p>
            <a:r>
              <a:rPr lang="en-GB" dirty="0"/>
              <a:t>Dance</a:t>
            </a:r>
          </a:p>
        </p:txBody>
      </p:sp>
      <p:sp>
        <p:nvSpPr>
          <p:cNvPr id="14" name="TextBox 13"/>
          <p:cNvSpPr txBox="1"/>
          <p:nvPr/>
        </p:nvSpPr>
        <p:spPr>
          <a:xfrm>
            <a:off x="6840778" y="3553829"/>
            <a:ext cx="1367245" cy="369332"/>
          </a:xfrm>
          <a:prstGeom prst="rect">
            <a:avLst/>
          </a:prstGeom>
          <a:noFill/>
        </p:spPr>
        <p:txBody>
          <a:bodyPr wrap="square" rtlCol="0">
            <a:spAutoFit/>
          </a:bodyPr>
          <a:lstStyle/>
          <a:p>
            <a:r>
              <a:rPr lang="en-GB" dirty="0"/>
              <a:t>Athletics</a:t>
            </a:r>
          </a:p>
        </p:txBody>
      </p:sp>
      <p:sp>
        <p:nvSpPr>
          <p:cNvPr id="15" name="TextBox 14"/>
          <p:cNvSpPr txBox="1"/>
          <p:nvPr/>
        </p:nvSpPr>
        <p:spPr>
          <a:xfrm>
            <a:off x="9681171" y="3371594"/>
            <a:ext cx="1367245" cy="369332"/>
          </a:xfrm>
          <a:prstGeom prst="rect">
            <a:avLst/>
          </a:prstGeom>
          <a:noFill/>
        </p:spPr>
        <p:txBody>
          <a:bodyPr wrap="square" rtlCol="0">
            <a:spAutoFit/>
          </a:bodyPr>
          <a:lstStyle/>
          <a:p>
            <a:r>
              <a:rPr lang="en-GB" dirty="0"/>
              <a:t>Games</a:t>
            </a:r>
          </a:p>
        </p:txBody>
      </p:sp>
      <p:sp>
        <p:nvSpPr>
          <p:cNvPr id="16" name="TextBox 15"/>
          <p:cNvSpPr txBox="1"/>
          <p:nvPr/>
        </p:nvSpPr>
        <p:spPr>
          <a:xfrm>
            <a:off x="3376300" y="2641478"/>
            <a:ext cx="1367245" cy="246221"/>
          </a:xfrm>
          <a:prstGeom prst="rect">
            <a:avLst/>
          </a:prstGeom>
          <a:noFill/>
        </p:spPr>
        <p:txBody>
          <a:bodyPr wrap="square" rtlCol="0">
            <a:spAutoFit/>
          </a:bodyPr>
          <a:lstStyle/>
          <a:p>
            <a:r>
              <a:rPr lang="en-GB" sz="1000" dirty="0"/>
              <a:t>Movement</a:t>
            </a:r>
          </a:p>
        </p:txBody>
      </p:sp>
      <p:sp>
        <p:nvSpPr>
          <p:cNvPr id="17" name="TextBox 16"/>
          <p:cNvSpPr txBox="1"/>
          <p:nvPr/>
        </p:nvSpPr>
        <p:spPr>
          <a:xfrm>
            <a:off x="3320380" y="3891252"/>
            <a:ext cx="1458245" cy="430887"/>
          </a:xfrm>
          <a:prstGeom prst="rect">
            <a:avLst/>
          </a:prstGeom>
          <a:noFill/>
        </p:spPr>
        <p:txBody>
          <a:bodyPr wrap="square" rtlCol="0">
            <a:spAutoFit/>
          </a:bodyPr>
          <a:lstStyle/>
          <a:p>
            <a:pPr algn="ctr"/>
            <a:r>
              <a:rPr lang="en-GB" sz="1000" dirty="0"/>
              <a:t>Performance</a:t>
            </a:r>
            <a:r>
              <a:rPr lang="en-GB" sz="1050" dirty="0"/>
              <a:t> and appreciation</a:t>
            </a:r>
          </a:p>
        </p:txBody>
      </p:sp>
      <p:sp>
        <p:nvSpPr>
          <p:cNvPr id="18" name="TextBox 17"/>
          <p:cNvSpPr txBox="1"/>
          <p:nvPr/>
        </p:nvSpPr>
        <p:spPr>
          <a:xfrm>
            <a:off x="4727715" y="3890452"/>
            <a:ext cx="1367245" cy="246221"/>
          </a:xfrm>
          <a:prstGeom prst="rect">
            <a:avLst/>
          </a:prstGeom>
          <a:noFill/>
        </p:spPr>
        <p:txBody>
          <a:bodyPr wrap="square" rtlCol="0">
            <a:spAutoFit/>
          </a:bodyPr>
          <a:lstStyle/>
          <a:p>
            <a:r>
              <a:rPr lang="en-GB" sz="1000" dirty="0"/>
              <a:t>Choreography </a:t>
            </a:r>
          </a:p>
        </p:txBody>
      </p:sp>
      <p:sp>
        <p:nvSpPr>
          <p:cNvPr id="19" name="TextBox 18"/>
          <p:cNvSpPr txBox="1"/>
          <p:nvPr/>
        </p:nvSpPr>
        <p:spPr>
          <a:xfrm>
            <a:off x="485257" y="2528022"/>
            <a:ext cx="1367245" cy="246221"/>
          </a:xfrm>
          <a:prstGeom prst="rect">
            <a:avLst/>
          </a:prstGeom>
          <a:noFill/>
        </p:spPr>
        <p:txBody>
          <a:bodyPr wrap="square" rtlCol="0">
            <a:spAutoFit/>
          </a:bodyPr>
          <a:lstStyle/>
          <a:p>
            <a:r>
              <a:rPr lang="en-GB" sz="1000" dirty="0"/>
              <a:t>Balancing</a:t>
            </a:r>
          </a:p>
        </p:txBody>
      </p:sp>
      <p:sp>
        <p:nvSpPr>
          <p:cNvPr id="20" name="TextBox 19"/>
          <p:cNvSpPr txBox="1"/>
          <p:nvPr/>
        </p:nvSpPr>
        <p:spPr>
          <a:xfrm>
            <a:off x="1923020" y="2671622"/>
            <a:ext cx="1367245" cy="246221"/>
          </a:xfrm>
          <a:prstGeom prst="rect">
            <a:avLst/>
          </a:prstGeom>
          <a:noFill/>
        </p:spPr>
        <p:txBody>
          <a:bodyPr wrap="square" rtlCol="0">
            <a:spAutoFit/>
          </a:bodyPr>
          <a:lstStyle/>
          <a:p>
            <a:r>
              <a:rPr lang="en-GB" sz="1000" dirty="0"/>
              <a:t>Jumping</a:t>
            </a:r>
          </a:p>
        </p:txBody>
      </p:sp>
      <p:sp>
        <p:nvSpPr>
          <p:cNvPr id="21" name="TextBox 20"/>
          <p:cNvSpPr txBox="1"/>
          <p:nvPr/>
        </p:nvSpPr>
        <p:spPr>
          <a:xfrm>
            <a:off x="485257" y="3922029"/>
            <a:ext cx="1367245" cy="400110"/>
          </a:xfrm>
          <a:prstGeom prst="rect">
            <a:avLst/>
          </a:prstGeom>
          <a:noFill/>
        </p:spPr>
        <p:txBody>
          <a:bodyPr wrap="square" rtlCol="0">
            <a:spAutoFit/>
          </a:bodyPr>
          <a:lstStyle/>
          <a:p>
            <a:r>
              <a:rPr lang="en-GB" sz="1000" dirty="0"/>
              <a:t>Routines and sequences</a:t>
            </a:r>
          </a:p>
        </p:txBody>
      </p:sp>
      <p:sp>
        <p:nvSpPr>
          <p:cNvPr id="22" name="TextBox 21"/>
          <p:cNvSpPr txBox="1"/>
          <p:nvPr/>
        </p:nvSpPr>
        <p:spPr>
          <a:xfrm>
            <a:off x="1874579" y="4013563"/>
            <a:ext cx="1367245" cy="246221"/>
          </a:xfrm>
          <a:prstGeom prst="rect">
            <a:avLst/>
          </a:prstGeom>
          <a:noFill/>
        </p:spPr>
        <p:txBody>
          <a:bodyPr wrap="square" rtlCol="0">
            <a:spAutoFit/>
          </a:bodyPr>
          <a:lstStyle/>
          <a:p>
            <a:r>
              <a:rPr lang="en-GB" sz="1000" dirty="0"/>
              <a:t>Strength</a:t>
            </a:r>
          </a:p>
        </p:txBody>
      </p:sp>
      <p:sp>
        <p:nvSpPr>
          <p:cNvPr id="23" name="TextBox 22"/>
          <p:cNvSpPr txBox="1"/>
          <p:nvPr/>
        </p:nvSpPr>
        <p:spPr>
          <a:xfrm>
            <a:off x="6224384" y="2612161"/>
            <a:ext cx="1367245" cy="246221"/>
          </a:xfrm>
          <a:prstGeom prst="rect">
            <a:avLst/>
          </a:prstGeom>
          <a:noFill/>
        </p:spPr>
        <p:txBody>
          <a:bodyPr wrap="square" rtlCol="0">
            <a:spAutoFit/>
          </a:bodyPr>
          <a:lstStyle/>
          <a:p>
            <a:r>
              <a:rPr lang="en-GB" sz="1000" dirty="0"/>
              <a:t>Running</a:t>
            </a:r>
          </a:p>
        </p:txBody>
      </p:sp>
      <p:sp>
        <p:nvSpPr>
          <p:cNvPr id="24" name="TextBox 23"/>
          <p:cNvSpPr txBox="1"/>
          <p:nvPr/>
        </p:nvSpPr>
        <p:spPr>
          <a:xfrm>
            <a:off x="7640026" y="2724349"/>
            <a:ext cx="1367245" cy="246221"/>
          </a:xfrm>
          <a:prstGeom prst="rect">
            <a:avLst/>
          </a:prstGeom>
          <a:noFill/>
        </p:spPr>
        <p:txBody>
          <a:bodyPr wrap="square" rtlCol="0">
            <a:spAutoFit/>
          </a:bodyPr>
          <a:lstStyle/>
          <a:p>
            <a:r>
              <a:rPr lang="en-GB" sz="1000" dirty="0"/>
              <a:t>Throwing</a:t>
            </a:r>
          </a:p>
        </p:txBody>
      </p:sp>
      <p:sp>
        <p:nvSpPr>
          <p:cNvPr id="25" name="TextBox 24"/>
          <p:cNvSpPr txBox="1"/>
          <p:nvPr/>
        </p:nvSpPr>
        <p:spPr>
          <a:xfrm>
            <a:off x="6244190" y="4043385"/>
            <a:ext cx="1367245" cy="246221"/>
          </a:xfrm>
          <a:prstGeom prst="rect">
            <a:avLst/>
          </a:prstGeom>
          <a:noFill/>
        </p:spPr>
        <p:txBody>
          <a:bodyPr wrap="square" rtlCol="0">
            <a:spAutoFit/>
          </a:bodyPr>
          <a:lstStyle/>
          <a:p>
            <a:r>
              <a:rPr lang="en-GB" sz="1000" dirty="0"/>
              <a:t>Catching</a:t>
            </a:r>
          </a:p>
        </p:txBody>
      </p:sp>
      <p:sp>
        <p:nvSpPr>
          <p:cNvPr id="26" name="TextBox 25"/>
          <p:cNvSpPr txBox="1"/>
          <p:nvPr/>
        </p:nvSpPr>
        <p:spPr>
          <a:xfrm>
            <a:off x="7736375" y="4094308"/>
            <a:ext cx="1367245" cy="246221"/>
          </a:xfrm>
          <a:prstGeom prst="rect">
            <a:avLst/>
          </a:prstGeom>
          <a:noFill/>
        </p:spPr>
        <p:txBody>
          <a:bodyPr wrap="square" rtlCol="0">
            <a:spAutoFit/>
          </a:bodyPr>
          <a:lstStyle/>
          <a:p>
            <a:r>
              <a:rPr lang="en-GB" sz="1000" dirty="0"/>
              <a:t>Jumping</a:t>
            </a:r>
          </a:p>
        </p:txBody>
      </p:sp>
      <p:pic>
        <p:nvPicPr>
          <p:cNvPr id="27" name="Picture 26"/>
          <p:cNvPicPr>
            <a:picLocks noChangeAspect="1"/>
          </p:cNvPicPr>
          <p:nvPr/>
        </p:nvPicPr>
        <p:blipFill rotWithShape="1">
          <a:blip r:embed="rId2"/>
          <a:srcRect b="21035"/>
          <a:stretch/>
        </p:blipFill>
        <p:spPr>
          <a:xfrm>
            <a:off x="1118088" y="2814627"/>
            <a:ext cx="792581" cy="625868"/>
          </a:xfrm>
          <a:prstGeom prst="rect">
            <a:avLst/>
          </a:prstGeom>
        </p:spPr>
      </p:pic>
      <p:sp>
        <p:nvSpPr>
          <p:cNvPr id="28" name="TextBox 27"/>
          <p:cNvSpPr txBox="1"/>
          <p:nvPr/>
        </p:nvSpPr>
        <p:spPr>
          <a:xfrm>
            <a:off x="9021186" y="2573279"/>
            <a:ext cx="1367245" cy="246221"/>
          </a:xfrm>
          <a:prstGeom prst="rect">
            <a:avLst/>
          </a:prstGeom>
          <a:noFill/>
        </p:spPr>
        <p:txBody>
          <a:bodyPr wrap="square" rtlCol="0">
            <a:spAutoFit/>
          </a:bodyPr>
          <a:lstStyle/>
          <a:p>
            <a:r>
              <a:rPr lang="en-GB" sz="1000" dirty="0"/>
              <a:t>Handball</a:t>
            </a:r>
          </a:p>
        </p:txBody>
      </p:sp>
      <p:sp>
        <p:nvSpPr>
          <p:cNvPr id="29" name="TextBox 28"/>
          <p:cNvSpPr txBox="1"/>
          <p:nvPr/>
        </p:nvSpPr>
        <p:spPr>
          <a:xfrm>
            <a:off x="10679230" y="3727484"/>
            <a:ext cx="1367245" cy="246221"/>
          </a:xfrm>
          <a:prstGeom prst="rect">
            <a:avLst/>
          </a:prstGeom>
          <a:noFill/>
        </p:spPr>
        <p:txBody>
          <a:bodyPr wrap="square" rtlCol="0">
            <a:spAutoFit/>
          </a:bodyPr>
          <a:lstStyle/>
          <a:p>
            <a:r>
              <a:rPr lang="en-GB" sz="1000" dirty="0"/>
              <a:t>Football</a:t>
            </a:r>
          </a:p>
        </p:txBody>
      </p:sp>
      <p:sp>
        <p:nvSpPr>
          <p:cNvPr id="30" name="TextBox 29"/>
          <p:cNvSpPr txBox="1"/>
          <p:nvPr/>
        </p:nvSpPr>
        <p:spPr>
          <a:xfrm>
            <a:off x="9036190" y="3970982"/>
            <a:ext cx="1367245" cy="246221"/>
          </a:xfrm>
          <a:prstGeom prst="rect">
            <a:avLst/>
          </a:prstGeom>
          <a:noFill/>
        </p:spPr>
        <p:txBody>
          <a:bodyPr wrap="square" rtlCol="0">
            <a:spAutoFit/>
          </a:bodyPr>
          <a:lstStyle/>
          <a:p>
            <a:r>
              <a:rPr lang="en-GB" sz="1000" dirty="0"/>
              <a:t>Hockey</a:t>
            </a:r>
          </a:p>
        </p:txBody>
      </p:sp>
      <p:sp>
        <p:nvSpPr>
          <p:cNvPr id="32" name="TextBox 31"/>
          <p:cNvSpPr txBox="1"/>
          <p:nvPr/>
        </p:nvSpPr>
        <p:spPr>
          <a:xfrm>
            <a:off x="9890795" y="4173425"/>
            <a:ext cx="1367245" cy="246221"/>
          </a:xfrm>
          <a:prstGeom prst="rect">
            <a:avLst/>
          </a:prstGeom>
          <a:noFill/>
        </p:spPr>
        <p:txBody>
          <a:bodyPr wrap="square" rtlCol="0">
            <a:spAutoFit/>
          </a:bodyPr>
          <a:lstStyle/>
          <a:p>
            <a:r>
              <a:rPr lang="en-GB" sz="1000" dirty="0"/>
              <a:t>Tag Rugby</a:t>
            </a:r>
          </a:p>
        </p:txBody>
      </p:sp>
      <p:pic>
        <p:nvPicPr>
          <p:cNvPr id="33" name="Picture 32"/>
          <p:cNvPicPr>
            <a:picLocks noChangeAspect="1"/>
          </p:cNvPicPr>
          <p:nvPr/>
        </p:nvPicPr>
        <p:blipFill rotWithShape="1">
          <a:blip r:embed="rId3"/>
          <a:srcRect b="16342"/>
          <a:stretch/>
        </p:blipFill>
        <p:spPr>
          <a:xfrm>
            <a:off x="4090605" y="2716509"/>
            <a:ext cx="855769" cy="715919"/>
          </a:xfrm>
          <a:prstGeom prst="rect">
            <a:avLst/>
          </a:prstGeom>
        </p:spPr>
      </p:pic>
      <p:pic>
        <p:nvPicPr>
          <p:cNvPr id="34" name="Picture 33"/>
          <p:cNvPicPr>
            <a:picLocks noChangeAspect="1"/>
          </p:cNvPicPr>
          <p:nvPr/>
        </p:nvPicPr>
        <p:blipFill rotWithShape="1">
          <a:blip r:embed="rId4"/>
          <a:srcRect b="14057"/>
          <a:stretch/>
        </p:blipFill>
        <p:spPr>
          <a:xfrm>
            <a:off x="6917809" y="2990006"/>
            <a:ext cx="742183" cy="637859"/>
          </a:xfrm>
          <a:prstGeom prst="rect">
            <a:avLst/>
          </a:prstGeom>
        </p:spPr>
      </p:pic>
      <p:pic>
        <p:nvPicPr>
          <p:cNvPr id="35" name="Picture 34"/>
          <p:cNvPicPr>
            <a:picLocks noChangeAspect="1"/>
          </p:cNvPicPr>
          <p:nvPr/>
        </p:nvPicPr>
        <p:blipFill rotWithShape="1">
          <a:blip r:embed="rId5"/>
          <a:srcRect b="23061"/>
          <a:stretch/>
        </p:blipFill>
        <p:spPr>
          <a:xfrm>
            <a:off x="9676552" y="2813229"/>
            <a:ext cx="803264" cy="618022"/>
          </a:xfrm>
          <a:prstGeom prst="rect">
            <a:avLst/>
          </a:prstGeom>
        </p:spPr>
      </p:pic>
      <p:cxnSp>
        <p:nvCxnSpPr>
          <p:cNvPr id="37" name="Straight Arrow Connector 36"/>
          <p:cNvCxnSpPr/>
          <p:nvPr/>
        </p:nvCxnSpPr>
        <p:spPr>
          <a:xfrm flipH="1" flipV="1">
            <a:off x="923178" y="2861701"/>
            <a:ext cx="257180" cy="359521"/>
          </a:xfrm>
          <a:prstGeom prst="straightConnector1">
            <a:avLst/>
          </a:prstGeom>
          <a:ln w="19050">
            <a:tailEnd type="triangle"/>
          </a:ln>
        </p:spPr>
        <p:style>
          <a:lnRef idx="1">
            <a:schemeClr val="accent6"/>
          </a:lnRef>
          <a:fillRef idx="0">
            <a:schemeClr val="accent6"/>
          </a:fillRef>
          <a:effectRef idx="0">
            <a:schemeClr val="accent6"/>
          </a:effectRef>
          <a:fontRef idx="minor">
            <a:schemeClr val="tx1"/>
          </a:fontRef>
        </p:style>
      </p:cxnSp>
      <p:cxnSp>
        <p:nvCxnSpPr>
          <p:cNvPr id="39" name="Straight Arrow Connector 38"/>
          <p:cNvCxnSpPr/>
          <p:nvPr/>
        </p:nvCxnSpPr>
        <p:spPr>
          <a:xfrm flipV="1">
            <a:off x="1921059" y="3010864"/>
            <a:ext cx="151425" cy="354923"/>
          </a:xfrm>
          <a:prstGeom prst="straightConnector1">
            <a:avLst/>
          </a:prstGeom>
          <a:ln w="28575">
            <a:tailEnd type="triangle"/>
          </a:ln>
        </p:spPr>
        <p:style>
          <a:lnRef idx="1">
            <a:schemeClr val="accent6"/>
          </a:lnRef>
          <a:fillRef idx="0">
            <a:schemeClr val="accent6"/>
          </a:fillRef>
          <a:effectRef idx="0">
            <a:schemeClr val="accent6"/>
          </a:effectRef>
          <a:fontRef idx="minor">
            <a:schemeClr val="tx1"/>
          </a:fontRef>
        </p:style>
      </p:cxnSp>
      <p:cxnSp>
        <p:nvCxnSpPr>
          <p:cNvPr id="42" name="Straight Arrow Connector 41"/>
          <p:cNvCxnSpPr/>
          <p:nvPr/>
        </p:nvCxnSpPr>
        <p:spPr>
          <a:xfrm flipH="1">
            <a:off x="693748" y="3563325"/>
            <a:ext cx="207343" cy="393994"/>
          </a:xfrm>
          <a:prstGeom prst="straightConnector1">
            <a:avLst/>
          </a:prstGeom>
          <a:ln w="19050">
            <a:tailEnd type="triangle"/>
          </a:ln>
        </p:spPr>
        <p:style>
          <a:lnRef idx="1">
            <a:schemeClr val="accent6"/>
          </a:lnRef>
          <a:fillRef idx="0">
            <a:schemeClr val="accent6"/>
          </a:fillRef>
          <a:effectRef idx="0">
            <a:schemeClr val="accent6"/>
          </a:effectRef>
          <a:fontRef idx="minor">
            <a:schemeClr val="tx1"/>
          </a:fontRef>
        </p:style>
      </p:cxnSp>
      <p:cxnSp>
        <p:nvCxnSpPr>
          <p:cNvPr id="44" name="Straight Arrow Connector 43"/>
          <p:cNvCxnSpPr/>
          <p:nvPr/>
        </p:nvCxnSpPr>
        <p:spPr>
          <a:xfrm>
            <a:off x="2036376" y="3788173"/>
            <a:ext cx="164341" cy="291827"/>
          </a:xfrm>
          <a:prstGeom prst="straightConnector1">
            <a:avLst/>
          </a:prstGeom>
          <a:ln w="19050">
            <a:tailEnd type="triangle"/>
          </a:ln>
        </p:spPr>
        <p:style>
          <a:lnRef idx="1">
            <a:schemeClr val="accent6"/>
          </a:lnRef>
          <a:fillRef idx="0">
            <a:schemeClr val="accent6"/>
          </a:fillRef>
          <a:effectRef idx="0">
            <a:schemeClr val="accent6"/>
          </a:effectRef>
          <a:fontRef idx="minor">
            <a:schemeClr val="tx1"/>
          </a:fontRef>
        </p:style>
      </p:cxnSp>
      <p:cxnSp>
        <p:nvCxnSpPr>
          <p:cNvPr id="50" name="Straight Arrow Connector 49"/>
          <p:cNvCxnSpPr/>
          <p:nvPr/>
        </p:nvCxnSpPr>
        <p:spPr>
          <a:xfrm>
            <a:off x="4778122" y="3649564"/>
            <a:ext cx="216595" cy="266136"/>
          </a:xfrm>
          <a:prstGeom prst="straightConnector1">
            <a:avLst/>
          </a:prstGeom>
          <a:ln w="19050">
            <a:tailEnd type="triangle"/>
          </a:ln>
        </p:spPr>
        <p:style>
          <a:lnRef idx="1">
            <a:schemeClr val="accent6"/>
          </a:lnRef>
          <a:fillRef idx="0">
            <a:schemeClr val="accent6"/>
          </a:fillRef>
          <a:effectRef idx="0">
            <a:schemeClr val="accent6"/>
          </a:effectRef>
          <a:fontRef idx="minor">
            <a:schemeClr val="tx1"/>
          </a:fontRef>
        </p:style>
      </p:cxnSp>
      <p:cxnSp>
        <p:nvCxnSpPr>
          <p:cNvPr id="52" name="Straight Arrow Connector 51"/>
          <p:cNvCxnSpPr/>
          <p:nvPr/>
        </p:nvCxnSpPr>
        <p:spPr>
          <a:xfrm flipH="1" flipV="1">
            <a:off x="3854844" y="2918323"/>
            <a:ext cx="421487" cy="286090"/>
          </a:xfrm>
          <a:prstGeom prst="straightConnector1">
            <a:avLst/>
          </a:prstGeom>
          <a:ln w="19050">
            <a:tailEnd type="triangle"/>
          </a:ln>
        </p:spPr>
        <p:style>
          <a:lnRef idx="1">
            <a:schemeClr val="accent6"/>
          </a:lnRef>
          <a:fillRef idx="0">
            <a:schemeClr val="accent6"/>
          </a:fillRef>
          <a:effectRef idx="0">
            <a:schemeClr val="accent6"/>
          </a:effectRef>
          <a:fontRef idx="minor">
            <a:schemeClr val="tx1"/>
          </a:fontRef>
        </p:style>
      </p:cxnSp>
      <p:cxnSp>
        <p:nvCxnSpPr>
          <p:cNvPr id="55" name="Straight Arrow Connector 54"/>
          <p:cNvCxnSpPr>
            <a:endCxn id="17" idx="0"/>
          </p:cNvCxnSpPr>
          <p:nvPr/>
        </p:nvCxnSpPr>
        <p:spPr>
          <a:xfrm flipH="1">
            <a:off x="4049503" y="3651347"/>
            <a:ext cx="161708" cy="239905"/>
          </a:xfrm>
          <a:prstGeom prst="straightConnector1">
            <a:avLst/>
          </a:prstGeom>
          <a:ln w="19050">
            <a:tailEnd type="triangle"/>
          </a:ln>
        </p:spPr>
        <p:style>
          <a:lnRef idx="1">
            <a:schemeClr val="accent6"/>
          </a:lnRef>
          <a:fillRef idx="0">
            <a:schemeClr val="accent6"/>
          </a:fillRef>
          <a:effectRef idx="0">
            <a:schemeClr val="accent6"/>
          </a:effectRef>
          <a:fontRef idx="minor">
            <a:schemeClr val="tx1"/>
          </a:fontRef>
        </p:style>
      </p:cxnSp>
      <p:cxnSp>
        <p:nvCxnSpPr>
          <p:cNvPr id="56" name="Straight Arrow Connector 55"/>
          <p:cNvCxnSpPr/>
          <p:nvPr/>
        </p:nvCxnSpPr>
        <p:spPr>
          <a:xfrm>
            <a:off x="7810725" y="3860169"/>
            <a:ext cx="216595" cy="266136"/>
          </a:xfrm>
          <a:prstGeom prst="straightConnector1">
            <a:avLst/>
          </a:prstGeom>
          <a:ln w="19050">
            <a:tailEnd type="triangle"/>
          </a:ln>
        </p:spPr>
        <p:style>
          <a:lnRef idx="1">
            <a:schemeClr val="accent6"/>
          </a:lnRef>
          <a:fillRef idx="0">
            <a:schemeClr val="accent6"/>
          </a:fillRef>
          <a:effectRef idx="0">
            <a:schemeClr val="accent6"/>
          </a:effectRef>
          <a:fontRef idx="minor">
            <a:schemeClr val="tx1"/>
          </a:fontRef>
        </p:style>
      </p:cxnSp>
      <p:cxnSp>
        <p:nvCxnSpPr>
          <p:cNvPr id="57" name="Straight Arrow Connector 56"/>
          <p:cNvCxnSpPr/>
          <p:nvPr/>
        </p:nvCxnSpPr>
        <p:spPr>
          <a:xfrm flipH="1">
            <a:off x="6442230" y="3860169"/>
            <a:ext cx="346388" cy="219831"/>
          </a:xfrm>
          <a:prstGeom prst="straightConnector1">
            <a:avLst/>
          </a:prstGeom>
          <a:ln w="19050">
            <a:tailEnd type="triangle"/>
          </a:ln>
        </p:spPr>
        <p:style>
          <a:lnRef idx="1">
            <a:schemeClr val="accent6"/>
          </a:lnRef>
          <a:fillRef idx="0">
            <a:schemeClr val="accent6"/>
          </a:fillRef>
          <a:effectRef idx="0">
            <a:schemeClr val="accent6"/>
          </a:effectRef>
          <a:fontRef idx="minor">
            <a:schemeClr val="tx1"/>
          </a:fontRef>
        </p:style>
      </p:cxnSp>
      <p:cxnSp>
        <p:nvCxnSpPr>
          <p:cNvPr id="59" name="Straight Arrow Connector 58"/>
          <p:cNvCxnSpPr/>
          <p:nvPr/>
        </p:nvCxnSpPr>
        <p:spPr>
          <a:xfrm flipH="1" flipV="1">
            <a:off x="6745688" y="2873765"/>
            <a:ext cx="190180" cy="328735"/>
          </a:xfrm>
          <a:prstGeom prst="straightConnector1">
            <a:avLst/>
          </a:prstGeom>
          <a:ln w="19050">
            <a:tailEnd type="triangle"/>
          </a:ln>
        </p:spPr>
        <p:style>
          <a:lnRef idx="1">
            <a:schemeClr val="accent6"/>
          </a:lnRef>
          <a:fillRef idx="0">
            <a:schemeClr val="accent6"/>
          </a:fillRef>
          <a:effectRef idx="0">
            <a:schemeClr val="accent6"/>
          </a:effectRef>
          <a:fontRef idx="minor">
            <a:schemeClr val="tx1"/>
          </a:fontRef>
        </p:style>
      </p:cxnSp>
      <p:cxnSp>
        <p:nvCxnSpPr>
          <p:cNvPr id="62" name="Straight Arrow Connector 61"/>
          <p:cNvCxnSpPr/>
          <p:nvPr/>
        </p:nvCxnSpPr>
        <p:spPr>
          <a:xfrm flipV="1">
            <a:off x="7604894" y="3022267"/>
            <a:ext cx="131481" cy="226196"/>
          </a:xfrm>
          <a:prstGeom prst="straightConnector1">
            <a:avLst/>
          </a:prstGeom>
          <a:ln w="19050">
            <a:tailEnd type="triangle"/>
          </a:ln>
        </p:spPr>
        <p:style>
          <a:lnRef idx="1">
            <a:schemeClr val="accent6"/>
          </a:lnRef>
          <a:fillRef idx="0">
            <a:schemeClr val="accent6"/>
          </a:fillRef>
          <a:effectRef idx="0">
            <a:schemeClr val="accent6"/>
          </a:effectRef>
          <a:fontRef idx="minor">
            <a:schemeClr val="tx1"/>
          </a:fontRef>
        </p:style>
      </p:cxnSp>
      <p:cxnSp>
        <p:nvCxnSpPr>
          <p:cNvPr id="64" name="Straight Arrow Connector 63"/>
          <p:cNvCxnSpPr/>
          <p:nvPr/>
        </p:nvCxnSpPr>
        <p:spPr>
          <a:xfrm>
            <a:off x="10459660" y="3434586"/>
            <a:ext cx="457052" cy="301989"/>
          </a:xfrm>
          <a:prstGeom prst="straightConnector1">
            <a:avLst/>
          </a:prstGeom>
          <a:ln w="19050">
            <a:tailEnd type="triangle"/>
          </a:ln>
        </p:spPr>
        <p:style>
          <a:lnRef idx="1">
            <a:schemeClr val="accent6"/>
          </a:lnRef>
          <a:fillRef idx="0">
            <a:schemeClr val="accent6"/>
          </a:fillRef>
          <a:effectRef idx="0">
            <a:schemeClr val="accent6"/>
          </a:effectRef>
          <a:fontRef idx="minor">
            <a:schemeClr val="tx1"/>
          </a:fontRef>
        </p:style>
      </p:cxnSp>
      <p:cxnSp>
        <p:nvCxnSpPr>
          <p:cNvPr id="65" name="Straight Arrow Connector 64"/>
          <p:cNvCxnSpPr/>
          <p:nvPr/>
        </p:nvCxnSpPr>
        <p:spPr>
          <a:xfrm>
            <a:off x="10149526" y="3734162"/>
            <a:ext cx="67760" cy="437454"/>
          </a:xfrm>
          <a:prstGeom prst="straightConnector1">
            <a:avLst/>
          </a:prstGeom>
          <a:ln w="19050">
            <a:tailEnd type="triangle"/>
          </a:ln>
        </p:spPr>
        <p:style>
          <a:lnRef idx="1">
            <a:schemeClr val="accent6"/>
          </a:lnRef>
          <a:fillRef idx="0">
            <a:schemeClr val="accent6"/>
          </a:fillRef>
          <a:effectRef idx="0">
            <a:schemeClr val="accent6"/>
          </a:effectRef>
          <a:fontRef idx="minor">
            <a:schemeClr val="tx1"/>
          </a:fontRef>
        </p:style>
      </p:cxnSp>
      <p:cxnSp>
        <p:nvCxnSpPr>
          <p:cNvPr id="67" name="Straight Arrow Connector 66"/>
          <p:cNvCxnSpPr/>
          <p:nvPr/>
        </p:nvCxnSpPr>
        <p:spPr>
          <a:xfrm flipV="1">
            <a:off x="10378285" y="2790628"/>
            <a:ext cx="162750" cy="210409"/>
          </a:xfrm>
          <a:prstGeom prst="straightConnector1">
            <a:avLst/>
          </a:prstGeom>
          <a:ln w="19050">
            <a:tailEnd type="triangle"/>
          </a:ln>
        </p:spPr>
        <p:style>
          <a:lnRef idx="1">
            <a:schemeClr val="accent6"/>
          </a:lnRef>
          <a:fillRef idx="0">
            <a:schemeClr val="accent6"/>
          </a:fillRef>
          <a:effectRef idx="0">
            <a:schemeClr val="accent6"/>
          </a:effectRef>
          <a:fontRef idx="minor">
            <a:schemeClr val="tx1"/>
          </a:fontRef>
        </p:style>
      </p:cxnSp>
      <p:cxnSp>
        <p:nvCxnSpPr>
          <p:cNvPr id="69" name="Straight Arrow Connector 68"/>
          <p:cNvCxnSpPr/>
          <p:nvPr/>
        </p:nvCxnSpPr>
        <p:spPr>
          <a:xfrm flipH="1">
            <a:off x="9443919" y="3638238"/>
            <a:ext cx="304054" cy="395804"/>
          </a:xfrm>
          <a:prstGeom prst="straightConnector1">
            <a:avLst/>
          </a:prstGeom>
          <a:ln w="19050">
            <a:tailEnd type="triangle"/>
          </a:ln>
        </p:spPr>
        <p:style>
          <a:lnRef idx="1">
            <a:schemeClr val="accent6"/>
          </a:lnRef>
          <a:fillRef idx="0">
            <a:schemeClr val="accent6"/>
          </a:fillRef>
          <a:effectRef idx="0">
            <a:schemeClr val="accent6"/>
          </a:effectRef>
          <a:fontRef idx="minor">
            <a:schemeClr val="tx1"/>
          </a:fontRef>
        </p:style>
      </p:cxnSp>
      <p:cxnSp>
        <p:nvCxnSpPr>
          <p:cNvPr id="71" name="Straight Arrow Connector 70"/>
          <p:cNvCxnSpPr/>
          <p:nvPr/>
        </p:nvCxnSpPr>
        <p:spPr>
          <a:xfrm flipH="1" flipV="1">
            <a:off x="9534180" y="2836898"/>
            <a:ext cx="271735" cy="130570"/>
          </a:xfrm>
          <a:prstGeom prst="straightConnector1">
            <a:avLst/>
          </a:prstGeom>
          <a:ln w="19050">
            <a:tailEnd type="triangle"/>
          </a:ln>
        </p:spPr>
        <p:style>
          <a:lnRef idx="1">
            <a:schemeClr val="accent6"/>
          </a:lnRef>
          <a:fillRef idx="0">
            <a:schemeClr val="accent6"/>
          </a:fillRef>
          <a:effectRef idx="0">
            <a:schemeClr val="accent6"/>
          </a:effectRef>
          <a:fontRef idx="minor">
            <a:schemeClr val="tx1"/>
          </a:fontRef>
        </p:style>
      </p:cxnSp>
      <p:pic>
        <p:nvPicPr>
          <p:cNvPr id="73" name="Picture 72"/>
          <p:cNvPicPr>
            <a:picLocks noChangeAspect="1"/>
          </p:cNvPicPr>
          <p:nvPr/>
        </p:nvPicPr>
        <p:blipFill rotWithShape="1">
          <a:blip r:embed="rId2"/>
          <a:srcRect b="21035"/>
          <a:stretch/>
        </p:blipFill>
        <p:spPr>
          <a:xfrm>
            <a:off x="321107" y="862093"/>
            <a:ext cx="792581" cy="625868"/>
          </a:xfrm>
          <a:prstGeom prst="rect">
            <a:avLst/>
          </a:prstGeom>
        </p:spPr>
      </p:pic>
      <p:pic>
        <p:nvPicPr>
          <p:cNvPr id="74" name="Picture 73"/>
          <p:cNvPicPr>
            <a:picLocks noChangeAspect="1"/>
          </p:cNvPicPr>
          <p:nvPr/>
        </p:nvPicPr>
        <p:blipFill rotWithShape="1">
          <a:blip r:embed="rId3"/>
          <a:srcRect b="16342"/>
          <a:stretch/>
        </p:blipFill>
        <p:spPr>
          <a:xfrm>
            <a:off x="1582433" y="841409"/>
            <a:ext cx="855769" cy="715919"/>
          </a:xfrm>
          <a:prstGeom prst="rect">
            <a:avLst/>
          </a:prstGeom>
        </p:spPr>
      </p:pic>
      <p:pic>
        <p:nvPicPr>
          <p:cNvPr id="75" name="Picture 74"/>
          <p:cNvPicPr>
            <a:picLocks noChangeAspect="1"/>
          </p:cNvPicPr>
          <p:nvPr/>
        </p:nvPicPr>
        <p:blipFill rotWithShape="1">
          <a:blip r:embed="rId4"/>
          <a:srcRect b="14057"/>
          <a:stretch/>
        </p:blipFill>
        <p:spPr>
          <a:xfrm>
            <a:off x="2918062" y="889695"/>
            <a:ext cx="355164" cy="305241"/>
          </a:xfrm>
          <a:prstGeom prst="rect">
            <a:avLst/>
          </a:prstGeom>
        </p:spPr>
      </p:pic>
      <p:pic>
        <p:nvPicPr>
          <p:cNvPr id="76" name="Picture 75"/>
          <p:cNvPicPr>
            <a:picLocks noChangeAspect="1"/>
          </p:cNvPicPr>
          <p:nvPr/>
        </p:nvPicPr>
        <p:blipFill rotWithShape="1">
          <a:blip r:embed="rId6"/>
          <a:srcRect b="17184"/>
          <a:stretch/>
        </p:blipFill>
        <p:spPr>
          <a:xfrm>
            <a:off x="3321871" y="994718"/>
            <a:ext cx="404640" cy="335108"/>
          </a:xfrm>
          <a:prstGeom prst="rect">
            <a:avLst/>
          </a:prstGeom>
        </p:spPr>
      </p:pic>
      <p:pic>
        <p:nvPicPr>
          <p:cNvPr id="77" name="Picture 76"/>
          <p:cNvPicPr>
            <a:picLocks noChangeAspect="1"/>
          </p:cNvPicPr>
          <p:nvPr/>
        </p:nvPicPr>
        <p:blipFill rotWithShape="1">
          <a:blip r:embed="rId7"/>
          <a:srcRect b="21233"/>
          <a:stretch/>
        </p:blipFill>
        <p:spPr>
          <a:xfrm>
            <a:off x="2848304" y="1167492"/>
            <a:ext cx="448844" cy="353542"/>
          </a:xfrm>
          <a:prstGeom prst="rect">
            <a:avLst/>
          </a:prstGeom>
        </p:spPr>
      </p:pic>
      <p:pic>
        <p:nvPicPr>
          <p:cNvPr id="79" name="Picture 78"/>
          <p:cNvPicPr>
            <a:picLocks noChangeAspect="1"/>
          </p:cNvPicPr>
          <p:nvPr/>
        </p:nvPicPr>
        <p:blipFill rotWithShape="1">
          <a:blip r:embed="rId8"/>
          <a:srcRect b="20057"/>
          <a:stretch/>
        </p:blipFill>
        <p:spPr>
          <a:xfrm>
            <a:off x="6970564" y="789736"/>
            <a:ext cx="938893" cy="750578"/>
          </a:xfrm>
          <a:prstGeom prst="rect">
            <a:avLst/>
          </a:prstGeom>
        </p:spPr>
      </p:pic>
      <p:pic>
        <p:nvPicPr>
          <p:cNvPr id="80" name="Picture 79"/>
          <p:cNvPicPr>
            <a:picLocks noChangeAspect="1"/>
          </p:cNvPicPr>
          <p:nvPr/>
        </p:nvPicPr>
        <p:blipFill>
          <a:blip r:embed="rId9"/>
          <a:stretch>
            <a:fillRect/>
          </a:stretch>
        </p:blipFill>
        <p:spPr>
          <a:xfrm>
            <a:off x="8362028" y="885915"/>
            <a:ext cx="679578" cy="679578"/>
          </a:xfrm>
          <a:prstGeom prst="rect">
            <a:avLst/>
          </a:prstGeom>
        </p:spPr>
      </p:pic>
      <p:pic>
        <p:nvPicPr>
          <p:cNvPr id="81" name="Picture 80"/>
          <p:cNvPicPr>
            <a:picLocks noChangeAspect="1"/>
          </p:cNvPicPr>
          <p:nvPr/>
        </p:nvPicPr>
        <p:blipFill rotWithShape="1">
          <a:blip r:embed="rId10"/>
          <a:srcRect b="14571"/>
          <a:stretch/>
        </p:blipFill>
        <p:spPr>
          <a:xfrm>
            <a:off x="9599010" y="875627"/>
            <a:ext cx="823365" cy="703389"/>
          </a:xfrm>
          <a:prstGeom prst="rect">
            <a:avLst/>
          </a:prstGeom>
        </p:spPr>
      </p:pic>
      <p:pic>
        <p:nvPicPr>
          <p:cNvPr id="82" name="Picture 81"/>
          <p:cNvPicPr>
            <a:picLocks noChangeAspect="1"/>
          </p:cNvPicPr>
          <p:nvPr/>
        </p:nvPicPr>
        <p:blipFill rotWithShape="1">
          <a:blip r:embed="rId11"/>
          <a:srcRect b="15355"/>
          <a:stretch/>
        </p:blipFill>
        <p:spPr>
          <a:xfrm>
            <a:off x="10999330" y="864715"/>
            <a:ext cx="847731" cy="717561"/>
          </a:xfrm>
          <a:prstGeom prst="rect">
            <a:avLst/>
          </a:prstGeom>
        </p:spPr>
      </p:pic>
      <p:sp>
        <p:nvSpPr>
          <p:cNvPr id="83" name="TextBox 82"/>
          <p:cNvSpPr txBox="1"/>
          <p:nvPr/>
        </p:nvSpPr>
        <p:spPr>
          <a:xfrm>
            <a:off x="1733592" y="1587682"/>
            <a:ext cx="1367245" cy="246221"/>
          </a:xfrm>
          <a:prstGeom prst="rect">
            <a:avLst/>
          </a:prstGeom>
          <a:noFill/>
        </p:spPr>
        <p:txBody>
          <a:bodyPr wrap="square" rtlCol="0">
            <a:spAutoFit/>
          </a:bodyPr>
          <a:lstStyle/>
          <a:p>
            <a:r>
              <a:rPr lang="en-GB" sz="1000" dirty="0"/>
              <a:t>Dance</a:t>
            </a:r>
          </a:p>
        </p:txBody>
      </p:sp>
      <p:sp>
        <p:nvSpPr>
          <p:cNvPr id="84" name="TextBox 83"/>
          <p:cNvSpPr txBox="1"/>
          <p:nvPr/>
        </p:nvSpPr>
        <p:spPr>
          <a:xfrm>
            <a:off x="357492" y="1582276"/>
            <a:ext cx="1367245" cy="246221"/>
          </a:xfrm>
          <a:prstGeom prst="rect">
            <a:avLst/>
          </a:prstGeom>
          <a:noFill/>
        </p:spPr>
        <p:txBody>
          <a:bodyPr wrap="square" rtlCol="0">
            <a:spAutoFit/>
          </a:bodyPr>
          <a:lstStyle/>
          <a:p>
            <a:r>
              <a:rPr lang="en-GB" sz="1000" dirty="0"/>
              <a:t>Gymnastics</a:t>
            </a:r>
          </a:p>
        </p:txBody>
      </p:sp>
      <p:sp>
        <p:nvSpPr>
          <p:cNvPr id="85" name="TextBox 84"/>
          <p:cNvSpPr txBox="1"/>
          <p:nvPr/>
        </p:nvSpPr>
        <p:spPr>
          <a:xfrm>
            <a:off x="2986868" y="1518948"/>
            <a:ext cx="1367245" cy="400110"/>
          </a:xfrm>
          <a:prstGeom prst="rect">
            <a:avLst/>
          </a:prstGeom>
          <a:noFill/>
        </p:spPr>
        <p:txBody>
          <a:bodyPr wrap="square" rtlCol="0">
            <a:spAutoFit/>
          </a:bodyPr>
          <a:lstStyle/>
          <a:p>
            <a:r>
              <a:rPr lang="en-GB" sz="1000" dirty="0"/>
              <a:t>Athletics</a:t>
            </a:r>
          </a:p>
          <a:p>
            <a:endParaRPr lang="en-GB" sz="1000" dirty="0"/>
          </a:p>
        </p:txBody>
      </p:sp>
      <p:sp>
        <p:nvSpPr>
          <p:cNvPr id="86" name="TextBox 85"/>
          <p:cNvSpPr txBox="1"/>
          <p:nvPr/>
        </p:nvSpPr>
        <p:spPr>
          <a:xfrm>
            <a:off x="4393439" y="1516735"/>
            <a:ext cx="1367245" cy="246221"/>
          </a:xfrm>
          <a:prstGeom prst="rect">
            <a:avLst/>
          </a:prstGeom>
          <a:noFill/>
        </p:spPr>
        <p:txBody>
          <a:bodyPr wrap="square" rtlCol="0">
            <a:spAutoFit/>
          </a:bodyPr>
          <a:lstStyle/>
          <a:p>
            <a:r>
              <a:rPr lang="en-GB" sz="1000" dirty="0"/>
              <a:t>Cricket</a:t>
            </a:r>
          </a:p>
        </p:txBody>
      </p:sp>
      <p:sp>
        <p:nvSpPr>
          <p:cNvPr id="87" name="TextBox 86"/>
          <p:cNvSpPr txBox="1"/>
          <p:nvPr/>
        </p:nvSpPr>
        <p:spPr>
          <a:xfrm>
            <a:off x="5641656" y="1502884"/>
            <a:ext cx="1367245" cy="246221"/>
          </a:xfrm>
          <a:prstGeom prst="rect">
            <a:avLst/>
          </a:prstGeom>
          <a:noFill/>
        </p:spPr>
        <p:txBody>
          <a:bodyPr wrap="square" rtlCol="0">
            <a:spAutoFit/>
          </a:bodyPr>
          <a:lstStyle/>
          <a:p>
            <a:r>
              <a:rPr lang="en-GB" sz="1000" dirty="0"/>
              <a:t>Tennis</a:t>
            </a:r>
          </a:p>
        </p:txBody>
      </p:sp>
      <p:sp>
        <p:nvSpPr>
          <p:cNvPr id="90" name="TextBox 89"/>
          <p:cNvSpPr txBox="1"/>
          <p:nvPr/>
        </p:nvSpPr>
        <p:spPr>
          <a:xfrm>
            <a:off x="7137908" y="1565493"/>
            <a:ext cx="1367245" cy="246221"/>
          </a:xfrm>
          <a:prstGeom prst="rect">
            <a:avLst/>
          </a:prstGeom>
          <a:noFill/>
        </p:spPr>
        <p:txBody>
          <a:bodyPr wrap="square" rtlCol="0">
            <a:spAutoFit/>
          </a:bodyPr>
          <a:lstStyle/>
          <a:p>
            <a:r>
              <a:rPr lang="en-GB" sz="1000" dirty="0"/>
              <a:t>Football</a:t>
            </a:r>
          </a:p>
        </p:txBody>
      </p:sp>
      <p:sp>
        <p:nvSpPr>
          <p:cNvPr id="91" name="TextBox 90"/>
          <p:cNvSpPr txBox="1"/>
          <p:nvPr/>
        </p:nvSpPr>
        <p:spPr>
          <a:xfrm>
            <a:off x="8448185" y="1514388"/>
            <a:ext cx="1367245" cy="246221"/>
          </a:xfrm>
          <a:prstGeom prst="rect">
            <a:avLst/>
          </a:prstGeom>
          <a:noFill/>
        </p:spPr>
        <p:txBody>
          <a:bodyPr wrap="square" rtlCol="0">
            <a:spAutoFit/>
          </a:bodyPr>
          <a:lstStyle/>
          <a:p>
            <a:r>
              <a:rPr lang="en-GB" sz="1000" dirty="0"/>
              <a:t>Hockey</a:t>
            </a:r>
          </a:p>
        </p:txBody>
      </p:sp>
      <p:sp>
        <p:nvSpPr>
          <p:cNvPr id="92" name="TextBox 91"/>
          <p:cNvSpPr txBox="1"/>
          <p:nvPr/>
        </p:nvSpPr>
        <p:spPr>
          <a:xfrm>
            <a:off x="9343607" y="1526589"/>
            <a:ext cx="1367245" cy="400110"/>
          </a:xfrm>
          <a:prstGeom prst="rect">
            <a:avLst/>
          </a:prstGeom>
          <a:noFill/>
        </p:spPr>
        <p:txBody>
          <a:bodyPr wrap="square" rtlCol="0">
            <a:spAutoFit/>
          </a:bodyPr>
          <a:lstStyle/>
          <a:p>
            <a:pPr algn="ctr"/>
            <a:r>
              <a:rPr lang="en-GB" sz="1000" dirty="0"/>
              <a:t> Basketball and Handball</a:t>
            </a:r>
          </a:p>
        </p:txBody>
      </p:sp>
      <p:sp>
        <p:nvSpPr>
          <p:cNvPr id="93" name="TextBox 92"/>
          <p:cNvSpPr txBox="1"/>
          <p:nvPr/>
        </p:nvSpPr>
        <p:spPr>
          <a:xfrm>
            <a:off x="11048416" y="1565493"/>
            <a:ext cx="1367245" cy="246221"/>
          </a:xfrm>
          <a:prstGeom prst="rect">
            <a:avLst/>
          </a:prstGeom>
          <a:noFill/>
        </p:spPr>
        <p:txBody>
          <a:bodyPr wrap="square" rtlCol="0">
            <a:spAutoFit/>
          </a:bodyPr>
          <a:lstStyle/>
          <a:p>
            <a:r>
              <a:rPr lang="en-GB" sz="1000" dirty="0"/>
              <a:t>Tag Rugby</a:t>
            </a:r>
          </a:p>
        </p:txBody>
      </p:sp>
      <p:sp>
        <p:nvSpPr>
          <p:cNvPr id="94" name="TextBox 93"/>
          <p:cNvSpPr txBox="1"/>
          <p:nvPr/>
        </p:nvSpPr>
        <p:spPr>
          <a:xfrm>
            <a:off x="543183" y="2091763"/>
            <a:ext cx="2311873" cy="246221"/>
          </a:xfrm>
          <a:prstGeom prst="rect">
            <a:avLst/>
          </a:prstGeom>
          <a:noFill/>
        </p:spPr>
        <p:txBody>
          <a:bodyPr wrap="square" rtlCol="0">
            <a:spAutoFit/>
          </a:bodyPr>
          <a:lstStyle/>
          <a:p>
            <a:r>
              <a:rPr lang="en-GB" sz="1000" dirty="0"/>
              <a:t>The Four Aspects of Physical Education.</a:t>
            </a:r>
          </a:p>
        </p:txBody>
      </p:sp>
      <p:pic>
        <p:nvPicPr>
          <p:cNvPr id="99" name="Picture 98"/>
          <p:cNvPicPr>
            <a:picLocks noChangeAspect="1"/>
          </p:cNvPicPr>
          <p:nvPr/>
        </p:nvPicPr>
        <p:blipFill>
          <a:blip r:embed="rId12"/>
          <a:stretch>
            <a:fillRect/>
          </a:stretch>
        </p:blipFill>
        <p:spPr>
          <a:xfrm>
            <a:off x="428509" y="5710842"/>
            <a:ext cx="619198" cy="619198"/>
          </a:xfrm>
          <a:prstGeom prst="rect">
            <a:avLst/>
          </a:prstGeom>
        </p:spPr>
      </p:pic>
      <p:sp>
        <p:nvSpPr>
          <p:cNvPr id="100" name="TextBox 99"/>
          <p:cNvSpPr txBox="1"/>
          <p:nvPr/>
        </p:nvSpPr>
        <p:spPr>
          <a:xfrm>
            <a:off x="204811" y="486556"/>
            <a:ext cx="1817754" cy="246221"/>
          </a:xfrm>
          <a:prstGeom prst="rect">
            <a:avLst/>
          </a:prstGeom>
          <a:noFill/>
        </p:spPr>
        <p:txBody>
          <a:bodyPr wrap="square" rtlCol="0">
            <a:spAutoFit/>
          </a:bodyPr>
          <a:lstStyle/>
          <a:p>
            <a:r>
              <a:rPr lang="en-GB" sz="1000" dirty="0"/>
              <a:t>Sports, activities and games.</a:t>
            </a:r>
          </a:p>
        </p:txBody>
      </p:sp>
      <p:sp>
        <p:nvSpPr>
          <p:cNvPr id="101" name="TextBox 100"/>
          <p:cNvSpPr txBox="1"/>
          <p:nvPr/>
        </p:nvSpPr>
        <p:spPr>
          <a:xfrm>
            <a:off x="678576" y="4696837"/>
            <a:ext cx="1817754" cy="246221"/>
          </a:xfrm>
          <a:prstGeom prst="rect">
            <a:avLst/>
          </a:prstGeom>
          <a:noFill/>
        </p:spPr>
        <p:txBody>
          <a:bodyPr wrap="square" rtlCol="0">
            <a:spAutoFit/>
          </a:bodyPr>
          <a:lstStyle/>
          <a:p>
            <a:r>
              <a:rPr lang="en-GB" sz="1000" dirty="0"/>
              <a:t>Progression of skills.</a:t>
            </a:r>
          </a:p>
        </p:txBody>
      </p:sp>
      <p:sp>
        <p:nvSpPr>
          <p:cNvPr id="102" name="TextBox 101"/>
          <p:cNvSpPr txBox="1"/>
          <p:nvPr/>
        </p:nvSpPr>
        <p:spPr>
          <a:xfrm>
            <a:off x="428509" y="6298187"/>
            <a:ext cx="1817754" cy="246221"/>
          </a:xfrm>
          <a:prstGeom prst="rect">
            <a:avLst/>
          </a:prstGeom>
          <a:noFill/>
        </p:spPr>
        <p:txBody>
          <a:bodyPr wrap="square" rtlCol="0">
            <a:spAutoFit/>
          </a:bodyPr>
          <a:lstStyle/>
          <a:p>
            <a:r>
              <a:rPr lang="en-GB" sz="1000" dirty="0"/>
              <a:t>Strength.</a:t>
            </a:r>
          </a:p>
        </p:txBody>
      </p:sp>
      <p:pic>
        <p:nvPicPr>
          <p:cNvPr id="103" name="Picture 102"/>
          <p:cNvPicPr>
            <a:picLocks noChangeAspect="1"/>
          </p:cNvPicPr>
          <p:nvPr/>
        </p:nvPicPr>
        <p:blipFill>
          <a:blip r:embed="rId13"/>
          <a:stretch>
            <a:fillRect/>
          </a:stretch>
        </p:blipFill>
        <p:spPr>
          <a:xfrm>
            <a:off x="1710498" y="5623230"/>
            <a:ext cx="847703" cy="847703"/>
          </a:xfrm>
          <a:prstGeom prst="rect">
            <a:avLst/>
          </a:prstGeom>
        </p:spPr>
      </p:pic>
      <p:pic>
        <p:nvPicPr>
          <p:cNvPr id="104" name="Picture 103"/>
          <p:cNvPicPr>
            <a:picLocks noChangeAspect="1"/>
          </p:cNvPicPr>
          <p:nvPr/>
        </p:nvPicPr>
        <p:blipFill rotWithShape="1">
          <a:blip r:embed="rId14"/>
          <a:srcRect b="16139"/>
          <a:stretch/>
        </p:blipFill>
        <p:spPr>
          <a:xfrm>
            <a:off x="3220665" y="5616745"/>
            <a:ext cx="902228" cy="756619"/>
          </a:xfrm>
          <a:prstGeom prst="rect">
            <a:avLst/>
          </a:prstGeom>
        </p:spPr>
      </p:pic>
      <p:pic>
        <p:nvPicPr>
          <p:cNvPr id="105" name="Picture 104"/>
          <p:cNvPicPr>
            <a:picLocks noChangeAspect="1"/>
          </p:cNvPicPr>
          <p:nvPr/>
        </p:nvPicPr>
        <p:blipFill rotWithShape="1">
          <a:blip r:embed="rId15"/>
          <a:srcRect b="22931"/>
          <a:stretch/>
        </p:blipFill>
        <p:spPr>
          <a:xfrm>
            <a:off x="4646629" y="5682132"/>
            <a:ext cx="877933" cy="676618"/>
          </a:xfrm>
          <a:prstGeom prst="rect">
            <a:avLst/>
          </a:prstGeom>
        </p:spPr>
      </p:pic>
      <p:pic>
        <p:nvPicPr>
          <p:cNvPr id="106" name="Picture 105"/>
          <p:cNvPicPr>
            <a:picLocks noChangeAspect="1"/>
          </p:cNvPicPr>
          <p:nvPr/>
        </p:nvPicPr>
        <p:blipFill rotWithShape="1">
          <a:blip r:embed="rId16"/>
          <a:srcRect b="21102"/>
          <a:stretch/>
        </p:blipFill>
        <p:spPr>
          <a:xfrm>
            <a:off x="6048299" y="5607834"/>
            <a:ext cx="915367" cy="722206"/>
          </a:xfrm>
          <a:prstGeom prst="rect">
            <a:avLst/>
          </a:prstGeom>
        </p:spPr>
      </p:pic>
      <p:pic>
        <p:nvPicPr>
          <p:cNvPr id="107" name="Picture 106"/>
          <p:cNvPicPr>
            <a:picLocks noChangeAspect="1"/>
          </p:cNvPicPr>
          <p:nvPr/>
        </p:nvPicPr>
        <p:blipFill rotWithShape="1">
          <a:blip r:embed="rId17"/>
          <a:srcRect b="17836"/>
          <a:stretch/>
        </p:blipFill>
        <p:spPr>
          <a:xfrm>
            <a:off x="7488595" y="5514780"/>
            <a:ext cx="985377" cy="809618"/>
          </a:xfrm>
          <a:prstGeom prst="rect">
            <a:avLst/>
          </a:prstGeom>
        </p:spPr>
      </p:pic>
      <p:pic>
        <p:nvPicPr>
          <p:cNvPr id="108" name="Picture 107"/>
          <p:cNvPicPr>
            <a:picLocks noChangeAspect="1"/>
          </p:cNvPicPr>
          <p:nvPr/>
        </p:nvPicPr>
        <p:blipFill rotWithShape="1">
          <a:blip r:embed="rId18"/>
          <a:srcRect b="23511"/>
          <a:stretch/>
        </p:blipFill>
        <p:spPr>
          <a:xfrm>
            <a:off x="8995174" y="5616592"/>
            <a:ext cx="843099" cy="644871"/>
          </a:xfrm>
          <a:prstGeom prst="rect">
            <a:avLst/>
          </a:prstGeom>
        </p:spPr>
      </p:pic>
      <p:cxnSp>
        <p:nvCxnSpPr>
          <p:cNvPr id="110" name="Straight Connector 109"/>
          <p:cNvCxnSpPr/>
          <p:nvPr/>
        </p:nvCxnSpPr>
        <p:spPr>
          <a:xfrm>
            <a:off x="2200717" y="5140111"/>
            <a:ext cx="0" cy="465997"/>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p:cNvCxnSpPr/>
          <p:nvPr/>
        </p:nvCxnSpPr>
        <p:spPr>
          <a:xfrm>
            <a:off x="3755628" y="5170513"/>
            <a:ext cx="0" cy="465997"/>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p:cNvCxnSpPr/>
          <p:nvPr/>
        </p:nvCxnSpPr>
        <p:spPr>
          <a:xfrm>
            <a:off x="5104060" y="5170513"/>
            <a:ext cx="0" cy="465997"/>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p:cNvCxnSpPr/>
          <p:nvPr/>
        </p:nvCxnSpPr>
        <p:spPr>
          <a:xfrm>
            <a:off x="6442230" y="5140110"/>
            <a:ext cx="0" cy="465997"/>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14" name="Straight Connector 113"/>
          <p:cNvCxnSpPr/>
          <p:nvPr/>
        </p:nvCxnSpPr>
        <p:spPr>
          <a:xfrm>
            <a:off x="7810725" y="5140110"/>
            <a:ext cx="0" cy="465997"/>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p:cNvCxnSpPr/>
          <p:nvPr/>
        </p:nvCxnSpPr>
        <p:spPr>
          <a:xfrm>
            <a:off x="9373846" y="5150595"/>
            <a:ext cx="0" cy="465997"/>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sp>
        <p:nvSpPr>
          <p:cNvPr id="117" name="TextBox 116"/>
          <p:cNvSpPr txBox="1"/>
          <p:nvPr/>
        </p:nvSpPr>
        <p:spPr>
          <a:xfrm>
            <a:off x="1788051" y="6336583"/>
            <a:ext cx="1817754" cy="246221"/>
          </a:xfrm>
          <a:prstGeom prst="rect">
            <a:avLst/>
          </a:prstGeom>
          <a:noFill/>
        </p:spPr>
        <p:txBody>
          <a:bodyPr wrap="square" rtlCol="0">
            <a:spAutoFit/>
          </a:bodyPr>
          <a:lstStyle/>
          <a:p>
            <a:r>
              <a:rPr lang="en-GB" sz="1000" dirty="0"/>
              <a:t>Flexibility.</a:t>
            </a:r>
          </a:p>
        </p:txBody>
      </p:sp>
      <p:sp>
        <p:nvSpPr>
          <p:cNvPr id="118" name="TextBox 117"/>
          <p:cNvSpPr txBox="1"/>
          <p:nvPr/>
        </p:nvSpPr>
        <p:spPr>
          <a:xfrm>
            <a:off x="3346619" y="6347822"/>
            <a:ext cx="1817754" cy="246221"/>
          </a:xfrm>
          <a:prstGeom prst="rect">
            <a:avLst/>
          </a:prstGeom>
          <a:noFill/>
        </p:spPr>
        <p:txBody>
          <a:bodyPr wrap="square" rtlCol="0">
            <a:spAutoFit/>
          </a:bodyPr>
          <a:lstStyle/>
          <a:p>
            <a:r>
              <a:rPr lang="en-GB" sz="1000" dirty="0"/>
              <a:t>Endurance.</a:t>
            </a:r>
          </a:p>
        </p:txBody>
      </p:sp>
      <p:sp>
        <p:nvSpPr>
          <p:cNvPr id="119" name="TextBox 118"/>
          <p:cNvSpPr txBox="1"/>
          <p:nvPr/>
        </p:nvSpPr>
        <p:spPr>
          <a:xfrm>
            <a:off x="4693065" y="6363324"/>
            <a:ext cx="1817754" cy="246221"/>
          </a:xfrm>
          <a:prstGeom prst="rect">
            <a:avLst/>
          </a:prstGeom>
          <a:noFill/>
        </p:spPr>
        <p:txBody>
          <a:bodyPr wrap="square" rtlCol="0">
            <a:spAutoFit/>
          </a:bodyPr>
          <a:lstStyle/>
          <a:p>
            <a:r>
              <a:rPr lang="en-GB" sz="1000" dirty="0"/>
              <a:t>Coordination.</a:t>
            </a:r>
          </a:p>
        </p:txBody>
      </p:sp>
      <p:sp>
        <p:nvSpPr>
          <p:cNvPr id="120" name="TextBox 119"/>
          <p:cNvSpPr txBox="1"/>
          <p:nvPr/>
        </p:nvSpPr>
        <p:spPr>
          <a:xfrm>
            <a:off x="6172114" y="6374757"/>
            <a:ext cx="1817754" cy="246221"/>
          </a:xfrm>
          <a:prstGeom prst="rect">
            <a:avLst/>
          </a:prstGeom>
          <a:noFill/>
        </p:spPr>
        <p:txBody>
          <a:bodyPr wrap="square" rtlCol="0">
            <a:spAutoFit/>
          </a:bodyPr>
          <a:lstStyle/>
          <a:p>
            <a:r>
              <a:rPr lang="en-GB" sz="1000" dirty="0"/>
              <a:t>Teamwork.</a:t>
            </a:r>
          </a:p>
        </p:txBody>
      </p:sp>
      <p:sp>
        <p:nvSpPr>
          <p:cNvPr id="121" name="TextBox 120"/>
          <p:cNvSpPr txBox="1"/>
          <p:nvPr/>
        </p:nvSpPr>
        <p:spPr>
          <a:xfrm>
            <a:off x="7583644" y="6338237"/>
            <a:ext cx="1817754" cy="246221"/>
          </a:xfrm>
          <a:prstGeom prst="rect">
            <a:avLst/>
          </a:prstGeom>
          <a:noFill/>
        </p:spPr>
        <p:txBody>
          <a:bodyPr wrap="square" rtlCol="0">
            <a:spAutoFit/>
          </a:bodyPr>
          <a:lstStyle/>
          <a:p>
            <a:r>
              <a:rPr lang="en-GB" sz="1000" dirty="0"/>
              <a:t>Competition.</a:t>
            </a:r>
          </a:p>
        </p:txBody>
      </p:sp>
      <p:sp>
        <p:nvSpPr>
          <p:cNvPr id="122" name="TextBox 121"/>
          <p:cNvSpPr txBox="1"/>
          <p:nvPr/>
        </p:nvSpPr>
        <p:spPr>
          <a:xfrm>
            <a:off x="9108112" y="6324398"/>
            <a:ext cx="1817754" cy="246221"/>
          </a:xfrm>
          <a:prstGeom prst="rect">
            <a:avLst/>
          </a:prstGeom>
          <a:noFill/>
        </p:spPr>
        <p:txBody>
          <a:bodyPr wrap="square" rtlCol="0">
            <a:spAutoFit/>
          </a:bodyPr>
          <a:lstStyle/>
          <a:p>
            <a:r>
              <a:rPr lang="en-GB" sz="1000" dirty="0"/>
              <a:t>Health.</a:t>
            </a:r>
          </a:p>
        </p:txBody>
      </p:sp>
      <p:pic>
        <p:nvPicPr>
          <p:cNvPr id="123" name="Picture 122"/>
          <p:cNvPicPr>
            <a:picLocks noChangeAspect="1"/>
          </p:cNvPicPr>
          <p:nvPr/>
        </p:nvPicPr>
        <p:blipFill rotWithShape="1">
          <a:blip r:embed="rId19"/>
          <a:srcRect b="27465"/>
          <a:stretch/>
        </p:blipFill>
        <p:spPr>
          <a:xfrm>
            <a:off x="10434278" y="5090361"/>
            <a:ext cx="702072" cy="509250"/>
          </a:xfrm>
          <a:prstGeom prst="rect">
            <a:avLst/>
          </a:prstGeom>
        </p:spPr>
      </p:pic>
      <p:sp>
        <p:nvSpPr>
          <p:cNvPr id="124" name="Rounded Rectangle 123"/>
          <p:cNvSpPr/>
          <p:nvPr/>
        </p:nvSpPr>
        <p:spPr>
          <a:xfrm>
            <a:off x="10307495" y="5016820"/>
            <a:ext cx="1633549" cy="1388044"/>
          </a:xfrm>
          <a:prstGeom prst="roundRect">
            <a:avLst/>
          </a:prstGeom>
          <a:noFill/>
          <a:ln w="571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5" name="TextBox 124"/>
          <p:cNvSpPr txBox="1"/>
          <p:nvPr/>
        </p:nvSpPr>
        <p:spPr>
          <a:xfrm>
            <a:off x="11124269" y="5224136"/>
            <a:ext cx="1367245" cy="400110"/>
          </a:xfrm>
          <a:prstGeom prst="rect">
            <a:avLst/>
          </a:prstGeom>
          <a:noFill/>
        </p:spPr>
        <p:txBody>
          <a:bodyPr wrap="square" rtlCol="0">
            <a:spAutoFit/>
          </a:bodyPr>
          <a:lstStyle/>
          <a:p>
            <a:r>
              <a:rPr lang="en-GB" sz="1000" dirty="0"/>
              <a:t>Year 4</a:t>
            </a:r>
          </a:p>
          <a:p>
            <a:r>
              <a:rPr lang="en-GB" sz="1000" dirty="0"/>
              <a:t>Swimming</a:t>
            </a:r>
          </a:p>
        </p:txBody>
      </p:sp>
      <p:sp>
        <p:nvSpPr>
          <p:cNvPr id="127" name="TextBox 126"/>
          <p:cNvSpPr txBox="1"/>
          <p:nvPr/>
        </p:nvSpPr>
        <p:spPr>
          <a:xfrm>
            <a:off x="10500177" y="2552741"/>
            <a:ext cx="1367245" cy="246221"/>
          </a:xfrm>
          <a:prstGeom prst="rect">
            <a:avLst/>
          </a:prstGeom>
          <a:noFill/>
        </p:spPr>
        <p:txBody>
          <a:bodyPr wrap="square" rtlCol="0">
            <a:spAutoFit/>
          </a:bodyPr>
          <a:lstStyle/>
          <a:p>
            <a:r>
              <a:rPr lang="en-GB" sz="1000" dirty="0"/>
              <a:t>Basketball</a:t>
            </a:r>
          </a:p>
        </p:txBody>
      </p:sp>
      <p:pic>
        <p:nvPicPr>
          <p:cNvPr id="130" name="Picture 129"/>
          <p:cNvPicPr>
            <a:picLocks noChangeAspect="1"/>
          </p:cNvPicPr>
          <p:nvPr/>
        </p:nvPicPr>
        <p:blipFill>
          <a:blip r:embed="rId20"/>
          <a:stretch>
            <a:fillRect/>
          </a:stretch>
        </p:blipFill>
        <p:spPr>
          <a:xfrm flipV="1">
            <a:off x="10322592" y="5586548"/>
            <a:ext cx="843555" cy="843555"/>
          </a:xfrm>
          <a:prstGeom prst="rect">
            <a:avLst/>
          </a:prstGeom>
        </p:spPr>
      </p:pic>
      <p:sp>
        <p:nvSpPr>
          <p:cNvPr id="131" name="TextBox 130"/>
          <p:cNvSpPr txBox="1"/>
          <p:nvPr/>
        </p:nvSpPr>
        <p:spPr>
          <a:xfrm>
            <a:off x="11048415" y="5786603"/>
            <a:ext cx="1367245" cy="553998"/>
          </a:xfrm>
          <a:prstGeom prst="rect">
            <a:avLst/>
          </a:prstGeom>
          <a:noFill/>
        </p:spPr>
        <p:txBody>
          <a:bodyPr wrap="square" rtlCol="0">
            <a:spAutoFit/>
          </a:bodyPr>
          <a:lstStyle/>
          <a:p>
            <a:r>
              <a:rPr lang="en-GB" sz="1000" dirty="0"/>
              <a:t>Year 6</a:t>
            </a:r>
          </a:p>
          <a:p>
            <a:r>
              <a:rPr lang="en-GB" sz="1000" dirty="0"/>
              <a:t>Outdoor</a:t>
            </a:r>
          </a:p>
          <a:p>
            <a:r>
              <a:rPr lang="en-GB" sz="1000" dirty="0"/>
              <a:t> Adventures</a:t>
            </a:r>
          </a:p>
        </p:txBody>
      </p:sp>
      <p:sp>
        <p:nvSpPr>
          <p:cNvPr id="132" name="TextBox 131"/>
          <p:cNvSpPr txBox="1"/>
          <p:nvPr/>
        </p:nvSpPr>
        <p:spPr>
          <a:xfrm>
            <a:off x="10422375" y="4599747"/>
            <a:ext cx="1367245" cy="400110"/>
          </a:xfrm>
          <a:prstGeom prst="rect">
            <a:avLst/>
          </a:prstGeom>
          <a:noFill/>
        </p:spPr>
        <p:txBody>
          <a:bodyPr wrap="square" rtlCol="0">
            <a:spAutoFit/>
          </a:bodyPr>
          <a:lstStyle/>
          <a:p>
            <a:r>
              <a:rPr lang="en-GB" sz="1000" dirty="0"/>
              <a:t>Year group specific activities.</a:t>
            </a:r>
          </a:p>
        </p:txBody>
      </p:sp>
      <p:pic>
        <p:nvPicPr>
          <p:cNvPr id="3" name="Picture 2"/>
          <p:cNvPicPr>
            <a:picLocks noChangeAspect="1"/>
          </p:cNvPicPr>
          <p:nvPr/>
        </p:nvPicPr>
        <p:blipFill rotWithShape="1">
          <a:blip r:embed="rId21"/>
          <a:srcRect b="18721"/>
          <a:stretch/>
        </p:blipFill>
        <p:spPr>
          <a:xfrm>
            <a:off x="5538958" y="883902"/>
            <a:ext cx="798681" cy="649160"/>
          </a:xfrm>
          <a:prstGeom prst="rect">
            <a:avLst/>
          </a:prstGeom>
        </p:spPr>
      </p:pic>
      <p:pic>
        <p:nvPicPr>
          <p:cNvPr id="31" name="Picture 30"/>
          <p:cNvPicPr>
            <a:picLocks noChangeAspect="1"/>
          </p:cNvPicPr>
          <p:nvPr/>
        </p:nvPicPr>
        <p:blipFill rotWithShape="1">
          <a:blip r:embed="rId22"/>
          <a:srcRect b="17883"/>
          <a:stretch/>
        </p:blipFill>
        <p:spPr>
          <a:xfrm>
            <a:off x="4298410" y="882352"/>
            <a:ext cx="848091" cy="696429"/>
          </a:xfrm>
          <a:prstGeom prst="rect">
            <a:avLst/>
          </a:prstGeom>
        </p:spPr>
      </p:pic>
    </p:spTree>
    <p:extLst>
      <p:ext uri="{BB962C8B-B14F-4D97-AF65-F5344CB8AC3E}">
        <p14:creationId xmlns:p14="http://schemas.microsoft.com/office/powerpoint/2010/main" val="28776427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0298" y="165463"/>
            <a:ext cx="6252754" cy="646331"/>
          </a:xfrm>
          <a:prstGeom prst="rect">
            <a:avLst/>
          </a:prstGeom>
          <a:noFill/>
        </p:spPr>
        <p:txBody>
          <a:bodyPr wrap="square" rtlCol="0">
            <a:spAutoFit/>
          </a:bodyPr>
          <a:lstStyle/>
          <a:p>
            <a:r>
              <a:rPr lang="en-GB" dirty="0"/>
              <a:t>Laceby Acres Primary Academy Long Term Year Plan</a:t>
            </a:r>
          </a:p>
          <a:p>
            <a:r>
              <a:rPr lang="en-GB" dirty="0"/>
              <a:t>Year 4 </a:t>
            </a:r>
          </a:p>
        </p:txBody>
      </p:sp>
      <p:graphicFrame>
        <p:nvGraphicFramePr>
          <p:cNvPr id="3" name="Table 2"/>
          <p:cNvGraphicFramePr>
            <a:graphicFrameLocks noGrp="1"/>
          </p:cNvGraphicFramePr>
          <p:nvPr>
            <p:extLst>
              <p:ext uri="{D42A27DB-BD31-4B8C-83A1-F6EECF244321}">
                <p14:modId xmlns:p14="http://schemas.microsoft.com/office/powerpoint/2010/main" val="3430460193"/>
              </p:ext>
            </p:extLst>
          </p:nvPr>
        </p:nvGraphicFramePr>
        <p:xfrm>
          <a:off x="200298" y="811794"/>
          <a:ext cx="11721738" cy="5889920"/>
        </p:xfrm>
        <a:graphic>
          <a:graphicData uri="http://schemas.openxmlformats.org/drawingml/2006/table">
            <a:tbl>
              <a:tblPr firstRow="1" bandRow="1">
                <a:tableStyleId>{93296810-A885-4BE3-A3E7-6D5BEEA58F35}</a:tableStyleId>
              </a:tblPr>
              <a:tblGrid>
                <a:gridCol w="1953623">
                  <a:extLst>
                    <a:ext uri="{9D8B030D-6E8A-4147-A177-3AD203B41FA5}">
                      <a16:colId xmlns:a16="http://schemas.microsoft.com/office/drawing/2014/main" val="16764646"/>
                    </a:ext>
                  </a:extLst>
                </a:gridCol>
                <a:gridCol w="1953623">
                  <a:extLst>
                    <a:ext uri="{9D8B030D-6E8A-4147-A177-3AD203B41FA5}">
                      <a16:colId xmlns:a16="http://schemas.microsoft.com/office/drawing/2014/main" val="940522134"/>
                    </a:ext>
                  </a:extLst>
                </a:gridCol>
                <a:gridCol w="1953623">
                  <a:extLst>
                    <a:ext uri="{9D8B030D-6E8A-4147-A177-3AD203B41FA5}">
                      <a16:colId xmlns:a16="http://schemas.microsoft.com/office/drawing/2014/main" val="3537705092"/>
                    </a:ext>
                  </a:extLst>
                </a:gridCol>
                <a:gridCol w="1953623">
                  <a:extLst>
                    <a:ext uri="{9D8B030D-6E8A-4147-A177-3AD203B41FA5}">
                      <a16:colId xmlns:a16="http://schemas.microsoft.com/office/drawing/2014/main" val="1423089658"/>
                    </a:ext>
                  </a:extLst>
                </a:gridCol>
                <a:gridCol w="1953623">
                  <a:extLst>
                    <a:ext uri="{9D8B030D-6E8A-4147-A177-3AD203B41FA5}">
                      <a16:colId xmlns:a16="http://schemas.microsoft.com/office/drawing/2014/main" val="1190714343"/>
                    </a:ext>
                  </a:extLst>
                </a:gridCol>
                <a:gridCol w="1953623">
                  <a:extLst>
                    <a:ext uri="{9D8B030D-6E8A-4147-A177-3AD203B41FA5}">
                      <a16:colId xmlns:a16="http://schemas.microsoft.com/office/drawing/2014/main" val="2334111306"/>
                    </a:ext>
                  </a:extLst>
                </a:gridCol>
              </a:tblGrid>
              <a:tr h="492795">
                <a:tc>
                  <a:txBody>
                    <a:bodyPr/>
                    <a:lstStyle/>
                    <a:p>
                      <a:pPr algn="ctr"/>
                      <a:r>
                        <a:rPr lang="en-GB" dirty="0"/>
                        <a:t>Autumn 1</a:t>
                      </a:r>
                    </a:p>
                  </a:txBody>
                  <a:tcPr/>
                </a:tc>
                <a:tc>
                  <a:txBody>
                    <a:bodyPr/>
                    <a:lstStyle/>
                    <a:p>
                      <a:pPr algn="ctr"/>
                      <a:r>
                        <a:rPr lang="en-GB" dirty="0"/>
                        <a:t>Autumn 2</a:t>
                      </a:r>
                    </a:p>
                  </a:txBody>
                  <a:tcPr/>
                </a:tc>
                <a:tc>
                  <a:txBody>
                    <a:bodyPr/>
                    <a:lstStyle/>
                    <a:p>
                      <a:pPr algn="ctr"/>
                      <a:r>
                        <a:rPr lang="en-GB" dirty="0"/>
                        <a:t>Spring</a:t>
                      </a:r>
                      <a:r>
                        <a:rPr lang="en-GB" baseline="0" dirty="0"/>
                        <a:t> 1</a:t>
                      </a:r>
                      <a:endParaRPr lang="en-GB" dirty="0"/>
                    </a:p>
                  </a:txBody>
                  <a:tcPr/>
                </a:tc>
                <a:tc>
                  <a:txBody>
                    <a:bodyPr/>
                    <a:lstStyle/>
                    <a:p>
                      <a:pPr algn="ctr"/>
                      <a:r>
                        <a:rPr lang="en-GB" dirty="0"/>
                        <a:t>Spring 2</a:t>
                      </a:r>
                    </a:p>
                  </a:txBody>
                  <a:tcPr/>
                </a:tc>
                <a:tc>
                  <a:txBody>
                    <a:bodyPr/>
                    <a:lstStyle/>
                    <a:p>
                      <a:pPr algn="ctr"/>
                      <a:r>
                        <a:rPr lang="en-GB" dirty="0"/>
                        <a:t>Summer 1</a:t>
                      </a:r>
                    </a:p>
                  </a:txBody>
                  <a:tcPr/>
                </a:tc>
                <a:tc>
                  <a:txBody>
                    <a:bodyPr/>
                    <a:lstStyle/>
                    <a:p>
                      <a:pPr algn="ctr"/>
                      <a:r>
                        <a:rPr lang="en-GB" dirty="0"/>
                        <a:t>Summer 2</a:t>
                      </a:r>
                    </a:p>
                  </a:txBody>
                  <a:tcPr/>
                </a:tc>
                <a:extLst>
                  <a:ext uri="{0D108BD9-81ED-4DB2-BD59-A6C34878D82A}">
                    <a16:rowId xmlns:a16="http://schemas.microsoft.com/office/drawing/2014/main" val="1817149167"/>
                  </a:ext>
                </a:extLst>
              </a:tr>
              <a:tr h="1419820">
                <a:tc>
                  <a:txBody>
                    <a:bodyPr/>
                    <a:lstStyle/>
                    <a:p>
                      <a:pPr algn="ctr"/>
                      <a:r>
                        <a:rPr lang="en-GB" dirty="0"/>
                        <a:t>Gymnastics</a:t>
                      </a:r>
                    </a:p>
                  </a:txBody>
                  <a:tcPr/>
                </a:tc>
                <a:tc>
                  <a:txBody>
                    <a:bodyPr/>
                    <a:lstStyle/>
                    <a:p>
                      <a:pPr algn="ctr"/>
                      <a:r>
                        <a:rPr lang="en-GB" dirty="0"/>
                        <a:t>Games </a:t>
                      </a:r>
                    </a:p>
                    <a:p>
                      <a:pPr algn="ctr"/>
                      <a:r>
                        <a:rPr lang="en-GB" dirty="0"/>
                        <a:t>Invasion Games</a:t>
                      </a:r>
                    </a:p>
                    <a:p>
                      <a:pPr algn="ctr"/>
                      <a:r>
                        <a:rPr lang="en-GB" dirty="0"/>
                        <a:t>Handball/Bench-ball</a:t>
                      </a:r>
                    </a:p>
                    <a:p>
                      <a:pPr algn="ctr"/>
                      <a:endParaRPr lang="en-GB" dirty="0"/>
                    </a:p>
                  </a:txBody>
                  <a:tcPr/>
                </a:tc>
                <a:tc>
                  <a:txBody>
                    <a:bodyPr/>
                    <a:lstStyle/>
                    <a:p>
                      <a:pPr algn="ctr"/>
                      <a:r>
                        <a:rPr lang="en-GB" sz="1800" dirty="0"/>
                        <a:t>Dance</a:t>
                      </a:r>
                      <a:endParaRPr lang="en-GB" dirty="0"/>
                    </a:p>
                  </a:txBody>
                  <a:tcPr/>
                </a:tc>
                <a:tc>
                  <a:txBody>
                    <a:bodyPr/>
                    <a:lstStyle/>
                    <a:p>
                      <a:pPr algn="ctr"/>
                      <a:r>
                        <a:rPr lang="en-GB" dirty="0"/>
                        <a:t>Games</a:t>
                      </a:r>
                    </a:p>
                    <a:p>
                      <a:pPr algn="ctr"/>
                      <a:r>
                        <a:rPr lang="en-GB" dirty="0"/>
                        <a:t>Net &amp; Wall</a:t>
                      </a:r>
                    </a:p>
                    <a:p>
                      <a:pPr algn="ctr"/>
                      <a:r>
                        <a:rPr lang="en-GB" dirty="0"/>
                        <a:t>Tennis</a:t>
                      </a:r>
                    </a:p>
                    <a:p>
                      <a:pPr algn="ctr"/>
                      <a:endParaRPr lang="en-GB" dirty="0"/>
                    </a:p>
                    <a:p>
                      <a:pPr algn="ctr"/>
                      <a:r>
                        <a:rPr lang="en-GB" dirty="0"/>
                        <a:t>Swimming</a:t>
                      </a:r>
                    </a:p>
                  </a:txBody>
                  <a:tcPr/>
                </a:tc>
                <a:tc>
                  <a:txBody>
                    <a:bodyPr/>
                    <a:lstStyle/>
                    <a:p>
                      <a:pPr algn="ctr"/>
                      <a:r>
                        <a:rPr lang="en-GB" dirty="0"/>
                        <a:t>Games</a:t>
                      </a:r>
                    </a:p>
                    <a:p>
                      <a:pPr algn="ctr"/>
                      <a:r>
                        <a:rPr lang="en-GB" dirty="0"/>
                        <a:t>Fielding &amp; Striking</a:t>
                      </a:r>
                    </a:p>
                    <a:p>
                      <a:pPr algn="ctr"/>
                      <a:r>
                        <a:rPr lang="en-GB" dirty="0" err="1"/>
                        <a:t>Rounders</a:t>
                      </a:r>
                      <a:endParaRPr lang="en-GB" dirty="0"/>
                    </a:p>
                    <a:p>
                      <a:pPr algn="ctr"/>
                      <a:endParaRPr lang="en-GB" dirty="0"/>
                    </a:p>
                    <a:p>
                      <a:pPr algn="ctr"/>
                      <a:r>
                        <a:rPr lang="en-GB" dirty="0"/>
                        <a:t>Swimming</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dirty="0"/>
                        <a:t>Athletics</a:t>
                      </a:r>
                    </a:p>
                    <a:p>
                      <a:pPr algn="ctr"/>
                      <a:endParaRPr lang="en-GB" dirty="0"/>
                    </a:p>
                  </a:txBody>
                  <a:tcPr/>
                </a:tc>
                <a:extLst>
                  <a:ext uri="{0D108BD9-81ED-4DB2-BD59-A6C34878D82A}">
                    <a16:rowId xmlns:a16="http://schemas.microsoft.com/office/drawing/2014/main" val="3270616840"/>
                  </a:ext>
                </a:extLst>
              </a:tr>
              <a:tr h="3934085">
                <a:tc>
                  <a:txBody>
                    <a:bodyPr/>
                    <a:lstStyle/>
                    <a:p>
                      <a:r>
                        <a:rPr lang="en-GB" sz="1400" b="1" i="0" kern="1200" dirty="0">
                          <a:solidFill>
                            <a:schemeClr val="dk1"/>
                          </a:solidFill>
                          <a:effectLst/>
                          <a:latin typeface="+mn-lt"/>
                          <a:ea typeface="+mn-ea"/>
                          <a:cs typeface="+mn-cs"/>
                        </a:rPr>
                        <a:t>Summary</a:t>
                      </a:r>
                    </a:p>
                    <a:p>
                      <a:r>
                        <a:rPr lang="en-GB" sz="1400" b="0" i="0" kern="1200" dirty="0">
                          <a:solidFill>
                            <a:schemeClr val="dk1"/>
                          </a:solidFill>
                          <a:effectLst/>
                          <a:latin typeface="+mn-lt"/>
                          <a:ea typeface="+mn-ea"/>
                          <a:cs typeface="+mn-cs"/>
                        </a:rPr>
                        <a:t>This unit focuses on performing routines with matching, contrasting and linking balances on, off and over apparatus. Pupils will have the opportunity to evaluate routines throughout the unit. </a:t>
                      </a:r>
                    </a:p>
                    <a:p>
                      <a:r>
                        <a:rPr lang="en-GB" sz="1400" b="1" i="0" kern="1200" dirty="0">
                          <a:solidFill>
                            <a:schemeClr val="dk1"/>
                          </a:solidFill>
                          <a:effectLst/>
                          <a:latin typeface="+mn-lt"/>
                          <a:ea typeface="+mn-ea"/>
                          <a:cs typeface="+mn-cs"/>
                        </a:rPr>
                        <a:t>Prior learning</a:t>
                      </a:r>
                    </a:p>
                    <a:p>
                      <a:r>
                        <a:rPr lang="en-GB" sz="1400" b="0" i="0" kern="1200" dirty="0">
                          <a:solidFill>
                            <a:schemeClr val="dk1"/>
                          </a:solidFill>
                          <a:effectLst/>
                          <a:latin typeface="+mn-lt"/>
                          <a:ea typeface="+mn-ea"/>
                          <a:cs typeface="+mn-cs"/>
                        </a:rPr>
                        <a:t>This lesson builds on the key skills learnt across the units of Year 1, 2 and 3.</a:t>
                      </a:r>
                    </a:p>
                    <a:p>
                      <a:endParaRPr lang="en-GB" dirty="0"/>
                    </a:p>
                  </a:txBody>
                  <a:tcPr/>
                </a:tc>
                <a:tc>
                  <a:txBody>
                    <a:bodyPr/>
                    <a:lstStyle/>
                    <a:p>
                      <a:r>
                        <a:rPr lang="en-GB" sz="1400" b="1" i="0" kern="1200" dirty="0">
                          <a:solidFill>
                            <a:schemeClr val="dk1"/>
                          </a:solidFill>
                          <a:effectLst/>
                          <a:latin typeface="+mn-lt"/>
                          <a:ea typeface="+mn-ea"/>
                          <a:cs typeface="+mn-cs"/>
                        </a:rPr>
                        <a:t>Summary</a:t>
                      </a:r>
                    </a:p>
                    <a:p>
                      <a:r>
                        <a:rPr lang="en-GB" sz="1400" b="0" i="0" kern="1200" dirty="0">
                          <a:solidFill>
                            <a:schemeClr val="dk1"/>
                          </a:solidFill>
                          <a:effectLst/>
                          <a:latin typeface="+mn-lt"/>
                          <a:ea typeface="+mn-ea"/>
                          <a:cs typeface="+mn-cs"/>
                        </a:rPr>
                        <a:t>This unit focuses on developing throwing, catching, passing, shooting and travelling skills. Pupils will have the opportunity to apply their learning to competitive games.</a:t>
                      </a:r>
                    </a:p>
                    <a:p>
                      <a:r>
                        <a:rPr lang="en-GB" sz="1400" b="1" i="0" kern="1200" dirty="0">
                          <a:solidFill>
                            <a:schemeClr val="dk1"/>
                          </a:solidFill>
                          <a:effectLst/>
                          <a:latin typeface="+mn-lt"/>
                          <a:ea typeface="+mn-ea"/>
                          <a:cs typeface="+mn-cs"/>
                        </a:rPr>
                        <a:t>Prior learning</a:t>
                      </a:r>
                    </a:p>
                    <a:p>
                      <a:r>
                        <a:rPr lang="en-GB" sz="1400" b="0" i="0" kern="1200" dirty="0">
                          <a:solidFill>
                            <a:schemeClr val="dk1"/>
                          </a:solidFill>
                          <a:effectLst/>
                          <a:latin typeface="+mn-lt"/>
                          <a:ea typeface="+mn-ea"/>
                          <a:cs typeface="+mn-cs"/>
                        </a:rPr>
                        <a:t>This unit of work builds on transferable skills taught in previous games units. This maybe the first time pupils have played handball.</a:t>
                      </a:r>
                    </a:p>
                    <a:p>
                      <a:endParaRPr lang="en-GB" dirty="0"/>
                    </a:p>
                  </a:txBody>
                  <a:tcPr/>
                </a:tc>
                <a:tc>
                  <a:txBody>
                    <a:bodyPr/>
                    <a:lstStyle/>
                    <a:p>
                      <a:r>
                        <a:rPr lang="en-GB" sz="1100" b="1" i="0" kern="1200" dirty="0">
                          <a:solidFill>
                            <a:schemeClr val="dk1"/>
                          </a:solidFill>
                          <a:effectLst/>
                          <a:latin typeface="+mn-lt"/>
                          <a:ea typeface="+mn-ea"/>
                          <a:cs typeface="+mn-cs"/>
                        </a:rPr>
                        <a:t>Summary</a:t>
                      </a:r>
                    </a:p>
                    <a:p>
                      <a:r>
                        <a:rPr lang="en-GB" sz="1100" b="0" i="0" kern="1200" dirty="0">
                          <a:solidFill>
                            <a:schemeClr val="dk1"/>
                          </a:solidFill>
                          <a:effectLst/>
                          <a:latin typeface="+mn-lt"/>
                          <a:ea typeface="+mn-ea"/>
                          <a:cs typeface="+mn-cs"/>
                        </a:rPr>
                        <a:t>Through the theme of Bollywood dance, pupils will focus on learning arm, hand and footwork movements. Pupils will have the opportunity to perform a </a:t>
                      </a:r>
                      <a:r>
                        <a:rPr lang="en-GB" sz="1100" b="0" i="0" kern="1200" dirty="0" err="1">
                          <a:solidFill>
                            <a:schemeClr val="dk1"/>
                          </a:solidFill>
                          <a:effectLst/>
                          <a:latin typeface="+mn-lt"/>
                          <a:ea typeface="+mn-ea"/>
                          <a:cs typeface="+mn-cs"/>
                        </a:rPr>
                        <a:t>choregraphed</a:t>
                      </a:r>
                      <a:r>
                        <a:rPr lang="en-GB" sz="1100" b="0" i="0" kern="1200" dirty="0">
                          <a:solidFill>
                            <a:schemeClr val="dk1"/>
                          </a:solidFill>
                          <a:effectLst/>
                          <a:latin typeface="+mn-lt"/>
                          <a:ea typeface="+mn-ea"/>
                          <a:cs typeface="+mn-cs"/>
                        </a:rPr>
                        <a:t> dance phrase in small groups and as a whole class.</a:t>
                      </a:r>
                    </a:p>
                    <a:p>
                      <a:r>
                        <a:rPr lang="en-GB" sz="1100" b="1" i="0" kern="1200" dirty="0">
                          <a:solidFill>
                            <a:schemeClr val="dk1"/>
                          </a:solidFill>
                          <a:effectLst/>
                          <a:latin typeface="+mn-lt"/>
                          <a:ea typeface="+mn-ea"/>
                          <a:cs typeface="+mn-cs"/>
                        </a:rPr>
                        <a:t>Prior learning</a:t>
                      </a:r>
                    </a:p>
                    <a:p>
                      <a:r>
                        <a:rPr lang="en-GB" sz="1100" b="0" i="0" kern="1200" dirty="0">
                          <a:solidFill>
                            <a:schemeClr val="dk1"/>
                          </a:solidFill>
                          <a:effectLst/>
                          <a:latin typeface="+mn-lt"/>
                          <a:ea typeface="+mn-ea"/>
                          <a:cs typeface="+mn-cs"/>
                        </a:rPr>
                        <a:t>Pupils will have been introduced to different movements and skills based in dance.  Pupils will understand the concept of a dance phrase and how different dance movements can be linked together to form a group and whole class dance phrase</a:t>
                      </a:r>
                    </a:p>
                    <a:p>
                      <a:endParaRPr lang="en-GB" sz="1200" b="0" i="0" kern="1200" dirty="0">
                        <a:solidFill>
                          <a:schemeClr val="dk1"/>
                        </a:solidFill>
                        <a:effectLst/>
                        <a:latin typeface="+mn-lt"/>
                        <a:ea typeface="+mn-ea"/>
                        <a:cs typeface="+mn-cs"/>
                      </a:endParaRPr>
                    </a:p>
                  </a:txBody>
                  <a:tcPr/>
                </a:tc>
                <a:tc>
                  <a:txBody>
                    <a:bodyPr/>
                    <a:lstStyle/>
                    <a:p>
                      <a:r>
                        <a:rPr lang="en-GB" sz="1200" b="1" i="0" kern="1200" dirty="0">
                          <a:solidFill>
                            <a:schemeClr val="dk1"/>
                          </a:solidFill>
                          <a:effectLst/>
                          <a:latin typeface="+mn-lt"/>
                          <a:ea typeface="+mn-ea"/>
                          <a:cs typeface="+mn-cs"/>
                        </a:rPr>
                        <a:t>Summary</a:t>
                      </a:r>
                    </a:p>
                    <a:p>
                      <a:r>
                        <a:rPr lang="en-GB" sz="1200" b="0" i="0" kern="1200" dirty="0">
                          <a:solidFill>
                            <a:schemeClr val="dk1"/>
                          </a:solidFill>
                          <a:effectLst/>
                          <a:latin typeface="+mn-lt"/>
                          <a:ea typeface="+mn-ea"/>
                          <a:cs typeface="+mn-cs"/>
                        </a:rPr>
                        <a:t>This unit focuses on the ready position, including forehand and backhand shot, interpreting the flight of a ball and reacting to it, and position and movement on the court. Pupils will have the opportunity to showcase learnt skills within a rally.</a:t>
                      </a:r>
                    </a:p>
                    <a:p>
                      <a:r>
                        <a:rPr lang="en-GB" sz="1200" b="1" i="0" kern="1200" dirty="0">
                          <a:solidFill>
                            <a:schemeClr val="dk1"/>
                          </a:solidFill>
                          <a:effectLst/>
                          <a:latin typeface="+mn-lt"/>
                          <a:ea typeface="+mn-ea"/>
                          <a:cs typeface="+mn-cs"/>
                        </a:rPr>
                        <a:t>Prior learning</a:t>
                      </a:r>
                    </a:p>
                    <a:p>
                      <a:r>
                        <a:rPr lang="en-GB" sz="1200" b="0" i="0" kern="1200" dirty="0">
                          <a:solidFill>
                            <a:schemeClr val="dk1"/>
                          </a:solidFill>
                          <a:effectLst/>
                          <a:latin typeface="+mn-lt"/>
                          <a:ea typeface="+mn-ea"/>
                          <a:cs typeface="+mn-cs"/>
                        </a:rPr>
                        <a:t>This unit builds on key transferable skills from games taught over prior units.</a:t>
                      </a:r>
                    </a:p>
                    <a:p>
                      <a:endParaRPr lang="en-GB" dirty="0"/>
                    </a:p>
                  </a:txBody>
                  <a:tcPr/>
                </a:tc>
                <a:tc>
                  <a:txBody>
                    <a:bodyPr/>
                    <a:lstStyle/>
                    <a:p>
                      <a:r>
                        <a:rPr lang="en-GB" sz="1200" b="1" i="0" kern="1200" dirty="0">
                          <a:solidFill>
                            <a:schemeClr val="dk1"/>
                          </a:solidFill>
                          <a:effectLst/>
                          <a:latin typeface="+mn-lt"/>
                          <a:ea typeface="+mn-ea"/>
                          <a:cs typeface="+mn-cs"/>
                        </a:rPr>
                        <a:t>Summary</a:t>
                      </a:r>
                    </a:p>
                    <a:p>
                      <a:r>
                        <a:rPr lang="en-GB" sz="1200" b="0" i="0" kern="1200" dirty="0">
                          <a:solidFill>
                            <a:schemeClr val="dk1"/>
                          </a:solidFill>
                          <a:effectLst/>
                          <a:latin typeface="+mn-lt"/>
                          <a:ea typeface="+mn-ea"/>
                          <a:cs typeface="+mn-cs"/>
                        </a:rPr>
                        <a:t>This unit focuses on throwing and catching a ball, batting, bowling and striking skills. Pupils will develop fielding techniques and apply them to </a:t>
                      </a:r>
                      <a:r>
                        <a:rPr lang="en-GB" sz="1200" b="0" i="0" kern="1200" dirty="0" err="1">
                          <a:solidFill>
                            <a:schemeClr val="dk1"/>
                          </a:solidFill>
                          <a:effectLst/>
                          <a:latin typeface="+mn-lt"/>
                          <a:ea typeface="+mn-ea"/>
                          <a:cs typeface="+mn-cs"/>
                        </a:rPr>
                        <a:t>rounders</a:t>
                      </a:r>
                      <a:r>
                        <a:rPr lang="en-GB" sz="1200" b="0" i="0" kern="1200" dirty="0">
                          <a:solidFill>
                            <a:schemeClr val="dk1"/>
                          </a:solidFill>
                          <a:effectLst/>
                          <a:latin typeface="+mn-lt"/>
                          <a:ea typeface="+mn-ea"/>
                          <a:cs typeface="+mn-cs"/>
                        </a:rPr>
                        <a:t>. There is opportunity for all the skills learnt to be applied to a mini-</a:t>
                      </a:r>
                      <a:r>
                        <a:rPr lang="en-GB" sz="1200" b="0" i="0" kern="1200" dirty="0" err="1">
                          <a:solidFill>
                            <a:schemeClr val="dk1"/>
                          </a:solidFill>
                          <a:effectLst/>
                          <a:latin typeface="+mn-lt"/>
                          <a:ea typeface="+mn-ea"/>
                          <a:cs typeface="+mn-cs"/>
                        </a:rPr>
                        <a:t>rounders</a:t>
                      </a:r>
                      <a:r>
                        <a:rPr lang="en-GB" sz="1200" b="0" i="0" kern="1200" dirty="0">
                          <a:solidFill>
                            <a:schemeClr val="dk1"/>
                          </a:solidFill>
                          <a:effectLst/>
                          <a:latin typeface="+mn-lt"/>
                          <a:ea typeface="+mn-ea"/>
                          <a:cs typeface="+mn-cs"/>
                        </a:rPr>
                        <a:t> match.</a:t>
                      </a:r>
                    </a:p>
                    <a:p>
                      <a:r>
                        <a:rPr lang="en-GB" sz="1200" b="1" i="0" kern="1200" dirty="0">
                          <a:solidFill>
                            <a:schemeClr val="dk1"/>
                          </a:solidFill>
                          <a:effectLst/>
                          <a:latin typeface="+mn-lt"/>
                          <a:ea typeface="+mn-ea"/>
                          <a:cs typeface="+mn-cs"/>
                        </a:rPr>
                        <a:t>Prior learning</a:t>
                      </a:r>
                    </a:p>
                    <a:p>
                      <a:r>
                        <a:rPr lang="en-GB" sz="1200" b="0" i="0" kern="1200" dirty="0">
                          <a:solidFill>
                            <a:schemeClr val="dk1"/>
                          </a:solidFill>
                          <a:effectLst/>
                          <a:latin typeface="+mn-lt"/>
                          <a:ea typeface="+mn-ea"/>
                          <a:cs typeface="+mn-cs"/>
                        </a:rPr>
                        <a:t>This unit builds on common skills for the games units taught so far.</a:t>
                      </a:r>
                    </a:p>
                    <a:p>
                      <a:endParaRPr lang="en-GB" dirty="0"/>
                    </a:p>
                  </a:txBody>
                  <a:tcPr/>
                </a:tc>
                <a:tc>
                  <a:txBody>
                    <a:bodyPr/>
                    <a:lstStyle/>
                    <a:p>
                      <a:r>
                        <a:rPr lang="en-GB" sz="1050" b="1" i="0" kern="1200" dirty="0">
                          <a:solidFill>
                            <a:schemeClr val="dk1"/>
                          </a:solidFill>
                          <a:effectLst/>
                          <a:latin typeface="+mn-lt"/>
                          <a:ea typeface="+mn-ea"/>
                          <a:cs typeface="+mn-cs"/>
                        </a:rPr>
                        <a:t>Summary</a:t>
                      </a:r>
                    </a:p>
                    <a:p>
                      <a:r>
                        <a:rPr lang="en-GB" sz="1050" b="0" i="0" kern="1200" dirty="0">
                          <a:solidFill>
                            <a:schemeClr val="dk1"/>
                          </a:solidFill>
                          <a:effectLst/>
                          <a:latin typeface="+mn-lt"/>
                          <a:ea typeface="+mn-ea"/>
                          <a:cs typeface="+mn-cs"/>
                        </a:rPr>
                        <a:t>During this unit pupils will explore: Recording and measuring performance in running, throwing and jumping. Pupils will improve running techniques and communication as a team when making relay changeovers. Additionally, pupils will focus on: Jumping for height; throwing for distance and improving general performance in running, throwing and jumping.</a:t>
                      </a:r>
                    </a:p>
                    <a:p>
                      <a:r>
                        <a:rPr lang="en-GB" sz="1050" b="1" i="0" kern="1200" dirty="0">
                          <a:solidFill>
                            <a:schemeClr val="dk1"/>
                          </a:solidFill>
                          <a:effectLst/>
                          <a:latin typeface="+mn-lt"/>
                          <a:ea typeface="+mn-ea"/>
                          <a:cs typeface="+mn-cs"/>
                        </a:rPr>
                        <a:t>Prior learning</a:t>
                      </a:r>
                    </a:p>
                    <a:p>
                      <a:r>
                        <a:rPr lang="en-GB" sz="1050" b="0" i="0" kern="1200" dirty="0">
                          <a:solidFill>
                            <a:schemeClr val="dk1"/>
                          </a:solidFill>
                          <a:effectLst/>
                          <a:latin typeface="+mn-lt"/>
                          <a:ea typeface="+mn-ea"/>
                          <a:cs typeface="+mn-cs"/>
                        </a:rPr>
                        <a:t>Running (Sprinting, relay changeovers, finishing)</a:t>
                      </a:r>
                    </a:p>
                    <a:p>
                      <a:r>
                        <a:rPr lang="en-GB" sz="1050" b="0" i="0" kern="1200" dirty="0">
                          <a:solidFill>
                            <a:schemeClr val="dk1"/>
                          </a:solidFill>
                          <a:effectLst/>
                          <a:latin typeface="+mn-lt"/>
                          <a:ea typeface="+mn-ea"/>
                          <a:cs typeface="+mn-cs"/>
                        </a:rPr>
                        <a:t>Jumping (Distance, height)</a:t>
                      </a:r>
                    </a:p>
                    <a:p>
                      <a:r>
                        <a:rPr lang="en-GB" sz="1050" b="0" i="0" kern="1200" dirty="0">
                          <a:solidFill>
                            <a:schemeClr val="dk1"/>
                          </a:solidFill>
                          <a:effectLst/>
                          <a:latin typeface="+mn-lt"/>
                          <a:ea typeface="+mn-ea"/>
                          <a:cs typeface="+mn-cs"/>
                        </a:rPr>
                        <a:t>Throwing (Distance, overhead, push &amp; pull, fling)</a:t>
                      </a:r>
                    </a:p>
                    <a:p>
                      <a:endParaRPr lang="en-GB" dirty="0"/>
                    </a:p>
                  </a:txBody>
                  <a:tcPr/>
                </a:tc>
                <a:extLst>
                  <a:ext uri="{0D108BD9-81ED-4DB2-BD59-A6C34878D82A}">
                    <a16:rowId xmlns:a16="http://schemas.microsoft.com/office/drawing/2014/main" val="479396565"/>
                  </a:ext>
                </a:extLst>
              </a:tr>
            </a:tbl>
          </a:graphicData>
        </a:graphic>
      </p:graphicFrame>
    </p:spTree>
    <p:extLst>
      <p:ext uri="{BB962C8B-B14F-4D97-AF65-F5344CB8AC3E}">
        <p14:creationId xmlns:p14="http://schemas.microsoft.com/office/powerpoint/2010/main" val="20791566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0298" y="165463"/>
            <a:ext cx="6252754" cy="646331"/>
          </a:xfrm>
          <a:prstGeom prst="rect">
            <a:avLst/>
          </a:prstGeom>
          <a:noFill/>
        </p:spPr>
        <p:txBody>
          <a:bodyPr wrap="square" rtlCol="0">
            <a:spAutoFit/>
          </a:bodyPr>
          <a:lstStyle/>
          <a:p>
            <a:r>
              <a:rPr lang="en-GB" dirty="0"/>
              <a:t>Laceby Acres Primary Academy Long Term Year Plan</a:t>
            </a:r>
          </a:p>
          <a:p>
            <a:r>
              <a:rPr lang="en-GB" dirty="0"/>
              <a:t>Year 5 </a:t>
            </a:r>
          </a:p>
        </p:txBody>
      </p:sp>
      <p:graphicFrame>
        <p:nvGraphicFramePr>
          <p:cNvPr id="3" name="Table 2"/>
          <p:cNvGraphicFramePr>
            <a:graphicFrameLocks noGrp="1"/>
          </p:cNvGraphicFramePr>
          <p:nvPr>
            <p:extLst>
              <p:ext uri="{D42A27DB-BD31-4B8C-83A1-F6EECF244321}">
                <p14:modId xmlns:p14="http://schemas.microsoft.com/office/powerpoint/2010/main" val="3638207657"/>
              </p:ext>
            </p:extLst>
          </p:nvPr>
        </p:nvGraphicFramePr>
        <p:xfrm>
          <a:off x="200298" y="811794"/>
          <a:ext cx="11721738" cy="5905495"/>
        </p:xfrm>
        <a:graphic>
          <a:graphicData uri="http://schemas.openxmlformats.org/drawingml/2006/table">
            <a:tbl>
              <a:tblPr firstRow="1" bandRow="1">
                <a:tableStyleId>{93296810-A885-4BE3-A3E7-6D5BEEA58F35}</a:tableStyleId>
              </a:tblPr>
              <a:tblGrid>
                <a:gridCol w="1953623">
                  <a:extLst>
                    <a:ext uri="{9D8B030D-6E8A-4147-A177-3AD203B41FA5}">
                      <a16:colId xmlns:a16="http://schemas.microsoft.com/office/drawing/2014/main" val="16764646"/>
                    </a:ext>
                  </a:extLst>
                </a:gridCol>
                <a:gridCol w="1953623">
                  <a:extLst>
                    <a:ext uri="{9D8B030D-6E8A-4147-A177-3AD203B41FA5}">
                      <a16:colId xmlns:a16="http://schemas.microsoft.com/office/drawing/2014/main" val="940522134"/>
                    </a:ext>
                  </a:extLst>
                </a:gridCol>
                <a:gridCol w="1953623">
                  <a:extLst>
                    <a:ext uri="{9D8B030D-6E8A-4147-A177-3AD203B41FA5}">
                      <a16:colId xmlns:a16="http://schemas.microsoft.com/office/drawing/2014/main" val="3537705092"/>
                    </a:ext>
                  </a:extLst>
                </a:gridCol>
                <a:gridCol w="1953623">
                  <a:extLst>
                    <a:ext uri="{9D8B030D-6E8A-4147-A177-3AD203B41FA5}">
                      <a16:colId xmlns:a16="http://schemas.microsoft.com/office/drawing/2014/main" val="1423089658"/>
                    </a:ext>
                  </a:extLst>
                </a:gridCol>
                <a:gridCol w="1953623">
                  <a:extLst>
                    <a:ext uri="{9D8B030D-6E8A-4147-A177-3AD203B41FA5}">
                      <a16:colId xmlns:a16="http://schemas.microsoft.com/office/drawing/2014/main" val="1190714343"/>
                    </a:ext>
                  </a:extLst>
                </a:gridCol>
                <a:gridCol w="1953623">
                  <a:extLst>
                    <a:ext uri="{9D8B030D-6E8A-4147-A177-3AD203B41FA5}">
                      <a16:colId xmlns:a16="http://schemas.microsoft.com/office/drawing/2014/main" val="2334111306"/>
                    </a:ext>
                  </a:extLst>
                </a:gridCol>
              </a:tblGrid>
              <a:tr h="492795">
                <a:tc>
                  <a:txBody>
                    <a:bodyPr/>
                    <a:lstStyle/>
                    <a:p>
                      <a:pPr algn="ctr"/>
                      <a:r>
                        <a:rPr lang="en-GB" dirty="0"/>
                        <a:t>Autumn 1</a:t>
                      </a:r>
                    </a:p>
                  </a:txBody>
                  <a:tcPr/>
                </a:tc>
                <a:tc>
                  <a:txBody>
                    <a:bodyPr/>
                    <a:lstStyle/>
                    <a:p>
                      <a:pPr algn="ctr"/>
                      <a:r>
                        <a:rPr lang="en-GB" dirty="0"/>
                        <a:t>Autumn 2</a:t>
                      </a:r>
                    </a:p>
                  </a:txBody>
                  <a:tcPr/>
                </a:tc>
                <a:tc>
                  <a:txBody>
                    <a:bodyPr/>
                    <a:lstStyle/>
                    <a:p>
                      <a:pPr algn="ctr"/>
                      <a:r>
                        <a:rPr lang="en-GB" dirty="0"/>
                        <a:t>Spring</a:t>
                      </a:r>
                      <a:r>
                        <a:rPr lang="en-GB" baseline="0" dirty="0"/>
                        <a:t> 1</a:t>
                      </a:r>
                      <a:endParaRPr lang="en-GB" dirty="0"/>
                    </a:p>
                  </a:txBody>
                  <a:tcPr/>
                </a:tc>
                <a:tc>
                  <a:txBody>
                    <a:bodyPr/>
                    <a:lstStyle/>
                    <a:p>
                      <a:pPr algn="ctr"/>
                      <a:r>
                        <a:rPr lang="en-GB" dirty="0"/>
                        <a:t>Spring 2</a:t>
                      </a:r>
                    </a:p>
                  </a:txBody>
                  <a:tcPr/>
                </a:tc>
                <a:tc>
                  <a:txBody>
                    <a:bodyPr/>
                    <a:lstStyle/>
                    <a:p>
                      <a:pPr algn="ctr"/>
                      <a:r>
                        <a:rPr lang="en-GB" dirty="0"/>
                        <a:t>Summer 1</a:t>
                      </a:r>
                    </a:p>
                  </a:txBody>
                  <a:tcPr/>
                </a:tc>
                <a:tc>
                  <a:txBody>
                    <a:bodyPr/>
                    <a:lstStyle/>
                    <a:p>
                      <a:pPr algn="ctr"/>
                      <a:r>
                        <a:rPr lang="en-GB" dirty="0"/>
                        <a:t>Summer 2</a:t>
                      </a:r>
                    </a:p>
                  </a:txBody>
                  <a:tcPr/>
                </a:tc>
                <a:extLst>
                  <a:ext uri="{0D108BD9-81ED-4DB2-BD59-A6C34878D82A}">
                    <a16:rowId xmlns:a16="http://schemas.microsoft.com/office/drawing/2014/main" val="1817149167"/>
                  </a:ext>
                </a:extLst>
              </a:tr>
              <a:tr h="1419820">
                <a:tc>
                  <a:txBody>
                    <a:bodyPr/>
                    <a:lstStyle/>
                    <a:p>
                      <a:pPr algn="ctr"/>
                      <a:r>
                        <a:rPr lang="en-GB" dirty="0"/>
                        <a:t>Gymnastics</a:t>
                      </a:r>
                    </a:p>
                  </a:txBody>
                  <a:tcPr/>
                </a:tc>
                <a:tc>
                  <a:txBody>
                    <a:bodyPr/>
                    <a:lstStyle/>
                    <a:p>
                      <a:pPr algn="ctr"/>
                      <a:r>
                        <a:rPr lang="en-GB" dirty="0"/>
                        <a:t>Games </a:t>
                      </a:r>
                    </a:p>
                    <a:p>
                      <a:pPr algn="ctr"/>
                      <a:r>
                        <a:rPr lang="en-GB" dirty="0"/>
                        <a:t>Invasion Games</a:t>
                      </a:r>
                    </a:p>
                    <a:p>
                      <a:pPr algn="ctr"/>
                      <a:r>
                        <a:rPr lang="en-GB" dirty="0"/>
                        <a:t>Netball</a:t>
                      </a:r>
                    </a:p>
                    <a:p>
                      <a:pPr algn="ctr"/>
                      <a:endParaRPr lang="en-GB" dirty="0"/>
                    </a:p>
                  </a:txBody>
                  <a:tcPr/>
                </a:tc>
                <a:tc>
                  <a:txBody>
                    <a:bodyPr/>
                    <a:lstStyle/>
                    <a:p>
                      <a:pPr algn="ctr"/>
                      <a:r>
                        <a:rPr lang="en-GB" sz="1800" dirty="0"/>
                        <a:t>Dance</a:t>
                      </a:r>
                    </a:p>
                  </a:txBody>
                  <a:tcPr/>
                </a:tc>
                <a:tc>
                  <a:txBody>
                    <a:bodyPr/>
                    <a:lstStyle/>
                    <a:p>
                      <a:pPr algn="ctr"/>
                      <a:r>
                        <a:rPr lang="en-GB" dirty="0"/>
                        <a:t>Games </a:t>
                      </a:r>
                    </a:p>
                    <a:p>
                      <a:pPr algn="ctr"/>
                      <a:r>
                        <a:rPr lang="en-GB" dirty="0"/>
                        <a:t>Invasion Games</a:t>
                      </a:r>
                    </a:p>
                    <a:p>
                      <a:pPr algn="ctr"/>
                      <a:r>
                        <a:rPr lang="en-GB" dirty="0"/>
                        <a:t>Football</a:t>
                      </a:r>
                    </a:p>
                    <a:p>
                      <a:pPr algn="ctr"/>
                      <a:endParaRPr lang="en-GB" dirty="0"/>
                    </a:p>
                  </a:txBody>
                  <a:tcPr/>
                </a:tc>
                <a:tc>
                  <a:txBody>
                    <a:bodyPr/>
                    <a:lstStyle/>
                    <a:p>
                      <a:pPr algn="ctr"/>
                      <a:r>
                        <a:rPr lang="en-GB" dirty="0"/>
                        <a:t>Games </a:t>
                      </a:r>
                    </a:p>
                    <a:p>
                      <a:pPr algn="ctr"/>
                      <a:r>
                        <a:rPr lang="en-GB" dirty="0"/>
                        <a:t>Fielding &amp; Striking</a:t>
                      </a:r>
                    </a:p>
                    <a:p>
                      <a:pPr algn="ctr"/>
                      <a:r>
                        <a:rPr lang="en-GB" dirty="0"/>
                        <a:t>Cricket</a:t>
                      </a:r>
                    </a:p>
                    <a:p>
                      <a:pPr algn="ctr"/>
                      <a:endParaRPr lang="en-GB"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dirty="0"/>
                        <a:t>Athletics</a:t>
                      </a:r>
                    </a:p>
                    <a:p>
                      <a:pPr algn="ctr"/>
                      <a:endParaRPr lang="en-GB" dirty="0"/>
                    </a:p>
                  </a:txBody>
                  <a:tcPr/>
                </a:tc>
                <a:extLst>
                  <a:ext uri="{0D108BD9-81ED-4DB2-BD59-A6C34878D82A}">
                    <a16:rowId xmlns:a16="http://schemas.microsoft.com/office/drawing/2014/main" val="3270616840"/>
                  </a:ext>
                </a:extLst>
              </a:tr>
              <a:tr h="3934085">
                <a:tc>
                  <a:txBody>
                    <a:bodyPr/>
                    <a:lstStyle/>
                    <a:p>
                      <a:r>
                        <a:rPr lang="en-GB" sz="1400" b="1" i="0" kern="1200" dirty="0">
                          <a:solidFill>
                            <a:schemeClr val="dk1"/>
                          </a:solidFill>
                          <a:effectLst/>
                          <a:latin typeface="+mn-lt"/>
                          <a:ea typeface="+mn-ea"/>
                          <a:cs typeface="+mn-cs"/>
                        </a:rPr>
                        <a:t>Summary</a:t>
                      </a:r>
                    </a:p>
                    <a:p>
                      <a:r>
                        <a:rPr lang="en-GB" sz="1400" b="0" i="0" kern="1200" dirty="0">
                          <a:solidFill>
                            <a:schemeClr val="dk1"/>
                          </a:solidFill>
                          <a:effectLst/>
                          <a:latin typeface="+mn-lt"/>
                          <a:ea typeface="+mn-ea"/>
                          <a:cs typeface="+mn-cs"/>
                        </a:rPr>
                        <a:t>This unit focuses on forward rolls, backward rolls and a range of routines with rolling. Pupils will also learn how to vault safely. </a:t>
                      </a:r>
                    </a:p>
                    <a:p>
                      <a:r>
                        <a:rPr lang="en-GB" sz="1400" b="1" i="0" kern="1200" dirty="0">
                          <a:solidFill>
                            <a:schemeClr val="dk1"/>
                          </a:solidFill>
                          <a:effectLst/>
                          <a:latin typeface="+mn-lt"/>
                          <a:ea typeface="+mn-ea"/>
                          <a:cs typeface="+mn-cs"/>
                        </a:rPr>
                        <a:t>Prior learning</a:t>
                      </a:r>
                    </a:p>
                    <a:p>
                      <a:r>
                        <a:rPr lang="en-GB" sz="1400" b="0" i="0" kern="1200" dirty="0">
                          <a:solidFill>
                            <a:schemeClr val="dk1"/>
                          </a:solidFill>
                          <a:effectLst/>
                          <a:latin typeface="+mn-lt"/>
                          <a:ea typeface="+mn-ea"/>
                          <a:cs typeface="+mn-cs"/>
                        </a:rPr>
                        <a:t>This unit builds on the key skills of: sequencing, low and medium level shapes, basic shapes, routines and rolling.</a:t>
                      </a:r>
                    </a:p>
                    <a:p>
                      <a:endParaRPr lang="en-GB" dirty="0"/>
                    </a:p>
                  </a:txBody>
                  <a:tcPr/>
                </a:tc>
                <a:tc>
                  <a:txBody>
                    <a:bodyPr/>
                    <a:lstStyle/>
                    <a:p>
                      <a:r>
                        <a:rPr lang="en-GB" sz="1200" b="1" i="0" kern="1200" dirty="0">
                          <a:solidFill>
                            <a:schemeClr val="dk1"/>
                          </a:solidFill>
                          <a:effectLst/>
                          <a:latin typeface="+mn-lt"/>
                          <a:ea typeface="+mn-ea"/>
                          <a:cs typeface="+mn-cs"/>
                        </a:rPr>
                        <a:t>Summary</a:t>
                      </a:r>
                    </a:p>
                    <a:p>
                      <a:r>
                        <a:rPr lang="en-GB" sz="1200" b="0" i="0" kern="1200" dirty="0">
                          <a:solidFill>
                            <a:schemeClr val="dk1"/>
                          </a:solidFill>
                          <a:effectLst/>
                          <a:latin typeface="+mn-lt"/>
                          <a:ea typeface="+mn-ea"/>
                          <a:cs typeface="+mn-cs"/>
                        </a:rPr>
                        <a:t>This unit focuses on catching, throwing, shooting and passing accurately using a variety of tactics. Pupils are expected to demonstrate control and good footwork. There is opportunity for pupils to apply their learning to high 5 netball.</a:t>
                      </a:r>
                    </a:p>
                    <a:p>
                      <a:r>
                        <a:rPr lang="en-GB" sz="1200" b="1" i="0" kern="1200" dirty="0">
                          <a:solidFill>
                            <a:schemeClr val="dk1"/>
                          </a:solidFill>
                          <a:effectLst/>
                          <a:latin typeface="+mn-lt"/>
                          <a:ea typeface="+mn-ea"/>
                          <a:cs typeface="+mn-cs"/>
                        </a:rPr>
                        <a:t>Prior learning</a:t>
                      </a:r>
                    </a:p>
                    <a:p>
                      <a:r>
                        <a:rPr lang="en-GB" sz="1200" b="0" i="0" kern="1200" dirty="0">
                          <a:solidFill>
                            <a:schemeClr val="dk1"/>
                          </a:solidFill>
                          <a:effectLst/>
                          <a:latin typeface="+mn-lt"/>
                          <a:ea typeface="+mn-ea"/>
                          <a:cs typeface="+mn-cs"/>
                        </a:rPr>
                        <a:t>This lesson builds on the key skills of netball developed earlier in earlier years.</a:t>
                      </a:r>
                    </a:p>
                    <a:p>
                      <a:endParaRPr lang="en-GB" dirty="0"/>
                    </a:p>
                  </a:txBody>
                  <a:tcPr/>
                </a:tc>
                <a:tc>
                  <a:txBody>
                    <a:bodyPr/>
                    <a:lstStyle/>
                    <a:p>
                      <a:r>
                        <a:rPr lang="en-GB" sz="1100" b="1" i="0" kern="1200" dirty="0">
                          <a:solidFill>
                            <a:schemeClr val="dk1"/>
                          </a:solidFill>
                          <a:effectLst/>
                          <a:latin typeface="+mn-lt"/>
                          <a:ea typeface="+mn-ea"/>
                          <a:cs typeface="+mn-cs"/>
                        </a:rPr>
                        <a:t>Summary</a:t>
                      </a:r>
                    </a:p>
                    <a:p>
                      <a:r>
                        <a:rPr lang="en-GB" sz="1100" b="0" i="0" kern="1200" dirty="0">
                          <a:solidFill>
                            <a:schemeClr val="dk1"/>
                          </a:solidFill>
                          <a:effectLst/>
                          <a:latin typeface="+mn-lt"/>
                          <a:ea typeface="+mn-ea"/>
                          <a:cs typeface="+mn-cs"/>
                        </a:rPr>
                        <a:t>This unit focuses on the Haka. Pupils will learn Haka movements, leading to a choreographed dance phrase based on the </a:t>
                      </a:r>
                      <a:r>
                        <a:rPr lang="en-GB" sz="1100" b="0" i="0" kern="1200" dirty="0" err="1">
                          <a:solidFill>
                            <a:schemeClr val="dk1"/>
                          </a:solidFill>
                          <a:effectLst/>
                          <a:latin typeface="+mn-lt"/>
                          <a:ea typeface="+mn-ea"/>
                          <a:cs typeface="+mn-cs"/>
                        </a:rPr>
                        <a:t>Ka</a:t>
                      </a:r>
                      <a:r>
                        <a:rPr lang="en-GB" sz="1100" b="0" i="0" kern="1200" dirty="0">
                          <a:solidFill>
                            <a:schemeClr val="dk1"/>
                          </a:solidFill>
                          <a:effectLst/>
                          <a:latin typeface="+mn-lt"/>
                          <a:ea typeface="+mn-ea"/>
                          <a:cs typeface="+mn-cs"/>
                        </a:rPr>
                        <a:t> Mate Haka. </a:t>
                      </a:r>
                    </a:p>
                    <a:p>
                      <a:r>
                        <a:rPr lang="en-GB" sz="1100" b="1" i="0" kern="1200" dirty="0">
                          <a:solidFill>
                            <a:schemeClr val="dk1"/>
                          </a:solidFill>
                          <a:effectLst/>
                          <a:latin typeface="+mn-lt"/>
                          <a:ea typeface="+mn-ea"/>
                          <a:cs typeface="+mn-cs"/>
                        </a:rPr>
                        <a:t>Prior learning</a:t>
                      </a:r>
                    </a:p>
                    <a:p>
                      <a:r>
                        <a:rPr lang="en-GB" sz="1100" b="0" i="0" kern="1200" dirty="0">
                          <a:solidFill>
                            <a:schemeClr val="dk1"/>
                          </a:solidFill>
                          <a:effectLst/>
                          <a:latin typeface="+mn-lt"/>
                          <a:ea typeface="+mn-ea"/>
                          <a:cs typeface="+mn-cs"/>
                        </a:rPr>
                        <a:t>Pupils will have been introduced to a range of different movements and skills based in dance. Pupils will understand the concept of a dance phrase, and how different dance movements can be linked together to form a group and whole class dance phrase. Pupils will be familiar with dance techniques such as dancing in unison and using the canon movement.</a:t>
                      </a:r>
                    </a:p>
                    <a:p>
                      <a:endParaRPr lang="en-GB" sz="1000" b="0" i="0" kern="1200" dirty="0">
                        <a:solidFill>
                          <a:schemeClr val="dk1"/>
                        </a:solidFill>
                        <a:effectLst/>
                        <a:latin typeface="+mn-lt"/>
                        <a:ea typeface="+mn-ea"/>
                        <a:cs typeface="+mn-cs"/>
                      </a:endParaRPr>
                    </a:p>
                  </a:txBody>
                  <a:tcPr/>
                </a:tc>
                <a:tc>
                  <a:txBody>
                    <a:bodyPr/>
                    <a:lstStyle/>
                    <a:p>
                      <a:r>
                        <a:rPr lang="en-GB" sz="1400" b="1" i="0" kern="1200" dirty="0">
                          <a:solidFill>
                            <a:schemeClr val="dk1"/>
                          </a:solidFill>
                          <a:effectLst/>
                          <a:latin typeface="+mn-lt"/>
                          <a:ea typeface="+mn-ea"/>
                          <a:cs typeface="+mn-cs"/>
                        </a:rPr>
                        <a:t>Summary</a:t>
                      </a:r>
                    </a:p>
                    <a:p>
                      <a:r>
                        <a:rPr lang="en-GB" sz="1400" b="0" i="0" kern="1200" dirty="0">
                          <a:solidFill>
                            <a:schemeClr val="dk1"/>
                          </a:solidFill>
                          <a:effectLst/>
                          <a:latin typeface="+mn-lt"/>
                          <a:ea typeface="+mn-ea"/>
                          <a:cs typeface="+mn-cs"/>
                        </a:rPr>
                        <a:t>This unit focuses on controlling, dribbling, turning, passing and receiving the ball. Pupils will also develop their skills of tackling, marking and shooting and have an opportunity to apply all learned skills in a game of football.</a:t>
                      </a:r>
                    </a:p>
                    <a:p>
                      <a:r>
                        <a:rPr lang="en-GB" sz="1400" b="1" i="0" kern="1200" dirty="0">
                          <a:solidFill>
                            <a:schemeClr val="dk1"/>
                          </a:solidFill>
                          <a:effectLst/>
                          <a:latin typeface="+mn-lt"/>
                          <a:ea typeface="+mn-ea"/>
                          <a:cs typeface="+mn-cs"/>
                        </a:rPr>
                        <a:t>Prior learning</a:t>
                      </a:r>
                    </a:p>
                    <a:p>
                      <a:r>
                        <a:rPr lang="en-GB" sz="1400" b="0" i="0" kern="1200" dirty="0">
                          <a:solidFill>
                            <a:schemeClr val="dk1"/>
                          </a:solidFill>
                          <a:effectLst/>
                          <a:latin typeface="+mn-lt"/>
                          <a:ea typeface="+mn-ea"/>
                          <a:cs typeface="+mn-cs"/>
                        </a:rPr>
                        <a:t>This lesson builds on the key skills of football developed previously in learning.</a:t>
                      </a:r>
                    </a:p>
                    <a:p>
                      <a:endParaRPr lang="en-GB" dirty="0"/>
                    </a:p>
                  </a:txBody>
                  <a:tcPr/>
                </a:tc>
                <a:tc>
                  <a:txBody>
                    <a:bodyPr/>
                    <a:lstStyle/>
                    <a:p>
                      <a:r>
                        <a:rPr lang="en-GB" sz="1400" b="1" i="0" kern="1200" dirty="0">
                          <a:solidFill>
                            <a:schemeClr val="dk1"/>
                          </a:solidFill>
                          <a:effectLst/>
                          <a:latin typeface="+mn-lt"/>
                          <a:ea typeface="+mn-ea"/>
                          <a:cs typeface="+mn-cs"/>
                        </a:rPr>
                        <a:t>Summary</a:t>
                      </a:r>
                    </a:p>
                    <a:p>
                      <a:r>
                        <a:rPr lang="en-GB" sz="1400" b="0" i="0" kern="1200" dirty="0">
                          <a:solidFill>
                            <a:schemeClr val="dk1"/>
                          </a:solidFill>
                          <a:effectLst/>
                          <a:latin typeface="+mn-lt"/>
                          <a:ea typeface="+mn-ea"/>
                          <a:cs typeface="+mn-cs"/>
                        </a:rPr>
                        <a:t>This unit focuses on developing bowling and batting in a game situation, developing deep field catching and introducing the lofted drive. Pupils will have the opportunity to apply these skills to a game situation.</a:t>
                      </a:r>
                    </a:p>
                    <a:p>
                      <a:r>
                        <a:rPr lang="en-GB" sz="1400" b="1" i="0" kern="1200" dirty="0">
                          <a:solidFill>
                            <a:schemeClr val="dk1"/>
                          </a:solidFill>
                          <a:effectLst/>
                          <a:latin typeface="+mn-lt"/>
                          <a:ea typeface="+mn-ea"/>
                          <a:cs typeface="+mn-cs"/>
                        </a:rPr>
                        <a:t>Prior learning</a:t>
                      </a:r>
                    </a:p>
                    <a:p>
                      <a:r>
                        <a:rPr lang="en-GB" sz="1400" b="0" i="0" kern="1200" dirty="0">
                          <a:solidFill>
                            <a:schemeClr val="dk1"/>
                          </a:solidFill>
                          <a:effectLst/>
                          <a:latin typeface="+mn-lt"/>
                          <a:ea typeface="+mn-ea"/>
                          <a:cs typeface="+mn-cs"/>
                        </a:rPr>
                        <a:t>This lesson builds on the key skills of cricket developed in previous units.</a:t>
                      </a:r>
                    </a:p>
                    <a:p>
                      <a:endParaRPr lang="en-GB" dirty="0"/>
                    </a:p>
                  </a:txBody>
                  <a:tcPr/>
                </a:tc>
                <a:tc>
                  <a:txBody>
                    <a:bodyPr/>
                    <a:lstStyle/>
                    <a:p>
                      <a:r>
                        <a:rPr lang="en-GB" sz="1400" b="1" i="0" kern="1200" dirty="0">
                          <a:solidFill>
                            <a:schemeClr val="dk1"/>
                          </a:solidFill>
                          <a:effectLst/>
                          <a:latin typeface="+mn-lt"/>
                          <a:ea typeface="+mn-ea"/>
                          <a:cs typeface="+mn-cs"/>
                        </a:rPr>
                        <a:t>Summary</a:t>
                      </a:r>
                    </a:p>
                    <a:p>
                      <a:r>
                        <a:rPr lang="en-GB" sz="1400" b="0" i="0" kern="1200" dirty="0">
                          <a:solidFill>
                            <a:schemeClr val="dk1"/>
                          </a:solidFill>
                          <a:effectLst/>
                          <a:latin typeface="+mn-lt"/>
                          <a:ea typeface="+mn-ea"/>
                          <a:cs typeface="+mn-cs"/>
                        </a:rPr>
                        <a:t>This unit builds on the skills taught in previous athletic units. Pupils will develop: Running for speed; jumping for distance (triple jump), throwing and hurdling skills. Pupils will be able to run relays, score, officiate and show leadership in athletics.</a:t>
                      </a:r>
                    </a:p>
                    <a:p>
                      <a:r>
                        <a:rPr lang="en-GB" sz="1400" b="1" i="0" kern="1200" dirty="0">
                          <a:solidFill>
                            <a:schemeClr val="dk1"/>
                          </a:solidFill>
                          <a:effectLst/>
                          <a:latin typeface="+mn-lt"/>
                          <a:ea typeface="+mn-ea"/>
                          <a:cs typeface="+mn-cs"/>
                        </a:rPr>
                        <a:t>Prior learning</a:t>
                      </a:r>
                    </a:p>
                    <a:p>
                      <a:r>
                        <a:rPr lang="en-GB" sz="1400" b="0" i="0" kern="1200" dirty="0">
                          <a:solidFill>
                            <a:schemeClr val="dk1"/>
                          </a:solidFill>
                          <a:effectLst/>
                          <a:latin typeface="+mn-lt"/>
                          <a:ea typeface="+mn-ea"/>
                          <a:cs typeface="+mn-cs"/>
                        </a:rPr>
                        <a:t>This lesson builds on the key skills of athletics studied in previous years.</a:t>
                      </a:r>
                    </a:p>
                    <a:p>
                      <a:endParaRPr lang="en-GB" dirty="0"/>
                    </a:p>
                  </a:txBody>
                  <a:tcPr/>
                </a:tc>
                <a:extLst>
                  <a:ext uri="{0D108BD9-81ED-4DB2-BD59-A6C34878D82A}">
                    <a16:rowId xmlns:a16="http://schemas.microsoft.com/office/drawing/2014/main" val="479396565"/>
                  </a:ext>
                </a:extLst>
              </a:tr>
            </a:tbl>
          </a:graphicData>
        </a:graphic>
      </p:graphicFrame>
    </p:spTree>
    <p:extLst>
      <p:ext uri="{BB962C8B-B14F-4D97-AF65-F5344CB8AC3E}">
        <p14:creationId xmlns:p14="http://schemas.microsoft.com/office/powerpoint/2010/main" val="34661383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0298" y="165463"/>
            <a:ext cx="6252754" cy="646331"/>
          </a:xfrm>
          <a:prstGeom prst="rect">
            <a:avLst/>
          </a:prstGeom>
          <a:noFill/>
        </p:spPr>
        <p:txBody>
          <a:bodyPr wrap="square" rtlCol="0">
            <a:spAutoFit/>
          </a:bodyPr>
          <a:lstStyle/>
          <a:p>
            <a:r>
              <a:rPr lang="en-GB" dirty="0"/>
              <a:t>Laceby Acres Primary Academy Long Term Year Plan</a:t>
            </a:r>
          </a:p>
          <a:p>
            <a:r>
              <a:rPr lang="en-GB" dirty="0"/>
              <a:t>Year 6 </a:t>
            </a:r>
          </a:p>
        </p:txBody>
      </p:sp>
      <p:graphicFrame>
        <p:nvGraphicFramePr>
          <p:cNvPr id="3" name="Table 2"/>
          <p:cNvGraphicFramePr>
            <a:graphicFrameLocks noGrp="1"/>
          </p:cNvGraphicFramePr>
          <p:nvPr>
            <p:extLst>
              <p:ext uri="{D42A27DB-BD31-4B8C-83A1-F6EECF244321}">
                <p14:modId xmlns:p14="http://schemas.microsoft.com/office/powerpoint/2010/main" val="2500563003"/>
              </p:ext>
            </p:extLst>
          </p:nvPr>
        </p:nvGraphicFramePr>
        <p:xfrm>
          <a:off x="200298" y="811794"/>
          <a:ext cx="11721738" cy="5889920"/>
        </p:xfrm>
        <a:graphic>
          <a:graphicData uri="http://schemas.openxmlformats.org/drawingml/2006/table">
            <a:tbl>
              <a:tblPr firstRow="1" bandRow="1">
                <a:tableStyleId>{93296810-A885-4BE3-A3E7-6D5BEEA58F35}</a:tableStyleId>
              </a:tblPr>
              <a:tblGrid>
                <a:gridCol w="1953623">
                  <a:extLst>
                    <a:ext uri="{9D8B030D-6E8A-4147-A177-3AD203B41FA5}">
                      <a16:colId xmlns:a16="http://schemas.microsoft.com/office/drawing/2014/main" val="16764646"/>
                    </a:ext>
                  </a:extLst>
                </a:gridCol>
                <a:gridCol w="1953623">
                  <a:extLst>
                    <a:ext uri="{9D8B030D-6E8A-4147-A177-3AD203B41FA5}">
                      <a16:colId xmlns:a16="http://schemas.microsoft.com/office/drawing/2014/main" val="940522134"/>
                    </a:ext>
                  </a:extLst>
                </a:gridCol>
                <a:gridCol w="1953623">
                  <a:extLst>
                    <a:ext uri="{9D8B030D-6E8A-4147-A177-3AD203B41FA5}">
                      <a16:colId xmlns:a16="http://schemas.microsoft.com/office/drawing/2014/main" val="3537705092"/>
                    </a:ext>
                  </a:extLst>
                </a:gridCol>
                <a:gridCol w="1953623">
                  <a:extLst>
                    <a:ext uri="{9D8B030D-6E8A-4147-A177-3AD203B41FA5}">
                      <a16:colId xmlns:a16="http://schemas.microsoft.com/office/drawing/2014/main" val="1423089658"/>
                    </a:ext>
                  </a:extLst>
                </a:gridCol>
                <a:gridCol w="1953623">
                  <a:extLst>
                    <a:ext uri="{9D8B030D-6E8A-4147-A177-3AD203B41FA5}">
                      <a16:colId xmlns:a16="http://schemas.microsoft.com/office/drawing/2014/main" val="1190714343"/>
                    </a:ext>
                  </a:extLst>
                </a:gridCol>
                <a:gridCol w="1953623">
                  <a:extLst>
                    <a:ext uri="{9D8B030D-6E8A-4147-A177-3AD203B41FA5}">
                      <a16:colId xmlns:a16="http://schemas.microsoft.com/office/drawing/2014/main" val="2334111306"/>
                    </a:ext>
                  </a:extLst>
                </a:gridCol>
              </a:tblGrid>
              <a:tr h="492795">
                <a:tc>
                  <a:txBody>
                    <a:bodyPr/>
                    <a:lstStyle/>
                    <a:p>
                      <a:pPr algn="ctr"/>
                      <a:r>
                        <a:rPr lang="en-GB" dirty="0"/>
                        <a:t>Autumn 1</a:t>
                      </a:r>
                    </a:p>
                  </a:txBody>
                  <a:tcPr/>
                </a:tc>
                <a:tc>
                  <a:txBody>
                    <a:bodyPr/>
                    <a:lstStyle/>
                    <a:p>
                      <a:pPr algn="ctr"/>
                      <a:r>
                        <a:rPr lang="en-GB" dirty="0"/>
                        <a:t>Autumn 2</a:t>
                      </a:r>
                    </a:p>
                  </a:txBody>
                  <a:tcPr/>
                </a:tc>
                <a:tc>
                  <a:txBody>
                    <a:bodyPr/>
                    <a:lstStyle/>
                    <a:p>
                      <a:pPr algn="ctr"/>
                      <a:r>
                        <a:rPr lang="en-GB" dirty="0"/>
                        <a:t>Spring</a:t>
                      </a:r>
                      <a:r>
                        <a:rPr lang="en-GB" baseline="0" dirty="0"/>
                        <a:t> 1</a:t>
                      </a:r>
                      <a:endParaRPr lang="en-GB" dirty="0"/>
                    </a:p>
                  </a:txBody>
                  <a:tcPr/>
                </a:tc>
                <a:tc>
                  <a:txBody>
                    <a:bodyPr/>
                    <a:lstStyle/>
                    <a:p>
                      <a:pPr algn="ctr"/>
                      <a:r>
                        <a:rPr lang="en-GB" dirty="0"/>
                        <a:t>Spring 2</a:t>
                      </a:r>
                    </a:p>
                  </a:txBody>
                  <a:tcPr/>
                </a:tc>
                <a:tc>
                  <a:txBody>
                    <a:bodyPr/>
                    <a:lstStyle/>
                    <a:p>
                      <a:pPr algn="ctr"/>
                      <a:r>
                        <a:rPr lang="en-GB" dirty="0"/>
                        <a:t>Summer 1</a:t>
                      </a:r>
                    </a:p>
                  </a:txBody>
                  <a:tcPr/>
                </a:tc>
                <a:tc>
                  <a:txBody>
                    <a:bodyPr/>
                    <a:lstStyle/>
                    <a:p>
                      <a:pPr algn="ctr"/>
                      <a:r>
                        <a:rPr lang="en-GB" dirty="0"/>
                        <a:t>Summer 2</a:t>
                      </a:r>
                    </a:p>
                  </a:txBody>
                  <a:tcPr/>
                </a:tc>
                <a:extLst>
                  <a:ext uri="{0D108BD9-81ED-4DB2-BD59-A6C34878D82A}">
                    <a16:rowId xmlns:a16="http://schemas.microsoft.com/office/drawing/2014/main" val="1817149167"/>
                  </a:ext>
                </a:extLst>
              </a:tr>
              <a:tr h="1419820">
                <a:tc>
                  <a:txBody>
                    <a:bodyPr/>
                    <a:lstStyle/>
                    <a:p>
                      <a:pPr algn="ctr"/>
                      <a:r>
                        <a:rPr lang="en-GB" dirty="0"/>
                        <a:t>Gymnastics</a:t>
                      </a:r>
                    </a:p>
                  </a:txBody>
                  <a:tcPr/>
                </a:tc>
                <a:tc>
                  <a:txBody>
                    <a:bodyPr/>
                    <a:lstStyle/>
                    <a:p>
                      <a:pPr algn="ctr"/>
                      <a:r>
                        <a:rPr lang="en-GB" dirty="0"/>
                        <a:t>Games </a:t>
                      </a:r>
                    </a:p>
                    <a:p>
                      <a:pPr algn="ctr"/>
                      <a:r>
                        <a:rPr lang="en-GB" dirty="0"/>
                        <a:t>Basketball</a:t>
                      </a:r>
                    </a:p>
                    <a:p>
                      <a:pPr algn="ctr"/>
                      <a:endParaRPr lang="en-GB" dirty="0"/>
                    </a:p>
                  </a:txBody>
                  <a:tcPr/>
                </a:tc>
                <a:tc>
                  <a:txBody>
                    <a:bodyPr/>
                    <a:lstStyle/>
                    <a:p>
                      <a:pPr algn="ctr"/>
                      <a:r>
                        <a:rPr lang="en-GB" sz="1800" dirty="0"/>
                        <a:t>Dance</a:t>
                      </a:r>
                    </a:p>
                  </a:txBody>
                  <a:tcPr/>
                </a:tc>
                <a:tc>
                  <a:txBody>
                    <a:bodyPr/>
                    <a:lstStyle/>
                    <a:p>
                      <a:pPr algn="ctr"/>
                      <a:r>
                        <a:rPr lang="en-GB" dirty="0"/>
                        <a:t>Games</a:t>
                      </a:r>
                    </a:p>
                    <a:p>
                      <a:pPr algn="ctr"/>
                      <a:r>
                        <a:rPr lang="en-GB" dirty="0"/>
                        <a:t>Net &amp; Wall</a:t>
                      </a:r>
                    </a:p>
                    <a:p>
                      <a:pPr algn="ctr"/>
                      <a:r>
                        <a:rPr lang="en-GB" dirty="0"/>
                        <a:t>Tennis</a:t>
                      </a:r>
                    </a:p>
                    <a:p>
                      <a:pPr algn="ctr"/>
                      <a:endParaRPr lang="en-GB" dirty="0"/>
                    </a:p>
                  </a:txBody>
                  <a:tcPr/>
                </a:tc>
                <a:tc>
                  <a:txBody>
                    <a:bodyPr/>
                    <a:lstStyle/>
                    <a:p>
                      <a:pPr algn="ctr"/>
                      <a:r>
                        <a:rPr lang="en-GB" dirty="0"/>
                        <a:t>Games</a:t>
                      </a:r>
                    </a:p>
                    <a:p>
                      <a:pPr algn="ctr"/>
                      <a:r>
                        <a:rPr lang="en-GB" dirty="0"/>
                        <a:t>Fielding &amp; Striking</a:t>
                      </a:r>
                    </a:p>
                    <a:p>
                      <a:pPr algn="ctr"/>
                      <a:r>
                        <a:rPr lang="en-GB" dirty="0" err="1"/>
                        <a:t>Rounders</a:t>
                      </a:r>
                      <a:endParaRPr lang="en-GB" dirty="0"/>
                    </a:p>
                    <a:p>
                      <a:pPr algn="ctr"/>
                      <a:endParaRPr lang="en-GB"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dirty="0"/>
                        <a:t>Athletics</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800" dirty="0"/>
                    </a:p>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dirty="0"/>
                        <a:t>Outdoor Adventure</a:t>
                      </a:r>
                    </a:p>
                    <a:p>
                      <a:pPr algn="ctr"/>
                      <a:endParaRPr lang="en-GB" dirty="0"/>
                    </a:p>
                  </a:txBody>
                  <a:tcPr/>
                </a:tc>
                <a:extLst>
                  <a:ext uri="{0D108BD9-81ED-4DB2-BD59-A6C34878D82A}">
                    <a16:rowId xmlns:a16="http://schemas.microsoft.com/office/drawing/2014/main" val="3270616840"/>
                  </a:ext>
                </a:extLst>
              </a:tr>
              <a:tr h="3934085">
                <a:tc>
                  <a:txBody>
                    <a:bodyPr/>
                    <a:lstStyle/>
                    <a:p>
                      <a:r>
                        <a:rPr lang="en-GB" sz="1400" b="1" i="0" kern="1200" dirty="0">
                          <a:solidFill>
                            <a:schemeClr val="dk1"/>
                          </a:solidFill>
                          <a:effectLst/>
                          <a:latin typeface="+mn-lt"/>
                          <a:ea typeface="+mn-ea"/>
                          <a:cs typeface="+mn-cs"/>
                        </a:rPr>
                        <a:t>Summary</a:t>
                      </a:r>
                    </a:p>
                    <a:p>
                      <a:r>
                        <a:rPr lang="en-GB" sz="1400" b="0" i="0" kern="1200" dirty="0">
                          <a:solidFill>
                            <a:schemeClr val="dk1"/>
                          </a:solidFill>
                          <a:effectLst/>
                          <a:latin typeface="+mn-lt"/>
                          <a:ea typeface="+mn-ea"/>
                          <a:cs typeface="+mn-cs"/>
                        </a:rPr>
                        <a:t>Within this unit, pupils will explore balances, rolls on/off apparatus and incorporate stands into unison performances.</a:t>
                      </a:r>
                    </a:p>
                    <a:p>
                      <a:r>
                        <a:rPr lang="en-GB" sz="1400" b="1" i="0" kern="1200" dirty="0">
                          <a:solidFill>
                            <a:schemeClr val="dk1"/>
                          </a:solidFill>
                          <a:effectLst/>
                          <a:latin typeface="+mn-lt"/>
                          <a:ea typeface="+mn-ea"/>
                          <a:cs typeface="+mn-cs"/>
                        </a:rPr>
                        <a:t>Prior learning</a:t>
                      </a:r>
                    </a:p>
                    <a:p>
                      <a:r>
                        <a:rPr lang="en-GB" sz="1400" b="0" i="0" kern="1200" dirty="0">
                          <a:solidFill>
                            <a:schemeClr val="dk1"/>
                          </a:solidFill>
                          <a:effectLst/>
                          <a:latin typeface="+mn-lt"/>
                          <a:ea typeface="+mn-ea"/>
                          <a:cs typeface="+mn-cs"/>
                        </a:rPr>
                        <a:t>This lesson builds on the key skills of: Sequencing, low and medium level shapes, basic shapes, routines and rolling.</a:t>
                      </a:r>
                    </a:p>
                    <a:p>
                      <a:endParaRPr lang="en-GB" dirty="0"/>
                    </a:p>
                  </a:txBody>
                  <a:tcPr/>
                </a:tc>
                <a:tc>
                  <a:txBody>
                    <a:bodyPr/>
                    <a:lstStyle/>
                    <a:p>
                      <a:r>
                        <a:rPr lang="en-GB" sz="1200" b="1" i="0" kern="1200" dirty="0">
                          <a:solidFill>
                            <a:schemeClr val="dk1"/>
                          </a:solidFill>
                          <a:effectLst/>
                          <a:latin typeface="+mn-lt"/>
                          <a:ea typeface="+mn-ea"/>
                          <a:cs typeface="+mn-cs"/>
                        </a:rPr>
                        <a:t>Summary</a:t>
                      </a:r>
                    </a:p>
                    <a:p>
                      <a:r>
                        <a:rPr lang="en-GB" sz="1200" b="0" i="0" kern="1200" dirty="0">
                          <a:solidFill>
                            <a:schemeClr val="dk1"/>
                          </a:solidFill>
                          <a:effectLst/>
                          <a:latin typeface="+mn-lt"/>
                          <a:ea typeface="+mn-ea"/>
                          <a:cs typeface="+mn-cs"/>
                        </a:rPr>
                        <a:t>This unit focuses on developing skills for passing, dribbling, defending and marking an opponent. Pupils also have the opportunity to apply their skills to small and full-size games.</a:t>
                      </a:r>
                    </a:p>
                    <a:p>
                      <a:r>
                        <a:rPr lang="en-GB" sz="1200" b="1" i="0" kern="1200" dirty="0">
                          <a:solidFill>
                            <a:schemeClr val="dk1"/>
                          </a:solidFill>
                          <a:effectLst/>
                          <a:latin typeface="+mn-lt"/>
                          <a:ea typeface="+mn-ea"/>
                          <a:cs typeface="+mn-cs"/>
                        </a:rPr>
                        <a:t>Prior learning</a:t>
                      </a:r>
                    </a:p>
                    <a:p>
                      <a:r>
                        <a:rPr lang="en-GB" sz="1200" b="0" i="0" kern="1200" dirty="0">
                          <a:solidFill>
                            <a:schemeClr val="dk1"/>
                          </a:solidFill>
                          <a:effectLst/>
                          <a:latin typeface="+mn-lt"/>
                          <a:ea typeface="+mn-ea"/>
                          <a:cs typeface="+mn-cs"/>
                        </a:rPr>
                        <a:t>This unit builds on the key skills of basketball especially throwing, catching and finding space developed in previous years.</a:t>
                      </a:r>
                    </a:p>
                    <a:p>
                      <a:endParaRPr lang="en-GB" dirty="0"/>
                    </a:p>
                  </a:txBody>
                  <a:tcPr/>
                </a:tc>
                <a:tc>
                  <a:txBody>
                    <a:bodyPr/>
                    <a:lstStyle/>
                    <a:p>
                      <a:r>
                        <a:rPr lang="en-GB" sz="1050" b="1" i="0" kern="1200" dirty="0">
                          <a:solidFill>
                            <a:schemeClr val="dk1"/>
                          </a:solidFill>
                          <a:effectLst/>
                          <a:latin typeface="+mn-lt"/>
                          <a:ea typeface="+mn-ea"/>
                          <a:cs typeface="+mn-cs"/>
                        </a:rPr>
                        <a:t>Summary</a:t>
                      </a:r>
                    </a:p>
                    <a:p>
                      <a:r>
                        <a:rPr lang="en-GB" sz="1050" b="0" i="0" kern="1200" dirty="0">
                          <a:solidFill>
                            <a:schemeClr val="dk1"/>
                          </a:solidFill>
                          <a:effectLst/>
                          <a:latin typeface="+mn-lt"/>
                          <a:ea typeface="+mn-ea"/>
                          <a:cs typeface="+mn-cs"/>
                        </a:rPr>
                        <a:t>This unit focuses on movements, dance phrases and choreographed routines based on the theme of Street Art. Pupils will build up their dance movements into a performed choreographed dance narrative.</a:t>
                      </a:r>
                    </a:p>
                    <a:p>
                      <a:r>
                        <a:rPr lang="en-GB" sz="1050" b="1" i="0" kern="1200" dirty="0">
                          <a:solidFill>
                            <a:schemeClr val="dk1"/>
                          </a:solidFill>
                          <a:effectLst/>
                          <a:latin typeface="+mn-lt"/>
                          <a:ea typeface="+mn-ea"/>
                          <a:cs typeface="+mn-cs"/>
                        </a:rPr>
                        <a:t>Prior learning</a:t>
                      </a:r>
                    </a:p>
                    <a:p>
                      <a:r>
                        <a:rPr lang="en-GB" sz="1050" b="0" i="0" kern="1200" dirty="0">
                          <a:solidFill>
                            <a:schemeClr val="dk1"/>
                          </a:solidFill>
                          <a:effectLst/>
                          <a:latin typeface="+mn-lt"/>
                          <a:ea typeface="+mn-ea"/>
                          <a:cs typeface="+mn-cs"/>
                        </a:rPr>
                        <a:t>Pupils will have been introduced to a range of different movements and skills based in dance. Pupils will understand the concept of a dance phrase and how different dance movements can be linked together to form a group and whole class dance phrase, both as choreographed and improvised routines. Pupils will have used dance techniques such as dancing in unison and using the canon movement.</a:t>
                      </a:r>
                    </a:p>
                    <a:p>
                      <a:endParaRPr lang="en-GB" sz="1000" b="0" i="0" kern="1200" dirty="0">
                        <a:solidFill>
                          <a:schemeClr val="dk1"/>
                        </a:solidFill>
                        <a:effectLst/>
                        <a:latin typeface="+mn-lt"/>
                        <a:ea typeface="+mn-ea"/>
                        <a:cs typeface="+mn-cs"/>
                      </a:endParaRPr>
                    </a:p>
                  </a:txBody>
                  <a:tcPr/>
                </a:tc>
                <a:tc>
                  <a:txBody>
                    <a:bodyPr/>
                    <a:lstStyle/>
                    <a:p>
                      <a:r>
                        <a:rPr lang="en-GB" sz="1200" b="1" i="0" kern="1200" dirty="0">
                          <a:solidFill>
                            <a:schemeClr val="dk1"/>
                          </a:solidFill>
                          <a:effectLst/>
                          <a:latin typeface="+mn-lt"/>
                          <a:ea typeface="+mn-ea"/>
                          <a:cs typeface="+mn-cs"/>
                        </a:rPr>
                        <a:t>Summary</a:t>
                      </a:r>
                    </a:p>
                    <a:p>
                      <a:r>
                        <a:rPr lang="en-GB" sz="1200" b="0" i="0" kern="1200" dirty="0">
                          <a:solidFill>
                            <a:schemeClr val="dk1"/>
                          </a:solidFill>
                          <a:effectLst/>
                          <a:latin typeface="+mn-lt"/>
                          <a:ea typeface="+mn-ea"/>
                          <a:cs typeface="+mn-cs"/>
                        </a:rPr>
                        <a:t>This unit focuses on developing the serve, return serve, footwork and taking the correct position on the court. Pupils will also learn how to recover after making a shot and develop a cooperative rally.</a:t>
                      </a:r>
                    </a:p>
                    <a:p>
                      <a:r>
                        <a:rPr lang="en-GB" sz="1200" b="1" i="0" kern="1200" dirty="0">
                          <a:solidFill>
                            <a:schemeClr val="dk1"/>
                          </a:solidFill>
                          <a:effectLst/>
                          <a:latin typeface="+mn-lt"/>
                          <a:ea typeface="+mn-ea"/>
                          <a:cs typeface="+mn-cs"/>
                        </a:rPr>
                        <a:t>Prior learning</a:t>
                      </a:r>
                    </a:p>
                    <a:p>
                      <a:r>
                        <a:rPr lang="en-GB" sz="1200" b="0" i="0" kern="1200" dirty="0">
                          <a:solidFill>
                            <a:schemeClr val="dk1"/>
                          </a:solidFill>
                          <a:effectLst/>
                          <a:latin typeface="+mn-lt"/>
                          <a:ea typeface="+mn-ea"/>
                          <a:cs typeface="+mn-cs"/>
                        </a:rPr>
                        <a:t>This lesson builds on the key skills of tennis developed when the children were 8 – 9.</a:t>
                      </a:r>
                    </a:p>
                    <a:p>
                      <a:endParaRPr lang="en-GB" dirty="0"/>
                    </a:p>
                  </a:txBody>
                  <a:tcPr/>
                </a:tc>
                <a:tc>
                  <a:txBody>
                    <a:bodyPr/>
                    <a:lstStyle/>
                    <a:p>
                      <a:r>
                        <a:rPr lang="en-GB" sz="1200" b="1" i="0" kern="1200" dirty="0">
                          <a:solidFill>
                            <a:schemeClr val="dk1"/>
                          </a:solidFill>
                          <a:effectLst/>
                          <a:latin typeface="+mn-lt"/>
                          <a:ea typeface="+mn-ea"/>
                          <a:cs typeface="+mn-cs"/>
                        </a:rPr>
                        <a:t>Summary</a:t>
                      </a:r>
                    </a:p>
                    <a:p>
                      <a:r>
                        <a:rPr lang="en-GB" sz="1200" b="0" i="0" kern="1200" dirty="0">
                          <a:solidFill>
                            <a:schemeClr val="dk1"/>
                          </a:solidFill>
                          <a:effectLst/>
                          <a:latin typeface="+mn-lt"/>
                          <a:ea typeface="+mn-ea"/>
                          <a:cs typeface="+mn-cs"/>
                        </a:rPr>
                        <a:t>This unit focuses on throwing, catching and striking a ball consistently as well as fielding. Pupils will have the opportunity to demonstrate the key rule in </a:t>
                      </a:r>
                      <a:r>
                        <a:rPr lang="en-GB" sz="1200" b="0" i="0" kern="1200" dirty="0" err="1">
                          <a:solidFill>
                            <a:schemeClr val="dk1"/>
                          </a:solidFill>
                          <a:effectLst/>
                          <a:latin typeface="+mn-lt"/>
                          <a:ea typeface="+mn-ea"/>
                          <a:cs typeface="+mn-cs"/>
                        </a:rPr>
                        <a:t>rounders</a:t>
                      </a:r>
                      <a:r>
                        <a:rPr lang="en-GB" sz="1200" b="0" i="0" kern="1200" dirty="0">
                          <a:solidFill>
                            <a:schemeClr val="dk1"/>
                          </a:solidFill>
                          <a:effectLst/>
                          <a:latin typeface="+mn-lt"/>
                          <a:ea typeface="+mn-ea"/>
                          <a:cs typeface="+mn-cs"/>
                        </a:rPr>
                        <a:t> and compete successfully as a team.</a:t>
                      </a:r>
                    </a:p>
                    <a:p>
                      <a:r>
                        <a:rPr lang="en-GB" sz="1200" b="1" i="0" kern="1200" dirty="0">
                          <a:solidFill>
                            <a:schemeClr val="dk1"/>
                          </a:solidFill>
                          <a:effectLst/>
                          <a:latin typeface="+mn-lt"/>
                          <a:ea typeface="+mn-ea"/>
                          <a:cs typeface="+mn-cs"/>
                        </a:rPr>
                        <a:t>Prior learning</a:t>
                      </a:r>
                    </a:p>
                    <a:p>
                      <a:r>
                        <a:rPr lang="en-GB" sz="1200" b="0" i="0" kern="1200" dirty="0">
                          <a:solidFill>
                            <a:schemeClr val="dk1"/>
                          </a:solidFill>
                          <a:effectLst/>
                          <a:latin typeface="+mn-lt"/>
                          <a:ea typeface="+mn-ea"/>
                          <a:cs typeface="+mn-cs"/>
                        </a:rPr>
                        <a:t>This lesson builds on the key skills of:</a:t>
                      </a:r>
                    </a:p>
                    <a:p>
                      <a:r>
                        <a:rPr lang="en-GB" sz="1200" b="0" i="0" kern="1200" dirty="0">
                          <a:solidFill>
                            <a:schemeClr val="dk1"/>
                          </a:solidFill>
                          <a:effectLst/>
                          <a:latin typeface="+mn-lt"/>
                          <a:ea typeface="+mn-ea"/>
                          <a:cs typeface="+mn-cs"/>
                        </a:rPr>
                        <a:t>Basic throwing and catching.</a:t>
                      </a:r>
                    </a:p>
                    <a:p>
                      <a:r>
                        <a:rPr lang="en-GB" sz="1200" b="0" i="0" kern="1200" dirty="0">
                          <a:solidFill>
                            <a:schemeClr val="dk1"/>
                          </a:solidFill>
                          <a:effectLst/>
                          <a:latin typeface="+mn-lt"/>
                          <a:ea typeface="+mn-ea"/>
                          <a:cs typeface="+mn-cs"/>
                        </a:rPr>
                        <a:t>Understanding of ball games.</a:t>
                      </a:r>
                    </a:p>
                    <a:p>
                      <a:r>
                        <a:rPr lang="en-GB" sz="1200" b="0" i="0" kern="1200" dirty="0">
                          <a:solidFill>
                            <a:schemeClr val="dk1"/>
                          </a:solidFill>
                          <a:effectLst/>
                          <a:latin typeface="+mn-lt"/>
                          <a:ea typeface="+mn-ea"/>
                          <a:cs typeface="+mn-cs"/>
                        </a:rPr>
                        <a:t>Racket/bat skills.</a:t>
                      </a:r>
                    </a:p>
                    <a:p>
                      <a:endParaRPr lang="en-GB" dirty="0"/>
                    </a:p>
                  </a:txBody>
                  <a:tcPr/>
                </a:tc>
                <a:tc>
                  <a:txBody>
                    <a:bodyPr/>
                    <a:lstStyle/>
                    <a:p>
                      <a:r>
                        <a:rPr lang="en-GB" sz="1100" b="1" i="0" kern="1200" dirty="0">
                          <a:solidFill>
                            <a:schemeClr val="dk1"/>
                          </a:solidFill>
                          <a:effectLst/>
                          <a:latin typeface="+mn-lt"/>
                          <a:ea typeface="+mn-ea"/>
                          <a:cs typeface="+mn-cs"/>
                        </a:rPr>
                        <a:t>Summary</a:t>
                      </a:r>
                    </a:p>
                    <a:p>
                      <a:r>
                        <a:rPr lang="en-GB" sz="1100" b="0" i="0" kern="1200" dirty="0">
                          <a:solidFill>
                            <a:schemeClr val="dk1"/>
                          </a:solidFill>
                          <a:effectLst/>
                          <a:latin typeface="+mn-lt"/>
                          <a:ea typeface="+mn-ea"/>
                          <a:cs typeface="+mn-cs"/>
                        </a:rPr>
                        <a:t>In this unit pupils will: Run with greater fluency &amp; speed, including hurdling; sustain pace over longer distances; complete a variety of athletics races, throwing and jumping events; combine all athletics skills into a Sports Day style competition.</a:t>
                      </a:r>
                    </a:p>
                    <a:p>
                      <a:r>
                        <a:rPr lang="en-GB" sz="1100" b="1" i="0" kern="1200" dirty="0">
                          <a:solidFill>
                            <a:schemeClr val="dk1"/>
                          </a:solidFill>
                          <a:effectLst/>
                          <a:latin typeface="+mn-lt"/>
                          <a:ea typeface="+mn-ea"/>
                          <a:cs typeface="+mn-cs"/>
                        </a:rPr>
                        <a:t>Prior learning</a:t>
                      </a:r>
                    </a:p>
                    <a:p>
                      <a:r>
                        <a:rPr lang="en-GB" sz="1100" b="0" i="0" kern="1200" dirty="0">
                          <a:solidFill>
                            <a:schemeClr val="dk1"/>
                          </a:solidFill>
                          <a:effectLst/>
                          <a:latin typeface="+mn-lt"/>
                          <a:ea typeface="+mn-ea"/>
                          <a:cs typeface="+mn-cs"/>
                        </a:rPr>
                        <a:t>Running (Sprinting, relay changeovers, hurdling, long distance, stride pattern).</a:t>
                      </a:r>
                    </a:p>
                    <a:p>
                      <a:r>
                        <a:rPr lang="en-GB" sz="1100" b="0" i="0" kern="1200" dirty="0">
                          <a:solidFill>
                            <a:schemeClr val="dk1"/>
                          </a:solidFill>
                          <a:effectLst/>
                          <a:latin typeface="+mn-lt"/>
                          <a:ea typeface="+mn-ea"/>
                          <a:cs typeface="+mn-cs"/>
                        </a:rPr>
                        <a:t>Jumping (Distance, height, Long jump, triple jump, vertical jump, high jump).</a:t>
                      </a:r>
                    </a:p>
                    <a:p>
                      <a:r>
                        <a:rPr lang="en-GB" sz="1100" b="0" i="0" kern="1200" dirty="0">
                          <a:solidFill>
                            <a:schemeClr val="dk1"/>
                          </a:solidFill>
                          <a:effectLst/>
                          <a:latin typeface="+mn-lt"/>
                          <a:ea typeface="+mn-ea"/>
                          <a:cs typeface="+mn-cs"/>
                        </a:rPr>
                        <a:t>Throwing (Distance, Javelin, shot putt, overhead).</a:t>
                      </a:r>
                    </a:p>
                    <a:p>
                      <a:endParaRPr lang="en-GB" dirty="0"/>
                    </a:p>
                  </a:txBody>
                  <a:tcPr/>
                </a:tc>
                <a:extLst>
                  <a:ext uri="{0D108BD9-81ED-4DB2-BD59-A6C34878D82A}">
                    <a16:rowId xmlns:a16="http://schemas.microsoft.com/office/drawing/2014/main" val="479396565"/>
                  </a:ext>
                </a:extLst>
              </a:tr>
            </a:tbl>
          </a:graphicData>
        </a:graphic>
      </p:graphicFrame>
    </p:spTree>
    <p:extLst>
      <p:ext uri="{BB962C8B-B14F-4D97-AF65-F5344CB8AC3E}">
        <p14:creationId xmlns:p14="http://schemas.microsoft.com/office/powerpoint/2010/main" val="7591001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833518" y="109648"/>
            <a:ext cx="6406275" cy="369332"/>
          </a:xfrm>
          <a:prstGeom prst="rect">
            <a:avLst/>
          </a:prstGeom>
          <a:noFill/>
        </p:spPr>
        <p:txBody>
          <a:bodyPr wrap="square" rtlCol="0">
            <a:spAutoFit/>
          </a:bodyPr>
          <a:lstStyle/>
          <a:p>
            <a:pPr algn="ctr"/>
            <a:r>
              <a:rPr lang="en-GB" b="1" dirty="0"/>
              <a:t>Laceby Acres Primary Academy Physical Education Big Ideas</a:t>
            </a:r>
          </a:p>
        </p:txBody>
      </p:sp>
      <p:sp>
        <p:nvSpPr>
          <p:cNvPr id="5" name="Rounded Rectangle 4"/>
          <p:cNvSpPr/>
          <p:nvPr/>
        </p:nvSpPr>
        <p:spPr>
          <a:xfrm>
            <a:off x="109064" y="924470"/>
            <a:ext cx="11991703" cy="5000028"/>
          </a:xfrm>
          <a:prstGeom prst="roundRect">
            <a:avLst/>
          </a:prstGeom>
          <a:ln w="57150">
            <a:solidFill>
              <a:srgbClr val="92D05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a:p>
        </p:txBody>
      </p:sp>
      <p:pic>
        <p:nvPicPr>
          <p:cNvPr id="73" name="Picture 72"/>
          <p:cNvPicPr>
            <a:picLocks noChangeAspect="1"/>
          </p:cNvPicPr>
          <p:nvPr/>
        </p:nvPicPr>
        <p:blipFill rotWithShape="1">
          <a:blip r:embed="rId2"/>
          <a:srcRect b="21035"/>
          <a:stretch/>
        </p:blipFill>
        <p:spPr>
          <a:xfrm>
            <a:off x="445311" y="994717"/>
            <a:ext cx="2142119" cy="1691542"/>
          </a:xfrm>
          <a:prstGeom prst="rect">
            <a:avLst/>
          </a:prstGeom>
        </p:spPr>
      </p:pic>
      <p:pic>
        <p:nvPicPr>
          <p:cNvPr id="74" name="Picture 73"/>
          <p:cNvPicPr>
            <a:picLocks noChangeAspect="1"/>
          </p:cNvPicPr>
          <p:nvPr/>
        </p:nvPicPr>
        <p:blipFill rotWithShape="1">
          <a:blip r:embed="rId3"/>
          <a:srcRect b="16342"/>
          <a:stretch/>
        </p:blipFill>
        <p:spPr>
          <a:xfrm>
            <a:off x="2702748" y="1033373"/>
            <a:ext cx="1994520" cy="1668576"/>
          </a:xfrm>
          <a:prstGeom prst="rect">
            <a:avLst/>
          </a:prstGeom>
        </p:spPr>
      </p:pic>
      <p:pic>
        <p:nvPicPr>
          <p:cNvPr id="75" name="Picture 74"/>
          <p:cNvPicPr>
            <a:picLocks noChangeAspect="1"/>
          </p:cNvPicPr>
          <p:nvPr/>
        </p:nvPicPr>
        <p:blipFill rotWithShape="1">
          <a:blip r:embed="rId4"/>
          <a:srcRect b="14057"/>
          <a:stretch/>
        </p:blipFill>
        <p:spPr>
          <a:xfrm>
            <a:off x="466664" y="2874498"/>
            <a:ext cx="1702372" cy="1463081"/>
          </a:xfrm>
          <a:prstGeom prst="rect">
            <a:avLst/>
          </a:prstGeom>
        </p:spPr>
      </p:pic>
      <p:pic>
        <p:nvPicPr>
          <p:cNvPr id="76" name="Picture 75"/>
          <p:cNvPicPr>
            <a:picLocks noChangeAspect="1"/>
          </p:cNvPicPr>
          <p:nvPr/>
        </p:nvPicPr>
        <p:blipFill rotWithShape="1">
          <a:blip r:embed="rId5"/>
          <a:srcRect b="17184"/>
          <a:stretch/>
        </p:blipFill>
        <p:spPr>
          <a:xfrm>
            <a:off x="2266824" y="3129719"/>
            <a:ext cx="1433443" cy="1187125"/>
          </a:xfrm>
          <a:prstGeom prst="rect">
            <a:avLst/>
          </a:prstGeom>
        </p:spPr>
      </p:pic>
      <p:pic>
        <p:nvPicPr>
          <p:cNvPr id="77" name="Picture 76"/>
          <p:cNvPicPr>
            <a:picLocks noChangeAspect="1"/>
          </p:cNvPicPr>
          <p:nvPr/>
        </p:nvPicPr>
        <p:blipFill rotWithShape="1">
          <a:blip r:embed="rId6"/>
          <a:srcRect b="21233"/>
          <a:stretch/>
        </p:blipFill>
        <p:spPr>
          <a:xfrm>
            <a:off x="602762" y="3959007"/>
            <a:ext cx="2034592" cy="1602593"/>
          </a:xfrm>
          <a:prstGeom prst="rect">
            <a:avLst/>
          </a:prstGeom>
        </p:spPr>
      </p:pic>
      <p:pic>
        <p:nvPicPr>
          <p:cNvPr id="79" name="Picture 78"/>
          <p:cNvPicPr>
            <a:picLocks noChangeAspect="1"/>
          </p:cNvPicPr>
          <p:nvPr/>
        </p:nvPicPr>
        <p:blipFill rotWithShape="1">
          <a:blip r:embed="rId7"/>
          <a:srcRect b="20057"/>
          <a:stretch/>
        </p:blipFill>
        <p:spPr>
          <a:xfrm>
            <a:off x="6986813" y="1020296"/>
            <a:ext cx="2358356" cy="1885337"/>
          </a:xfrm>
          <a:prstGeom prst="rect">
            <a:avLst/>
          </a:prstGeom>
        </p:spPr>
      </p:pic>
      <p:pic>
        <p:nvPicPr>
          <p:cNvPr id="80" name="Picture 79"/>
          <p:cNvPicPr>
            <a:picLocks noChangeAspect="1"/>
          </p:cNvPicPr>
          <p:nvPr/>
        </p:nvPicPr>
        <p:blipFill>
          <a:blip r:embed="rId8"/>
          <a:stretch>
            <a:fillRect/>
          </a:stretch>
        </p:blipFill>
        <p:spPr>
          <a:xfrm>
            <a:off x="9882377" y="1184112"/>
            <a:ext cx="1628450" cy="1628450"/>
          </a:xfrm>
          <a:prstGeom prst="rect">
            <a:avLst/>
          </a:prstGeom>
        </p:spPr>
      </p:pic>
      <p:pic>
        <p:nvPicPr>
          <p:cNvPr id="81" name="Picture 80"/>
          <p:cNvPicPr>
            <a:picLocks noChangeAspect="1"/>
          </p:cNvPicPr>
          <p:nvPr/>
        </p:nvPicPr>
        <p:blipFill rotWithShape="1">
          <a:blip r:embed="rId9"/>
          <a:srcRect b="14571"/>
          <a:stretch/>
        </p:blipFill>
        <p:spPr>
          <a:xfrm>
            <a:off x="9520690" y="3305200"/>
            <a:ext cx="1861889" cy="1590585"/>
          </a:xfrm>
          <a:prstGeom prst="rect">
            <a:avLst/>
          </a:prstGeom>
        </p:spPr>
      </p:pic>
      <p:pic>
        <p:nvPicPr>
          <p:cNvPr id="82" name="Picture 81"/>
          <p:cNvPicPr>
            <a:picLocks noChangeAspect="1"/>
          </p:cNvPicPr>
          <p:nvPr/>
        </p:nvPicPr>
        <p:blipFill rotWithShape="1">
          <a:blip r:embed="rId10"/>
          <a:srcRect b="15355"/>
          <a:stretch/>
        </p:blipFill>
        <p:spPr>
          <a:xfrm>
            <a:off x="6458919" y="3606039"/>
            <a:ext cx="2244132" cy="1899544"/>
          </a:xfrm>
          <a:prstGeom prst="rect">
            <a:avLst/>
          </a:prstGeom>
        </p:spPr>
      </p:pic>
      <p:sp>
        <p:nvSpPr>
          <p:cNvPr id="83" name="TextBox 82"/>
          <p:cNvSpPr txBox="1"/>
          <p:nvPr/>
        </p:nvSpPr>
        <p:spPr>
          <a:xfrm>
            <a:off x="2935914" y="2283086"/>
            <a:ext cx="1367245" cy="246221"/>
          </a:xfrm>
          <a:prstGeom prst="rect">
            <a:avLst/>
          </a:prstGeom>
          <a:noFill/>
        </p:spPr>
        <p:txBody>
          <a:bodyPr wrap="square" rtlCol="0">
            <a:spAutoFit/>
          </a:bodyPr>
          <a:lstStyle/>
          <a:p>
            <a:r>
              <a:rPr lang="en-GB" sz="1000" dirty="0"/>
              <a:t>Dance</a:t>
            </a:r>
          </a:p>
        </p:txBody>
      </p:sp>
      <p:sp>
        <p:nvSpPr>
          <p:cNvPr id="84" name="TextBox 83"/>
          <p:cNvSpPr txBox="1"/>
          <p:nvPr/>
        </p:nvSpPr>
        <p:spPr>
          <a:xfrm>
            <a:off x="273998" y="1867661"/>
            <a:ext cx="1367245" cy="246221"/>
          </a:xfrm>
          <a:prstGeom prst="rect">
            <a:avLst/>
          </a:prstGeom>
          <a:noFill/>
        </p:spPr>
        <p:txBody>
          <a:bodyPr wrap="square" rtlCol="0">
            <a:spAutoFit/>
          </a:bodyPr>
          <a:lstStyle/>
          <a:p>
            <a:r>
              <a:rPr lang="en-GB" sz="1000" dirty="0"/>
              <a:t>Gymnastics</a:t>
            </a:r>
          </a:p>
        </p:txBody>
      </p:sp>
      <p:sp>
        <p:nvSpPr>
          <p:cNvPr id="85" name="TextBox 84"/>
          <p:cNvSpPr txBox="1"/>
          <p:nvPr/>
        </p:nvSpPr>
        <p:spPr>
          <a:xfrm>
            <a:off x="2412658" y="4766443"/>
            <a:ext cx="1367245" cy="400110"/>
          </a:xfrm>
          <a:prstGeom prst="rect">
            <a:avLst/>
          </a:prstGeom>
          <a:noFill/>
        </p:spPr>
        <p:txBody>
          <a:bodyPr wrap="square" rtlCol="0">
            <a:spAutoFit/>
          </a:bodyPr>
          <a:lstStyle/>
          <a:p>
            <a:r>
              <a:rPr lang="en-GB" sz="1000" dirty="0"/>
              <a:t>Athletics</a:t>
            </a:r>
          </a:p>
          <a:p>
            <a:endParaRPr lang="en-GB" sz="1000" dirty="0"/>
          </a:p>
        </p:txBody>
      </p:sp>
      <p:sp>
        <p:nvSpPr>
          <p:cNvPr id="86" name="TextBox 85"/>
          <p:cNvSpPr txBox="1"/>
          <p:nvPr/>
        </p:nvSpPr>
        <p:spPr>
          <a:xfrm>
            <a:off x="5067236" y="1752116"/>
            <a:ext cx="1367245" cy="246221"/>
          </a:xfrm>
          <a:prstGeom prst="rect">
            <a:avLst/>
          </a:prstGeom>
          <a:noFill/>
        </p:spPr>
        <p:txBody>
          <a:bodyPr wrap="square" rtlCol="0">
            <a:spAutoFit/>
          </a:bodyPr>
          <a:lstStyle/>
          <a:p>
            <a:r>
              <a:rPr lang="en-GB" sz="1000" dirty="0"/>
              <a:t>Cricket</a:t>
            </a:r>
          </a:p>
        </p:txBody>
      </p:sp>
      <p:sp>
        <p:nvSpPr>
          <p:cNvPr id="87" name="TextBox 86"/>
          <p:cNvSpPr txBox="1"/>
          <p:nvPr/>
        </p:nvSpPr>
        <p:spPr>
          <a:xfrm>
            <a:off x="4486697" y="4720277"/>
            <a:ext cx="1367245" cy="246221"/>
          </a:xfrm>
          <a:prstGeom prst="rect">
            <a:avLst/>
          </a:prstGeom>
          <a:noFill/>
        </p:spPr>
        <p:txBody>
          <a:bodyPr wrap="square" rtlCol="0">
            <a:spAutoFit/>
          </a:bodyPr>
          <a:lstStyle/>
          <a:p>
            <a:r>
              <a:rPr lang="en-GB" sz="1000" dirty="0"/>
              <a:t>Tennis</a:t>
            </a:r>
          </a:p>
        </p:txBody>
      </p:sp>
      <p:sp>
        <p:nvSpPr>
          <p:cNvPr id="90" name="TextBox 89"/>
          <p:cNvSpPr txBox="1"/>
          <p:nvPr/>
        </p:nvSpPr>
        <p:spPr>
          <a:xfrm>
            <a:off x="8555565" y="2676311"/>
            <a:ext cx="1367245" cy="246221"/>
          </a:xfrm>
          <a:prstGeom prst="rect">
            <a:avLst/>
          </a:prstGeom>
          <a:noFill/>
        </p:spPr>
        <p:txBody>
          <a:bodyPr wrap="square" rtlCol="0">
            <a:spAutoFit/>
          </a:bodyPr>
          <a:lstStyle/>
          <a:p>
            <a:r>
              <a:rPr lang="en-GB" sz="1000" dirty="0"/>
              <a:t>Football</a:t>
            </a:r>
          </a:p>
        </p:txBody>
      </p:sp>
      <p:sp>
        <p:nvSpPr>
          <p:cNvPr id="91" name="TextBox 90"/>
          <p:cNvSpPr txBox="1"/>
          <p:nvPr/>
        </p:nvSpPr>
        <p:spPr>
          <a:xfrm>
            <a:off x="10601170" y="2542507"/>
            <a:ext cx="1367245" cy="246221"/>
          </a:xfrm>
          <a:prstGeom prst="rect">
            <a:avLst/>
          </a:prstGeom>
          <a:noFill/>
        </p:spPr>
        <p:txBody>
          <a:bodyPr wrap="square" rtlCol="0">
            <a:spAutoFit/>
          </a:bodyPr>
          <a:lstStyle/>
          <a:p>
            <a:r>
              <a:rPr lang="en-GB" sz="1000" dirty="0"/>
              <a:t>Hockey</a:t>
            </a:r>
          </a:p>
        </p:txBody>
      </p:sp>
      <p:sp>
        <p:nvSpPr>
          <p:cNvPr id="92" name="TextBox 91"/>
          <p:cNvSpPr txBox="1"/>
          <p:nvPr/>
        </p:nvSpPr>
        <p:spPr>
          <a:xfrm>
            <a:off x="10413600" y="5000967"/>
            <a:ext cx="1367245" cy="400110"/>
          </a:xfrm>
          <a:prstGeom prst="rect">
            <a:avLst/>
          </a:prstGeom>
          <a:noFill/>
        </p:spPr>
        <p:txBody>
          <a:bodyPr wrap="square" rtlCol="0">
            <a:spAutoFit/>
          </a:bodyPr>
          <a:lstStyle/>
          <a:p>
            <a:pPr algn="ctr"/>
            <a:r>
              <a:rPr lang="en-GB" sz="1000" dirty="0"/>
              <a:t> Basketball and Handball</a:t>
            </a:r>
          </a:p>
        </p:txBody>
      </p:sp>
      <p:sp>
        <p:nvSpPr>
          <p:cNvPr id="93" name="TextBox 92"/>
          <p:cNvSpPr txBox="1"/>
          <p:nvPr/>
        </p:nvSpPr>
        <p:spPr>
          <a:xfrm>
            <a:off x="8165991" y="4720942"/>
            <a:ext cx="1367245" cy="246221"/>
          </a:xfrm>
          <a:prstGeom prst="rect">
            <a:avLst/>
          </a:prstGeom>
          <a:noFill/>
        </p:spPr>
        <p:txBody>
          <a:bodyPr wrap="square" rtlCol="0">
            <a:spAutoFit/>
          </a:bodyPr>
          <a:lstStyle/>
          <a:p>
            <a:r>
              <a:rPr lang="en-GB" sz="1000" dirty="0"/>
              <a:t>Tag Rugby</a:t>
            </a:r>
          </a:p>
        </p:txBody>
      </p:sp>
      <p:sp>
        <p:nvSpPr>
          <p:cNvPr id="100" name="TextBox 99"/>
          <p:cNvSpPr txBox="1"/>
          <p:nvPr/>
        </p:nvSpPr>
        <p:spPr>
          <a:xfrm>
            <a:off x="204811" y="486556"/>
            <a:ext cx="1817754" cy="246221"/>
          </a:xfrm>
          <a:prstGeom prst="rect">
            <a:avLst/>
          </a:prstGeom>
          <a:noFill/>
        </p:spPr>
        <p:txBody>
          <a:bodyPr wrap="square" rtlCol="0">
            <a:spAutoFit/>
          </a:bodyPr>
          <a:lstStyle/>
          <a:p>
            <a:r>
              <a:rPr lang="en-GB" sz="1000" dirty="0"/>
              <a:t>Sports, activities and games.</a:t>
            </a:r>
          </a:p>
        </p:txBody>
      </p:sp>
      <p:pic>
        <p:nvPicPr>
          <p:cNvPr id="3" name="Picture 2"/>
          <p:cNvPicPr>
            <a:picLocks noChangeAspect="1"/>
          </p:cNvPicPr>
          <p:nvPr/>
        </p:nvPicPr>
        <p:blipFill rotWithShape="1">
          <a:blip r:embed="rId11"/>
          <a:srcRect b="18721"/>
          <a:stretch/>
        </p:blipFill>
        <p:spPr>
          <a:xfrm>
            <a:off x="4440354" y="4028435"/>
            <a:ext cx="2089167" cy="1698054"/>
          </a:xfrm>
          <a:prstGeom prst="rect">
            <a:avLst/>
          </a:prstGeom>
        </p:spPr>
      </p:pic>
      <p:pic>
        <p:nvPicPr>
          <p:cNvPr id="31" name="Picture 30"/>
          <p:cNvPicPr>
            <a:picLocks noChangeAspect="1"/>
          </p:cNvPicPr>
          <p:nvPr/>
        </p:nvPicPr>
        <p:blipFill rotWithShape="1">
          <a:blip r:embed="rId12"/>
          <a:srcRect b="17883"/>
          <a:stretch/>
        </p:blipFill>
        <p:spPr>
          <a:xfrm>
            <a:off x="5067236" y="1118555"/>
            <a:ext cx="2213720" cy="1817845"/>
          </a:xfrm>
          <a:prstGeom prst="rect">
            <a:avLst/>
          </a:prstGeom>
        </p:spPr>
      </p:pic>
    </p:spTree>
    <p:extLst>
      <p:ext uri="{BB962C8B-B14F-4D97-AF65-F5344CB8AC3E}">
        <p14:creationId xmlns:p14="http://schemas.microsoft.com/office/powerpoint/2010/main" val="6059315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833518" y="109648"/>
            <a:ext cx="6406275" cy="369332"/>
          </a:xfrm>
          <a:prstGeom prst="rect">
            <a:avLst/>
          </a:prstGeom>
          <a:noFill/>
        </p:spPr>
        <p:txBody>
          <a:bodyPr wrap="square" rtlCol="0">
            <a:spAutoFit/>
          </a:bodyPr>
          <a:lstStyle/>
          <a:p>
            <a:pPr algn="ctr"/>
            <a:r>
              <a:rPr lang="en-GB" b="1" dirty="0"/>
              <a:t>Laceby Acres Primary Academy Physical Education Big Ideas</a:t>
            </a:r>
          </a:p>
        </p:txBody>
      </p:sp>
      <p:sp>
        <p:nvSpPr>
          <p:cNvPr id="6" name="Rounded Rectangle 5"/>
          <p:cNvSpPr/>
          <p:nvPr/>
        </p:nvSpPr>
        <p:spPr>
          <a:xfrm>
            <a:off x="356697" y="1458451"/>
            <a:ext cx="2326852" cy="2169414"/>
          </a:xfrm>
          <a:prstGeom prst="roundRect">
            <a:avLst/>
          </a:prstGeom>
          <a:noFill/>
          <a:ln w="571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ounded Rectangle 6"/>
          <p:cNvSpPr/>
          <p:nvPr/>
        </p:nvSpPr>
        <p:spPr>
          <a:xfrm>
            <a:off x="3206931" y="1457837"/>
            <a:ext cx="2326852" cy="2177156"/>
          </a:xfrm>
          <a:prstGeom prst="roundRect">
            <a:avLst/>
          </a:prstGeom>
          <a:noFill/>
          <a:ln w="571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ounded Rectangle 7"/>
          <p:cNvSpPr/>
          <p:nvPr/>
        </p:nvSpPr>
        <p:spPr>
          <a:xfrm>
            <a:off x="6031966" y="1464222"/>
            <a:ext cx="2326852" cy="2170771"/>
          </a:xfrm>
          <a:prstGeom prst="roundRect">
            <a:avLst/>
          </a:prstGeom>
          <a:noFill/>
          <a:ln w="571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ounded Rectangle 8"/>
          <p:cNvSpPr/>
          <p:nvPr/>
        </p:nvSpPr>
        <p:spPr>
          <a:xfrm>
            <a:off x="8851789" y="1466559"/>
            <a:ext cx="2326852" cy="2213425"/>
          </a:xfrm>
          <a:prstGeom prst="roundRect">
            <a:avLst/>
          </a:prstGeom>
          <a:noFill/>
          <a:ln w="571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p:cNvSpPr txBox="1"/>
          <p:nvPr/>
        </p:nvSpPr>
        <p:spPr>
          <a:xfrm>
            <a:off x="914577" y="3261035"/>
            <a:ext cx="1367245" cy="369332"/>
          </a:xfrm>
          <a:prstGeom prst="rect">
            <a:avLst/>
          </a:prstGeom>
          <a:noFill/>
        </p:spPr>
        <p:txBody>
          <a:bodyPr wrap="square" rtlCol="0">
            <a:spAutoFit/>
          </a:bodyPr>
          <a:lstStyle/>
          <a:p>
            <a:r>
              <a:rPr lang="en-GB" dirty="0"/>
              <a:t>Gymnastics</a:t>
            </a:r>
          </a:p>
        </p:txBody>
      </p:sp>
      <p:sp>
        <p:nvSpPr>
          <p:cNvPr id="13" name="TextBox 12"/>
          <p:cNvSpPr txBox="1"/>
          <p:nvPr/>
        </p:nvSpPr>
        <p:spPr>
          <a:xfrm>
            <a:off x="3933468" y="3267211"/>
            <a:ext cx="1367245" cy="369332"/>
          </a:xfrm>
          <a:prstGeom prst="rect">
            <a:avLst/>
          </a:prstGeom>
          <a:noFill/>
        </p:spPr>
        <p:txBody>
          <a:bodyPr wrap="square" rtlCol="0">
            <a:spAutoFit/>
          </a:bodyPr>
          <a:lstStyle/>
          <a:p>
            <a:r>
              <a:rPr lang="en-GB" dirty="0"/>
              <a:t>Dance</a:t>
            </a:r>
          </a:p>
        </p:txBody>
      </p:sp>
      <p:sp>
        <p:nvSpPr>
          <p:cNvPr id="14" name="TextBox 13"/>
          <p:cNvSpPr txBox="1"/>
          <p:nvPr/>
        </p:nvSpPr>
        <p:spPr>
          <a:xfrm>
            <a:off x="6745688" y="3310652"/>
            <a:ext cx="1367245" cy="369332"/>
          </a:xfrm>
          <a:prstGeom prst="rect">
            <a:avLst/>
          </a:prstGeom>
          <a:noFill/>
        </p:spPr>
        <p:txBody>
          <a:bodyPr wrap="square" rtlCol="0">
            <a:spAutoFit/>
          </a:bodyPr>
          <a:lstStyle/>
          <a:p>
            <a:r>
              <a:rPr lang="en-GB" dirty="0"/>
              <a:t>Athletics</a:t>
            </a:r>
          </a:p>
        </p:txBody>
      </p:sp>
      <p:sp>
        <p:nvSpPr>
          <p:cNvPr id="15" name="TextBox 14"/>
          <p:cNvSpPr txBox="1"/>
          <p:nvPr/>
        </p:nvSpPr>
        <p:spPr>
          <a:xfrm>
            <a:off x="9430726" y="3048537"/>
            <a:ext cx="1367245" cy="646331"/>
          </a:xfrm>
          <a:prstGeom prst="rect">
            <a:avLst/>
          </a:prstGeom>
          <a:noFill/>
        </p:spPr>
        <p:txBody>
          <a:bodyPr wrap="square" rtlCol="0">
            <a:spAutoFit/>
          </a:bodyPr>
          <a:lstStyle/>
          <a:p>
            <a:pPr algn="ctr"/>
            <a:r>
              <a:rPr lang="en-GB" dirty="0"/>
              <a:t>Invasion Games</a:t>
            </a:r>
          </a:p>
        </p:txBody>
      </p:sp>
      <p:sp>
        <p:nvSpPr>
          <p:cNvPr id="16" name="TextBox 15"/>
          <p:cNvSpPr txBox="1"/>
          <p:nvPr/>
        </p:nvSpPr>
        <p:spPr>
          <a:xfrm>
            <a:off x="3252541" y="1849021"/>
            <a:ext cx="1367245" cy="246221"/>
          </a:xfrm>
          <a:prstGeom prst="rect">
            <a:avLst/>
          </a:prstGeom>
          <a:noFill/>
        </p:spPr>
        <p:txBody>
          <a:bodyPr wrap="square" rtlCol="0">
            <a:spAutoFit/>
          </a:bodyPr>
          <a:lstStyle/>
          <a:p>
            <a:r>
              <a:rPr lang="en-GB" sz="1000" dirty="0"/>
              <a:t>Movement</a:t>
            </a:r>
          </a:p>
        </p:txBody>
      </p:sp>
      <p:sp>
        <p:nvSpPr>
          <p:cNvPr id="17" name="TextBox 16"/>
          <p:cNvSpPr txBox="1"/>
          <p:nvPr/>
        </p:nvSpPr>
        <p:spPr>
          <a:xfrm>
            <a:off x="3015611" y="2856677"/>
            <a:ext cx="1458245" cy="430887"/>
          </a:xfrm>
          <a:prstGeom prst="rect">
            <a:avLst/>
          </a:prstGeom>
          <a:noFill/>
        </p:spPr>
        <p:txBody>
          <a:bodyPr wrap="square" rtlCol="0">
            <a:spAutoFit/>
          </a:bodyPr>
          <a:lstStyle/>
          <a:p>
            <a:pPr algn="ctr"/>
            <a:r>
              <a:rPr lang="en-GB" sz="1000" dirty="0"/>
              <a:t>Performance</a:t>
            </a:r>
            <a:r>
              <a:rPr lang="en-GB" sz="1050" dirty="0"/>
              <a:t> and appreciation</a:t>
            </a:r>
          </a:p>
        </p:txBody>
      </p:sp>
      <p:sp>
        <p:nvSpPr>
          <p:cNvPr id="18" name="TextBox 17"/>
          <p:cNvSpPr txBox="1"/>
          <p:nvPr/>
        </p:nvSpPr>
        <p:spPr>
          <a:xfrm>
            <a:off x="4475790" y="2749375"/>
            <a:ext cx="1367245" cy="246221"/>
          </a:xfrm>
          <a:prstGeom prst="rect">
            <a:avLst/>
          </a:prstGeom>
          <a:noFill/>
        </p:spPr>
        <p:txBody>
          <a:bodyPr wrap="square" rtlCol="0">
            <a:spAutoFit/>
          </a:bodyPr>
          <a:lstStyle/>
          <a:p>
            <a:r>
              <a:rPr lang="en-GB" sz="1000" dirty="0"/>
              <a:t>Choreography </a:t>
            </a:r>
          </a:p>
        </p:txBody>
      </p:sp>
      <p:sp>
        <p:nvSpPr>
          <p:cNvPr id="19" name="TextBox 18"/>
          <p:cNvSpPr txBox="1"/>
          <p:nvPr/>
        </p:nvSpPr>
        <p:spPr>
          <a:xfrm>
            <a:off x="590775" y="1709210"/>
            <a:ext cx="1367245" cy="246221"/>
          </a:xfrm>
          <a:prstGeom prst="rect">
            <a:avLst/>
          </a:prstGeom>
          <a:noFill/>
        </p:spPr>
        <p:txBody>
          <a:bodyPr wrap="square" rtlCol="0">
            <a:spAutoFit/>
          </a:bodyPr>
          <a:lstStyle/>
          <a:p>
            <a:r>
              <a:rPr lang="en-GB" sz="1000" dirty="0"/>
              <a:t>Balancing</a:t>
            </a:r>
          </a:p>
        </p:txBody>
      </p:sp>
      <p:sp>
        <p:nvSpPr>
          <p:cNvPr id="20" name="TextBox 19"/>
          <p:cNvSpPr txBox="1"/>
          <p:nvPr/>
        </p:nvSpPr>
        <p:spPr>
          <a:xfrm>
            <a:off x="1630666" y="1709210"/>
            <a:ext cx="1367245" cy="246221"/>
          </a:xfrm>
          <a:prstGeom prst="rect">
            <a:avLst/>
          </a:prstGeom>
          <a:noFill/>
        </p:spPr>
        <p:txBody>
          <a:bodyPr wrap="square" rtlCol="0">
            <a:spAutoFit/>
          </a:bodyPr>
          <a:lstStyle/>
          <a:p>
            <a:r>
              <a:rPr lang="en-GB" sz="1000" dirty="0"/>
              <a:t>Jumping</a:t>
            </a:r>
          </a:p>
        </p:txBody>
      </p:sp>
      <p:sp>
        <p:nvSpPr>
          <p:cNvPr id="21" name="TextBox 20"/>
          <p:cNvSpPr txBox="1"/>
          <p:nvPr/>
        </p:nvSpPr>
        <p:spPr>
          <a:xfrm>
            <a:off x="415183" y="2887454"/>
            <a:ext cx="1367245" cy="400110"/>
          </a:xfrm>
          <a:prstGeom prst="rect">
            <a:avLst/>
          </a:prstGeom>
          <a:noFill/>
        </p:spPr>
        <p:txBody>
          <a:bodyPr wrap="square" rtlCol="0">
            <a:spAutoFit/>
          </a:bodyPr>
          <a:lstStyle/>
          <a:p>
            <a:r>
              <a:rPr lang="en-GB" sz="1000" dirty="0"/>
              <a:t>Routines and sequences</a:t>
            </a:r>
          </a:p>
        </p:txBody>
      </p:sp>
      <p:sp>
        <p:nvSpPr>
          <p:cNvPr id="22" name="TextBox 21"/>
          <p:cNvSpPr txBox="1"/>
          <p:nvPr/>
        </p:nvSpPr>
        <p:spPr>
          <a:xfrm>
            <a:off x="1778921" y="2872486"/>
            <a:ext cx="1367245" cy="246221"/>
          </a:xfrm>
          <a:prstGeom prst="rect">
            <a:avLst/>
          </a:prstGeom>
          <a:noFill/>
        </p:spPr>
        <p:txBody>
          <a:bodyPr wrap="square" rtlCol="0">
            <a:spAutoFit/>
          </a:bodyPr>
          <a:lstStyle/>
          <a:p>
            <a:r>
              <a:rPr lang="en-GB" sz="1000" dirty="0"/>
              <a:t>Strength</a:t>
            </a:r>
          </a:p>
        </p:txBody>
      </p:sp>
      <p:sp>
        <p:nvSpPr>
          <p:cNvPr id="23" name="TextBox 22"/>
          <p:cNvSpPr txBox="1"/>
          <p:nvPr/>
        </p:nvSpPr>
        <p:spPr>
          <a:xfrm>
            <a:off x="6369130" y="1601754"/>
            <a:ext cx="1367245" cy="246221"/>
          </a:xfrm>
          <a:prstGeom prst="rect">
            <a:avLst/>
          </a:prstGeom>
          <a:noFill/>
        </p:spPr>
        <p:txBody>
          <a:bodyPr wrap="square" rtlCol="0">
            <a:spAutoFit/>
          </a:bodyPr>
          <a:lstStyle/>
          <a:p>
            <a:r>
              <a:rPr lang="en-GB" sz="1000" dirty="0"/>
              <a:t>Running</a:t>
            </a:r>
          </a:p>
        </p:txBody>
      </p:sp>
      <p:sp>
        <p:nvSpPr>
          <p:cNvPr id="24" name="TextBox 23"/>
          <p:cNvSpPr txBox="1"/>
          <p:nvPr/>
        </p:nvSpPr>
        <p:spPr>
          <a:xfrm>
            <a:off x="7484544" y="1592860"/>
            <a:ext cx="1367245" cy="246221"/>
          </a:xfrm>
          <a:prstGeom prst="rect">
            <a:avLst/>
          </a:prstGeom>
          <a:noFill/>
        </p:spPr>
        <p:txBody>
          <a:bodyPr wrap="square" rtlCol="0">
            <a:spAutoFit/>
          </a:bodyPr>
          <a:lstStyle/>
          <a:p>
            <a:r>
              <a:rPr lang="en-GB" sz="1000" dirty="0"/>
              <a:t>Throwing</a:t>
            </a:r>
          </a:p>
        </p:txBody>
      </p:sp>
      <p:sp>
        <p:nvSpPr>
          <p:cNvPr id="25" name="TextBox 24"/>
          <p:cNvSpPr txBox="1"/>
          <p:nvPr/>
        </p:nvSpPr>
        <p:spPr>
          <a:xfrm>
            <a:off x="6111972" y="2579278"/>
            <a:ext cx="1367245" cy="246221"/>
          </a:xfrm>
          <a:prstGeom prst="rect">
            <a:avLst/>
          </a:prstGeom>
          <a:noFill/>
        </p:spPr>
        <p:txBody>
          <a:bodyPr wrap="square" rtlCol="0">
            <a:spAutoFit/>
          </a:bodyPr>
          <a:lstStyle/>
          <a:p>
            <a:r>
              <a:rPr lang="en-GB" sz="1000" dirty="0"/>
              <a:t>Catching</a:t>
            </a:r>
          </a:p>
        </p:txBody>
      </p:sp>
      <p:sp>
        <p:nvSpPr>
          <p:cNvPr id="26" name="TextBox 25"/>
          <p:cNvSpPr txBox="1"/>
          <p:nvPr/>
        </p:nvSpPr>
        <p:spPr>
          <a:xfrm>
            <a:off x="7536135" y="2515926"/>
            <a:ext cx="1367245" cy="246221"/>
          </a:xfrm>
          <a:prstGeom prst="rect">
            <a:avLst/>
          </a:prstGeom>
          <a:noFill/>
        </p:spPr>
        <p:txBody>
          <a:bodyPr wrap="square" rtlCol="0">
            <a:spAutoFit/>
          </a:bodyPr>
          <a:lstStyle/>
          <a:p>
            <a:r>
              <a:rPr lang="en-GB" sz="1000" dirty="0"/>
              <a:t>Jumping</a:t>
            </a:r>
          </a:p>
        </p:txBody>
      </p:sp>
      <p:pic>
        <p:nvPicPr>
          <p:cNvPr id="27" name="Picture 26"/>
          <p:cNvPicPr>
            <a:picLocks noChangeAspect="1"/>
          </p:cNvPicPr>
          <p:nvPr/>
        </p:nvPicPr>
        <p:blipFill rotWithShape="1">
          <a:blip r:embed="rId2"/>
          <a:srcRect b="21035"/>
          <a:stretch/>
        </p:blipFill>
        <p:spPr>
          <a:xfrm>
            <a:off x="1101046" y="2167953"/>
            <a:ext cx="792581" cy="625868"/>
          </a:xfrm>
          <a:prstGeom prst="rect">
            <a:avLst/>
          </a:prstGeom>
        </p:spPr>
      </p:pic>
      <p:pic>
        <p:nvPicPr>
          <p:cNvPr id="33" name="Picture 32"/>
          <p:cNvPicPr>
            <a:picLocks noChangeAspect="1"/>
          </p:cNvPicPr>
          <p:nvPr/>
        </p:nvPicPr>
        <p:blipFill rotWithShape="1">
          <a:blip r:embed="rId3"/>
          <a:srcRect b="16342"/>
          <a:stretch/>
        </p:blipFill>
        <p:spPr>
          <a:xfrm>
            <a:off x="3933468" y="2029111"/>
            <a:ext cx="855769" cy="715919"/>
          </a:xfrm>
          <a:prstGeom prst="rect">
            <a:avLst/>
          </a:prstGeom>
        </p:spPr>
      </p:pic>
      <p:pic>
        <p:nvPicPr>
          <p:cNvPr id="34" name="Picture 33"/>
          <p:cNvPicPr>
            <a:picLocks noChangeAspect="1"/>
          </p:cNvPicPr>
          <p:nvPr/>
        </p:nvPicPr>
        <p:blipFill rotWithShape="1">
          <a:blip r:embed="rId4"/>
          <a:srcRect b="14057"/>
          <a:stretch/>
        </p:blipFill>
        <p:spPr>
          <a:xfrm>
            <a:off x="6862711" y="1769982"/>
            <a:ext cx="742183" cy="637859"/>
          </a:xfrm>
          <a:prstGeom prst="rect">
            <a:avLst/>
          </a:prstGeom>
        </p:spPr>
      </p:pic>
      <p:cxnSp>
        <p:nvCxnSpPr>
          <p:cNvPr id="37" name="Straight Arrow Connector 36"/>
          <p:cNvCxnSpPr/>
          <p:nvPr/>
        </p:nvCxnSpPr>
        <p:spPr>
          <a:xfrm flipH="1" flipV="1">
            <a:off x="951460" y="1955431"/>
            <a:ext cx="257180" cy="359521"/>
          </a:xfrm>
          <a:prstGeom prst="straightConnector1">
            <a:avLst/>
          </a:prstGeom>
          <a:ln w="19050">
            <a:tailEnd type="triangle"/>
          </a:ln>
        </p:spPr>
        <p:style>
          <a:lnRef idx="1">
            <a:schemeClr val="accent6"/>
          </a:lnRef>
          <a:fillRef idx="0">
            <a:schemeClr val="accent6"/>
          </a:fillRef>
          <a:effectRef idx="0">
            <a:schemeClr val="accent6"/>
          </a:effectRef>
          <a:fontRef idx="minor">
            <a:schemeClr val="tx1"/>
          </a:fontRef>
        </p:style>
      </p:cxnSp>
      <p:cxnSp>
        <p:nvCxnSpPr>
          <p:cNvPr id="39" name="Straight Arrow Connector 38"/>
          <p:cNvCxnSpPr/>
          <p:nvPr/>
        </p:nvCxnSpPr>
        <p:spPr>
          <a:xfrm flipV="1">
            <a:off x="1746418" y="1966177"/>
            <a:ext cx="151425" cy="354923"/>
          </a:xfrm>
          <a:prstGeom prst="straightConnector1">
            <a:avLst/>
          </a:prstGeom>
          <a:ln w="28575">
            <a:tailEnd type="triangle"/>
          </a:ln>
        </p:spPr>
        <p:style>
          <a:lnRef idx="1">
            <a:schemeClr val="accent6"/>
          </a:lnRef>
          <a:fillRef idx="0">
            <a:schemeClr val="accent6"/>
          </a:fillRef>
          <a:effectRef idx="0">
            <a:schemeClr val="accent6"/>
          </a:effectRef>
          <a:fontRef idx="minor">
            <a:schemeClr val="tx1"/>
          </a:fontRef>
        </p:style>
      </p:cxnSp>
      <p:cxnSp>
        <p:nvCxnSpPr>
          <p:cNvPr id="42" name="Straight Arrow Connector 41"/>
          <p:cNvCxnSpPr/>
          <p:nvPr/>
        </p:nvCxnSpPr>
        <p:spPr>
          <a:xfrm flipH="1">
            <a:off x="1033652" y="2527352"/>
            <a:ext cx="207343" cy="393994"/>
          </a:xfrm>
          <a:prstGeom prst="straightConnector1">
            <a:avLst/>
          </a:prstGeom>
          <a:ln w="19050">
            <a:tailEnd type="triangle"/>
          </a:ln>
        </p:spPr>
        <p:style>
          <a:lnRef idx="1">
            <a:schemeClr val="accent6"/>
          </a:lnRef>
          <a:fillRef idx="0">
            <a:schemeClr val="accent6"/>
          </a:fillRef>
          <a:effectRef idx="0">
            <a:schemeClr val="accent6"/>
          </a:effectRef>
          <a:fontRef idx="minor">
            <a:schemeClr val="tx1"/>
          </a:fontRef>
        </p:style>
      </p:cxnSp>
      <p:cxnSp>
        <p:nvCxnSpPr>
          <p:cNvPr id="44" name="Straight Arrow Connector 43"/>
          <p:cNvCxnSpPr/>
          <p:nvPr/>
        </p:nvCxnSpPr>
        <p:spPr>
          <a:xfrm>
            <a:off x="1767468" y="2694305"/>
            <a:ext cx="237905" cy="193394"/>
          </a:xfrm>
          <a:prstGeom prst="straightConnector1">
            <a:avLst/>
          </a:prstGeom>
          <a:ln w="19050">
            <a:tailEnd type="triangle"/>
          </a:ln>
        </p:spPr>
        <p:style>
          <a:lnRef idx="1">
            <a:schemeClr val="accent6"/>
          </a:lnRef>
          <a:fillRef idx="0">
            <a:schemeClr val="accent6"/>
          </a:fillRef>
          <a:effectRef idx="0">
            <a:schemeClr val="accent6"/>
          </a:effectRef>
          <a:fontRef idx="minor">
            <a:schemeClr val="tx1"/>
          </a:fontRef>
        </p:style>
      </p:cxnSp>
      <p:cxnSp>
        <p:nvCxnSpPr>
          <p:cNvPr id="50" name="Straight Arrow Connector 49"/>
          <p:cNvCxnSpPr/>
          <p:nvPr/>
        </p:nvCxnSpPr>
        <p:spPr>
          <a:xfrm>
            <a:off x="4586557" y="2465913"/>
            <a:ext cx="216595" cy="266136"/>
          </a:xfrm>
          <a:prstGeom prst="straightConnector1">
            <a:avLst/>
          </a:prstGeom>
          <a:ln w="19050">
            <a:tailEnd type="triangle"/>
          </a:ln>
        </p:spPr>
        <p:style>
          <a:lnRef idx="1">
            <a:schemeClr val="accent6"/>
          </a:lnRef>
          <a:fillRef idx="0">
            <a:schemeClr val="accent6"/>
          </a:fillRef>
          <a:effectRef idx="0">
            <a:schemeClr val="accent6"/>
          </a:effectRef>
          <a:fontRef idx="minor">
            <a:schemeClr val="tx1"/>
          </a:fontRef>
        </p:style>
      </p:cxnSp>
      <p:cxnSp>
        <p:nvCxnSpPr>
          <p:cNvPr id="52" name="Straight Arrow Connector 51"/>
          <p:cNvCxnSpPr/>
          <p:nvPr/>
        </p:nvCxnSpPr>
        <p:spPr>
          <a:xfrm flipH="1" flipV="1">
            <a:off x="3678838" y="2084214"/>
            <a:ext cx="421487" cy="286090"/>
          </a:xfrm>
          <a:prstGeom prst="straightConnector1">
            <a:avLst/>
          </a:prstGeom>
          <a:ln w="19050">
            <a:tailEnd type="triangle"/>
          </a:ln>
        </p:spPr>
        <p:style>
          <a:lnRef idx="1">
            <a:schemeClr val="accent6"/>
          </a:lnRef>
          <a:fillRef idx="0">
            <a:schemeClr val="accent6"/>
          </a:fillRef>
          <a:effectRef idx="0">
            <a:schemeClr val="accent6"/>
          </a:effectRef>
          <a:fontRef idx="minor">
            <a:schemeClr val="tx1"/>
          </a:fontRef>
        </p:style>
      </p:cxnSp>
      <p:cxnSp>
        <p:nvCxnSpPr>
          <p:cNvPr id="55" name="Straight Arrow Connector 54"/>
          <p:cNvCxnSpPr/>
          <p:nvPr/>
        </p:nvCxnSpPr>
        <p:spPr>
          <a:xfrm flipH="1">
            <a:off x="4031668" y="2616799"/>
            <a:ext cx="161708" cy="239905"/>
          </a:xfrm>
          <a:prstGeom prst="straightConnector1">
            <a:avLst/>
          </a:prstGeom>
          <a:ln w="19050">
            <a:tailEnd type="triangle"/>
          </a:ln>
        </p:spPr>
        <p:style>
          <a:lnRef idx="1">
            <a:schemeClr val="accent6"/>
          </a:lnRef>
          <a:fillRef idx="0">
            <a:schemeClr val="accent6"/>
          </a:fillRef>
          <a:effectRef idx="0">
            <a:schemeClr val="accent6"/>
          </a:effectRef>
          <a:fontRef idx="minor">
            <a:schemeClr val="tx1"/>
          </a:fontRef>
        </p:style>
      </p:cxnSp>
      <p:cxnSp>
        <p:nvCxnSpPr>
          <p:cNvPr id="56" name="Straight Arrow Connector 55"/>
          <p:cNvCxnSpPr/>
          <p:nvPr/>
        </p:nvCxnSpPr>
        <p:spPr>
          <a:xfrm>
            <a:off x="7452490" y="2299824"/>
            <a:ext cx="216595" cy="266136"/>
          </a:xfrm>
          <a:prstGeom prst="straightConnector1">
            <a:avLst/>
          </a:prstGeom>
          <a:ln w="19050">
            <a:tailEnd type="triangle"/>
          </a:ln>
        </p:spPr>
        <p:style>
          <a:lnRef idx="1">
            <a:schemeClr val="accent6"/>
          </a:lnRef>
          <a:fillRef idx="0">
            <a:schemeClr val="accent6"/>
          </a:fillRef>
          <a:effectRef idx="0">
            <a:schemeClr val="accent6"/>
          </a:effectRef>
          <a:fontRef idx="minor">
            <a:schemeClr val="tx1"/>
          </a:fontRef>
        </p:style>
      </p:cxnSp>
      <p:cxnSp>
        <p:nvCxnSpPr>
          <p:cNvPr id="57" name="Straight Arrow Connector 56"/>
          <p:cNvCxnSpPr/>
          <p:nvPr/>
        </p:nvCxnSpPr>
        <p:spPr>
          <a:xfrm flipH="1">
            <a:off x="6572494" y="2346129"/>
            <a:ext cx="346388" cy="219831"/>
          </a:xfrm>
          <a:prstGeom prst="straightConnector1">
            <a:avLst/>
          </a:prstGeom>
          <a:ln w="19050">
            <a:tailEnd type="triangle"/>
          </a:ln>
        </p:spPr>
        <p:style>
          <a:lnRef idx="1">
            <a:schemeClr val="accent6"/>
          </a:lnRef>
          <a:fillRef idx="0">
            <a:schemeClr val="accent6"/>
          </a:fillRef>
          <a:effectRef idx="0">
            <a:schemeClr val="accent6"/>
          </a:effectRef>
          <a:fontRef idx="minor">
            <a:schemeClr val="tx1"/>
          </a:fontRef>
        </p:style>
      </p:cxnSp>
      <p:cxnSp>
        <p:nvCxnSpPr>
          <p:cNvPr id="59" name="Straight Arrow Connector 58"/>
          <p:cNvCxnSpPr/>
          <p:nvPr/>
        </p:nvCxnSpPr>
        <p:spPr>
          <a:xfrm flipH="1" flipV="1">
            <a:off x="6745688" y="1873824"/>
            <a:ext cx="190180" cy="328735"/>
          </a:xfrm>
          <a:prstGeom prst="straightConnector1">
            <a:avLst/>
          </a:prstGeom>
          <a:ln w="19050">
            <a:tailEnd type="triangle"/>
          </a:ln>
        </p:spPr>
        <p:style>
          <a:lnRef idx="1">
            <a:schemeClr val="accent6"/>
          </a:lnRef>
          <a:fillRef idx="0">
            <a:schemeClr val="accent6"/>
          </a:fillRef>
          <a:effectRef idx="0">
            <a:schemeClr val="accent6"/>
          </a:effectRef>
          <a:fontRef idx="minor">
            <a:schemeClr val="tx1"/>
          </a:fontRef>
        </p:style>
      </p:cxnSp>
      <p:cxnSp>
        <p:nvCxnSpPr>
          <p:cNvPr id="62" name="Straight Arrow Connector 61"/>
          <p:cNvCxnSpPr/>
          <p:nvPr/>
        </p:nvCxnSpPr>
        <p:spPr>
          <a:xfrm flipV="1">
            <a:off x="7563943" y="1847465"/>
            <a:ext cx="131481" cy="226196"/>
          </a:xfrm>
          <a:prstGeom prst="straightConnector1">
            <a:avLst/>
          </a:prstGeom>
          <a:ln w="19050">
            <a:tailEnd type="triangle"/>
          </a:ln>
        </p:spPr>
        <p:style>
          <a:lnRef idx="1">
            <a:schemeClr val="accent6"/>
          </a:lnRef>
          <a:fillRef idx="0">
            <a:schemeClr val="accent6"/>
          </a:fillRef>
          <a:effectRef idx="0">
            <a:schemeClr val="accent6"/>
          </a:effectRef>
          <a:fontRef idx="minor">
            <a:schemeClr val="tx1"/>
          </a:fontRef>
        </p:style>
      </p:cxnSp>
      <p:sp>
        <p:nvSpPr>
          <p:cNvPr id="94" name="TextBox 93"/>
          <p:cNvSpPr txBox="1"/>
          <p:nvPr/>
        </p:nvSpPr>
        <p:spPr>
          <a:xfrm>
            <a:off x="125172" y="680975"/>
            <a:ext cx="2311873" cy="246221"/>
          </a:xfrm>
          <a:prstGeom prst="rect">
            <a:avLst/>
          </a:prstGeom>
          <a:noFill/>
        </p:spPr>
        <p:txBody>
          <a:bodyPr wrap="square" rtlCol="0">
            <a:spAutoFit/>
          </a:bodyPr>
          <a:lstStyle/>
          <a:p>
            <a:r>
              <a:rPr lang="en-GB" sz="1000" dirty="0"/>
              <a:t>The Aspects of Physical Education.</a:t>
            </a:r>
          </a:p>
        </p:txBody>
      </p:sp>
      <p:sp>
        <p:nvSpPr>
          <p:cNvPr id="109" name="Rounded Rectangle 108"/>
          <p:cNvSpPr/>
          <p:nvPr/>
        </p:nvSpPr>
        <p:spPr>
          <a:xfrm>
            <a:off x="3147500" y="4116941"/>
            <a:ext cx="2326852" cy="2283859"/>
          </a:xfrm>
          <a:prstGeom prst="roundRect">
            <a:avLst/>
          </a:prstGeom>
          <a:noFill/>
          <a:ln w="571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6" name="Rounded Rectangle 115"/>
          <p:cNvSpPr/>
          <p:nvPr/>
        </p:nvSpPr>
        <p:spPr>
          <a:xfrm>
            <a:off x="6039344" y="4129688"/>
            <a:ext cx="2326852" cy="2271112"/>
          </a:xfrm>
          <a:prstGeom prst="roundRect">
            <a:avLst/>
          </a:prstGeom>
          <a:noFill/>
          <a:ln w="571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6" name="TextBox 125"/>
          <p:cNvSpPr txBox="1"/>
          <p:nvPr/>
        </p:nvSpPr>
        <p:spPr>
          <a:xfrm>
            <a:off x="3170305" y="5754469"/>
            <a:ext cx="2281242" cy="646331"/>
          </a:xfrm>
          <a:prstGeom prst="rect">
            <a:avLst/>
          </a:prstGeom>
          <a:noFill/>
        </p:spPr>
        <p:txBody>
          <a:bodyPr wrap="square" rtlCol="0">
            <a:spAutoFit/>
          </a:bodyPr>
          <a:lstStyle/>
          <a:p>
            <a:pPr algn="ctr"/>
            <a:r>
              <a:rPr lang="en-GB" dirty="0"/>
              <a:t>Striking &amp; Fielding  </a:t>
            </a:r>
          </a:p>
          <a:p>
            <a:pPr algn="ctr"/>
            <a:r>
              <a:rPr lang="en-GB" dirty="0"/>
              <a:t>Games</a:t>
            </a:r>
          </a:p>
        </p:txBody>
      </p:sp>
      <p:sp>
        <p:nvSpPr>
          <p:cNvPr id="128" name="TextBox 127"/>
          <p:cNvSpPr txBox="1"/>
          <p:nvPr/>
        </p:nvSpPr>
        <p:spPr>
          <a:xfrm>
            <a:off x="6500284" y="5754469"/>
            <a:ext cx="1367245" cy="646331"/>
          </a:xfrm>
          <a:prstGeom prst="rect">
            <a:avLst/>
          </a:prstGeom>
          <a:noFill/>
        </p:spPr>
        <p:txBody>
          <a:bodyPr wrap="square" rtlCol="0">
            <a:spAutoFit/>
          </a:bodyPr>
          <a:lstStyle/>
          <a:p>
            <a:pPr algn="ctr"/>
            <a:r>
              <a:rPr lang="en-GB" dirty="0"/>
              <a:t>Net &amp; Wall Games</a:t>
            </a:r>
          </a:p>
        </p:txBody>
      </p:sp>
      <p:sp>
        <p:nvSpPr>
          <p:cNvPr id="129" name="Rounded Rectangle 128"/>
          <p:cNvSpPr/>
          <p:nvPr/>
        </p:nvSpPr>
        <p:spPr>
          <a:xfrm>
            <a:off x="348547" y="4082281"/>
            <a:ext cx="2326852" cy="2318519"/>
          </a:xfrm>
          <a:prstGeom prst="roundRect">
            <a:avLst/>
          </a:prstGeom>
          <a:noFill/>
          <a:ln w="571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3" name="Rounded Rectangle 132"/>
          <p:cNvSpPr/>
          <p:nvPr/>
        </p:nvSpPr>
        <p:spPr>
          <a:xfrm>
            <a:off x="8827136" y="4129688"/>
            <a:ext cx="2326852" cy="2271112"/>
          </a:xfrm>
          <a:prstGeom prst="roundRect">
            <a:avLst/>
          </a:prstGeom>
          <a:noFill/>
          <a:ln w="571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4" name="TextBox 133"/>
          <p:cNvSpPr txBox="1"/>
          <p:nvPr/>
        </p:nvSpPr>
        <p:spPr>
          <a:xfrm>
            <a:off x="914576" y="5989637"/>
            <a:ext cx="1367245" cy="369332"/>
          </a:xfrm>
          <a:prstGeom prst="rect">
            <a:avLst/>
          </a:prstGeom>
          <a:noFill/>
        </p:spPr>
        <p:txBody>
          <a:bodyPr wrap="square" rtlCol="0">
            <a:spAutoFit/>
          </a:bodyPr>
          <a:lstStyle/>
          <a:p>
            <a:r>
              <a:rPr lang="en-GB" dirty="0"/>
              <a:t>Swimming</a:t>
            </a:r>
          </a:p>
        </p:txBody>
      </p:sp>
      <p:sp>
        <p:nvSpPr>
          <p:cNvPr id="135" name="TextBox 134"/>
          <p:cNvSpPr txBox="1"/>
          <p:nvPr/>
        </p:nvSpPr>
        <p:spPr>
          <a:xfrm>
            <a:off x="9499783" y="5435639"/>
            <a:ext cx="1367245" cy="923330"/>
          </a:xfrm>
          <a:prstGeom prst="rect">
            <a:avLst/>
          </a:prstGeom>
          <a:noFill/>
        </p:spPr>
        <p:txBody>
          <a:bodyPr wrap="square" rtlCol="0">
            <a:spAutoFit/>
          </a:bodyPr>
          <a:lstStyle/>
          <a:p>
            <a:r>
              <a:rPr lang="en-GB" dirty="0"/>
              <a:t>Outdoor Adventure Activities </a:t>
            </a:r>
          </a:p>
        </p:txBody>
      </p:sp>
      <p:pic>
        <p:nvPicPr>
          <p:cNvPr id="136" name="Picture 135"/>
          <p:cNvPicPr>
            <a:picLocks noChangeAspect="1"/>
          </p:cNvPicPr>
          <p:nvPr/>
        </p:nvPicPr>
        <p:blipFill rotWithShape="1">
          <a:blip r:embed="rId5"/>
          <a:srcRect b="27465"/>
          <a:stretch/>
        </p:blipFill>
        <p:spPr>
          <a:xfrm>
            <a:off x="1146300" y="4855891"/>
            <a:ext cx="702072" cy="509250"/>
          </a:xfrm>
          <a:prstGeom prst="rect">
            <a:avLst/>
          </a:prstGeom>
        </p:spPr>
      </p:pic>
      <p:pic>
        <p:nvPicPr>
          <p:cNvPr id="137" name="Picture 136"/>
          <p:cNvPicPr>
            <a:picLocks noChangeAspect="1"/>
          </p:cNvPicPr>
          <p:nvPr/>
        </p:nvPicPr>
        <p:blipFill rotWithShape="1">
          <a:blip r:embed="rId6"/>
          <a:srcRect b="17883"/>
          <a:stretch/>
        </p:blipFill>
        <p:spPr>
          <a:xfrm>
            <a:off x="3814264" y="4710517"/>
            <a:ext cx="1003955" cy="824420"/>
          </a:xfrm>
          <a:prstGeom prst="rect">
            <a:avLst/>
          </a:prstGeom>
        </p:spPr>
      </p:pic>
      <p:pic>
        <p:nvPicPr>
          <p:cNvPr id="138" name="Picture 137"/>
          <p:cNvPicPr>
            <a:picLocks noChangeAspect="1"/>
          </p:cNvPicPr>
          <p:nvPr/>
        </p:nvPicPr>
        <p:blipFill rotWithShape="1">
          <a:blip r:embed="rId7"/>
          <a:srcRect b="18721"/>
          <a:stretch/>
        </p:blipFill>
        <p:spPr>
          <a:xfrm>
            <a:off x="6558915" y="4572801"/>
            <a:ext cx="1249981" cy="1015972"/>
          </a:xfrm>
          <a:prstGeom prst="rect">
            <a:avLst/>
          </a:prstGeom>
        </p:spPr>
      </p:pic>
      <p:pic>
        <p:nvPicPr>
          <p:cNvPr id="139" name="Picture 138"/>
          <p:cNvPicPr>
            <a:picLocks noChangeAspect="1"/>
          </p:cNvPicPr>
          <p:nvPr/>
        </p:nvPicPr>
        <p:blipFill>
          <a:blip r:embed="rId8"/>
          <a:stretch>
            <a:fillRect/>
          </a:stretch>
        </p:blipFill>
        <p:spPr>
          <a:xfrm flipV="1">
            <a:off x="9552319" y="4457557"/>
            <a:ext cx="843555" cy="843555"/>
          </a:xfrm>
          <a:prstGeom prst="rect">
            <a:avLst/>
          </a:prstGeom>
        </p:spPr>
      </p:pic>
      <p:pic>
        <p:nvPicPr>
          <p:cNvPr id="140" name="Picture 139"/>
          <p:cNvPicPr>
            <a:picLocks noChangeAspect="1"/>
          </p:cNvPicPr>
          <p:nvPr/>
        </p:nvPicPr>
        <p:blipFill rotWithShape="1">
          <a:blip r:embed="rId9"/>
          <a:srcRect b="20057"/>
          <a:stretch/>
        </p:blipFill>
        <p:spPr>
          <a:xfrm>
            <a:off x="10101299" y="1623666"/>
            <a:ext cx="879471" cy="703074"/>
          </a:xfrm>
          <a:prstGeom prst="rect">
            <a:avLst/>
          </a:prstGeom>
        </p:spPr>
      </p:pic>
      <p:pic>
        <p:nvPicPr>
          <p:cNvPr id="141" name="Picture 140"/>
          <p:cNvPicPr>
            <a:picLocks noChangeAspect="1"/>
          </p:cNvPicPr>
          <p:nvPr/>
        </p:nvPicPr>
        <p:blipFill>
          <a:blip r:embed="rId10"/>
          <a:stretch>
            <a:fillRect/>
          </a:stretch>
        </p:blipFill>
        <p:spPr>
          <a:xfrm>
            <a:off x="8966943" y="1676122"/>
            <a:ext cx="623702" cy="623702"/>
          </a:xfrm>
          <a:prstGeom prst="rect">
            <a:avLst/>
          </a:prstGeom>
        </p:spPr>
      </p:pic>
      <p:pic>
        <p:nvPicPr>
          <p:cNvPr id="142" name="Picture 141"/>
          <p:cNvPicPr>
            <a:picLocks noChangeAspect="1"/>
          </p:cNvPicPr>
          <p:nvPr/>
        </p:nvPicPr>
        <p:blipFill rotWithShape="1">
          <a:blip r:embed="rId11"/>
          <a:srcRect b="14571"/>
          <a:stretch/>
        </p:blipFill>
        <p:spPr>
          <a:xfrm>
            <a:off x="8937755" y="2446229"/>
            <a:ext cx="807160" cy="689545"/>
          </a:xfrm>
          <a:prstGeom prst="rect">
            <a:avLst/>
          </a:prstGeom>
        </p:spPr>
      </p:pic>
      <p:pic>
        <p:nvPicPr>
          <p:cNvPr id="143" name="Picture 142"/>
          <p:cNvPicPr>
            <a:picLocks noChangeAspect="1"/>
          </p:cNvPicPr>
          <p:nvPr/>
        </p:nvPicPr>
        <p:blipFill rotWithShape="1">
          <a:blip r:embed="rId12"/>
          <a:srcRect b="15355"/>
          <a:stretch/>
        </p:blipFill>
        <p:spPr>
          <a:xfrm>
            <a:off x="9996415" y="2422700"/>
            <a:ext cx="822267" cy="696007"/>
          </a:xfrm>
          <a:prstGeom prst="rect">
            <a:avLst/>
          </a:prstGeom>
        </p:spPr>
      </p:pic>
    </p:spTree>
    <p:extLst>
      <p:ext uri="{BB962C8B-B14F-4D97-AF65-F5344CB8AC3E}">
        <p14:creationId xmlns:p14="http://schemas.microsoft.com/office/powerpoint/2010/main" val="39456563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833518" y="109648"/>
            <a:ext cx="6406275" cy="369332"/>
          </a:xfrm>
          <a:prstGeom prst="rect">
            <a:avLst/>
          </a:prstGeom>
          <a:noFill/>
        </p:spPr>
        <p:txBody>
          <a:bodyPr wrap="square" rtlCol="0">
            <a:spAutoFit/>
          </a:bodyPr>
          <a:lstStyle/>
          <a:p>
            <a:pPr algn="ctr"/>
            <a:r>
              <a:rPr lang="en-GB" b="1" dirty="0"/>
              <a:t>Laceby Acres Primary Academy Physical Education Big Ideas</a:t>
            </a:r>
          </a:p>
        </p:txBody>
      </p:sp>
      <p:cxnSp>
        <p:nvCxnSpPr>
          <p:cNvPr id="10" name="Straight Connector 9"/>
          <p:cNvCxnSpPr/>
          <p:nvPr/>
        </p:nvCxnSpPr>
        <p:spPr>
          <a:xfrm flipH="1">
            <a:off x="521095" y="2612571"/>
            <a:ext cx="11000345" cy="54307"/>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521095" y="2639724"/>
            <a:ext cx="0" cy="465997"/>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pic>
        <p:nvPicPr>
          <p:cNvPr id="99" name="Picture 98"/>
          <p:cNvPicPr>
            <a:picLocks noChangeAspect="1"/>
          </p:cNvPicPr>
          <p:nvPr/>
        </p:nvPicPr>
        <p:blipFill>
          <a:blip r:embed="rId2"/>
          <a:stretch>
            <a:fillRect/>
          </a:stretch>
        </p:blipFill>
        <p:spPr>
          <a:xfrm>
            <a:off x="223610" y="3334178"/>
            <a:ext cx="619198" cy="619198"/>
          </a:xfrm>
          <a:prstGeom prst="rect">
            <a:avLst/>
          </a:prstGeom>
        </p:spPr>
      </p:pic>
      <p:sp>
        <p:nvSpPr>
          <p:cNvPr id="101" name="TextBox 100"/>
          <p:cNvSpPr txBox="1"/>
          <p:nvPr/>
        </p:nvSpPr>
        <p:spPr>
          <a:xfrm>
            <a:off x="234439" y="743146"/>
            <a:ext cx="1817754" cy="246221"/>
          </a:xfrm>
          <a:prstGeom prst="rect">
            <a:avLst/>
          </a:prstGeom>
          <a:noFill/>
        </p:spPr>
        <p:txBody>
          <a:bodyPr wrap="square" rtlCol="0">
            <a:spAutoFit/>
          </a:bodyPr>
          <a:lstStyle/>
          <a:p>
            <a:r>
              <a:rPr lang="en-GB" sz="1000" dirty="0"/>
              <a:t>Progression of skills.</a:t>
            </a:r>
          </a:p>
        </p:txBody>
      </p:sp>
      <p:sp>
        <p:nvSpPr>
          <p:cNvPr id="102" name="TextBox 101"/>
          <p:cNvSpPr txBox="1"/>
          <p:nvPr/>
        </p:nvSpPr>
        <p:spPr>
          <a:xfrm>
            <a:off x="223610" y="3926904"/>
            <a:ext cx="1817754" cy="246221"/>
          </a:xfrm>
          <a:prstGeom prst="rect">
            <a:avLst/>
          </a:prstGeom>
          <a:noFill/>
        </p:spPr>
        <p:txBody>
          <a:bodyPr wrap="square" rtlCol="0">
            <a:spAutoFit/>
          </a:bodyPr>
          <a:lstStyle/>
          <a:p>
            <a:r>
              <a:rPr lang="en-GB" sz="1000" dirty="0"/>
              <a:t>Strength.</a:t>
            </a:r>
          </a:p>
        </p:txBody>
      </p:sp>
      <p:pic>
        <p:nvPicPr>
          <p:cNvPr id="103" name="Picture 102"/>
          <p:cNvPicPr>
            <a:picLocks noChangeAspect="1"/>
          </p:cNvPicPr>
          <p:nvPr/>
        </p:nvPicPr>
        <p:blipFill>
          <a:blip r:embed="rId3"/>
          <a:stretch>
            <a:fillRect/>
          </a:stretch>
        </p:blipFill>
        <p:spPr>
          <a:xfrm>
            <a:off x="1143316" y="4535890"/>
            <a:ext cx="847703" cy="847703"/>
          </a:xfrm>
          <a:prstGeom prst="rect">
            <a:avLst/>
          </a:prstGeom>
        </p:spPr>
      </p:pic>
      <p:pic>
        <p:nvPicPr>
          <p:cNvPr id="104" name="Picture 103"/>
          <p:cNvPicPr>
            <a:picLocks noChangeAspect="1"/>
          </p:cNvPicPr>
          <p:nvPr/>
        </p:nvPicPr>
        <p:blipFill rotWithShape="1">
          <a:blip r:embed="rId4"/>
          <a:srcRect b="16139"/>
          <a:stretch/>
        </p:blipFill>
        <p:spPr>
          <a:xfrm>
            <a:off x="2224867" y="3255009"/>
            <a:ext cx="902228" cy="756619"/>
          </a:xfrm>
          <a:prstGeom prst="rect">
            <a:avLst/>
          </a:prstGeom>
        </p:spPr>
      </p:pic>
      <p:pic>
        <p:nvPicPr>
          <p:cNvPr id="105" name="Picture 104"/>
          <p:cNvPicPr>
            <a:picLocks noChangeAspect="1"/>
          </p:cNvPicPr>
          <p:nvPr/>
        </p:nvPicPr>
        <p:blipFill rotWithShape="1">
          <a:blip r:embed="rId5"/>
          <a:srcRect b="22931"/>
          <a:stretch/>
        </p:blipFill>
        <p:spPr>
          <a:xfrm>
            <a:off x="3400796" y="4659685"/>
            <a:ext cx="877933" cy="676618"/>
          </a:xfrm>
          <a:prstGeom prst="rect">
            <a:avLst/>
          </a:prstGeom>
        </p:spPr>
      </p:pic>
      <p:pic>
        <p:nvPicPr>
          <p:cNvPr id="106" name="Picture 105"/>
          <p:cNvPicPr>
            <a:picLocks noChangeAspect="1"/>
          </p:cNvPicPr>
          <p:nvPr/>
        </p:nvPicPr>
        <p:blipFill rotWithShape="1">
          <a:blip r:embed="rId6"/>
          <a:srcRect b="21102"/>
          <a:stretch/>
        </p:blipFill>
        <p:spPr>
          <a:xfrm>
            <a:off x="4587232" y="3231170"/>
            <a:ext cx="915367" cy="722206"/>
          </a:xfrm>
          <a:prstGeom prst="rect">
            <a:avLst/>
          </a:prstGeom>
        </p:spPr>
      </p:pic>
      <p:pic>
        <p:nvPicPr>
          <p:cNvPr id="107" name="Picture 106"/>
          <p:cNvPicPr>
            <a:picLocks noChangeAspect="1"/>
          </p:cNvPicPr>
          <p:nvPr/>
        </p:nvPicPr>
        <p:blipFill rotWithShape="1">
          <a:blip r:embed="rId7"/>
          <a:srcRect b="17836"/>
          <a:stretch/>
        </p:blipFill>
        <p:spPr>
          <a:xfrm>
            <a:off x="5763541" y="4637672"/>
            <a:ext cx="985377" cy="809618"/>
          </a:xfrm>
          <a:prstGeom prst="rect">
            <a:avLst/>
          </a:prstGeom>
        </p:spPr>
      </p:pic>
      <p:pic>
        <p:nvPicPr>
          <p:cNvPr id="108" name="Picture 107"/>
          <p:cNvPicPr>
            <a:picLocks noChangeAspect="1"/>
          </p:cNvPicPr>
          <p:nvPr/>
        </p:nvPicPr>
        <p:blipFill rotWithShape="1">
          <a:blip r:embed="rId8"/>
          <a:srcRect b="23511"/>
          <a:stretch/>
        </p:blipFill>
        <p:spPr>
          <a:xfrm>
            <a:off x="7174488" y="3102315"/>
            <a:ext cx="843099" cy="644871"/>
          </a:xfrm>
          <a:prstGeom prst="rect">
            <a:avLst/>
          </a:prstGeom>
        </p:spPr>
      </p:pic>
      <p:cxnSp>
        <p:nvCxnSpPr>
          <p:cNvPr id="110" name="Straight Connector 109"/>
          <p:cNvCxnSpPr/>
          <p:nvPr/>
        </p:nvCxnSpPr>
        <p:spPr>
          <a:xfrm>
            <a:off x="1567167" y="2666878"/>
            <a:ext cx="0" cy="1800619"/>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p:cNvCxnSpPr/>
          <p:nvPr/>
        </p:nvCxnSpPr>
        <p:spPr>
          <a:xfrm>
            <a:off x="2590652" y="2690791"/>
            <a:ext cx="0" cy="465997"/>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p:cNvCxnSpPr/>
          <p:nvPr/>
        </p:nvCxnSpPr>
        <p:spPr>
          <a:xfrm>
            <a:off x="3831891" y="2683242"/>
            <a:ext cx="7872" cy="192107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p:cNvCxnSpPr/>
          <p:nvPr/>
        </p:nvCxnSpPr>
        <p:spPr>
          <a:xfrm>
            <a:off x="5049965" y="2683189"/>
            <a:ext cx="0" cy="465997"/>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14" name="Straight Connector 113"/>
          <p:cNvCxnSpPr/>
          <p:nvPr/>
        </p:nvCxnSpPr>
        <p:spPr>
          <a:xfrm>
            <a:off x="6336021" y="2666878"/>
            <a:ext cx="44406" cy="1921071"/>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p:cNvCxnSpPr/>
          <p:nvPr/>
        </p:nvCxnSpPr>
        <p:spPr>
          <a:xfrm>
            <a:off x="7536337" y="2612571"/>
            <a:ext cx="0" cy="465997"/>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sp>
        <p:nvSpPr>
          <p:cNvPr id="117" name="TextBox 116"/>
          <p:cNvSpPr txBox="1"/>
          <p:nvPr/>
        </p:nvSpPr>
        <p:spPr>
          <a:xfrm>
            <a:off x="1119521" y="5370371"/>
            <a:ext cx="1817754" cy="246221"/>
          </a:xfrm>
          <a:prstGeom prst="rect">
            <a:avLst/>
          </a:prstGeom>
          <a:noFill/>
        </p:spPr>
        <p:txBody>
          <a:bodyPr wrap="square" rtlCol="0">
            <a:spAutoFit/>
          </a:bodyPr>
          <a:lstStyle/>
          <a:p>
            <a:r>
              <a:rPr lang="en-GB" sz="1000" dirty="0"/>
              <a:t>Flexibility.</a:t>
            </a:r>
          </a:p>
        </p:txBody>
      </p:sp>
      <p:sp>
        <p:nvSpPr>
          <p:cNvPr id="118" name="TextBox 117"/>
          <p:cNvSpPr txBox="1"/>
          <p:nvPr/>
        </p:nvSpPr>
        <p:spPr>
          <a:xfrm>
            <a:off x="2264848" y="4016270"/>
            <a:ext cx="1817754" cy="246221"/>
          </a:xfrm>
          <a:prstGeom prst="rect">
            <a:avLst/>
          </a:prstGeom>
          <a:noFill/>
        </p:spPr>
        <p:txBody>
          <a:bodyPr wrap="square" rtlCol="0">
            <a:spAutoFit/>
          </a:bodyPr>
          <a:lstStyle/>
          <a:p>
            <a:r>
              <a:rPr lang="en-GB" sz="1000" dirty="0"/>
              <a:t>Endurance.</a:t>
            </a:r>
          </a:p>
        </p:txBody>
      </p:sp>
      <p:sp>
        <p:nvSpPr>
          <p:cNvPr id="119" name="TextBox 118"/>
          <p:cNvSpPr txBox="1"/>
          <p:nvPr/>
        </p:nvSpPr>
        <p:spPr>
          <a:xfrm>
            <a:off x="3395181" y="5365662"/>
            <a:ext cx="1817754" cy="246221"/>
          </a:xfrm>
          <a:prstGeom prst="rect">
            <a:avLst/>
          </a:prstGeom>
          <a:noFill/>
        </p:spPr>
        <p:txBody>
          <a:bodyPr wrap="square" rtlCol="0">
            <a:spAutoFit/>
          </a:bodyPr>
          <a:lstStyle/>
          <a:p>
            <a:r>
              <a:rPr lang="en-GB" sz="1000" dirty="0"/>
              <a:t>Coordination.</a:t>
            </a:r>
          </a:p>
        </p:txBody>
      </p:sp>
      <p:sp>
        <p:nvSpPr>
          <p:cNvPr id="120" name="TextBox 119"/>
          <p:cNvSpPr txBox="1"/>
          <p:nvPr/>
        </p:nvSpPr>
        <p:spPr>
          <a:xfrm>
            <a:off x="4701141" y="4011628"/>
            <a:ext cx="1817754" cy="246221"/>
          </a:xfrm>
          <a:prstGeom prst="rect">
            <a:avLst/>
          </a:prstGeom>
          <a:noFill/>
        </p:spPr>
        <p:txBody>
          <a:bodyPr wrap="square" rtlCol="0">
            <a:spAutoFit/>
          </a:bodyPr>
          <a:lstStyle/>
          <a:p>
            <a:r>
              <a:rPr lang="en-GB" sz="1000" dirty="0"/>
              <a:t>Teamwork.</a:t>
            </a:r>
          </a:p>
        </p:txBody>
      </p:sp>
      <p:sp>
        <p:nvSpPr>
          <p:cNvPr id="121" name="TextBox 120"/>
          <p:cNvSpPr txBox="1"/>
          <p:nvPr/>
        </p:nvSpPr>
        <p:spPr>
          <a:xfrm>
            <a:off x="5827048" y="5441615"/>
            <a:ext cx="1817754" cy="246221"/>
          </a:xfrm>
          <a:prstGeom prst="rect">
            <a:avLst/>
          </a:prstGeom>
          <a:noFill/>
        </p:spPr>
        <p:txBody>
          <a:bodyPr wrap="square" rtlCol="0">
            <a:spAutoFit/>
          </a:bodyPr>
          <a:lstStyle/>
          <a:p>
            <a:r>
              <a:rPr lang="en-GB" sz="1000" dirty="0"/>
              <a:t>Competition.</a:t>
            </a:r>
          </a:p>
        </p:txBody>
      </p:sp>
      <p:sp>
        <p:nvSpPr>
          <p:cNvPr id="122" name="TextBox 121"/>
          <p:cNvSpPr txBox="1"/>
          <p:nvPr/>
        </p:nvSpPr>
        <p:spPr>
          <a:xfrm>
            <a:off x="7315972" y="3787635"/>
            <a:ext cx="1817754" cy="246221"/>
          </a:xfrm>
          <a:prstGeom prst="rect">
            <a:avLst/>
          </a:prstGeom>
          <a:noFill/>
        </p:spPr>
        <p:txBody>
          <a:bodyPr wrap="square" rtlCol="0">
            <a:spAutoFit/>
          </a:bodyPr>
          <a:lstStyle/>
          <a:p>
            <a:r>
              <a:rPr lang="en-GB" sz="1000" dirty="0"/>
              <a:t>Health.</a:t>
            </a:r>
          </a:p>
        </p:txBody>
      </p:sp>
      <p:cxnSp>
        <p:nvCxnSpPr>
          <p:cNvPr id="109" name="Straight Connector 108"/>
          <p:cNvCxnSpPr/>
          <p:nvPr/>
        </p:nvCxnSpPr>
        <p:spPr>
          <a:xfrm>
            <a:off x="11468258" y="2612571"/>
            <a:ext cx="26592" cy="2047114"/>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p:cNvCxnSpPr/>
          <p:nvPr/>
        </p:nvCxnSpPr>
        <p:spPr>
          <a:xfrm>
            <a:off x="10092303" y="2639724"/>
            <a:ext cx="0" cy="465997"/>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p:cNvCxnSpPr/>
          <p:nvPr/>
        </p:nvCxnSpPr>
        <p:spPr>
          <a:xfrm>
            <a:off x="8808942" y="2612571"/>
            <a:ext cx="21549" cy="2025101"/>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pic>
        <p:nvPicPr>
          <p:cNvPr id="46" name="Picture 45"/>
          <p:cNvPicPr>
            <a:picLocks noChangeAspect="1"/>
          </p:cNvPicPr>
          <p:nvPr/>
        </p:nvPicPr>
        <p:blipFill rotWithShape="1">
          <a:blip r:embed="rId9"/>
          <a:srcRect b="22519"/>
          <a:stretch/>
        </p:blipFill>
        <p:spPr>
          <a:xfrm>
            <a:off x="8330916" y="4690377"/>
            <a:ext cx="908877" cy="704208"/>
          </a:xfrm>
          <a:prstGeom prst="rect">
            <a:avLst/>
          </a:prstGeom>
        </p:spPr>
      </p:pic>
      <p:pic>
        <p:nvPicPr>
          <p:cNvPr id="47" name="Picture 46"/>
          <p:cNvPicPr>
            <a:picLocks noChangeAspect="1"/>
          </p:cNvPicPr>
          <p:nvPr/>
        </p:nvPicPr>
        <p:blipFill rotWithShape="1">
          <a:blip r:embed="rId10"/>
          <a:srcRect b="16981"/>
          <a:stretch/>
        </p:blipFill>
        <p:spPr>
          <a:xfrm>
            <a:off x="9636294" y="3231170"/>
            <a:ext cx="933602" cy="775064"/>
          </a:xfrm>
          <a:prstGeom prst="rect">
            <a:avLst/>
          </a:prstGeom>
        </p:spPr>
      </p:pic>
      <p:pic>
        <p:nvPicPr>
          <p:cNvPr id="48" name="Picture 47"/>
          <p:cNvPicPr>
            <a:picLocks noChangeAspect="1"/>
          </p:cNvPicPr>
          <p:nvPr/>
        </p:nvPicPr>
        <p:blipFill rotWithShape="1">
          <a:blip r:embed="rId11"/>
          <a:srcRect b="18490"/>
          <a:stretch/>
        </p:blipFill>
        <p:spPr>
          <a:xfrm>
            <a:off x="10866205" y="4711196"/>
            <a:ext cx="1257290" cy="1024820"/>
          </a:xfrm>
          <a:prstGeom prst="rect">
            <a:avLst/>
          </a:prstGeom>
        </p:spPr>
      </p:pic>
      <p:sp>
        <p:nvSpPr>
          <p:cNvPr id="128" name="TextBox 127"/>
          <p:cNvSpPr txBox="1"/>
          <p:nvPr/>
        </p:nvSpPr>
        <p:spPr>
          <a:xfrm>
            <a:off x="8666307" y="5395724"/>
            <a:ext cx="1817754" cy="246221"/>
          </a:xfrm>
          <a:prstGeom prst="rect">
            <a:avLst/>
          </a:prstGeom>
          <a:noFill/>
        </p:spPr>
        <p:txBody>
          <a:bodyPr wrap="square" rtlCol="0">
            <a:spAutoFit/>
          </a:bodyPr>
          <a:lstStyle/>
          <a:p>
            <a:r>
              <a:rPr lang="en-GB" sz="1000" dirty="0"/>
              <a:t>Rules.</a:t>
            </a:r>
          </a:p>
        </p:txBody>
      </p:sp>
      <p:sp>
        <p:nvSpPr>
          <p:cNvPr id="129" name="TextBox 128"/>
          <p:cNvSpPr txBox="1"/>
          <p:nvPr/>
        </p:nvSpPr>
        <p:spPr>
          <a:xfrm>
            <a:off x="9858406" y="4001222"/>
            <a:ext cx="1817754" cy="246221"/>
          </a:xfrm>
          <a:prstGeom prst="rect">
            <a:avLst/>
          </a:prstGeom>
          <a:noFill/>
        </p:spPr>
        <p:txBody>
          <a:bodyPr wrap="square" rtlCol="0">
            <a:spAutoFit/>
          </a:bodyPr>
          <a:lstStyle/>
          <a:p>
            <a:r>
              <a:rPr lang="en-GB" sz="1000" dirty="0"/>
              <a:t>Strategies.</a:t>
            </a:r>
          </a:p>
        </p:txBody>
      </p:sp>
      <p:sp>
        <p:nvSpPr>
          <p:cNvPr id="133" name="TextBox 132"/>
          <p:cNvSpPr txBox="1"/>
          <p:nvPr/>
        </p:nvSpPr>
        <p:spPr>
          <a:xfrm>
            <a:off x="11283123" y="5664416"/>
            <a:ext cx="1817754" cy="246221"/>
          </a:xfrm>
          <a:prstGeom prst="rect">
            <a:avLst/>
          </a:prstGeom>
          <a:noFill/>
        </p:spPr>
        <p:txBody>
          <a:bodyPr wrap="square" rtlCol="0">
            <a:spAutoFit/>
          </a:bodyPr>
          <a:lstStyle/>
          <a:p>
            <a:r>
              <a:rPr lang="en-GB" sz="1000" dirty="0"/>
              <a:t>Tactics.</a:t>
            </a:r>
          </a:p>
        </p:txBody>
      </p:sp>
    </p:spTree>
    <p:extLst>
      <p:ext uri="{BB962C8B-B14F-4D97-AF65-F5344CB8AC3E}">
        <p14:creationId xmlns:p14="http://schemas.microsoft.com/office/powerpoint/2010/main" val="39236558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52970058"/>
              </p:ext>
            </p:extLst>
          </p:nvPr>
        </p:nvGraphicFramePr>
        <p:xfrm>
          <a:off x="114794" y="827027"/>
          <a:ext cx="11976101" cy="5870764"/>
        </p:xfrm>
        <a:graphic>
          <a:graphicData uri="http://schemas.openxmlformats.org/drawingml/2006/table">
            <a:tbl>
              <a:tblPr firstRow="1" bandRow="1">
                <a:tableStyleId>{93296810-A885-4BE3-A3E7-6D5BEEA58F35}</a:tableStyleId>
              </a:tblPr>
              <a:tblGrid>
                <a:gridCol w="1118294">
                  <a:extLst>
                    <a:ext uri="{9D8B030D-6E8A-4147-A177-3AD203B41FA5}">
                      <a16:colId xmlns:a16="http://schemas.microsoft.com/office/drawing/2014/main" val="2642333382"/>
                    </a:ext>
                  </a:extLst>
                </a:gridCol>
                <a:gridCol w="3619269">
                  <a:extLst>
                    <a:ext uri="{9D8B030D-6E8A-4147-A177-3AD203B41FA5}">
                      <a16:colId xmlns:a16="http://schemas.microsoft.com/office/drawing/2014/main" val="775576944"/>
                    </a:ext>
                  </a:extLst>
                </a:gridCol>
                <a:gridCol w="3619269">
                  <a:extLst>
                    <a:ext uri="{9D8B030D-6E8A-4147-A177-3AD203B41FA5}">
                      <a16:colId xmlns:a16="http://schemas.microsoft.com/office/drawing/2014/main" val="567014042"/>
                    </a:ext>
                  </a:extLst>
                </a:gridCol>
                <a:gridCol w="3619269">
                  <a:extLst>
                    <a:ext uri="{9D8B030D-6E8A-4147-A177-3AD203B41FA5}">
                      <a16:colId xmlns:a16="http://schemas.microsoft.com/office/drawing/2014/main" val="3057258071"/>
                    </a:ext>
                  </a:extLst>
                </a:gridCol>
              </a:tblGrid>
              <a:tr h="654242">
                <a:tc>
                  <a:txBody>
                    <a:bodyPr/>
                    <a:lstStyle/>
                    <a:p>
                      <a:pPr algn="ctr"/>
                      <a:r>
                        <a:rPr lang="en-GB" sz="1600" dirty="0"/>
                        <a:t>Year</a:t>
                      </a:r>
                      <a:r>
                        <a:rPr lang="en-GB" sz="1600" baseline="0" dirty="0"/>
                        <a:t> Groups</a:t>
                      </a:r>
                      <a:endParaRPr lang="en-GB"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t>Autumn </a:t>
                      </a:r>
                    </a:p>
                    <a:p>
                      <a:pPr algn="ctr"/>
                      <a:endParaRPr lang="en-GB"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t>Spring </a:t>
                      </a:r>
                    </a:p>
                    <a:p>
                      <a:endParaRPr lang="en-GB" dirty="0"/>
                    </a:p>
                  </a:txBody>
                  <a:tcPr/>
                </a:tc>
                <a:tc>
                  <a:txBody>
                    <a:bodyPr/>
                    <a:lstStyle/>
                    <a:p>
                      <a:r>
                        <a:rPr lang="en-GB" dirty="0"/>
                        <a:t>Summer  </a:t>
                      </a:r>
                    </a:p>
                  </a:txBody>
                  <a:tcPr/>
                </a:tc>
                <a:extLst>
                  <a:ext uri="{0D108BD9-81ED-4DB2-BD59-A6C34878D82A}">
                    <a16:rowId xmlns:a16="http://schemas.microsoft.com/office/drawing/2014/main" val="662808758"/>
                  </a:ext>
                </a:extLst>
              </a:tr>
              <a:tr h="583753">
                <a:tc>
                  <a:txBody>
                    <a:bodyPr/>
                    <a:lstStyle/>
                    <a:p>
                      <a:r>
                        <a:rPr lang="en-GB" sz="1600" dirty="0"/>
                        <a:t>Reception</a:t>
                      </a:r>
                    </a:p>
                  </a:txBody>
                  <a:tcPr/>
                </a:tc>
                <a:tc>
                  <a:txBody>
                    <a:bodyPr/>
                    <a:lstStyle/>
                    <a:p>
                      <a:r>
                        <a:rPr lang="en-GB" sz="800" dirty="0"/>
                        <a:t>Cooperation games i.e. parachute games.</a:t>
                      </a:r>
                    </a:p>
                    <a:p>
                      <a:r>
                        <a:rPr lang="en-GB" sz="800" dirty="0"/>
                        <a:t>Climbing – outdoor equipment</a:t>
                      </a:r>
                    </a:p>
                    <a:p>
                      <a:r>
                        <a:rPr lang="en-GB" sz="800" dirty="0"/>
                        <a:t> Different ways of moving to be explored with children</a:t>
                      </a:r>
                    </a:p>
                    <a:p>
                      <a:r>
                        <a:rPr lang="en-GB" sz="800" dirty="0"/>
                        <a:t>Changing for PE / Help individual children to develop good personal hygiene. Acknowledge and praise their efforts. Provide regular reminders about thorough handwashing and toileting. </a:t>
                      </a:r>
                    </a:p>
                    <a:p>
                      <a:r>
                        <a:rPr lang="en-GB" sz="800" dirty="0"/>
                        <a:t>Ball skills- throwing and catching. </a:t>
                      </a:r>
                    </a:p>
                    <a:p>
                      <a:r>
                        <a:rPr lang="en-GB" sz="800" dirty="0"/>
                        <a:t>Crates play- climbing. Skipping ropes in outside area</a:t>
                      </a:r>
                    </a:p>
                    <a:p>
                      <a:r>
                        <a:rPr lang="en-GB" sz="800" dirty="0"/>
                        <a:t>dance related activities </a:t>
                      </a:r>
                    </a:p>
                    <a:p>
                      <a:r>
                        <a:rPr lang="en-GB" sz="800" dirty="0"/>
                        <a:t>Provide a range of wheeled resources for children to balance, sit or ride on, or pull and push. Two-wheeled balance bikes and pedal bikes without stabilisers, skateboards, wheelbarrows, prams and carts are all good options</a:t>
                      </a:r>
                    </a:p>
                    <a:p>
                      <a:endParaRPr lang="en-GB" sz="800" dirty="0"/>
                    </a:p>
                  </a:txBody>
                  <a:tcPr/>
                </a:tc>
                <a:tc>
                  <a:txBody>
                    <a:bodyPr/>
                    <a:lstStyle/>
                    <a:p>
                      <a:r>
                        <a:rPr lang="en-GB" sz="800" dirty="0"/>
                        <a:t>Ball skills- aiming, dribbling, pushing, throwing &amp; catching, patting, or kicking</a:t>
                      </a:r>
                    </a:p>
                    <a:p>
                      <a:r>
                        <a:rPr lang="en-GB" sz="800" dirty="0"/>
                        <a:t>Ensure that spaces are accessible to children with varying confidence levels, skills and needs. Provide a wide range of activities to support a broad range of abilities. </a:t>
                      </a:r>
                    </a:p>
                    <a:p>
                      <a:r>
                        <a:rPr lang="en-GB" sz="800" dirty="0"/>
                        <a:t>Dance / moving to music </a:t>
                      </a:r>
                    </a:p>
                    <a:p>
                      <a:r>
                        <a:rPr lang="en-GB" sz="800" dirty="0"/>
                        <a:t>Gymnastics ./ Balance </a:t>
                      </a:r>
                    </a:p>
                    <a:p>
                      <a:r>
                        <a:rPr lang="en-GB" sz="800" dirty="0"/>
                        <a:t>Balance- children moving with confidence </a:t>
                      </a:r>
                    </a:p>
                    <a:p>
                      <a:r>
                        <a:rPr lang="en-GB" sz="800" dirty="0"/>
                        <a:t>dance related activities </a:t>
                      </a:r>
                    </a:p>
                    <a:p>
                      <a:r>
                        <a:rPr lang="en-GB" sz="800" dirty="0"/>
                        <a:t>Provide opportunities for children to, spin, rock, tilt, fall, slide and bounce. </a:t>
                      </a:r>
                    </a:p>
                    <a:p>
                      <a:r>
                        <a:rPr lang="en-GB" sz="800" dirty="0"/>
                        <a:t>Use picture books and other resources to explain the importance of the different aspects of a healthy lifestyle. </a:t>
                      </a:r>
                    </a:p>
                    <a:p>
                      <a:endParaRPr lang="en-GB" sz="1000" dirty="0"/>
                    </a:p>
                  </a:txBody>
                  <a:tcPr/>
                </a:tc>
                <a:tc>
                  <a:txBody>
                    <a:bodyPr/>
                    <a:lstStyle/>
                    <a:p>
                      <a:r>
                        <a:rPr lang="en-GB" sz="800" dirty="0"/>
                        <a:t>Obstacle activities</a:t>
                      </a:r>
                    </a:p>
                    <a:p>
                      <a:r>
                        <a:rPr lang="en-GB" sz="800" dirty="0"/>
                        <a:t>children moving over, under, through and around equipment</a:t>
                      </a:r>
                    </a:p>
                    <a:p>
                      <a:r>
                        <a:rPr lang="en-GB" sz="800" dirty="0"/>
                        <a:t>Encourage children to be highly active and get out of breath several times every day. Provide opportunities for children to, spin, rock, tilt, fall, slide and bounce. </a:t>
                      </a:r>
                    </a:p>
                    <a:p>
                      <a:r>
                        <a:rPr lang="en-GB" sz="800" dirty="0"/>
                        <a:t>Dance / moving to music </a:t>
                      </a:r>
                    </a:p>
                    <a:p>
                      <a:r>
                        <a:rPr lang="en-GB" sz="800" dirty="0"/>
                        <a:t>Races / team games involving gross motor movements </a:t>
                      </a:r>
                    </a:p>
                    <a:p>
                      <a:r>
                        <a:rPr lang="en-GB" sz="800" dirty="0"/>
                        <a:t>dance related activities </a:t>
                      </a:r>
                    </a:p>
                    <a:p>
                      <a:r>
                        <a:rPr lang="en-GB" sz="800" dirty="0"/>
                        <a:t>Allow less competent and confident children to spend time initially observing and listening, without feeling pressured to join in. </a:t>
                      </a:r>
                    </a:p>
                    <a:p>
                      <a:r>
                        <a:rPr lang="en-GB" sz="800" dirty="0"/>
                        <a:t>Gymnastics ./ Balance </a:t>
                      </a:r>
                    </a:p>
                    <a:p>
                      <a:endParaRPr lang="en-GB" dirty="0"/>
                    </a:p>
                  </a:txBody>
                  <a:tcPr/>
                </a:tc>
                <a:extLst>
                  <a:ext uri="{0D108BD9-81ED-4DB2-BD59-A6C34878D82A}">
                    <a16:rowId xmlns:a16="http://schemas.microsoft.com/office/drawing/2014/main" val="3351238626"/>
                  </a:ext>
                </a:extLst>
              </a:tr>
              <a:tr h="583753">
                <a:tc>
                  <a:txBody>
                    <a:bodyPr/>
                    <a:lstStyle/>
                    <a:p>
                      <a:r>
                        <a:rPr lang="en-GB" sz="1600" dirty="0"/>
                        <a:t>Year 1</a:t>
                      </a:r>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26636659"/>
                  </a:ext>
                </a:extLst>
              </a:tr>
              <a:tr h="596573">
                <a:tc>
                  <a:txBody>
                    <a:bodyPr/>
                    <a:lstStyle/>
                    <a:p>
                      <a:r>
                        <a:rPr lang="en-GB" sz="1600" dirty="0"/>
                        <a:t>Year 2</a:t>
                      </a:r>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3902699452"/>
                  </a:ext>
                </a:extLst>
              </a:tr>
              <a:tr h="596573">
                <a:tc>
                  <a:txBody>
                    <a:bodyPr/>
                    <a:lstStyle/>
                    <a:p>
                      <a:r>
                        <a:rPr lang="en-GB" sz="1600" dirty="0"/>
                        <a:t> Year</a:t>
                      </a:r>
                      <a:r>
                        <a:rPr lang="en-GB" sz="1600" baseline="0" dirty="0"/>
                        <a:t> 3</a:t>
                      </a:r>
                      <a:endParaRPr lang="en-GB" sz="1600" dirty="0"/>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2532614903"/>
                  </a:ext>
                </a:extLst>
              </a:tr>
              <a:tr h="570077">
                <a:tc>
                  <a:txBody>
                    <a:bodyPr/>
                    <a:lstStyle/>
                    <a:p>
                      <a:r>
                        <a:rPr lang="en-GB" sz="1600" dirty="0"/>
                        <a:t>Year 4</a:t>
                      </a:r>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3792254261"/>
                  </a:ext>
                </a:extLst>
              </a:tr>
              <a:tr h="596573">
                <a:tc>
                  <a:txBody>
                    <a:bodyPr/>
                    <a:lstStyle/>
                    <a:p>
                      <a:r>
                        <a:rPr lang="en-GB" sz="1600" dirty="0"/>
                        <a:t>Year 5</a:t>
                      </a:r>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2374895998"/>
                  </a:ext>
                </a:extLst>
              </a:tr>
              <a:tr h="596573">
                <a:tc>
                  <a:txBody>
                    <a:bodyPr/>
                    <a:lstStyle/>
                    <a:p>
                      <a:r>
                        <a:rPr lang="en-GB" sz="1600" dirty="0"/>
                        <a:t>Year 6</a:t>
                      </a:r>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3152048859"/>
                  </a:ext>
                </a:extLst>
              </a:tr>
            </a:tbl>
          </a:graphicData>
        </a:graphic>
      </p:graphicFrame>
      <p:sp>
        <p:nvSpPr>
          <p:cNvPr id="3" name="TextBox 2"/>
          <p:cNvSpPr txBox="1"/>
          <p:nvPr/>
        </p:nvSpPr>
        <p:spPr>
          <a:xfrm>
            <a:off x="2962124" y="147549"/>
            <a:ext cx="6728882" cy="646331"/>
          </a:xfrm>
          <a:prstGeom prst="rect">
            <a:avLst/>
          </a:prstGeom>
          <a:noFill/>
        </p:spPr>
        <p:txBody>
          <a:bodyPr wrap="square" rtlCol="0">
            <a:spAutoFit/>
          </a:bodyPr>
          <a:lstStyle/>
          <a:p>
            <a:pPr algn="ctr"/>
            <a:r>
              <a:rPr lang="en-GB" b="1" dirty="0"/>
              <a:t>Laceby Acres Primary Academy Physical Education Long Term Plan 2022-2023</a:t>
            </a:r>
          </a:p>
        </p:txBody>
      </p:sp>
      <p:pic>
        <p:nvPicPr>
          <p:cNvPr id="4" name="Picture 3"/>
          <p:cNvPicPr>
            <a:picLocks noChangeAspect="1"/>
          </p:cNvPicPr>
          <p:nvPr/>
        </p:nvPicPr>
        <p:blipFill rotWithShape="1">
          <a:blip r:embed="rId2"/>
          <a:srcRect b="23061"/>
          <a:stretch/>
        </p:blipFill>
        <p:spPr>
          <a:xfrm>
            <a:off x="1161976" y="3195716"/>
            <a:ext cx="611313" cy="470337"/>
          </a:xfrm>
          <a:prstGeom prst="rect">
            <a:avLst/>
          </a:prstGeom>
        </p:spPr>
      </p:pic>
      <p:pic>
        <p:nvPicPr>
          <p:cNvPr id="5" name="Picture 4"/>
          <p:cNvPicPr>
            <a:picLocks noChangeAspect="1"/>
          </p:cNvPicPr>
          <p:nvPr/>
        </p:nvPicPr>
        <p:blipFill rotWithShape="1">
          <a:blip r:embed="rId3"/>
          <a:srcRect b="16342"/>
          <a:stretch/>
        </p:blipFill>
        <p:spPr>
          <a:xfrm>
            <a:off x="3235668" y="3215100"/>
            <a:ext cx="605261" cy="506349"/>
          </a:xfrm>
          <a:prstGeom prst="rect">
            <a:avLst/>
          </a:prstGeom>
        </p:spPr>
      </p:pic>
      <p:pic>
        <p:nvPicPr>
          <p:cNvPr id="6" name="Picture 5"/>
          <p:cNvPicPr>
            <a:picLocks noChangeAspect="1"/>
          </p:cNvPicPr>
          <p:nvPr/>
        </p:nvPicPr>
        <p:blipFill rotWithShape="1">
          <a:blip r:embed="rId4"/>
          <a:srcRect b="21035"/>
          <a:stretch/>
        </p:blipFill>
        <p:spPr>
          <a:xfrm>
            <a:off x="4922363" y="3133838"/>
            <a:ext cx="710712" cy="561219"/>
          </a:xfrm>
          <a:prstGeom prst="rect">
            <a:avLst/>
          </a:prstGeom>
        </p:spPr>
      </p:pic>
      <p:pic>
        <p:nvPicPr>
          <p:cNvPr id="8" name="Picture 7"/>
          <p:cNvPicPr>
            <a:picLocks noChangeAspect="1"/>
          </p:cNvPicPr>
          <p:nvPr/>
        </p:nvPicPr>
        <p:blipFill rotWithShape="1">
          <a:blip r:embed="rId2"/>
          <a:srcRect b="23061"/>
          <a:stretch/>
        </p:blipFill>
        <p:spPr>
          <a:xfrm>
            <a:off x="6553993" y="3161246"/>
            <a:ext cx="611313" cy="470337"/>
          </a:xfrm>
          <a:prstGeom prst="rect">
            <a:avLst/>
          </a:prstGeom>
        </p:spPr>
      </p:pic>
      <p:pic>
        <p:nvPicPr>
          <p:cNvPr id="9" name="Picture 8"/>
          <p:cNvPicPr>
            <a:picLocks noChangeAspect="1"/>
          </p:cNvPicPr>
          <p:nvPr/>
        </p:nvPicPr>
        <p:blipFill rotWithShape="1">
          <a:blip r:embed="rId2"/>
          <a:srcRect b="23061"/>
          <a:stretch/>
        </p:blipFill>
        <p:spPr>
          <a:xfrm>
            <a:off x="8457767" y="3196178"/>
            <a:ext cx="611313" cy="470337"/>
          </a:xfrm>
          <a:prstGeom prst="rect">
            <a:avLst/>
          </a:prstGeom>
        </p:spPr>
      </p:pic>
      <p:sp>
        <p:nvSpPr>
          <p:cNvPr id="10" name="TextBox 9"/>
          <p:cNvSpPr txBox="1"/>
          <p:nvPr/>
        </p:nvSpPr>
        <p:spPr>
          <a:xfrm>
            <a:off x="1592108" y="3222399"/>
            <a:ext cx="1140680" cy="400110"/>
          </a:xfrm>
          <a:prstGeom prst="rect">
            <a:avLst/>
          </a:prstGeom>
          <a:noFill/>
        </p:spPr>
        <p:txBody>
          <a:bodyPr wrap="square" rtlCol="0">
            <a:spAutoFit/>
          </a:bodyPr>
          <a:lstStyle/>
          <a:p>
            <a:r>
              <a:rPr lang="en-GB" sz="1000" dirty="0"/>
              <a:t>Games 1</a:t>
            </a:r>
          </a:p>
          <a:p>
            <a:r>
              <a:rPr lang="en-GB" sz="1000" dirty="0"/>
              <a:t>Nutrition</a:t>
            </a:r>
          </a:p>
        </p:txBody>
      </p:sp>
      <p:pic>
        <p:nvPicPr>
          <p:cNvPr id="11" name="Picture 10"/>
          <p:cNvPicPr>
            <a:picLocks noChangeAspect="1"/>
          </p:cNvPicPr>
          <p:nvPr/>
        </p:nvPicPr>
        <p:blipFill rotWithShape="1">
          <a:blip r:embed="rId5"/>
          <a:srcRect r="5792" b="24485"/>
          <a:stretch/>
        </p:blipFill>
        <p:spPr>
          <a:xfrm>
            <a:off x="2162448" y="3259164"/>
            <a:ext cx="476249" cy="381754"/>
          </a:xfrm>
          <a:prstGeom prst="rect">
            <a:avLst/>
          </a:prstGeom>
        </p:spPr>
      </p:pic>
      <p:sp>
        <p:nvSpPr>
          <p:cNvPr id="12" name="TextBox 11"/>
          <p:cNvSpPr txBox="1"/>
          <p:nvPr/>
        </p:nvSpPr>
        <p:spPr>
          <a:xfrm>
            <a:off x="3640816" y="3337297"/>
            <a:ext cx="1140680" cy="246221"/>
          </a:xfrm>
          <a:prstGeom prst="rect">
            <a:avLst/>
          </a:prstGeom>
          <a:noFill/>
        </p:spPr>
        <p:txBody>
          <a:bodyPr wrap="square" rtlCol="0">
            <a:spAutoFit/>
          </a:bodyPr>
          <a:lstStyle/>
          <a:p>
            <a:r>
              <a:rPr lang="en-GB" sz="1000" dirty="0"/>
              <a:t>Dance 1</a:t>
            </a:r>
          </a:p>
        </p:txBody>
      </p:sp>
      <p:sp>
        <p:nvSpPr>
          <p:cNvPr id="13" name="TextBox 12"/>
          <p:cNvSpPr txBox="1"/>
          <p:nvPr/>
        </p:nvSpPr>
        <p:spPr>
          <a:xfrm>
            <a:off x="5483910" y="3327971"/>
            <a:ext cx="1140680" cy="246221"/>
          </a:xfrm>
          <a:prstGeom prst="rect">
            <a:avLst/>
          </a:prstGeom>
          <a:noFill/>
        </p:spPr>
        <p:txBody>
          <a:bodyPr wrap="square" rtlCol="0">
            <a:spAutoFit/>
          </a:bodyPr>
          <a:lstStyle/>
          <a:p>
            <a:r>
              <a:rPr lang="en-GB" sz="1000" dirty="0"/>
              <a:t>Gymnastics 1</a:t>
            </a:r>
          </a:p>
        </p:txBody>
      </p:sp>
      <p:sp>
        <p:nvSpPr>
          <p:cNvPr id="15" name="TextBox 14"/>
          <p:cNvSpPr txBox="1"/>
          <p:nvPr/>
        </p:nvSpPr>
        <p:spPr>
          <a:xfrm>
            <a:off x="7086073" y="3206547"/>
            <a:ext cx="1140680" cy="400110"/>
          </a:xfrm>
          <a:prstGeom prst="rect">
            <a:avLst/>
          </a:prstGeom>
          <a:noFill/>
        </p:spPr>
        <p:txBody>
          <a:bodyPr wrap="square" rtlCol="0">
            <a:spAutoFit/>
          </a:bodyPr>
          <a:lstStyle/>
          <a:p>
            <a:r>
              <a:rPr lang="en-GB" sz="1000" dirty="0"/>
              <a:t>Games 2</a:t>
            </a:r>
          </a:p>
          <a:p>
            <a:r>
              <a:rPr lang="en-GB" sz="1000" dirty="0"/>
              <a:t>Yoga</a:t>
            </a:r>
          </a:p>
        </p:txBody>
      </p:sp>
      <p:sp>
        <p:nvSpPr>
          <p:cNvPr id="16" name="TextBox 15"/>
          <p:cNvSpPr txBox="1"/>
          <p:nvPr/>
        </p:nvSpPr>
        <p:spPr>
          <a:xfrm>
            <a:off x="8936123" y="3302074"/>
            <a:ext cx="1140680" cy="246221"/>
          </a:xfrm>
          <a:prstGeom prst="rect">
            <a:avLst/>
          </a:prstGeom>
          <a:noFill/>
        </p:spPr>
        <p:txBody>
          <a:bodyPr wrap="square" rtlCol="0">
            <a:spAutoFit/>
          </a:bodyPr>
          <a:lstStyle/>
          <a:p>
            <a:r>
              <a:rPr lang="en-GB" sz="1000" dirty="0"/>
              <a:t>Games 3</a:t>
            </a:r>
          </a:p>
        </p:txBody>
      </p:sp>
      <p:pic>
        <p:nvPicPr>
          <p:cNvPr id="19" name="Picture 18"/>
          <p:cNvPicPr>
            <a:picLocks noChangeAspect="1"/>
          </p:cNvPicPr>
          <p:nvPr/>
        </p:nvPicPr>
        <p:blipFill rotWithShape="1">
          <a:blip r:embed="rId3"/>
          <a:srcRect b="16342"/>
          <a:stretch/>
        </p:blipFill>
        <p:spPr>
          <a:xfrm>
            <a:off x="3226885" y="3803047"/>
            <a:ext cx="605261" cy="506349"/>
          </a:xfrm>
          <a:prstGeom prst="rect">
            <a:avLst/>
          </a:prstGeom>
        </p:spPr>
      </p:pic>
      <p:sp>
        <p:nvSpPr>
          <p:cNvPr id="20" name="TextBox 19"/>
          <p:cNvSpPr txBox="1"/>
          <p:nvPr/>
        </p:nvSpPr>
        <p:spPr>
          <a:xfrm>
            <a:off x="3651743" y="3904565"/>
            <a:ext cx="1140680" cy="246221"/>
          </a:xfrm>
          <a:prstGeom prst="rect">
            <a:avLst/>
          </a:prstGeom>
          <a:noFill/>
        </p:spPr>
        <p:txBody>
          <a:bodyPr wrap="square" rtlCol="0">
            <a:spAutoFit/>
          </a:bodyPr>
          <a:lstStyle/>
          <a:p>
            <a:r>
              <a:rPr lang="en-GB" sz="1000" dirty="0"/>
              <a:t>Dance 1</a:t>
            </a:r>
          </a:p>
        </p:txBody>
      </p:sp>
      <p:pic>
        <p:nvPicPr>
          <p:cNvPr id="21" name="Picture 20"/>
          <p:cNvPicPr>
            <a:picLocks noChangeAspect="1"/>
          </p:cNvPicPr>
          <p:nvPr/>
        </p:nvPicPr>
        <p:blipFill rotWithShape="1">
          <a:blip r:embed="rId4"/>
          <a:srcRect b="21035"/>
          <a:stretch/>
        </p:blipFill>
        <p:spPr>
          <a:xfrm>
            <a:off x="4904237" y="3712236"/>
            <a:ext cx="710712" cy="561219"/>
          </a:xfrm>
          <a:prstGeom prst="rect">
            <a:avLst/>
          </a:prstGeom>
        </p:spPr>
      </p:pic>
      <p:sp>
        <p:nvSpPr>
          <p:cNvPr id="22" name="TextBox 21"/>
          <p:cNvSpPr txBox="1"/>
          <p:nvPr/>
        </p:nvSpPr>
        <p:spPr>
          <a:xfrm>
            <a:off x="5532464" y="3876392"/>
            <a:ext cx="1140680" cy="246221"/>
          </a:xfrm>
          <a:prstGeom prst="rect">
            <a:avLst/>
          </a:prstGeom>
          <a:noFill/>
        </p:spPr>
        <p:txBody>
          <a:bodyPr wrap="square" rtlCol="0">
            <a:spAutoFit/>
          </a:bodyPr>
          <a:lstStyle/>
          <a:p>
            <a:r>
              <a:rPr lang="en-GB" sz="1000" dirty="0"/>
              <a:t>Gymnastics 1</a:t>
            </a:r>
          </a:p>
        </p:txBody>
      </p:sp>
      <p:pic>
        <p:nvPicPr>
          <p:cNvPr id="23" name="Picture 22"/>
          <p:cNvPicPr>
            <a:picLocks noChangeAspect="1"/>
          </p:cNvPicPr>
          <p:nvPr/>
        </p:nvPicPr>
        <p:blipFill rotWithShape="1">
          <a:blip r:embed="rId2"/>
          <a:srcRect b="23061"/>
          <a:stretch/>
        </p:blipFill>
        <p:spPr>
          <a:xfrm>
            <a:off x="1107387" y="3771508"/>
            <a:ext cx="665902" cy="512337"/>
          </a:xfrm>
          <a:prstGeom prst="rect">
            <a:avLst/>
          </a:prstGeom>
        </p:spPr>
      </p:pic>
      <p:sp>
        <p:nvSpPr>
          <p:cNvPr id="24" name="TextBox 23"/>
          <p:cNvSpPr txBox="1"/>
          <p:nvPr/>
        </p:nvSpPr>
        <p:spPr>
          <a:xfrm>
            <a:off x="1651720" y="3821456"/>
            <a:ext cx="1140680" cy="400110"/>
          </a:xfrm>
          <a:prstGeom prst="rect">
            <a:avLst/>
          </a:prstGeom>
          <a:noFill/>
        </p:spPr>
        <p:txBody>
          <a:bodyPr wrap="square" rtlCol="0">
            <a:spAutoFit/>
          </a:bodyPr>
          <a:lstStyle/>
          <a:p>
            <a:r>
              <a:rPr lang="en-GB" sz="1000" dirty="0"/>
              <a:t>Games </a:t>
            </a:r>
          </a:p>
          <a:p>
            <a:r>
              <a:rPr lang="en-GB" sz="1000" dirty="0"/>
              <a:t>Hockey</a:t>
            </a:r>
          </a:p>
        </p:txBody>
      </p:sp>
      <p:pic>
        <p:nvPicPr>
          <p:cNvPr id="25" name="Picture 24"/>
          <p:cNvPicPr>
            <a:picLocks noChangeAspect="1"/>
          </p:cNvPicPr>
          <p:nvPr/>
        </p:nvPicPr>
        <p:blipFill>
          <a:blip r:embed="rId6"/>
          <a:stretch>
            <a:fillRect/>
          </a:stretch>
        </p:blipFill>
        <p:spPr>
          <a:xfrm>
            <a:off x="2137362" y="3803047"/>
            <a:ext cx="472800" cy="472800"/>
          </a:xfrm>
          <a:prstGeom prst="rect">
            <a:avLst/>
          </a:prstGeom>
        </p:spPr>
      </p:pic>
      <p:pic>
        <p:nvPicPr>
          <p:cNvPr id="26" name="Picture 25"/>
          <p:cNvPicPr>
            <a:picLocks noChangeAspect="1"/>
          </p:cNvPicPr>
          <p:nvPr/>
        </p:nvPicPr>
        <p:blipFill rotWithShape="1">
          <a:blip r:embed="rId2"/>
          <a:srcRect b="23061"/>
          <a:stretch/>
        </p:blipFill>
        <p:spPr>
          <a:xfrm>
            <a:off x="6517685" y="3764430"/>
            <a:ext cx="665902" cy="512337"/>
          </a:xfrm>
          <a:prstGeom prst="rect">
            <a:avLst/>
          </a:prstGeom>
        </p:spPr>
      </p:pic>
      <p:pic>
        <p:nvPicPr>
          <p:cNvPr id="27" name="Picture 26"/>
          <p:cNvPicPr>
            <a:picLocks noChangeAspect="1"/>
          </p:cNvPicPr>
          <p:nvPr/>
        </p:nvPicPr>
        <p:blipFill rotWithShape="1">
          <a:blip r:embed="rId2"/>
          <a:srcRect b="23061"/>
          <a:stretch/>
        </p:blipFill>
        <p:spPr>
          <a:xfrm>
            <a:off x="8463465" y="3798373"/>
            <a:ext cx="665902" cy="512337"/>
          </a:xfrm>
          <a:prstGeom prst="rect">
            <a:avLst/>
          </a:prstGeom>
        </p:spPr>
      </p:pic>
      <p:sp>
        <p:nvSpPr>
          <p:cNvPr id="28" name="TextBox 27"/>
          <p:cNvSpPr txBox="1"/>
          <p:nvPr/>
        </p:nvSpPr>
        <p:spPr>
          <a:xfrm>
            <a:off x="7014562" y="3836514"/>
            <a:ext cx="1140680" cy="400110"/>
          </a:xfrm>
          <a:prstGeom prst="rect">
            <a:avLst/>
          </a:prstGeom>
          <a:noFill/>
        </p:spPr>
        <p:txBody>
          <a:bodyPr wrap="square" rtlCol="0">
            <a:spAutoFit/>
          </a:bodyPr>
          <a:lstStyle/>
          <a:p>
            <a:r>
              <a:rPr lang="en-GB" sz="1000" dirty="0"/>
              <a:t>Games 2 </a:t>
            </a:r>
          </a:p>
          <a:p>
            <a:r>
              <a:rPr lang="en-GB" sz="1000" dirty="0"/>
              <a:t>Ball Games</a:t>
            </a:r>
          </a:p>
        </p:txBody>
      </p:sp>
      <p:sp>
        <p:nvSpPr>
          <p:cNvPr id="29" name="TextBox 28"/>
          <p:cNvSpPr txBox="1"/>
          <p:nvPr/>
        </p:nvSpPr>
        <p:spPr>
          <a:xfrm>
            <a:off x="8981232" y="3850821"/>
            <a:ext cx="1140680" cy="400110"/>
          </a:xfrm>
          <a:prstGeom prst="rect">
            <a:avLst/>
          </a:prstGeom>
          <a:noFill/>
        </p:spPr>
        <p:txBody>
          <a:bodyPr wrap="square" rtlCol="0">
            <a:spAutoFit/>
          </a:bodyPr>
          <a:lstStyle/>
          <a:p>
            <a:r>
              <a:rPr lang="en-GB" sz="1000" dirty="0"/>
              <a:t>Games </a:t>
            </a:r>
          </a:p>
          <a:p>
            <a:r>
              <a:rPr lang="en-GB" sz="1000" dirty="0"/>
              <a:t>Football</a:t>
            </a:r>
          </a:p>
        </p:txBody>
      </p:sp>
      <p:pic>
        <p:nvPicPr>
          <p:cNvPr id="31" name="Picture 30"/>
          <p:cNvPicPr>
            <a:picLocks noChangeAspect="1"/>
          </p:cNvPicPr>
          <p:nvPr/>
        </p:nvPicPr>
        <p:blipFill rotWithShape="1">
          <a:blip r:embed="rId7"/>
          <a:srcRect b="20057"/>
          <a:stretch/>
        </p:blipFill>
        <p:spPr>
          <a:xfrm>
            <a:off x="9434462" y="3748765"/>
            <a:ext cx="596258" cy="476666"/>
          </a:xfrm>
          <a:prstGeom prst="rect">
            <a:avLst/>
          </a:prstGeom>
        </p:spPr>
      </p:pic>
      <p:pic>
        <p:nvPicPr>
          <p:cNvPr id="34" name="Picture 33"/>
          <p:cNvPicPr>
            <a:picLocks noChangeAspect="1"/>
          </p:cNvPicPr>
          <p:nvPr/>
        </p:nvPicPr>
        <p:blipFill rotWithShape="1">
          <a:blip r:embed="rId3"/>
          <a:srcRect b="16342"/>
          <a:stretch/>
        </p:blipFill>
        <p:spPr>
          <a:xfrm>
            <a:off x="3243744" y="4396737"/>
            <a:ext cx="605261" cy="506349"/>
          </a:xfrm>
          <a:prstGeom prst="rect">
            <a:avLst/>
          </a:prstGeom>
        </p:spPr>
      </p:pic>
      <p:sp>
        <p:nvSpPr>
          <p:cNvPr id="35" name="TextBox 34"/>
          <p:cNvSpPr txBox="1"/>
          <p:nvPr/>
        </p:nvSpPr>
        <p:spPr>
          <a:xfrm>
            <a:off x="3664084" y="4530361"/>
            <a:ext cx="1140680" cy="246221"/>
          </a:xfrm>
          <a:prstGeom prst="rect">
            <a:avLst/>
          </a:prstGeom>
          <a:noFill/>
        </p:spPr>
        <p:txBody>
          <a:bodyPr wrap="square" rtlCol="0">
            <a:spAutoFit/>
          </a:bodyPr>
          <a:lstStyle/>
          <a:p>
            <a:r>
              <a:rPr lang="en-GB" sz="1000" dirty="0"/>
              <a:t>Dance 1</a:t>
            </a:r>
          </a:p>
        </p:txBody>
      </p:sp>
      <p:pic>
        <p:nvPicPr>
          <p:cNvPr id="36" name="Picture 35"/>
          <p:cNvPicPr>
            <a:picLocks noChangeAspect="1"/>
          </p:cNvPicPr>
          <p:nvPr/>
        </p:nvPicPr>
        <p:blipFill rotWithShape="1">
          <a:blip r:embed="rId4"/>
          <a:srcRect b="21035"/>
          <a:stretch/>
        </p:blipFill>
        <p:spPr>
          <a:xfrm>
            <a:off x="4922321" y="4316920"/>
            <a:ext cx="710712" cy="561219"/>
          </a:xfrm>
          <a:prstGeom prst="rect">
            <a:avLst/>
          </a:prstGeom>
        </p:spPr>
      </p:pic>
      <p:sp>
        <p:nvSpPr>
          <p:cNvPr id="37" name="TextBox 36"/>
          <p:cNvSpPr txBox="1"/>
          <p:nvPr/>
        </p:nvSpPr>
        <p:spPr>
          <a:xfrm>
            <a:off x="5530060" y="4510026"/>
            <a:ext cx="1140680" cy="246221"/>
          </a:xfrm>
          <a:prstGeom prst="rect">
            <a:avLst/>
          </a:prstGeom>
          <a:noFill/>
        </p:spPr>
        <p:txBody>
          <a:bodyPr wrap="square" rtlCol="0">
            <a:spAutoFit/>
          </a:bodyPr>
          <a:lstStyle/>
          <a:p>
            <a:r>
              <a:rPr lang="en-GB" sz="1000" dirty="0"/>
              <a:t>Gymnastics 1</a:t>
            </a:r>
          </a:p>
        </p:txBody>
      </p:sp>
      <p:pic>
        <p:nvPicPr>
          <p:cNvPr id="38" name="Picture 37"/>
          <p:cNvPicPr>
            <a:picLocks noChangeAspect="1"/>
          </p:cNvPicPr>
          <p:nvPr/>
        </p:nvPicPr>
        <p:blipFill rotWithShape="1">
          <a:blip r:embed="rId2"/>
          <a:srcRect b="23061"/>
          <a:stretch/>
        </p:blipFill>
        <p:spPr>
          <a:xfrm>
            <a:off x="1151026" y="4376969"/>
            <a:ext cx="665902" cy="512337"/>
          </a:xfrm>
          <a:prstGeom prst="rect">
            <a:avLst/>
          </a:prstGeom>
        </p:spPr>
      </p:pic>
      <p:sp>
        <p:nvSpPr>
          <p:cNvPr id="39" name="TextBox 38"/>
          <p:cNvSpPr txBox="1"/>
          <p:nvPr/>
        </p:nvSpPr>
        <p:spPr>
          <a:xfrm>
            <a:off x="1652518" y="4426258"/>
            <a:ext cx="1140680" cy="400110"/>
          </a:xfrm>
          <a:prstGeom prst="rect">
            <a:avLst/>
          </a:prstGeom>
          <a:noFill/>
        </p:spPr>
        <p:txBody>
          <a:bodyPr wrap="square" rtlCol="0">
            <a:spAutoFit/>
          </a:bodyPr>
          <a:lstStyle/>
          <a:p>
            <a:r>
              <a:rPr lang="en-GB" sz="1000" dirty="0"/>
              <a:t>Games </a:t>
            </a:r>
          </a:p>
          <a:p>
            <a:r>
              <a:rPr lang="en-GB" sz="1000" dirty="0"/>
              <a:t>Hockey</a:t>
            </a:r>
          </a:p>
        </p:txBody>
      </p:sp>
      <p:pic>
        <p:nvPicPr>
          <p:cNvPr id="40" name="Picture 39"/>
          <p:cNvPicPr>
            <a:picLocks noChangeAspect="1"/>
          </p:cNvPicPr>
          <p:nvPr/>
        </p:nvPicPr>
        <p:blipFill>
          <a:blip r:embed="rId6"/>
          <a:stretch>
            <a:fillRect/>
          </a:stretch>
        </p:blipFill>
        <p:spPr>
          <a:xfrm>
            <a:off x="2121610" y="4396737"/>
            <a:ext cx="472800" cy="472800"/>
          </a:xfrm>
          <a:prstGeom prst="rect">
            <a:avLst/>
          </a:prstGeom>
        </p:spPr>
      </p:pic>
      <p:pic>
        <p:nvPicPr>
          <p:cNvPr id="41" name="Picture 40"/>
          <p:cNvPicPr>
            <a:picLocks noChangeAspect="1"/>
          </p:cNvPicPr>
          <p:nvPr/>
        </p:nvPicPr>
        <p:blipFill rotWithShape="1">
          <a:blip r:embed="rId2"/>
          <a:srcRect b="23061"/>
          <a:stretch/>
        </p:blipFill>
        <p:spPr>
          <a:xfrm>
            <a:off x="6517685" y="4356405"/>
            <a:ext cx="665902" cy="512337"/>
          </a:xfrm>
          <a:prstGeom prst="rect">
            <a:avLst/>
          </a:prstGeom>
        </p:spPr>
      </p:pic>
      <p:sp>
        <p:nvSpPr>
          <p:cNvPr id="42" name="TextBox 41"/>
          <p:cNvSpPr txBox="1"/>
          <p:nvPr/>
        </p:nvSpPr>
        <p:spPr>
          <a:xfrm>
            <a:off x="7030385" y="4433918"/>
            <a:ext cx="1140680" cy="400110"/>
          </a:xfrm>
          <a:prstGeom prst="rect">
            <a:avLst/>
          </a:prstGeom>
          <a:noFill/>
        </p:spPr>
        <p:txBody>
          <a:bodyPr wrap="square" rtlCol="0">
            <a:spAutoFit/>
          </a:bodyPr>
          <a:lstStyle/>
          <a:p>
            <a:r>
              <a:rPr lang="en-GB" sz="1000" dirty="0"/>
              <a:t>Games </a:t>
            </a:r>
          </a:p>
          <a:p>
            <a:r>
              <a:rPr lang="en-GB" sz="1000" dirty="0"/>
              <a:t>Tag Rugby</a:t>
            </a:r>
          </a:p>
        </p:txBody>
      </p:sp>
      <p:pic>
        <p:nvPicPr>
          <p:cNvPr id="43" name="Picture 42"/>
          <p:cNvPicPr>
            <a:picLocks noChangeAspect="1"/>
          </p:cNvPicPr>
          <p:nvPr/>
        </p:nvPicPr>
        <p:blipFill rotWithShape="1">
          <a:blip r:embed="rId8"/>
          <a:srcRect b="15355"/>
          <a:stretch/>
        </p:blipFill>
        <p:spPr>
          <a:xfrm>
            <a:off x="7586072" y="4421045"/>
            <a:ext cx="478567" cy="405083"/>
          </a:xfrm>
          <a:prstGeom prst="rect">
            <a:avLst/>
          </a:prstGeom>
        </p:spPr>
      </p:pic>
      <p:pic>
        <p:nvPicPr>
          <p:cNvPr id="44" name="Picture 43"/>
          <p:cNvPicPr>
            <a:picLocks noChangeAspect="1"/>
          </p:cNvPicPr>
          <p:nvPr/>
        </p:nvPicPr>
        <p:blipFill rotWithShape="1">
          <a:blip r:embed="rId2"/>
          <a:srcRect b="23061"/>
          <a:stretch/>
        </p:blipFill>
        <p:spPr>
          <a:xfrm>
            <a:off x="8460805" y="4327097"/>
            <a:ext cx="665902" cy="512337"/>
          </a:xfrm>
          <a:prstGeom prst="rect">
            <a:avLst/>
          </a:prstGeom>
        </p:spPr>
      </p:pic>
      <p:sp>
        <p:nvSpPr>
          <p:cNvPr id="45" name="TextBox 44"/>
          <p:cNvSpPr txBox="1"/>
          <p:nvPr/>
        </p:nvSpPr>
        <p:spPr>
          <a:xfrm>
            <a:off x="8952574" y="4356973"/>
            <a:ext cx="1140680" cy="400110"/>
          </a:xfrm>
          <a:prstGeom prst="rect">
            <a:avLst/>
          </a:prstGeom>
          <a:noFill/>
        </p:spPr>
        <p:txBody>
          <a:bodyPr wrap="square" rtlCol="0">
            <a:spAutoFit/>
          </a:bodyPr>
          <a:lstStyle/>
          <a:p>
            <a:r>
              <a:rPr lang="en-GB" sz="1000" dirty="0"/>
              <a:t>Games </a:t>
            </a:r>
          </a:p>
          <a:p>
            <a:r>
              <a:rPr lang="en-GB" sz="1000" dirty="0"/>
              <a:t>Football</a:t>
            </a:r>
          </a:p>
        </p:txBody>
      </p:sp>
      <p:pic>
        <p:nvPicPr>
          <p:cNvPr id="46" name="Picture 45"/>
          <p:cNvPicPr>
            <a:picLocks noChangeAspect="1"/>
          </p:cNvPicPr>
          <p:nvPr/>
        </p:nvPicPr>
        <p:blipFill rotWithShape="1">
          <a:blip r:embed="rId7"/>
          <a:srcRect b="20057"/>
          <a:stretch/>
        </p:blipFill>
        <p:spPr>
          <a:xfrm>
            <a:off x="9386272" y="4364930"/>
            <a:ext cx="596258" cy="468950"/>
          </a:xfrm>
          <a:prstGeom prst="rect">
            <a:avLst/>
          </a:prstGeom>
        </p:spPr>
      </p:pic>
      <p:pic>
        <p:nvPicPr>
          <p:cNvPr id="47" name="Picture 46"/>
          <p:cNvPicPr>
            <a:picLocks noChangeAspect="1"/>
          </p:cNvPicPr>
          <p:nvPr/>
        </p:nvPicPr>
        <p:blipFill rotWithShape="1">
          <a:blip r:embed="rId9"/>
          <a:srcRect b="27465"/>
          <a:stretch/>
        </p:blipFill>
        <p:spPr>
          <a:xfrm>
            <a:off x="8529203" y="4957961"/>
            <a:ext cx="522990" cy="379352"/>
          </a:xfrm>
          <a:prstGeom prst="rect">
            <a:avLst/>
          </a:prstGeom>
        </p:spPr>
      </p:pic>
      <p:sp>
        <p:nvSpPr>
          <p:cNvPr id="48" name="TextBox 47"/>
          <p:cNvSpPr txBox="1"/>
          <p:nvPr/>
        </p:nvSpPr>
        <p:spPr>
          <a:xfrm>
            <a:off x="9019526" y="5081777"/>
            <a:ext cx="1140680" cy="246221"/>
          </a:xfrm>
          <a:prstGeom prst="rect">
            <a:avLst/>
          </a:prstGeom>
          <a:noFill/>
        </p:spPr>
        <p:txBody>
          <a:bodyPr wrap="square" rtlCol="0">
            <a:spAutoFit/>
          </a:bodyPr>
          <a:lstStyle/>
          <a:p>
            <a:r>
              <a:rPr lang="en-GB" sz="1000" dirty="0"/>
              <a:t>Swimming</a:t>
            </a:r>
          </a:p>
        </p:txBody>
      </p:sp>
      <p:pic>
        <p:nvPicPr>
          <p:cNvPr id="49" name="Picture 48"/>
          <p:cNvPicPr>
            <a:picLocks noChangeAspect="1"/>
          </p:cNvPicPr>
          <p:nvPr/>
        </p:nvPicPr>
        <p:blipFill rotWithShape="1">
          <a:blip r:embed="rId3"/>
          <a:srcRect b="16342"/>
          <a:stretch/>
        </p:blipFill>
        <p:spPr>
          <a:xfrm>
            <a:off x="3252261" y="4969179"/>
            <a:ext cx="605261" cy="506349"/>
          </a:xfrm>
          <a:prstGeom prst="rect">
            <a:avLst/>
          </a:prstGeom>
        </p:spPr>
      </p:pic>
      <p:sp>
        <p:nvSpPr>
          <p:cNvPr id="50" name="TextBox 49"/>
          <p:cNvSpPr txBox="1"/>
          <p:nvPr/>
        </p:nvSpPr>
        <p:spPr>
          <a:xfrm>
            <a:off x="3664084" y="5087490"/>
            <a:ext cx="1140680" cy="246221"/>
          </a:xfrm>
          <a:prstGeom prst="rect">
            <a:avLst/>
          </a:prstGeom>
          <a:noFill/>
        </p:spPr>
        <p:txBody>
          <a:bodyPr wrap="square" rtlCol="0">
            <a:spAutoFit/>
          </a:bodyPr>
          <a:lstStyle/>
          <a:p>
            <a:r>
              <a:rPr lang="en-GB" sz="1000" dirty="0"/>
              <a:t>Dance 1</a:t>
            </a:r>
          </a:p>
        </p:txBody>
      </p:sp>
      <p:pic>
        <p:nvPicPr>
          <p:cNvPr id="51" name="Picture 50"/>
          <p:cNvPicPr>
            <a:picLocks noChangeAspect="1"/>
          </p:cNvPicPr>
          <p:nvPr/>
        </p:nvPicPr>
        <p:blipFill rotWithShape="1">
          <a:blip r:embed="rId10"/>
          <a:srcRect b="14571"/>
          <a:stretch/>
        </p:blipFill>
        <p:spPr>
          <a:xfrm>
            <a:off x="2196425" y="4976779"/>
            <a:ext cx="596378" cy="509477"/>
          </a:xfrm>
          <a:prstGeom prst="rect">
            <a:avLst/>
          </a:prstGeom>
        </p:spPr>
      </p:pic>
      <p:pic>
        <p:nvPicPr>
          <p:cNvPr id="52" name="Picture 51"/>
          <p:cNvPicPr>
            <a:picLocks noChangeAspect="1"/>
          </p:cNvPicPr>
          <p:nvPr/>
        </p:nvPicPr>
        <p:blipFill rotWithShape="1">
          <a:blip r:embed="rId4"/>
          <a:srcRect b="21035"/>
          <a:stretch/>
        </p:blipFill>
        <p:spPr>
          <a:xfrm>
            <a:off x="4920465" y="4905226"/>
            <a:ext cx="710712" cy="561219"/>
          </a:xfrm>
          <a:prstGeom prst="rect">
            <a:avLst/>
          </a:prstGeom>
        </p:spPr>
      </p:pic>
      <p:sp>
        <p:nvSpPr>
          <p:cNvPr id="53" name="TextBox 52"/>
          <p:cNvSpPr txBox="1"/>
          <p:nvPr/>
        </p:nvSpPr>
        <p:spPr>
          <a:xfrm>
            <a:off x="5545113" y="5100392"/>
            <a:ext cx="1140680" cy="246221"/>
          </a:xfrm>
          <a:prstGeom prst="rect">
            <a:avLst/>
          </a:prstGeom>
          <a:noFill/>
        </p:spPr>
        <p:txBody>
          <a:bodyPr wrap="square" rtlCol="0">
            <a:spAutoFit/>
          </a:bodyPr>
          <a:lstStyle/>
          <a:p>
            <a:r>
              <a:rPr lang="en-GB" sz="1000" dirty="0"/>
              <a:t>Gymnastics 1</a:t>
            </a:r>
          </a:p>
        </p:txBody>
      </p:sp>
      <p:pic>
        <p:nvPicPr>
          <p:cNvPr id="54" name="Picture 53"/>
          <p:cNvPicPr>
            <a:picLocks noChangeAspect="1"/>
          </p:cNvPicPr>
          <p:nvPr/>
        </p:nvPicPr>
        <p:blipFill rotWithShape="1">
          <a:blip r:embed="rId2"/>
          <a:srcRect b="23061"/>
          <a:stretch/>
        </p:blipFill>
        <p:spPr>
          <a:xfrm>
            <a:off x="1125056" y="4950974"/>
            <a:ext cx="665902" cy="512337"/>
          </a:xfrm>
          <a:prstGeom prst="rect">
            <a:avLst/>
          </a:prstGeom>
        </p:spPr>
      </p:pic>
      <p:sp>
        <p:nvSpPr>
          <p:cNvPr id="55" name="TextBox 54"/>
          <p:cNvSpPr txBox="1"/>
          <p:nvPr/>
        </p:nvSpPr>
        <p:spPr>
          <a:xfrm>
            <a:off x="1596986" y="5015996"/>
            <a:ext cx="752314" cy="400110"/>
          </a:xfrm>
          <a:prstGeom prst="rect">
            <a:avLst/>
          </a:prstGeom>
          <a:noFill/>
        </p:spPr>
        <p:txBody>
          <a:bodyPr wrap="square" rtlCol="0">
            <a:spAutoFit/>
          </a:bodyPr>
          <a:lstStyle/>
          <a:p>
            <a:r>
              <a:rPr lang="en-GB" sz="1000" dirty="0"/>
              <a:t>Games </a:t>
            </a:r>
          </a:p>
          <a:p>
            <a:r>
              <a:rPr lang="en-GB" sz="1000" dirty="0"/>
              <a:t>Basketball</a:t>
            </a:r>
          </a:p>
        </p:txBody>
      </p:sp>
      <p:pic>
        <p:nvPicPr>
          <p:cNvPr id="58" name="Picture 57"/>
          <p:cNvPicPr>
            <a:picLocks noChangeAspect="1"/>
          </p:cNvPicPr>
          <p:nvPr/>
        </p:nvPicPr>
        <p:blipFill rotWithShape="1">
          <a:blip r:embed="rId2"/>
          <a:srcRect b="23061"/>
          <a:stretch/>
        </p:blipFill>
        <p:spPr>
          <a:xfrm>
            <a:off x="6517685" y="4931649"/>
            <a:ext cx="665902" cy="512337"/>
          </a:xfrm>
          <a:prstGeom prst="rect">
            <a:avLst/>
          </a:prstGeom>
        </p:spPr>
      </p:pic>
      <p:sp>
        <p:nvSpPr>
          <p:cNvPr id="59" name="TextBox 58"/>
          <p:cNvSpPr txBox="1"/>
          <p:nvPr/>
        </p:nvSpPr>
        <p:spPr>
          <a:xfrm>
            <a:off x="7041344" y="5016439"/>
            <a:ext cx="752314" cy="400110"/>
          </a:xfrm>
          <a:prstGeom prst="rect">
            <a:avLst/>
          </a:prstGeom>
          <a:noFill/>
        </p:spPr>
        <p:txBody>
          <a:bodyPr wrap="square" rtlCol="0">
            <a:spAutoFit/>
          </a:bodyPr>
          <a:lstStyle/>
          <a:p>
            <a:r>
              <a:rPr lang="en-GB" sz="1000" dirty="0"/>
              <a:t>Games </a:t>
            </a:r>
          </a:p>
          <a:p>
            <a:r>
              <a:rPr lang="en-GB" sz="1000" dirty="0"/>
              <a:t>Handball</a:t>
            </a:r>
          </a:p>
        </p:txBody>
      </p:sp>
      <p:pic>
        <p:nvPicPr>
          <p:cNvPr id="60" name="Picture 59"/>
          <p:cNvPicPr>
            <a:picLocks noChangeAspect="1"/>
          </p:cNvPicPr>
          <p:nvPr/>
        </p:nvPicPr>
        <p:blipFill rotWithShape="1">
          <a:blip r:embed="rId10"/>
          <a:srcRect b="14571"/>
          <a:stretch/>
        </p:blipFill>
        <p:spPr>
          <a:xfrm>
            <a:off x="7573744" y="4954593"/>
            <a:ext cx="596378" cy="509477"/>
          </a:xfrm>
          <a:prstGeom prst="rect">
            <a:avLst/>
          </a:prstGeom>
        </p:spPr>
      </p:pic>
      <p:pic>
        <p:nvPicPr>
          <p:cNvPr id="61" name="Picture 60"/>
          <p:cNvPicPr>
            <a:picLocks noChangeAspect="1"/>
          </p:cNvPicPr>
          <p:nvPr/>
        </p:nvPicPr>
        <p:blipFill rotWithShape="1">
          <a:blip r:embed="rId2"/>
          <a:srcRect b="23061"/>
          <a:stretch/>
        </p:blipFill>
        <p:spPr>
          <a:xfrm>
            <a:off x="1187099" y="5494469"/>
            <a:ext cx="665902" cy="512337"/>
          </a:xfrm>
          <a:prstGeom prst="rect">
            <a:avLst/>
          </a:prstGeom>
        </p:spPr>
      </p:pic>
      <p:sp>
        <p:nvSpPr>
          <p:cNvPr id="62" name="TextBox 61"/>
          <p:cNvSpPr txBox="1"/>
          <p:nvPr/>
        </p:nvSpPr>
        <p:spPr>
          <a:xfrm>
            <a:off x="1764848" y="5550582"/>
            <a:ext cx="1140680" cy="400110"/>
          </a:xfrm>
          <a:prstGeom prst="rect">
            <a:avLst/>
          </a:prstGeom>
          <a:noFill/>
        </p:spPr>
        <p:txBody>
          <a:bodyPr wrap="square" rtlCol="0">
            <a:spAutoFit/>
          </a:bodyPr>
          <a:lstStyle/>
          <a:p>
            <a:r>
              <a:rPr lang="en-GB" sz="1000" dirty="0"/>
              <a:t>Games </a:t>
            </a:r>
          </a:p>
          <a:p>
            <a:r>
              <a:rPr lang="en-GB" sz="1000" dirty="0"/>
              <a:t>Hockey</a:t>
            </a:r>
          </a:p>
        </p:txBody>
      </p:sp>
      <p:pic>
        <p:nvPicPr>
          <p:cNvPr id="63" name="Picture 62"/>
          <p:cNvPicPr>
            <a:picLocks noChangeAspect="1"/>
          </p:cNvPicPr>
          <p:nvPr/>
        </p:nvPicPr>
        <p:blipFill>
          <a:blip r:embed="rId6"/>
          <a:stretch>
            <a:fillRect/>
          </a:stretch>
        </p:blipFill>
        <p:spPr>
          <a:xfrm>
            <a:off x="2233331" y="5592820"/>
            <a:ext cx="472800" cy="472800"/>
          </a:xfrm>
          <a:prstGeom prst="rect">
            <a:avLst/>
          </a:prstGeom>
        </p:spPr>
      </p:pic>
      <p:pic>
        <p:nvPicPr>
          <p:cNvPr id="64" name="Picture 63"/>
          <p:cNvPicPr>
            <a:picLocks noChangeAspect="1"/>
          </p:cNvPicPr>
          <p:nvPr/>
        </p:nvPicPr>
        <p:blipFill rotWithShape="1">
          <a:blip r:embed="rId3"/>
          <a:srcRect b="16342"/>
          <a:stretch/>
        </p:blipFill>
        <p:spPr>
          <a:xfrm>
            <a:off x="3210659" y="5541822"/>
            <a:ext cx="605261" cy="506349"/>
          </a:xfrm>
          <a:prstGeom prst="rect">
            <a:avLst/>
          </a:prstGeom>
        </p:spPr>
      </p:pic>
      <p:sp>
        <p:nvSpPr>
          <p:cNvPr id="65" name="TextBox 64"/>
          <p:cNvSpPr txBox="1"/>
          <p:nvPr/>
        </p:nvSpPr>
        <p:spPr>
          <a:xfrm>
            <a:off x="3664084" y="5648683"/>
            <a:ext cx="1140680" cy="246221"/>
          </a:xfrm>
          <a:prstGeom prst="rect">
            <a:avLst/>
          </a:prstGeom>
          <a:noFill/>
        </p:spPr>
        <p:txBody>
          <a:bodyPr wrap="square" rtlCol="0">
            <a:spAutoFit/>
          </a:bodyPr>
          <a:lstStyle/>
          <a:p>
            <a:r>
              <a:rPr lang="en-GB" sz="1000" dirty="0"/>
              <a:t>Dance 1</a:t>
            </a:r>
          </a:p>
        </p:txBody>
      </p:sp>
      <p:pic>
        <p:nvPicPr>
          <p:cNvPr id="66" name="Picture 65"/>
          <p:cNvPicPr>
            <a:picLocks noChangeAspect="1"/>
          </p:cNvPicPr>
          <p:nvPr/>
        </p:nvPicPr>
        <p:blipFill rotWithShape="1">
          <a:blip r:embed="rId4"/>
          <a:srcRect b="21035"/>
          <a:stretch/>
        </p:blipFill>
        <p:spPr>
          <a:xfrm>
            <a:off x="4890873" y="5480866"/>
            <a:ext cx="710712" cy="561219"/>
          </a:xfrm>
          <a:prstGeom prst="rect">
            <a:avLst/>
          </a:prstGeom>
        </p:spPr>
      </p:pic>
      <p:sp>
        <p:nvSpPr>
          <p:cNvPr id="67" name="TextBox 66"/>
          <p:cNvSpPr txBox="1"/>
          <p:nvPr/>
        </p:nvSpPr>
        <p:spPr>
          <a:xfrm>
            <a:off x="5553643" y="5659414"/>
            <a:ext cx="1140680" cy="246221"/>
          </a:xfrm>
          <a:prstGeom prst="rect">
            <a:avLst/>
          </a:prstGeom>
          <a:noFill/>
        </p:spPr>
        <p:txBody>
          <a:bodyPr wrap="square" rtlCol="0">
            <a:spAutoFit/>
          </a:bodyPr>
          <a:lstStyle/>
          <a:p>
            <a:r>
              <a:rPr lang="en-GB" sz="1000" dirty="0"/>
              <a:t>Gymnastics 1</a:t>
            </a:r>
          </a:p>
        </p:txBody>
      </p:sp>
      <p:pic>
        <p:nvPicPr>
          <p:cNvPr id="68" name="Picture 67"/>
          <p:cNvPicPr>
            <a:picLocks noChangeAspect="1"/>
          </p:cNvPicPr>
          <p:nvPr/>
        </p:nvPicPr>
        <p:blipFill rotWithShape="1">
          <a:blip r:embed="rId2"/>
          <a:srcRect b="23061"/>
          <a:stretch/>
        </p:blipFill>
        <p:spPr>
          <a:xfrm>
            <a:off x="6537062" y="5502108"/>
            <a:ext cx="665902" cy="512337"/>
          </a:xfrm>
          <a:prstGeom prst="rect">
            <a:avLst/>
          </a:prstGeom>
        </p:spPr>
      </p:pic>
      <p:sp>
        <p:nvSpPr>
          <p:cNvPr id="69" name="TextBox 68"/>
          <p:cNvSpPr txBox="1"/>
          <p:nvPr/>
        </p:nvSpPr>
        <p:spPr>
          <a:xfrm>
            <a:off x="7104072" y="5556643"/>
            <a:ext cx="1140680" cy="400110"/>
          </a:xfrm>
          <a:prstGeom prst="rect">
            <a:avLst/>
          </a:prstGeom>
          <a:noFill/>
        </p:spPr>
        <p:txBody>
          <a:bodyPr wrap="square" rtlCol="0">
            <a:spAutoFit/>
          </a:bodyPr>
          <a:lstStyle/>
          <a:p>
            <a:r>
              <a:rPr lang="en-GB" sz="1000" dirty="0"/>
              <a:t>Games </a:t>
            </a:r>
          </a:p>
          <a:p>
            <a:r>
              <a:rPr lang="en-GB" sz="1000" dirty="0"/>
              <a:t>Tag Rugby</a:t>
            </a:r>
          </a:p>
        </p:txBody>
      </p:sp>
      <p:pic>
        <p:nvPicPr>
          <p:cNvPr id="70" name="Picture 69"/>
          <p:cNvPicPr>
            <a:picLocks noChangeAspect="1"/>
          </p:cNvPicPr>
          <p:nvPr/>
        </p:nvPicPr>
        <p:blipFill rotWithShape="1">
          <a:blip r:embed="rId8"/>
          <a:srcRect b="15355"/>
          <a:stretch/>
        </p:blipFill>
        <p:spPr>
          <a:xfrm>
            <a:off x="7648409" y="5590670"/>
            <a:ext cx="478567" cy="405083"/>
          </a:xfrm>
          <a:prstGeom prst="rect">
            <a:avLst/>
          </a:prstGeom>
        </p:spPr>
      </p:pic>
      <p:pic>
        <p:nvPicPr>
          <p:cNvPr id="73" name="Picture 72"/>
          <p:cNvPicPr>
            <a:picLocks noChangeAspect="1"/>
          </p:cNvPicPr>
          <p:nvPr/>
        </p:nvPicPr>
        <p:blipFill rotWithShape="1">
          <a:blip r:embed="rId2"/>
          <a:srcRect b="23061"/>
          <a:stretch/>
        </p:blipFill>
        <p:spPr>
          <a:xfrm>
            <a:off x="8460805" y="5503558"/>
            <a:ext cx="665902" cy="512337"/>
          </a:xfrm>
          <a:prstGeom prst="rect">
            <a:avLst/>
          </a:prstGeom>
        </p:spPr>
      </p:pic>
      <p:sp>
        <p:nvSpPr>
          <p:cNvPr id="74" name="TextBox 73"/>
          <p:cNvSpPr txBox="1"/>
          <p:nvPr/>
        </p:nvSpPr>
        <p:spPr>
          <a:xfrm>
            <a:off x="9012757" y="5568825"/>
            <a:ext cx="1140680" cy="400110"/>
          </a:xfrm>
          <a:prstGeom prst="rect">
            <a:avLst/>
          </a:prstGeom>
          <a:noFill/>
        </p:spPr>
        <p:txBody>
          <a:bodyPr wrap="square" rtlCol="0">
            <a:spAutoFit/>
          </a:bodyPr>
          <a:lstStyle/>
          <a:p>
            <a:r>
              <a:rPr lang="en-GB" sz="1000" dirty="0"/>
              <a:t>Games </a:t>
            </a:r>
          </a:p>
          <a:p>
            <a:r>
              <a:rPr lang="en-GB" sz="1000" dirty="0"/>
              <a:t>Football</a:t>
            </a:r>
          </a:p>
        </p:txBody>
      </p:sp>
      <p:pic>
        <p:nvPicPr>
          <p:cNvPr id="75" name="Picture 74"/>
          <p:cNvPicPr>
            <a:picLocks noChangeAspect="1"/>
          </p:cNvPicPr>
          <p:nvPr/>
        </p:nvPicPr>
        <p:blipFill rotWithShape="1">
          <a:blip r:embed="rId7"/>
          <a:srcRect b="20057"/>
          <a:stretch/>
        </p:blipFill>
        <p:spPr>
          <a:xfrm>
            <a:off x="9434632" y="5512304"/>
            <a:ext cx="596258" cy="476666"/>
          </a:xfrm>
          <a:prstGeom prst="rect">
            <a:avLst/>
          </a:prstGeom>
        </p:spPr>
      </p:pic>
      <p:pic>
        <p:nvPicPr>
          <p:cNvPr id="76" name="Picture 75"/>
          <p:cNvPicPr>
            <a:picLocks noChangeAspect="1"/>
          </p:cNvPicPr>
          <p:nvPr/>
        </p:nvPicPr>
        <p:blipFill rotWithShape="1">
          <a:blip r:embed="rId2"/>
          <a:srcRect b="23061"/>
          <a:stretch/>
        </p:blipFill>
        <p:spPr>
          <a:xfrm>
            <a:off x="1179751" y="6098984"/>
            <a:ext cx="665902" cy="512337"/>
          </a:xfrm>
          <a:prstGeom prst="rect">
            <a:avLst/>
          </a:prstGeom>
        </p:spPr>
      </p:pic>
      <p:sp>
        <p:nvSpPr>
          <p:cNvPr id="77" name="TextBox 76"/>
          <p:cNvSpPr txBox="1"/>
          <p:nvPr/>
        </p:nvSpPr>
        <p:spPr>
          <a:xfrm>
            <a:off x="1671364" y="6180547"/>
            <a:ext cx="752314" cy="400110"/>
          </a:xfrm>
          <a:prstGeom prst="rect">
            <a:avLst/>
          </a:prstGeom>
          <a:noFill/>
        </p:spPr>
        <p:txBody>
          <a:bodyPr wrap="square" rtlCol="0">
            <a:spAutoFit/>
          </a:bodyPr>
          <a:lstStyle/>
          <a:p>
            <a:r>
              <a:rPr lang="en-GB" sz="1000" dirty="0"/>
              <a:t>Games </a:t>
            </a:r>
          </a:p>
          <a:p>
            <a:r>
              <a:rPr lang="en-GB" sz="1000" dirty="0"/>
              <a:t>Basketball</a:t>
            </a:r>
          </a:p>
        </p:txBody>
      </p:sp>
      <p:pic>
        <p:nvPicPr>
          <p:cNvPr id="78" name="Picture 77"/>
          <p:cNvPicPr>
            <a:picLocks noChangeAspect="1"/>
          </p:cNvPicPr>
          <p:nvPr/>
        </p:nvPicPr>
        <p:blipFill rotWithShape="1">
          <a:blip r:embed="rId10"/>
          <a:srcRect b="14571"/>
          <a:stretch/>
        </p:blipFill>
        <p:spPr>
          <a:xfrm>
            <a:off x="2291753" y="6125863"/>
            <a:ext cx="596378" cy="509477"/>
          </a:xfrm>
          <a:prstGeom prst="rect">
            <a:avLst/>
          </a:prstGeom>
        </p:spPr>
      </p:pic>
      <p:pic>
        <p:nvPicPr>
          <p:cNvPr id="79" name="Picture 78"/>
          <p:cNvPicPr>
            <a:picLocks noChangeAspect="1"/>
          </p:cNvPicPr>
          <p:nvPr/>
        </p:nvPicPr>
        <p:blipFill rotWithShape="1">
          <a:blip r:embed="rId4"/>
          <a:srcRect b="21035"/>
          <a:stretch/>
        </p:blipFill>
        <p:spPr>
          <a:xfrm>
            <a:off x="4951588" y="6092419"/>
            <a:ext cx="710712" cy="561219"/>
          </a:xfrm>
          <a:prstGeom prst="rect">
            <a:avLst/>
          </a:prstGeom>
        </p:spPr>
      </p:pic>
      <p:sp>
        <p:nvSpPr>
          <p:cNvPr id="80" name="TextBox 79"/>
          <p:cNvSpPr txBox="1"/>
          <p:nvPr/>
        </p:nvSpPr>
        <p:spPr>
          <a:xfrm>
            <a:off x="5572120" y="6243020"/>
            <a:ext cx="1140680" cy="246221"/>
          </a:xfrm>
          <a:prstGeom prst="rect">
            <a:avLst/>
          </a:prstGeom>
          <a:noFill/>
        </p:spPr>
        <p:txBody>
          <a:bodyPr wrap="square" rtlCol="0">
            <a:spAutoFit/>
          </a:bodyPr>
          <a:lstStyle/>
          <a:p>
            <a:r>
              <a:rPr lang="en-GB" sz="1000" dirty="0"/>
              <a:t>Gymnastics 1</a:t>
            </a:r>
          </a:p>
        </p:txBody>
      </p:sp>
      <p:pic>
        <p:nvPicPr>
          <p:cNvPr id="81" name="Picture 80"/>
          <p:cNvPicPr>
            <a:picLocks noChangeAspect="1"/>
          </p:cNvPicPr>
          <p:nvPr/>
        </p:nvPicPr>
        <p:blipFill rotWithShape="1">
          <a:blip r:embed="rId3"/>
          <a:srcRect b="16342"/>
          <a:stretch/>
        </p:blipFill>
        <p:spPr>
          <a:xfrm>
            <a:off x="3232309" y="6119723"/>
            <a:ext cx="605261" cy="506349"/>
          </a:xfrm>
          <a:prstGeom prst="rect">
            <a:avLst/>
          </a:prstGeom>
        </p:spPr>
      </p:pic>
      <p:sp>
        <p:nvSpPr>
          <p:cNvPr id="82" name="TextBox 81"/>
          <p:cNvSpPr txBox="1"/>
          <p:nvPr/>
        </p:nvSpPr>
        <p:spPr>
          <a:xfrm>
            <a:off x="3651743" y="6232041"/>
            <a:ext cx="1140680" cy="246221"/>
          </a:xfrm>
          <a:prstGeom prst="rect">
            <a:avLst/>
          </a:prstGeom>
          <a:noFill/>
        </p:spPr>
        <p:txBody>
          <a:bodyPr wrap="square" rtlCol="0">
            <a:spAutoFit/>
          </a:bodyPr>
          <a:lstStyle/>
          <a:p>
            <a:r>
              <a:rPr lang="en-GB" sz="1000" dirty="0"/>
              <a:t>Dance 1</a:t>
            </a:r>
          </a:p>
        </p:txBody>
      </p:sp>
      <p:pic>
        <p:nvPicPr>
          <p:cNvPr id="85" name="Picture 84"/>
          <p:cNvPicPr>
            <a:picLocks noChangeAspect="1"/>
          </p:cNvPicPr>
          <p:nvPr/>
        </p:nvPicPr>
        <p:blipFill rotWithShape="1">
          <a:blip r:embed="rId2"/>
          <a:srcRect b="23061"/>
          <a:stretch/>
        </p:blipFill>
        <p:spPr>
          <a:xfrm>
            <a:off x="6556725" y="6135301"/>
            <a:ext cx="665902" cy="512337"/>
          </a:xfrm>
          <a:prstGeom prst="rect">
            <a:avLst/>
          </a:prstGeom>
        </p:spPr>
      </p:pic>
      <p:sp>
        <p:nvSpPr>
          <p:cNvPr id="86" name="TextBox 85"/>
          <p:cNvSpPr txBox="1"/>
          <p:nvPr/>
        </p:nvSpPr>
        <p:spPr>
          <a:xfrm>
            <a:off x="7135379" y="6172842"/>
            <a:ext cx="752314" cy="400110"/>
          </a:xfrm>
          <a:prstGeom prst="rect">
            <a:avLst/>
          </a:prstGeom>
          <a:noFill/>
        </p:spPr>
        <p:txBody>
          <a:bodyPr wrap="square" rtlCol="0">
            <a:spAutoFit/>
          </a:bodyPr>
          <a:lstStyle/>
          <a:p>
            <a:r>
              <a:rPr lang="en-GB" sz="1000" dirty="0"/>
              <a:t>Games </a:t>
            </a:r>
          </a:p>
          <a:p>
            <a:r>
              <a:rPr lang="en-GB" sz="1000" dirty="0"/>
              <a:t>Handball</a:t>
            </a:r>
          </a:p>
        </p:txBody>
      </p:sp>
      <p:pic>
        <p:nvPicPr>
          <p:cNvPr id="87" name="Picture 86"/>
          <p:cNvPicPr>
            <a:picLocks noChangeAspect="1"/>
          </p:cNvPicPr>
          <p:nvPr/>
        </p:nvPicPr>
        <p:blipFill rotWithShape="1">
          <a:blip r:embed="rId10"/>
          <a:srcRect b="14571"/>
          <a:stretch/>
        </p:blipFill>
        <p:spPr>
          <a:xfrm>
            <a:off x="7700335" y="6151729"/>
            <a:ext cx="596378" cy="509477"/>
          </a:xfrm>
          <a:prstGeom prst="rect">
            <a:avLst/>
          </a:prstGeom>
        </p:spPr>
      </p:pic>
      <p:pic>
        <p:nvPicPr>
          <p:cNvPr id="88" name="Picture 87"/>
          <p:cNvPicPr>
            <a:picLocks noChangeAspect="1"/>
          </p:cNvPicPr>
          <p:nvPr/>
        </p:nvPicPr>
        <p:blipFill>
          <a:blip r:embed="rId11"/>
          <a:stretch>
            <a:fillRect/>
          </a:stretch>
        </p:blipFill>
        <p:spPr>
          <a:xfrm flipV="1">
            <a:off x="8460805" y="5937436"/>
            <a:ext cx="743703" cy="743703"/>
          </a:xfrm>
          <a:prstGeom prst="rect">
            <a:avLst/>
          </a:prstGeom>
        </p:spPr>
      </p:pic>
      <p:sp>
        <p:nvSpPr>
          <p:cNvPr id="89" name="TextBox 88"/>
          <p:cNvSpPr txBox="1"/>
          <p:nvPr/>
        </p:nvSpPr>
        <p:spPr>
          <a:xfrm>
            <a:off x="9058877" y="6172842"/>
            <a:ext cx="1140680" cy="400110"/>
          </a:xfrm>
          <a:prstGeom prst="rect">
            <a:avLst/>
          </a:prstGeom>
          <a:noFill/>
        </p:spPr>
        <p:txBody>
          <a:bodyPr wrap="square" rtlCol="0">
            <a:spAutoFit/>
          </a:bodyPr>
          <a:lstStyle/>
          <a:p>
            <a:r>
              <a:rPr lang="en-GB" sz="1000" dirty="0"/>
              <a:t>Outdoor </a:t>
            </a:r>
          </a:p>
          <a:p>
            <a:r>
              <a:rPr lang="en-GB" sz="1000" dirty="0"/>
              <a:t>Adventures</a:t>
            </a:r>
          </a:p>
        </p:txBody>
      </p:sp>
      <p:pic>
        <p:nvPicPr>
          <p:cNvPr id="90" name="Picture 89"/>
          <p:cNvPicPr>
            <a:picLocks noChangeAspect="1"/>
          </p:cNvPicPr>
          <p:nvPr/>
        </p:nvPicPr>
        <p:blipFill rotWithShape="1">
          <a:blip r:embed="rId12"/>
          <a:srcRect b="14057"/>
          <a:stretch/>
        </p:blipFill>
        <p:spPr>
          <a:xfrm>
            <a:off x="10150514" y="3268445"/>
            <a:ext cx="520729" cy="447533"/>
          </a:xfrm>
          <a:prstGeom prst="rect">
            <a:avLst/>
          </a:prstGeom>
        </p:spPr>
      </p:pic>
      <p:pic>
        <p:nvPicPr>
          <p:cNvPr id="91" name="Picture 90"/>
          <p:cNvPicPr>
            <a:picLocks noChangeAspect="1"/>
          </p:cNvPicPr>
          <p:nvPr/>
        </p:nvPicPr>
        <p:blipFill rotWithShape="1">
          <a:blip r:embed="rId12"/>
          <a:srcRect b="14057"/>
          <a:stretch/>
        </p:blipFill>
        <p:spPr>
          <a:xfrm>
            <a:off x="10150514" y="3825922"/>
            <a:ext cx="520729" cy="447533"/>
          </a:xfrm>
          <a:prstGeom prst="rect">
            <a:avLst/>
          </a:prstGeom>
        </p:spPr>
      </p:pic>
      <p:pic>
        <p:nvPicPr>
          <p:cNvPr id="92" name="Picture 91"/>
          <p:cNvPicPr>
            <a:picLocks noChangeAspect="1"/>
          </p:cNvPicPr>
          <p:nvPr/>
        </p:nvPicPr>
        <p:blipFill rotWithShape="1">
          <a:blip r:embed="rId12"/>
          <a:srcRect b="14057"/>
          <a:stretch/>
        </p:blipFill>
        <p:spPr>
          <a:xfrm>
            <a:off x="10143560" y="4402002"/>
            <a:ext cx="520729" cy="447533"/>
          </a:xfrm>
          <a:prstGeom prst="rect">
            <a:avLst/>
          </a:prstGeom>
        </p:spPr>
      </p:pic>
      <p:pic>
        <p:nvPicPr>
          <p:cNvPr id="93" name="Picture 92"/>
          <p:cNvPicPr>
            <a:picLocks noChangeAspect="1"/>
          </p:cNvPicPr>
          <p:nvPr/>
        </p:nvPicPr>
        <p:blipFill rotWithShape="1">
          <a:blip r:embed="rId12"/>
          <a:srcRect b="14057"/>
          <a:stretch/>
        </p:blipFill>
        <p:spPr>
          <a:xfrm>
            <a:off x="10124549" y="4996453"/>
            <a:ext cx="520729" cy="447533"/>
          </a:xfrm>
          <a:prstGeom prst="rect">
            <a:avLst/>
          </a:prstGeom>
        </p:spPr>
      </p:pic>
      <p:pic>
        <p:nvPicPr>
          <p:cNvPr id="94" name="Picture 93"/>
          <p:cNvPicPr>
            <a:picLocks noChangeAspect="1"/>
          </p:cNvPicPr>
          <p:nvPr/>
        </p:nvPicPr>
        <p:blipFill rotWithShape="1">
          <a:blip r:embed="rId12"/>
          <a:srcRect b="14057"/>
          <a:stretch/>
        </p:blipFill>
        <p:spPr>
          <a:xfrm>
            <a:off x="10150514" y="5573112"/>
            <a:ext cx="520729" cy="447533"/>
          </a:xfrm>
          <a:prstGeom prst="rect">
            <a:avLst/>
          </a:prstGeom>
        </p:spPr>
      </p:pic>
      <p:pic>
        <p:nvPicPr>
          <p:cNvPr id="95" name="Picture 94"/>
          <p:cNvPicPr>
            <a:picLocks noChangeAspect="1"/>
          </p:cNvPicPr>
          <p:nvPr/>
        </p:nvPicPr>
        <p:blipFill rotWithShape="1">
          <a:blip r:embed="rId12"/>
          <a:srcRect b="14057"/>
          <a:stretch/>
        </p:blipFill>
        <p:spPr>
          <a:xfrm>
            <a:off x="10150514" y="6180547"/>
            <a:ext cx="520729" cy="447533"/>
          </a:xfrm>
          <a:prstGeom prst="rect">
            <a:avLst/>
          </a:prstGeom>
        </p:spPr>
      </p:pic>
      <p:sp>
        <p:nvSpPr>
          <p:cNvPr id="96" name="TextBox 95"/>
          <p:cNvSpPr txBox="1"/>
          <p:nvPr/>
        </p:nvSpPr>
        <p:spPr>
          <a:xfrm>
            <a:off x="10579944" y="5020091"/>
            <a:ext cx="1140680" cy="246221"/>
          </a:xfrm>
          <a:prstGeom prst="rect">
            <a:avLst/>
          </a:prstGeom>
          <a:noFill/>
        </p:spPr>
        <p:txBody>
          <a:bodyPr wrap="square" rtlCol="0">
            <a:spAutoFit/>
          </a:bodyPr>
          <a:lstStyle/>
          <a:p>
            <a:r>
              <a:rPr lang="en-GB" sz="1000" dirty="0"/>
              <a:t>Athletics</a:t>
            </a:r>
          </a:p>
        </p:txBody>
      </p:sp>
      <p:sp>
        <p:nvSpPr>
          <p:cNvPr id="97" name="TextBox 96"/>
          <p:cNvSpPr txBox="1"/>
          <p:nvPr/>
        </p:nvSpPr>
        <p:spPr>
          <a:xfrm>
            <a:off x="10601465" y="3947786"/>
            <a:ext cx="1140680" cy="246221"/>
          </a:xfrm>
          <a:prstGeom prst="rect">
            <a:avLst/>
          </a:prstGeom>
          <a:noFill/>
        </p:spPr>
        <p:txBody>
          <a:bodyPr wrap="square" rtlCol="0">
            <a:spAutoFit/>
          </a:bodyPr>
          <a:lstStyle/>
          <a:p>
            <a:r>
              <a:rPr lang="en-GB" sz="1000" dirty="0"/>
              <a:t>Athletics</a:t>
            </a:r>
          </a:p>
        </p:txBody>
      </p:sp>
      <p:sp>
        <p:nvSpPr>
          <p:cNvPr id="98" name="TextBox 97"/>
          <p:cNvSpPr txBox="1"/>
          <p:nvPr/>
        </p:nvSpPr>
        <p:spPr>
          <a:xfrm>
            <a:off x="10584385" y="4500475"/>
            <a:ext cx="1140680" cy="246221"/>
          </a:xfrm>
          <a:prstGeom prst="rect">
            <a:avLst/>
          </a:prstGeom>
          <a:noFill/>
        </p:spPr>
        <p:txBody>
          <a:bodyPr wrap="square" rtlCol="0">
            <a:spAutoFit/>
          </a:bodyPr>
          <a:lstStyle/>
          <a:p>
            <a:r>
              <a:rPr lang="en-GB" sz="1000" dirty="0"/>
              <a:t>Athletics</a:t>
            </a:r>
          </a:p>
        </p:txBody>
      </p:sp>
      <p:sp>
        <p:nvSpPr>
          <p:cNvPr id="99" name="TextBox 98"/>
          <p:cNvSpPr txBox="1"/>
          <p:nvPr/>
        </p:nvSpPr>
        <p:spPr>
          <a:xfrm>
            <a:off x="10611997" y="3302073"/>
            <a:ext cx="1140680" cy="246221"/>
          </a:xfrm>
          <a:prstGeom prst="rect">
            <a:avLst/>
          </a:prstGeom>
          <a:noFill/>
        </p:spPr>
        <p:txBody>
          <a:bodyPr wrap="square" rtlCol="0">
            <a:spAutoFit/>
          </a:bodyPr>
          <a:lstStyle/>
          <a:p>
            <a:r>
              <a:rPr lang="en-GB" sz="1000" dirty="0"/>
              <a:t>Athletics</a:t>
            </a:r>
          </a:p>
        </p:txBody>
      </p:sp>
      <p:sp>
        <p:nvSpPr>
          <p:cNvPr id="100" name="TextBox 99"/>
          <p:cNvSpPr txBox="1"/>
          <p:nvPr/>
        </p:nvSpPr>
        <p:spPr>
          <a:xfrm>
            <a:off x="10569743" y="5627526"/>
            <a:ext cx="1140680" cy="246221"/>
          </a:xfrm>
          <a:prstGeom prst="rect">
            <a:avLst/>
          </a:prstGeom>
          <a:noFill/>
        </p:spPr>
        <p:txBody>
          <a:bodyPr wrap="square" rtlCol="0">
            <a:spAutoFit/>
          </a:bodyPr>
          <a:lstStyle/>
          <a:p>
            <a:r>
              <a:rPr lang="en-GB" sz="1000" dirty="0"/>
              <a:t>Athletics</a:t>
            </a:r>
          </a:p>
        </p:txBody>
      </p:sp>
      <p:sp>
        <p:nvSpPr>
          <p:cNvPr id="101" name="TextBox 100"/>
          <p:cNvSpPr txBox="1"/>
          <p:nvPr/>
        </p:nvSpPr>
        <p:spPr>
          <a:xfrm>
            <a:off x="10584385" y="6207457"/>
            <a:ext cx="1140680" cy="246221"/>
          </a:xfrm>
          <a:prstGeom prst="rect">
            <a:avLst/>
          </a:prstGeom>
          <a:noFill/>
        </p:spPr>
        <p:txBody>
          <a:bodyPr wrap="square" rtlCol="0">
            <a:spAutoFit/>
          </a:bodyPr>
          <a:lstStyle/>
          <a:p>
            <a:r>
              <a:rPr lang="en-GB" sz="1000" dirty="0"/>
              <a:t>Athletics</a:t>
            </a:r>
          </a:p>
        </p:txBody>
      </p:sp>
      <p:cxnSp>
        <p:nvCxnSpPr>
          <p:cNvPr id="14" name="Straight Connector 13"/>
          <p:cNvCxnSpPr/>
          <p:nvPr/>
        </p:nvCxnSpPr>
        <p:spPr>
          <a:xfrm>
            <a:off x="3115880" y="3166404"/>
            <a:ext cx="16978" cy="3481234"/>
          </a:xfrm>
          <a:prstGeom prst="line">
            <a:avLst/>
          </a:prstGeom>
        </p:spPr>
        <p:style>
          <a:lnRef idx="1">
            <a:schemeClr val="accent1"/>
          </a:lnRef>
          <a:fillRef idx="0">
            <a:schemeClr val="accent1"/>
          </a:fillRef>
          <a:effectRef idx="0">
            <a:schemeClr val="accent1"/>
          </a:effectRef>
          <a:fontRef idx="minor">
            <a:schemeClr val="tx1"/>
          </a:fontRef>
        </p:style>
      </p:cxnSp>
      <p:cxnSp>
        <p:nvCxnSpPr>
          <p:cNvPr id="102" name="Straight Connector 101"/>
          <p:cNvCxnSpPr/>
          <p:nvPr/>
        </p:nvCxnSpPr>
        <p:spPr>
          <a:xfrm>
            <a:off x="6516403" y="3144838"/>
            <a:ext cx="16978" cy="3481234"/>
          </a:xfrm>
          <a:prstGeom prst="line">
            <a:avLst/>
          </a:prstGeom>
        </p:spPr>
        <p:style>
          <a:lnRef idx="1">
            <a:schemeClr val="accent1"/>
          </a:lnRef>
          <a:fillRef idx="0">
            <a:schemeClr val="accent1"/>
          </a:fillRef>
          <a:effectRef idx="0">
            <a:schemeClr val="accent1"/>
          </a:effectRef>
          <a:fontRef idx="minor">
            <a:schemeClr val="tx1"/>
          </a:fontRef>
        </p:style>
      </p:cxnSp>
      <p:cxnSp>
        <p:nvCxnSpPr>
          <p:cNvPr id="103" name="Straight Connector 102"/>
          <p:cNvCxnSpPr/>
          <p:nvPr/>
        </p:nvCxnSpPr>
        <p:spPr>
          <a:xfrm>
            <a:off x="10104045" y="3206547"/>
            <a:ext cx="16978" cy="3481234"/>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24741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14794" y="827027"/>
          <a:ext cx="11976101" cy="5870764"/>
        </p:xfrm>
        <a:graphic>
          <a:graphicData uri="http://schemas.openxmlformats.org/drawingml/2006/table">
            <a:tbl>
              <a:tblPr firstRow="1" bandRow="1">
                <a:tableStyleId>{93296810-A885-4BE3-A3E7-6D5BEEA58F35}</a:tableStyleId>
              </a:tblPr>
              <a:tblGrid>
                <a:gridCol w="1118294">
                  <a:extLst>
                    <a:ext uri="{9D8B030D-6E8A-4147-A177-3AD203B41FA5}">
                      <a16:colId xmlns:a16="http://schemas.microsoft.com/office/drawing/2014/main" val="2642333382"/>
                    </a:ext>
                  </a:extLst>
                </a:gridCol>
                <a:gridCol w="3619269">
                  <a:extLst>
                    <a:ext uri="{9D8B030D-6E8A-4147-A177-3AD203B41FA5}">
                      <a16:colId xmlns:a16="http://schemas.microsoft.com/office/drawing/2014/main" val="775576944"/>
                    </a:ext>
                  </a:extLst>
                </a:gridCol>
                <a:gridCol w="3619269">
                  <a:extLst>
                    <a:ext uri="{9D8B030D-6E8A-4147-A177-3AD203B41FA5}">
                      <a16:colId xmlns:a16="http://schemas.microsoft.com/office/drawing/2014/main" val="567014042"/>
                    </a:ext>
                  </a:extLst>
                </a:gridCol>
                <a:gridCol w="3619269">
                  <a:extLst>
                    <a:ext uri="{9D8B030D-6E8A-4147-A177-3AD203B41FA5}">
                      <a16:colId xmlns:a16="http://schemas.microsoft.com/office/drawing/2014/main" val="3057258071"/>
                    </a:ext>
                  </a:extLst>
                </a:gridCol>
              </a:tblGrid>
              <a:tr h="654242">
                <a:tc>
                  <a:txBody>
                    <a:bodyPr/>
                    <a:lstStyle/>
                    <a:p>
                      <a:pPr algn="ctr"/>
                      <a:r>
                        <a:rPr lang="en-GB" sz="1600" dirty="0"/>
                        <a:t>Year</a:t>
                      </a:r>
                      <a:r>
                        <a:rPr lang="en-GB" sz="1600" baseline="0" dirty="0"/>
                        <a:t> Groups</a:t>
                      </a:r>
                      <a:endParaRPr lang="en-GB" sz="16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t>Autumn </a:t>
                      </a:r>
                    </a:p>
                    <a:p>
                      <a:pPr algn="ctr"/>
                      <a:endParaRPr lang="en-GB"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dirty="0"/>
                        <a:t>Spring </a:t>
                      </a:r>
                    </a:p>
                    <a:p>
                      <a:endParaRPr lang="en-GB" dirty="0"/>
                    </a:p>
                  </a:txBody>
                  <a:tcPr/>
                </a:tc>
                <a:tc>
                  <a:txBody>
                    <a:bodyPr/>
                    <a:lstStyle/>
                    <a:p>
                      <a:r>
                        <a:rPr lang="en-GB" dirty="0"/>
                        <a:t>Summer  </a:t>
                      </a:r>
                    </a:p>
                  </a:txBody>
                  <a:tcPr/>
                </a:tc>
                <a:extLst>
                  <a:ext uri="{0D108BD9-81ED-4DB2-BD59-A6C34878D82A}">
                    <a16:rowId xmlns:a16="http://schemas.microsoft.com/office/drawing/2014/main" val="662808758"/>
                  </a:ext>
                </a:extLst>
              </a:tr>
              <a:tr h="583753">
                <a:tc>
                  <a:txBody>
                    <a:bodyPr/>
                    <a:lstStyle/>
                    <a:p>
                      <a:r>
                        <a:rPr lang="en-GB" sz="1600" dirty="0"/>
                        <a:t>Reception</a:t>
                      </a:r>
                    </a:p>
                  </a:txBody>
                  <a:tcPr/>
                </a:tc>
                <a:tc>
                  <a:txBody>
                    <a:bodyPr/>
                    <a:lstStyle/>
                    <a:p>
                      <a:r>
                        <a:rPr lang="en-GB" sz="800" dirty="0"/>
                        <a:t>Cooperation games i.e. parachute games.</a:t>
                      </a:r>
                    </a:p>
                    <a:p>
                      <a:r>
                        <a:rPr lang="en-GB" sz="800" dirty="0"/>
                        <a:t>Climbing – outdoor equipment</a:t>
                      </a:r>
                    </a:p>
                    <a:p>
                      <a:r>
                        <a:rPr lang="en-GB" sz="800" dirty="0"/>
                        <a:t> Different ways of moving to be explored with children</a:t>
                      </a:r>
                    </a:p>
                    <a:p>
                      <a:r>
                        <a:rPr lang="en-GB" sz="800" dirty="0"/>
                        <a:t>Changing for PE / Help individual children to develop good personal hygiene. Acknowledge and praise their efforts. Provide regular reminders about thorough handwashing and toileting. </a:t>
                      </a:r>
                    </a:p>
                    <a:p>
                      <a:r>
                        <a:rPr lang="en-GB" sz="800" dirty="0"/>
                        <a:t>Ball skills- throwing and catching. </a:t>
                      </a:r>
                    </a:p>
                    <a:p>
                      <a:r>
                        <a:rPr lang="en-GB" sz="800" dirty="0"/>
                        <a:t>Crates play- climbing. Skipping ropes in outside area</a:t>
                      </a:r>
                    </a:p>
                    <a:p>
                      <a:r>
                        <a:rPr lang="en-GB" sz="800" dirty="0"/>
                        <a:t>dance related activities </a:t>
                      </a:r>
                    </a:p>
                    <a:p>
                      <a:r>
                        <a:rPr lang="en-GB" sz="800" dirty="0"/>
                        <a:t>Provide a range of wheeled resources for children to balance, sit or ride on, or pull and push. Two-wheeled balance bikes and pedal bikes without stabilisers, skateboards, wheelbarrows, prams and carts are all good options</a:t>
                      </a:r>
                    </a:p>
                    <a:p>
                      <a:endParaRPr lang="en-GB" sz="800" dirty="0"/>
                    </a:p>
                  </a:txBody>
                  <a:tcPr/>
                </a:tc>
                <a:tc>
                  <a:txBody>
                    <a:bodyPr/>
                    <a:lstStyle/>
                    <a:p>
                      <a:r>
                        <a:rPr lang="en-GB" sz="800" dirty="0"/>
                        <a:t>Ball skills- aiming, dribbling, pushing, throwing &amp; catching, patting, or kicking</a:t>
                      </a:r>
                    </a:p>
                    <a:p>
                      <a:r>
                        <a:rPr lang="en-GB" sz="800" dirty="0"/>
                        <a:t>Ensure that spaces are accessible to children with varying confidence levels, skills and needs. Provide a wide range of activities to support a broad range of abilities. </a:t>
                      </a:r>
                    </a:p>
                    <a:p>
                      <a:r>
                        <a:rPr lang="en-GB" sz="800" dirty="0"/>
                        <a:t>Dance / moving to music </a:t>
                      </a:r>
                    </a:p>
                    <a:p>
                      <a:r>
                        <a:rPr lang="en-GB" sz="800" dirty="0"/>
                        <a:t>Gymnastics ./ Balance </a:t>
                      </a:r>
                    </a:p>
                    <a:p>
                      <a:r>
                        <a:rPr lang="en-GB" sz="800" dirty="0"/>
                        <a:t>Balance- children moving with confidence </a:t>
                      </a:r>
                    </a:p>
                    <a:p>
                      <a:r>
                        <a:rPr lang="en-GB" sz="800" dirty="0"/>
                        <a:t>dance related activities </a:t>
                      </a:r>
                    </a:p>
                    <a:p>
                      <a:r>
                        <a:rPr lang="en-GB" sz="800" dirty="0"/>
                        <a:t>Provide opportunities for children to, spin, rock, tilt, fall, slide and bounce. </a:t>
                      </a:r>
                    </a:p>
                    <a:p>
                      <a:r>
                        <a:rPr lang="en-GB" sz="800" dirty="0"/>
                        <a:t>Use picture books and other resources to explain the importance of the different aspects of a healthy lifestyle. </a:t>
                      </a:r>
                    </a:p>
                    <a:p>
                      <a:endParaRPr lang="en-GB" sz="1000" dirty="0"/>
                    </a:p>
                  </a:txBody>
                  <a:tcPr/>
                </a:tc>
                <a:tc>
                  <a:txBody>
                    <a:bodyPr/>
                    <a:lstStyle/>
                    <a:p>
                      <a:r>
                        <a:rPr lang="en-GB" sz="800" dirty="0"/>
                        <a:t>Obstacle activities</a:t>
                      </a:r>
                    </a:p>
                    <a:p>
                      <a:r>
                        <a:rPr lang="en-GB" sz="800" dirty="0"/>
                        <a:t>children moving over, under, through and around equipment</a:t>
                      </a:r>
                    </a:p>
                    <a:p>
                      <a:r>
                        <a:rPr lang="en-GB" sz="800" dirty="0"/>
                        <a:t>Encourage children to be highly active and get out of breath several times every day. Provide opportunities for children to, spin, rock, tilt, fall, slide and bounce. </a:t>
                      </a:r>
                    </a:p>
                    <a:p>
                      <a:r>
                        <a:rPr lang="en-GB" sz="800" dirty="0"/>
                        <a:t>Dance / moving to music </a:t>
                      </a:r>
                    </a:p>
                    <a:p>
                      <a:r>
                        <a:rPr lang="en-GB" sz="800" dirty="0"/>
                        <a:t>Races / team games involving gross motor movements </a:t>
                      </a:r>
                    </a:p>
                    <a:p>
                      <a:r>
                        <a:rPr lang="en-GB" sz="800" dirty="0"/>
                        <a:t>dance related activities </a:t>
                      </a:r>
                    </a:p>
                    <a:p>
                      <a:r>
                        <a:rPr lang="en-GB" sz="800" dirty="0"/>
                        <a:t>Allow less competent and confident children to spend time initially observing and listening, without feeling pressured to join in. </a:t>
                      </a:r>
                    </a:p>
                    <a:p>
                      <a:r>
                        <a:rPr lang="en-GB" sz="800" dirty="0"/>
                        <a:t>Gymnastics ./ Balance </a:t>
                      </a:r>
                    </a:p>
                    <a:p>
                      <a:endParaRPr lang="en-GB" dirty="0"/>
                    </a:p>
                  </a:txBody>
                  <a:tcPr/>
                </a:tc>
                <a:extLst>
                  <a:ext uri="{0D108BD9-81ED-4DB2-BD59-A6C34878D82A}">
                    <a16:rowId xmlns:a16="http://schemas.microsoft.com/office/drawing/2014/main" val="3351238626"/>
                  </a:ext>
                </a:extLst>
              </a:tr>
              <a:tr h="583753">
                <a:tc>
                  <a:txBody>
                    <a:bodyPr/>
                    <a:lstStyle/>
                    <a:p>
                      <a:r>
                        <a:rPr lang="en-GB" sz="1600" dirty="0"/>
                        <a:t>Year 1</a:t>
                      </a:r>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26636659"/>
                  </a:ext>
                </a:extLst>
              </a:tr>
              <a:tr h="596573">
                <a:tc>
                  <a:txBody>
                    <a:bodyPr/>
                    <a:lstStyle/>
                    <a:p>
                      <a:r>
                        <a:rPr lang="en-GB" sz="1600" dirty="0"/>
                        <a:t>Year 2</a:t>
                      </a:r>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3902699452"/>
                  </a:ext>
                </a:extLst>
              </a:tr>
              <a:tr h="596573">
                <a:tc>
                  <a:txBody>
                    <a:bodyPr/>
                    <a:lstStyle/>
                    <a:p>
                      <a:r>
                        <a:rPr lang="en-GB" sz="1600" dirty="0"/>
                        <a:t> Year</a:t>
                      </a:r>
                      <a:r>
                        <a:rPr lang="en-GB" sz="1600" baseline="0" dirty="0"/>
                        <a:t> 3</a:t>
                      </a:r>
                      <a:endParaRPr lang="en-GB" sz="1600" dirty="0"/>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2532614903"/>
                  </a:ext>
                </a:extLst>
              </a:tr>
              <a:tr h="570077">
                <a:tc>
                  <a:txBody>
                    <a:bodyPr/>
                    <a:lstStyle/>
                    <a:p>
                      <a:r>
                        <a:rPr lang="en-GB" sz="1600" dirty="0"/>
                        <a:t>Year 4</a:t>
                      </a:r>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3792254261"/>
                  </a:ext>
                </a:extLst>
              </a:tr>
              <a:tr h="596573">
                <a:tc>
                  <a:txBody>
                    <a:bodyPr/>
                    <a:lstStyle/>
                    <a:p>
                      <a:r>
                        <a:rPr lang="en-GB" sz="1600" dirty="0"/>
                        <a:t>Year 5</a:t>
                      </a:r>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2374895998"/>
                  </a:ext>
                </a:extLst>
              </a:tr>
              <a:tr h="596573">
                <a:tc>
                  <a:txBody>
                    <a:bodyPr/>
                    <a:lstStyle/>
                    <a:p>
                      <a:r>
                        <a:rPr lang="en-GB" sz="1600" dirty="0"/>
                        <a:t>Year 6</a:t>
                      </a:r>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3152048859"/>
                  </a:ext>
                </a:extLst>
              </a:tr>
            </a:tbl>
          </a:graphicData>
        </a:graphic>
      </p:graphicFrame>
      <p:sp>
        <p:nvSpPr>
          <p:cNvPr id="3" name="TextBox 2"/>
          <p:cNvSpPr txBox="1"/>
          <p:nvPr/>
        </p:nvSpPr>
        <p:spPr>
          <a:xfrm>
            <a:off x="3100513" y="146594"/>
            <a:ext cx="6728882" cy="646331"/>
          </a:xfrm>
          <a:prstGeom prst="rect">
            <a:avLst/>
          </a:prstGeom>
          <a:noFill/>
        </p:spPr>
        <p:txBody>
          <a:bodyPr wrap="square" rtlCol="0">
            <a:spAutoFit/>
          </a:bodyPr>
          <a:lstStyle/>
          <a:p>
            <a:pPr algn="ctr"/>
            <a:r>
              <a:rPr lang="en-GB" b="1" dirty="0"/>
              <a:t>Laceby Acres Primary Academy Physical Education Long Term Plan</a:t>
            </a:r>
          </a:p>
          <a:p>
            <a:pPr algn="ctr"/>
            <a:r>
              <a:rPr lang="en-GB" b="1" dirty="0"/>
              <a:t>2023-2024</a:t>
            </a:r>
          </a:p>
        </p:txBody>
      </p:sp>
      <p:pic>
        <p:nvPicPr>
          <p:cNvPr id="4" name="Picture 3"/>
          <p:cNvPicPr>
            <a:picLocks noChangeAspect="1"/>
          </p:cNvPicPr>
          <p:nvPr/>
        </p:nvPicPr>
        <p:blipFill rotWithShape="1">
          <a:blip r:embed="rId2"/>
          <a:srcRect b="23061"/>
          <a:stretch/>
        </p:blipFill>
        <p:spPr>
          <a:xfrm>
            <a:off x="3076429" y="3198791"/>
            <a:ext cx="611313" cy="470337"/>
          </a:xfrm>
          <a:prstGeom prst="rect">
            <a:avLst/>
          </a:prstGeom>
        </p:spPr>
      </p:pic>
      <p:pic>
        <p:nvPicPr>
          <p:cNvPr id="5" name="Picture 4"/>
          <p:cNvPicPr>
            <a:picLocks noChangeAspect="1"/>
          </p:cNvPicPr>
          <p:nvPr/>
        </p:nvPicPr>
        <p:blipFill rotWithShape="1">
          <a:blip r:embed="rId3"/>
          <a:srcRect b="16342"/>
          <a:stretch/>
        </p:blipFill>
        <p:spPr>
          <a:xfrm>
            <a:off x="4869441" y="3178800"/>
            <a:ext cx="605261" cy="506349"/>
          </a:xfrm>
          <a:prstGeom prst="rect">
            <a:avLst/>
          </a:prstGeom>
        </p:spPr>
      </p:pic>
      <p:pic>
        <p:nvPicPr>
          <p:cNvPr id="6" name="Picture 5"/>
          <p:cNvPicPr>
            <a:picLocks noChangeAspect="1"/>
          </p:cNvPicPr>
          <p:nvPr/>
        </p:nvPicPr>
        <p:blipFill rotWithShape="1">
          <a:blip r:embed="rId4"/>
          <a:srcRect b="21035"/>
          <a:stretch/>
        </p:blipFill>
        <p:spPr>
          <a:xfrm>
            <a:off x="1222213" y="3142489"/>
            <a:ext cx="710712" cy="561219"/>
          </a:xfrm>
          <a:prstGeom prst="rect">
            <a:avLst/>
          </a:prstGeom>
        </p:spPr>
      </p:pic>
      <p:sp>
        <p:nvSpPr>
          <p:cNvPr id="10" name="TextBox 9"/>
          <p:cNvSpPr txBox="1"/>
          <p:nvPr/>
        </p:nvSpPr>
        <p:spPr>
          <a:xfrm>
            <a:off x="3611214" y="3182139"/>
            <a:ext cx="1391691" cy="707886"/>
          </a:xfrm>
          <a:prstGeom prst="rect">
            <a:avLst/>
          </a:prstGeom>
          <a:noFill/>
        </p:spPr>
        <p:txBody>
          <a:bodyPr wrap="square" rtlCol="0">
            <a:spAutoFit/>
          </a:bodyPr>
          <a:lstStyle/>
          <a:p>
            <a:r>
              <a:rPr lang="en-GB" sz="1000" dirty="0"/>
              <a:t>Games 1</a:t>
            </a:r>
          </a:p>
          <a:p>
            <a:r>
              <a:rPr lang="en-GB" sz="1000" dirty="0"/>
              <a:t>Invasion Games</a:t>
            </a:r>
          </a:p>
          <a:p>
            <a:r>
              <a:rPr lang="en-GB" sz="1000" dirty="0"/>
              <a:t>Throwing &amp; Catching</a:t>
            </a:r>
          </a:p>
          <a:p>
            <a:endParaRPr lang="en-GB" sz="1000" dirty="0"/>
          </a:p>
        </p:txBody>
      </p:sp>
      <p:sp>
        <p:nvSpPr>
          <p:cNvPr id="12" name="TextBox 11"/>
          <p:cNvSpPr txBox="1"/>
          <p:nvPr/>
        </p:nvSpPr>
        <p:spPr>
          <a:xfrm>
            <a:off x="5342543" y="3289861"/>
            <a:ext cx="1140680" cy="246221"/>
          </a:xfrm>
          <a:prstGeom prst="rect">
            <a:avLst/>
          </a:prstGeom>
          <a:noFill/>
        </p:spPr>
        <p:txBody>
          <a:bodyPr wrap="square" rtlCol="0">
            <a:spAutoFit/>
          </a:bodyPr>
          <a:lstStyle/>
          <a:p>
            <a:r>
              <a:rPr lang="en-GB" sz="1000" dirty="0"/>
              <a:t>Dance 1</a:t>
            </a:r>
          </a:p>
        </p:txBody>
      </p:sp>
      <p:sp>
        <p:nvSpPr>
          <p:cNvPr id="13" name="TextBox 12"/>
          <p:cNvSpPr txBox="1"/>
          <p:nvPr/>
        </p:nvSpPr>
        <p:spPr>
          <a:xfrm>
            <a:off x="1853001" y="3283491"/>
            <a:ext cx="1140680" cy="246221"/>
          </a:xfrm>
          <a:prstGeom prst="rect">
            <a:avLst/>
          </a:prstGeom>
          <a:noFill/>
        </p:spPr>
        <p:txBody>
          <a:bodyPr wrap="square" rtlCol="0">
            <a:spAutoFit/>
          </a:bodyPr>
          <a:lstStyle/>
          <a:p>
            <a:r>
              <a:rPr lang="en-GB" sz="1000" dirty="0"/>
              <a:t>Gymnastics 1</a:t>
            </a:r>
          </a:p>
        </p:txBody>
      </p:sp>
      <p:sp>
        <p:nvSpPr>
          <p:cNvPr id="15" name="TextBox 14"/>
          <p:cNvSpPr txBox="1"/>
          <p:nvPr/>
        </p:nvSpPr>
        <p:spPr>
          <a:xfrm>
            <a:off x="6994836" y="3155499"/>
            <a:ext cx="1442678" cy="707886"/>
          </a:xfrm>
          <a:prstGeom prst="rect">
            <a:avLst/>
          </a:prstGeom>
          <a:noFill/>
        </p:spPr>
        <p:txBody>
          <a:bodyPr wrap="square" rtlCol="0">
            <a:spAutoFit/>
          </a:bodyPr>
          <a:lstStyle/>
          <a:p>
            <a:r>
              <a:rPr lang="en-GB" sz="1000" dirty="0"/>
              <a:t>Games 4</a:t>
            </a:r>
          </a:p>
          <a:p>
            <a:r>
              <a:rPr lang="en-GB" sz="1000" dirty="0"/>
              <a:t>Invasion Games</a:t>
            </a:r>
          </a:p>
          <a:p>
            <a:r>
              <a:rPr lang="en-GB" sz="1000" dirty="0"/>
              <a:t>Kicking &amp; Controlling</a:t>
            </a:r>
          </a:p>
          <a:p>
            <a:endParaRPr lang="en-GB" sz="1000" dirty="0"/>
          </a:p>
        </p:txBody>
      </p:sp>
      <p:sp>
        <p:nvSpPr>
          <p:cNvPr id="16" name="TextBox 15"/>
          <p:cNvSpPr txBox="1"/>
          <p:nvPr/>
        </p:nvSpPr>
        <p:spPr>
          <a:xfrm>
            <a:off x="8966499" y="3234881"/>
            <a:ext cx="1640770" cy="400110"/>
          </a:xfrm>
          <a:prstGeom prst="rect">
            <a:avLst/>
          </a:prstGeom>
          <a:noFill/>
        </p:spPr>
        <p:txBody>
          <a:bodyPr wrap="square" rtlCol="0">
            <a:spAutoFit/>
          </a:bodyPr>
          <a:lstStyle/>
          <a:p>
            <a:r>
              <a:rPr lang="en-GB" sz="1000" dirty="0"/>
              <a:t>Games 2</a:t>
            </a:r>
          </a:p>
          <a:p>
            <a:r>
              <a:rPr lang="en-GB" sz="1000" dirty="0"/>
              <a:t>Throwing &amp; Striking</a:t>
            </a:r>
          </a:p>
        </p:txBody>
      </p:sp>
      <p:pic>
        <p:nvPicPr>
          <p:cNvPr id="19" name="Picture 18"/>
          <p:cNvPicPr>
            <a:picLocks noChangeAspect="1"/>
          </p:cNvPicPr>
          <p:nvPr/>
        </p:nvPicPr>
        <p:blipFill rotWithShape="1">
          <a:blip r:embed="rId3"/>
          <a:srcRect b="16342"/>
          <a:stretch/>
        </p:blipFill>
        <p:spPr>
          <a:xfrm>
            <a:off x="4869816" y="3795746"/>
            <a:ext cx="605261" cy="506349"/>
          </a:xfrm>
          <a:prstGeom prst="rect">
            <a:avLst/>
          </a:prstGeom>
        </p:spPr>
      </p:pic>
      <p:sp>
        <p:nvSpPr>
          <p:cNvPr id="20" name="TextBox 19"/>
          <p:cNvSpPr txBox="1"/>
          <p:nvPr/>
        </p:nvSpPr>
        <p:spPr>
          <a:xfrm>
            <a:off x="5341275" y="3913458"/>
            <a:ext cx="1140680" cy="246221"/>
          </a:xfrm>
          <a:prstGeom prst="rect">
            <a:avLst/>
          </a:prstGeom>
          <a:noFill/>
        </p:spPr>
        <p:txBody>
          <a:bodyPr wrap="square" rtlCol="0">
            <a:spAutoFit/>
          </a:bodyPr>
          <a:lstStyle/>
          <a:p>
            <a:r>
              <a:rPr lang="en-GB" sz="1000" dirty="0"/>
              <a:t>Dance 1</a:t>
            </a:r>
          </a:p>
        </p:txBody>
      </p:sp>
      <p:pic>
        <p:nvPicPr>
          <p:cNvPr id="21" name="Picture 20"/>
          <p:cNvPicPr>
            <a:picLocks noChangeAspect="1"/>
          </p:cNvPicPr>
          <p:nvPr/>
        </p:nvPicPr>
        <p:blipFill rotWithShape="1">
          <a:blip r:embed="rId4"/>
          <a:srcRect b="21035"/>
          <a:stretch/>
        </p:blipFill>
        <p:spPr>
          <a:xfrm>
            <a:off x="1228871" y="3765376"/>
            <a:ext cx="710712" cy="561219"/>
          </a:xfrm>
          <a:prstGeom prst="rect">
            <a:avLst/>
          </a:prstGeom>
        </p:spPr>
      </p:pic>
      <p:sp>
        <p:nvSpPr>
          <p:cNvPr id="22" name="TextBox 21"/>
          <p:cNvSpPr txBox="1"/>
          <p:nvPr/>
        </p:nvSpPr>
        <p:spPr>
          <a:xfrm>
            <a:off x="1840702" y="3905759"/>
            <a:ext cx="1140680" cy="246221"/>
          </a:xfrm>
          <a:prstGeom prst="rect">
            <a:avLst/>
          </a:prstGeom>
          <a:noFill/>
        </p:spPr>
        <p:txBody>
          <a:bodyPr wrap="square" rtlCol="0">
            <a:spAutoFit/>
          </a:bodyPr>
          <a:lstStyle/>
          <a:p>
            <a:r>
              <a:rPr lang="en-GB" sz="1000" dirty="0"/>
              <a:t>Gymnastics 1</a:t>
            </a:r>
          </a:p>
        </p:txBody>
      </p:sp>
      <p:sp>
        <p:nvSpPr>
          <p:cNvPr id="24" name="TextBox 23"/>
          <p:cNvSpPr txBox="1"/>
          <p:nvPr/>
        </p:nvSpPr>
        <p:spPr>
          <a:xfrm>
            <a:off x="3650982" y="4377584"/>
            <a:ext cx="1140680" cy="553998"/>
          </a:xfrm>
          <a:prstGeom prst="rect">
            <a:avLst/>
          </a:prstGeom>
          <a:noFill/>
        </p:spPr>
        <p:txBody>
          <a:bodyPr wrap="square" rtlCol="0">
            <a:spAutoFit/>
          </a:bodyPr>
          <a:lstStyle/>
          <a:p>
            <a:r>
              <a:rPr lang="en-GB" sz="1000" dirty="0"/>
              <a:t>Games</a:t>
            </a:r>
          </a:p>
          <a:p>
            <a:r>
              <a:rPr lang="en-GB" sz="1000" dirty="0"/>
              <a:t>Invasion Games </a:t>
            </a:r>
          </a:p>
          <a:p>
            <a:r>
              <a:rPr lang="en-GB" sz="1000" dirty="0"/>
              <a:t>Netball</a:t>
            </a:r>
          </a:p>
        </p:txBody>
      </p:sp>
      <p:pic>
        <p:nvPicPr>
          <p:cNvPr id="25" name="Picture 24"/>
          <p:cNvPicPr>
            <a:picLocks noChangeAspect="1"/>
          </p:cNvPicPr>
          <p:nvPr/>
        </p:nvPicPr>
        <p:blipFill>
          <a:blip r:embed="rId5"/>
          <a:stretch>
            <a:fillRect/>
          </a:stretch>
        </p:blipFill>
        <p:spPr>
          <a:xfrm>
            <a:off x="6787408" y="4066968"/>
            <a:ext cx="262534" cy="262534"/>
          </a:xfrm>
          <a:prstGeom prst="rect">
            <a:avLst/>
          </a:prstGeom>
        </p:spPr>
      </p:pic>
      <p:sp>
        <p:nvSpPr>
          <p:cNvPr id="28" name="TextBox 27"/>
          <p:cNvSpPr txBox="1"/>
          <p:nvPr/>
        </p:nvSpPr>
        <p:spPr>
          <a:xfrm>
            <a:off x="7110438" y="3775504"/>
            <a:ext cx="1140680" cy="553998"/>
          </a:xfrm>
          <a:prstGeom prst="rect">
            <a:avLst/>
          </a:prstGeom>
          <a:noFill/>
        </p:spPr>
        <p:txBody>
          <a:bodyPr wrap="square" rtlCol="0">
            <a:spAutoFit/>
          </a:bodyPr>
          <a:lstStyle/>
          <a:p>
            <a:r>
              <a:rPr lang="en-GB" sz="1000" dirty="0"/>
              <a:t>Games 4</a:t>
            </a:r>
          </a:p>
          <a:p>
            <a:r>
              <a:rPr lang="en-GB" sz="1000" dirty="0"/>
              <a:t>Invasion Games</a:t>
            </a:r>
          </a:p>
          <a:p>
            <a:r>
              <a:rPr lang="en-GB" sz="1000" dirty="0"/>
              <a:t>Ball &amp; Stick</a:t>
            </a:r>
          </a:p>
        </p:txBody>
      </p:sp>
      <p:pic>
        <p:nvPicPr>
          <p:cNvPr id="34" name="Picture 33"/>
          <p:cNvPicPr>
            <a:picLocks noChangeAspect="1"/>
          </p:cNvPicPr>
          <p:nvPr/>
        </p:nvPicPr>
        <p:blipFill rotWithShape="1">
          <a:blip r:embed="rId3"/>
          <a:srcRect b="16342"/>
          <a:stretch/>
        </p:blipFill>
        <p:spPr>
          <a:xfrm>
            <a:off x="4909674" y="4387988"/>
            <a:ext cx="605261" cy="506349"/>
          </a:xfrm>
          <a:prstGeom prst="rect">
            <a:avLst/>
          </a:prstGeom>
        </p:spPr>
      </p:pic>
      <p:sp>
        <p:nvSpPr>
          <p:cNvPr id="35" name="TextBox 34"/>
          <p:cNvSpPr txBox="1"/>
          <p:nvPr/>
        </p:nvSpPr>
        <p:spPr>
          <a:xfrm>
            <a:off x="5389532" y="4537210"/>
            <a:ext cx="1140680" cy="246221"/>
          </a:xfrm>
          <a:prstGeom prst="rect">
            <a:avLst/>
          </a:prstGeom>
          <a:noFill/>
        </p:spPr>
        <p:txBody>
          <a:bodyPr wrap="square" rtlCol="0">
            <a:spAutoFit/>
          </a:bodyPr>
          <a:lstStyle/>
          <a:p>
            <a:r>
              <a:rPr lang="en-GB" sz="1000" dirty="0"/>
              <a:t>Dance 1</a:t>
            </a:r>
          </a:p>
        </p:txBody>
      </p:sp>
      <p:pic>
        <p:nvPicPr>
          <p:cNvPr id="36" name="Picture 35"/>
          <p:cNvPicPr>
            <a:picLocks noChangeAspect="1"/>
          </p:cNvPicPr>
          <p:nvPr/>
        </p:nvPicPr>
        <p:blipFill rotWithShape="1">
          <a:blip r:embed="rId4"/>
          <a:srcRect b="21035"/>
          <a:stretch/>
        </p:blipFill>
        <p:spPr>
          <a:xfrm>
            <a:off x="1214749" y="4345328"/>
            <a:ext cx="710712" cy="561219"/>
          </a:xfrm>
          <a:prstGeom prst="rect">
            <a:avLst/>
          </a:prstGeom>
        </p:spPr>
      </p:pic>
      <p:sp>
        <p:nvSpPr>
          <p:cNvPr id="37" name="TextBox 36"/>
          <p:cNvSpPr txBox="1"/>
          <p:nvPr/>
        </p:nvSpPr>
        <p:spPr>
          <a:xfrm>
            <a:off x="1891712" y="4537209"/>
            <a:ext cx="1140680" cy="246221"/>
          </a:xfrm>
          <a:prstGeom prst="rect">
            <a:avLst/>
          </a:prstGeom>
          <a:noFill/>
        </p:spPr>
        <p:txBody>
          <a:bodyPr wrap="square" rtlCol="0">
            <a:spAutoFit/>
          </a:bodyPr>
          <a:lstStyle/>
          <a:p>
            <a:r>
              <a:rPr lang="en-GB" sz="1000" dirty="0"/>
              <a:t>Gymnastics 1</a:t>
            </a:r>
          </a:p>
        </p:txBody>
      </p:sp>
      <p:sp>
        <p:nvSpPr>
          <p:cNvPr id="42" name="TextBox 41"/>
          <p:cNvSpPr txBox="1"/>
          <p:nvPr/>
        </p:nvSpPr>
        <p:spPr>
          <a:xfrm>
            <a:off x="7127773" y="4347072"/>
            <a:ext cx="1140680" cy="707886"/>
          </a:xfrm>
          <a:prstGeom prst="rect">
            <a:avLst/>
          </a:prstGeom>
          <a:noFill/>
        </p:spPr>
        <p:txBody>
          <a:bodyPr wrap="square" rtlCol="0">
            <a:spAutoFit/>
          </a:bodyPr>
          <a:lstStyle/>
          <a:p>
            <a:r>
              <a:rPr lang="en-GB" sz="1000" dirty="0"/>
              <a:t>Games</a:t>
            </a:r>
          </a:p>
          <a:p>
            <a:r>
              <a:rPr lang="en-GB" sz="1000" dirty="0"/>
              <a:t>Invasion Games</a:t>
            </a:r>
          </a:p>
          <a:p>
            <a:r>
              <a:rPr lang="en-GB" sz="1000" dirty="0"/>
              <a:t>Hockey </a:t>
            </a:r>
          </a:p>
          <a:p>
            <a:endParaRPr lang="en-GB" sz="1000" dirty="0"/>
          </a:p>
        </p:txBody>
      </p:sp>
      <p:sp>
        <p:nvSpPr>
          <p:cNvPr id="45" name="TextBox 44"/>
          <p:cNvSpPr txBox="1"/>
          <p:nvPr/>
        </p:nvSpPr>
        <p:spPr>
          <a:xfrm>
            <a:off x="8952574" y="4356973"/>
            <a:ext cx="1140680" cy="553998"/>
          </a:xfrm>
          <a:prstGeom prst="rect">
            <a:avLst/>
          </a:prstGeom>
          <a:noFill/>
        </p:spPr>
        <p:txBody>
          <a:bodyPr wrap="square" rtlCol="0">
            <a:spAutoFit/>
          </a:bodyPr>
          <a:lstStyle/>
          <a:p>
            <a:r>
              <a:rPr lang="en-GB" sz="1000" dirty="0"/>
              <a:t>Games </a:t>
            </a:r>
          </a:p>
          <a:p>
            <a:r>
              <a:rPr lang="en-GB" sz="1000" dirty="0"/>
              <a:t>Fielding &amp; Striking</a:t>
            </a:r>
          </a:p>
          <a:p>
            <a:r>
              <a:rPr lang="en-GB" sz="1000" dirty="0"/>
              <a:t>Cricket</a:t>
            </a:r>
          </a:p>
        </p:txBody>
      </p:sp>
      <p:pic>
        <p:nvPicPr>
          <p:cNvPr id="46" name="Picture 45"/>
          <p:cNvPicPr>
            <a:picLocks noChangeAspect="1"/>
          </p:cNvPicPr>
          <p:nvPr/>
        </p:nvPicPr>
        <p:blipFill rotWithShape="1">
          <a:blip r:embed="rId6"/>
          <a:srcRect b="20057"/>
          <a:stretch/>
        </p:blipFill>
        <p:spPr>
          <a:xfrm>
            <a:off x="6530212" y="3206348"/>
            <a:ext cx="596258" cy="468950"/>
          </a:xfrm>
          <a:prstGeom prst="rect">
            <a:avLst/>
          </a:prstGeom>
        </p:spPr>
      </p:pic>
      <p:pic>
        <p:nvPicPr>
          <p:cNvPr id="47" name="Picture 46"/>
          <p:cNvPicPr>
            <a:picLocks noChangeAspect="1"/>
          </p:cNvPicPr>
          <p:nvPr/>
        </p:nvPicPr>
        <p:blipFill rotWithShape="1">
          <a:blip r:embed="rId7"/>
          <a:srcRect b="27465"/>
          <a:stretch/>
        </p:blipFill>
        <p:spPr>
          <a:xfrm>
            <a:off x="6701168" y="4920047"/>
            <a:ext cx="371986" cy="269821"/>
          </a:xfrm>
          <a:prstGeom prst="rect">
            <a:avLst/>
          </a:prstGeom>
        </p:spPr>
      </p:pic>
      <p:sp>
        <p:nvSpPr>
          <p:cNvPr id="48" name="TextBox 47"/>
          <p:cNvSpPr txBox="1"/>
          <p:nvPr/>
        </p:nvSpPr>
        <p:spPr>
          <a:xfrm>
            <a:off x="6585142" y="5128103"/>
            <a:ext cx="1140680" cy="400110"/>
          </a:xfrm>
          <a:prstGeom prst="rect">
            <a:avLst/>
          </a:prstGeom>
          <a:noFill/>
        </p:spPr>
        <p:txBody>
          <a:bodyPr wrap="square" rtlCol="0">
            <a:spAutoFit/>
          </a:bodyPr>
          <a:lstStyle/>
          <a:p>
            <a:r>
              <a:rPr lang="en-GB" sz="1000" dirty="0"/>
              <a:t>Aquatics</a:t>
            </a:r>
          </a:p>
          <a:p>
            <a:r>
              <a:rPr lang="en-GB" sz="1000" dirty="0"/>
              <a:t>Swimming</a:t>
            </a:r>
          </a:p>
        </p:txBody>
      </p:sp>
      <p:pic>
        <p:nvPicPr>
          <p:cNvPr id="49" name="Picture 48"/>
          <p:cNvPicPr>
            <a:picLocks noChangeAspect="1"/>
          </p:cNvPicPr>
          <p:nvPr/>
        </p:nvPicPr>
        <p:blipFill rotWithShape="1">
          <a:blip r:embed="rId3"/>
          <a:srcRect b="16342"/>
          <a:stretch/>
        </p:blipFill>
        <p:spPr>
          <a:xfrm>
            <a:off x="4966859" y="4978342"/>
            <a:ext cx="605261" cy="506349"/>
          </a:xfrm>
          <a:prstGeom prst="rect">
            <a:avLst/>
          </a:prstGeom>
        </p:spPr>
      </p:pic>
      <p:sp>
        <p:nvSpPr>
          <p:cNvPr id="50" name="TextBox 49"/>
          <p:cNvSpPr txBox="1"/>
          <p:nvPr/>
        </p:nvSpPr>
        <p:spPr>
          <a:xfrm>
            <a:off x="5361622" y="5106494"/>
            <a:ext cx="1140680" cy="246221"/>
          </a:xfrm>
          <a:prstGeom prst="rect">
            <a:avLst/>
          </a:prstGeom>
          <a:noFill/>
        </p:spPr>
        <p:txBody>
          <a:bodyPr wrap="square" rtlCol="0">
            <a:spAutoFit/>
          </a:bodyPr>
          <a:lstStyle/>
          <a:p>
            <a:r>
              <a:rPr lang="en-GB" sz="1000" dirty="0"/>
              <a:t>Dance 1</a:t>
            </a:r>
          </a:p>
        </p:txBody>
      </p:sp>
      <p:pic>
        <p:nvPicPr>
          <p:cNvPr id="51" name="Picture 50"/>
          <p:cNvPicPr>
            <a:picLocks noChangeAspect="1"/>
          </p:cNvPicPr>
          <p:nvPr/>
        </p:nvPicPr>
        <p:blipFill rotWithShape="1">
          <a:blip r:embed="rId8"/>
          <a:srcRect b="14571"/>
          <a:stretch/>
        </p:blipFill>
        <p:spPr>
          <a:xfrm>
            <a:off x="3118941" y="4402002"/>
            <a:ext cx="596378" cy="509477"/>
          </a:xfrm>
          <a:prstGeom prst="rect">
            <a:avLst/>
          </a:prstGeom>
        </p:spPr>
      </p:pic>
      <p:pic>
        <p:nvPicPr>
          <p:cNvPr id="52" name="Picture 51"/>
          <p:cNvPicPr>
            <a:picLocks noChangeAspect="1"/>
          </p:cNvPicPr>
          <p:nvPr/>
        </p:nvPicPr>
        <p:blipFill rotWithShape="1">
          <a:blip r:embed="rId4"/>
          <a:srcRect b="21035"/>
          <a:stretch/>
        </p:blipFill>
        <p:spPr>
          <a:xfrm>
            <a:off x="1221067" y="4925299"/>
            <a:ext cx="710712" cy="561219"/>
          </a:xfrm>
          <a:prstGeom prst="rect">
            <a:avLst/>
          </a:prstGeom>
        </p:spPr>
      </p:pic>
      <p:sp>
        <p:nvSpPr>
          <p:cNvPr id="53" name="TextBox 52"/>
          <p:cNvSpPr txBox="1"/>
          <p:nvPr/>
        </p:nvSpPr>
        <p:spPr>
          <a:xfrm>
            <a:off x="1878539" y="5092370"/>
            <a:ext cx="1140680" cy="246221"/>
          </a:xfrm>
          <a:prstGeom prst="rect">
            <a:avLst/>
          </a:prstGeom>
          <a:noFill/>
        </p:spPr>
        <p:txBody>
          <a:bodyPr wrap="square" rtlCol="0">
            <a:spAutoFit/>
          </a:bodyPr>
          <a:lstStyle/>
          <a:p>
            <a:r>
              <a:rPr lang="en-GB" sz="1000" dirty="0"/>
              <a:t>Gymnastics 1</a:t>
            </a:r>
          </a:p>
        </p:txBody>
      </p:sp>
      <p:sp>
        <p:nvSpPr>
          <p:cNvPr id="55" name="TextBox 54"/>
          <p:cNvSpPr txBox="1"/>
          <p:nvPr/>
        </p:nvSpPr>
        <p:spPr>
          <a:xfrm>
            <a:off x="3689034" y="4972469"/>
            <a:ext cx="1322638" cy="553998"/>
          </a:xfrm>
          <a:prstGeom prst="rect">
            <a:avLst/>
          </a:prstGeom>
          <a:noFill/>
        </p:spPr>
        <p:txBody>
          <a:bodyPr wrap="square" rtlCol="0">
            <a:spAutoFit/>
          </a:bodyPr>
          <a:lstStyle/>
          <a:p>
            <a:r>
              <a:rPr lang="en-GB" sz="1000" dirty="0"/>
              <a:t>Games </a:t>
            </a:r>
          </a:p>
          <a:p>
            <a:r>
              <a:rPr lang="en-GB" sz="1000" dirty="0"/>
              <a:t>Invasion Games</a:t>
            </a:r>
          </a:p>
          <a:p>
            <a:r>
              <a:rPr lang="en-GB" sz="1000" dirty="0"/>
              <a:t>Handball/Bench-ball</a:t>
            </a:r>
          </a:p>
        </p:txBody>
      </p:sp>
      <p:sp>
        <p:nvSpPr>
          <p:cNvPr id="62" name="TextBox 61"/>
          <p:cNvSpPr txBox="1"/>
          <p:nvPr/>
        </p:nvSpPr>
        <p:spPr>
          <a:xfrm>
            <a:off x="3668923" y="5553383"/>
            <a:ext cx="1140680" cy="553998"/>
          </a:xfrm>
          <a:prstGeom prst="rect">
            <a:avLst/>
          </a:prstGeom>
          <a:noFill/>
        </p:spPr>
        <p:txBody>
          <a:bodyPr wrap="square" rtlCol="0">
            <a:spAutoFit/>
          </a:bodyPr>
          <a:lstStyle/>
          <a:p>
            <a:r>
              <a:rPr lang="en-GB" sz="1000" dirty="0"/>
              <a:t>Games </a:t>
            </a:r>
          </a:p>
          <a:p>
            <a:r>
              <a:rPr lang="en-GB" sz="1000" dirty="0"/>
              <a:t>Invasion Games</a:t>
            </a:r>
          </a:p>
          <a:p>
            <a:r>
              <a:rPr lang="en-GB" sz="1000" dirty="0"/>
              <a:t>Netball</a:t>
            </a:r>
          </a:p>
        </p:txBody>
      </p:sp>
      <p:pic>
        <p:nvPicPr>
          <p:cNvPr id="64" name="Picture 63"/>
          <p:cNvPicPr>
            <a:picLocks noChangeAspect="1"/>
          </p:cNvPicPr>
          <p:nvPr/>
        </p:nvPicPr>
        <p:blipFill rotWithShape="1">
          <a:blip r:embed="rId3"/>
          <a:srcRect b="16342"/>
          <a:stretch/>
        </p:blipFill>
        <p:spPr>
          <a:xfrm>
            <a:off x="4979591" y="5559271"/>
            <a:ext cx="605261" cy="506349"/>
          </a:xfrm>
          <a:prstGeom prst="rect">
            <a:avLst/>
          </a:prstGeom>
        </p:spPr>
      </p:pic>
      <p:sp>
        <p:nvSpPr>
          <p:cNvPr id="65" name="TextBox 64"/>
          <p:cNvSpPr txBox="1"/>
          <p:nvPr/>
        </p:nvSpPr>
        <p:spPr>
          <a:xfrm>
            <a:off x="5410017" y="5676696"/>
            <a:ext cx="1140680" cy="246221"/>
          </a:xfrm>
          <a:prstGeom prst="rect">
            <a:avLst/>
          </a:prstGeom>
          <a:noFill/>
        </p:spPr>
        <p:txBody>
          <a:bodyPr wrap="square" rtlCol="0">
            <a:spAutoFit/>
          </a:bodyPr>
          <a:lstStyle/>
          <a:p>
            <a:r>
              <a:rPr lang="en-GB" sz="1000" dirty="0"/>
              <a:t>Dance 1</a:t>
            </a:r>
          </a:p>
        </p:txBody>
      </p:sp>
      <p:pic>
        <p:nvPicPr>
          <p:cNvPr id="66" name="Picture 65"/>
          <p:cNvPicPr>
            <a:picLocks noChangeAspect="1"/>
          </p:cNvPicPr>
          <p:nvPr/>
        </p:nvPicPr>
        <p:blipFill rotWithShape="1">
          <a:blip r:embed="rId4"/>
          <a:srcRect b="21035"/>
          <a:stretch/>
        </p:blipFill>
        <p:spPr>
          <a:xfrm>
            <a:off x="1210073" y="5464049"/>
            <a:ext cx="710712" cy="561219"/>
          </a:xfrm>
          <a:prstGeom prst="rect">
            <a:avLst/>
          </a:prstGeom>
        </p:spPr>
      </p:pic>
      <p:sp>
        <p:nvSpPr>
          <p:cNvPr id="67" name="TextBox 66"/>
          <p:cNvSpPr txBox="1"/>
          <p:nvPr/>
        </p:nvSpPr>
        <p:spPr>
          <a:xfrm>
            <a:off x="1869158" y="5667823"/>
            <a:ext cx="1140680" cy="246221"/>
          </a:xfrm>
          <a:prstGeom prst="rect">
            <a:avLst/>
          </a:prstGeom>
          <a:noFill/>
        </p:spPr>
        <p:txBody>
          <a:bodyPr wrap="square" rtlCol="0">
            <a:spAutoFit/>
          </a:bodyPr>
          <a:lstStyle/>
          <a:p>
            <a:r>
              <a:rPr lang="en-GB" sz="1000" dirty="0"/>
              <a:t>Gymnastics 1</a:t>
            </a:r>
          </a:p>
        </p:txBody>
      </p:sp>
      <p:sp>
        <p:nvSpPr>
          <p:cNvPr id="69" name="TextBox 68"/>
          <p:cNvSpPr txBox="1"/>
          <p:nvPr/>
        </p:nvSpPr>
        <p:spPr>
          <a:xfrm>
            <a:off x="7196288" y="5539056"/>
            <a:ext cx="1140680" cy="553998"/>
          </a:xfrm>
          <a:prstGeom prst="rect">
            <a:avLst/>
          </a:prstGeom>
          <a:noFill/>
        </p:spPr>
        <p:txBody>
          <a:bodyPr wrap="square" rtlCol="0">
            <a:spAutoFit/>
          </a:bodyPr>
          <a:lstStyle/>
          <a:p>
            <a:r>
              <a:rPr lang="en-GB" sz="1000" dirty="0"/>
              <a:t>Games </a:t>
            </a:r>
          </a:p>
          <a:p>
            <a:r>
              <a:rPr lang="en-GB" sz="1000" dirty="0"/>
              <a:t>Invasion Games</a:t>
            </a:r>
          </a:p>
          <a:p>
            <a:r>
              <a:rPr lang="en-GB" sz="1000" dirty="0"/>
              <a:t>Football</a:t>
            </a:r>
          </a:p>
        </p:txBody>
      </p:sp>
      <p:sp>
        <p:nvSpPr>
          <p:cNvPr id="74" name="TextBox 73"/>
          <p:cNvSpPr txBox="1"/>
          <p:nvPr/>
        </p:nvSpPr>
        <p:spPr>
          <a:xfrm>
            <a:off x="9047619" y="5533090"/>
            <a:ext cx="1140680" cy="553998"/>
          </a:xfrm>
          <a:prstGeom prst="rect">
            <a:avLst/>
          </a:prstGeom>
          <a:noFill/>
        </p:spPr>
        <p:txBody>
          <a:bodyPr wrap="square" rtlCol="0">
            <a:spAutoFit/>
          </a:bodyPr>
          <a:lstStyle/>
          <a:p>
            <a:r>
              <a:rPr lang="en-GB" sz="1000" dirty="0"/>
              <a:t>Games </a:t>
            </a:r>
          </a:p>
          <a:p>
            <a:r>
              <a:rPr lang="en-GB" sz="1000" dirty="0"/>
              <a:t>Fielding &amp; Striking</a:t>
            </a:r>
          </a:p>
          <a:p>
            <a:r>
              <a:rPr lang="en-GB" sz="1000" dirty="0"/>
              <a:t>Cricket</a:t>
            </a:r>
          </a:p>
        </p:txBody>
      </p:sp>
      <p:pic>
        <p:nvPicPr>
          <p:cNvPr id="75" name="Picture 74"/>
          <p:cNvPicPr>
            <a:picLocks noChangeAspect="1"/>
          </p:cNvPicPr>
          <p:nvPr/>
        </p:nvPicPr>
        <p:blipFill rotWithShape="1">
          <a:blip r:embed="rId6"/>
          <a:srcRect b="20057"/>
          <a:stretch/>
        </p:blipFill>
        <p:spPr>
          <a:xfrm>
            <a:off x="6570832" y="5530547"/>
            <a:ext cx="596258" cy="476666"/>
          </a:xfrm>
          <a:prstGeom prst="rect">
            <a:avLst/>
          </a:prstGeom>
        </p:spPr>
      </p:pic>
      <p:sp>
        <p:nvSpPr>
          <p:cNvPr id="77" name="TextBox 76"/>
          <p:cNvSpPr txBox="1"/>
          <p:nvPr/>
        </p:nvSpPr>
        <p:spPr>
          <a:xfrm>
            <a:off x="3656534" y="6209126"/>
            <a:ext cx="752314" cy="400110"/>
          </a:xfrm>
          <a:prstGeom prst="rect">
            <a:avLst/>
          </a:prstGeom>
          <a:noFill/>
        </p:spPr>
        <p:txBody>
          <a:bodyPr wrap="square" rtlCol="0">
            <a:spAutoFit/>
          </a:bodyPr>
          <a:lstStyle/>
          <a:p>
            <a:r>
              <a:rPr lang="en-GB" sz="1000" dirty="0"/>
              <a:t>Games </a:t>
            </a:r>
          </a:p>
          <a:p>
            <a:r>
              <a:rPr lang="en-GB" sz="1000" dirty="0"/>
              <a:t>Basketball</a:t>
            </a:r>
          </a:p>
        </p:txBody>
      </p:sp>
      <p:pic>
        <p:nvPicPr>
          <p:cNvPr id="78" name="Picture 77"/>
          <p:cNvPicPr>
            <a:picLocks noChangeAspect="1"/>
          </p:cNvPicPr>
          <p:nvPr/>
        </p:nvPicPr>
        <p:blipFill rotWithShape="1">
          <a:blip r:embed="rId8"/>
          <a:srcRect b="14571"/>
          <a:stretch/>
        </p:blipFill>
        <p:spPr>
          <a:xfrm>
            <a:off x="3139596" y="6144018"/>
            <a:ext cx="596378" cy="509477"/>
          </a:xfrm>
          <a:prstGeom prst="rect">
            <a:avLst/>
          </a:prstGeom>
        </p:spPr>
      </p:pic>
      <p:pic>
        <p:nvPicPr>
          <p:cNvPr id="79" name="Picture 78"/>
          <p:cNvPicPr>
            <a:picLocks noChangeAspect="1"/>
          </p:cNvPicPr>
          <p:nvPr/>
        </p:nvPicPr>
        <p:blipFill rotWithShape="1">
          <a:blip r:embed="rId4"/>
          <a:srcRect b="21035"/>
          <a:stretch/>
        </p:blipFill>
        <p:spPr>
          <a:xfrm>
            <a:off x="1242412" y="6110859"/>
            <a:ext cx="710712" cy="561219"/>
          </a:xfrm>
          <a:prstGeom prst="rect">
            <a:avLst/>
          </a:prstGeom>
        </p:spPr>
      </p:pic>
      <p:sp>
        <p:nvSpPr>
          <p:cNvPr id="80" name="TextBox 79"/>
          <p:cNvSpPr txBox="1"/>
          <p:nvPr/>
        </p:nvSpPr>
        <p:spPr>
          <a:xfrm>
            <a:off x="1887734" y="6275647"/>
            <a:ext cx="1140680" cy="246221"/>
          </a:xfrm>
          <a:prstGeom prst="rect">
            <a:avLst/>
          </a:prstGeom>
          <a:noFill/>
        </p:spPr>
        <p:txBody>
          <a:bodyPr wrap="square" rtlCol="0">
            <a:spAutoFit/>
          </a:bodyPr>
          <a:lstStyle/>
          <a:p>
            <a:r>
              <a:rPr lang="en-GB" sz="1000" dirty="0"/>
              <a:t>Gymnastics 1</a:t>
            </a:r>
          </a:p>
        </p:txBody>
      </p:sp>
      <p:pic>
        <p:nvPicPr>
          <p:cNvPr id="81" name="Picture 80"/>
          <p:cNvPicPr>
            <a:picLocks noChangeAspect="1"/>
          </p:cNvPicPr>
          <p:nvPr/>
        </p:nvPicPr>
        <p:blipFill rotWithShape="1">
          <a:blip r:embed="rId3"/>
          <a:srcRect b="16342"/>
          <a:stretch/>
        </p:blipFill>
        <p:spPr>
          <a:xfrm>
            <a:off x="4975594" y="6145584"/>
            <a:ext cx="605261" cy="506349"/>
          </a:xfrm>
          <a:prstGeom prst="rect">
            <a:avLst/>
          </a:prstGeom>
        </p:spPr>
      </p:pic>
      <p:sp>
        <p:nvSpPr>
          <p:cNvPr id="82" name="TextBox 81"/>
          <p:cNvSpPr txBox="1"/>
          <p:nvPr/>
        </p:nvSpPr>
        <p:spPr>
          <a:xfrm>
            <a:off x="5446083" y="6258595"/>
            <a:ext cx="1140680" cy="246221"/>
          </a:xfrm>
          <a:prstGeom prst="rect">
            <a:avLst/>
          </a:prstGeom>
          <a:noFill/>
        </p:spPr>
        <p:txBody>
          <a:bodyPr wrap="square" rtlCol="0">
            <a:spAutoFit/>
          </a:bodyPr>
          <a:lstStyle/>
          <a:p>
            <a:r>
              <a:rPr lang="en-GB" sz="1000" dirty="0"/>
              <a:t>Dance 1</a:t>
            </a:r>
          </a:p>
        </p:txBody>
      </p:sp>
      <p:pic>
        <p:nvPicPr>
          <p:cNvPr id="85" name="Picture 84"/>
          <p:cNvPicPr>
            <a:picLocks noChangeAspect="1"/>
          </p:cNvPicPr>
          <p:nvPr/>
        </p:nvPicPr>
        <p:blipFill rotWithShape="1">
          <a:blip r:embed="rId2"/>
          <a:srcRect b="23061"/>
          <a:stretch/>
        </p:blipFill>
        <p:spPr>
          <a:xfrm>
            <a:off x="3062640" y="3767135"/>
            <a:ext cx="665902" cy="512337"/>
          </a:xfrm>
          <a:prstGeom prst="rect">
            <a:avLst/>
          </a:prstGeom>
        </p:spPr>
      </p:pic>
      <p:sp>
        <p:nvSpPr>
          <p:cNvPr id="86" name="TextBox 85"/>
          <p:cNvSpPr txBox="1"/>
          <p:nvPr/>
        </p:nvSpPr>
        <p:spPr>
          <a:xfrm>
            <a:off x="3634360" y="3778171"/>
            <a:ext cx="1323727" cy="553998"/>
          </a:xfrm>
          <a:prstGeom prst="rect">
            <a:avLst/>
          </a:prstGeom>
          <a:noFill/>
        </p:spPr>
        <p:txBody>
          <a:bodyPr wrap="square" rtlCol="0">
            <a:spAutoFit/>
          </a:bodyPr>
          <a:lstStyle/>
          <a:p>
            <a:r>
              <a:rPr lang="en-GB" sz="1000" dirty="0"/>
              <a:t>Games 3 </a:t>
            </a:r>
          </a:p>
          <a:p>
            <a:r>
              <a:rPr lang="en-GB" sz="1000" dirty="0"/>
              <a:t>Invasion Games</a:t>
            </a:r>
          </a:p>
          <a:p>
            <a:r>
              <a:rPr lang="en-GB" sz="1000" dirty="0"/>
              <a:t>Throwing &amp; Catching</a:t>
            </a:r>
          </a:p>
        </p:txBody>
      </p:sp>
      <p:pic>
        <p:nvPicPr>
          <p:cNvPr id="88" name="Picture 87"/>
          <p:cNvPicPr>
            <a:picLocks noChangeAspect="1"/>
          </p:cNvPicPr>
          <p:nvPr/>
        </p:nvPicPr>
        <p:blipFill>
          <a:blip r:embed="rId9"/>
          <a:stretch>
            <a:fillRect/>
          </a:stretch>
        </p:blipFill>
        <p:spPr>
          <a:xfrm flipV="1">
            <a:off x="10748595" y="5968935"/>
            <a:ext cx="743703" cy="743703"/>
          </a:xfrm>
          <a:prstGeom prst="rect">
            <a:avLst/>
          </a:prstGeom>
        </p:spPr>
      </p:pic>
      <p:sp>
        <p:nvSpPr>
          <p:cNvPr id="89" name="TextBox 88"/>
          <p:cNvSpPr txBox="1"/>
          <p:nvPr/>
        </p:nvSpPr>
        <p:spPr>
          <a:xfrm>
            <a:off x="11318935" y="6215817"/>
            <a:ext cx="1140680" cy="400110"/>
          </a:xfrm>
          <a:prstGeom prst="rect">
            <a:avLst/>
          </a:prstGeom>
          <a:noFill/>
        </p:spPr>
        <p:txBody>
          <a:bodyPr wrap="square" rtlCol="0">
            <a:spAutoFit/>
          </a:bodyPr>
          <a:lstStyle/>
          <a:p>
            <a:r>
              <a:rPr lang="en-GB" sz="1000" dirty="0"/>
              <a:t>Outdoor </a:t>
            </a:r>
          </a:p>
          <a:p>
            <a:r>
              <a:rPr lang="en-GB" sz="1000" dirty="0"/>
              <a:t>Adventures</a:t>
            </a:r>
          </a:p>
        </p:txBody>
      </p:sp>
      <p:pic>
        <p:nvPicPr>
          <p:cNvPr id="90" name="Picture 89"/>
          <p:cNvPicPr>
            <a:picLocks noChangeAspect="1"/>
          </p:cNvPicPr>
          <p:nvPr/>
        </p:nvPicPr>
        <p:blipFill rotWithShape="1">
          <a:blip r:embed="rId10"/>
          <a:srcRect b="14057"/>
          <a:stretch/>
        </p:blipFill>
        <p:spPr>
          <a:xfrm>
            <a:off x="10150514" y="3268445"/>
            <a:ext cx="520729" cy="447533"/>
          </a:xfrm>
          <a:prstGeom prst="rect">
            <a:avLst/>
          </a:prstGeom>
        </p:spPr>
      </p:pic>
      <p:pic>
        <p:nvPicPr>
          <p:cNvPr id="91" name="Picture 90"/>
          <p:cNvPicPr>
            <a:picLocks noChangeAspect="1"/>
          </p:cNvPicPr>
          <p:nvPr/>
        </p:nvPicPr>
        <p:blipFill rotWithShape="1">
          <a:blip r:embed="rId10"/>
          <a:srcRect b="14057"/>
          <a:stretch/>
        </p:blipFill>
        <p:spPr>
          <a:xfrm>
            <a:off x="10150514" y="3825922"/>
            <a:ext cx="520729" cy="447533"/>
          </a:xfrm>
          <a:prstGeom prst="rect">
            <a:avLst/>
          </a:prstGeom>
        </p:spPr>
      </p:pic>
      <p:pic>
        <p:nvPicPr>
          <p:cNvPr id="92" name="Picture 91"/>
          <p:cNvPicPr>
            <a:picLocks noChangeAspect="1"/>
          </p:cNvPicPr>
          <p:nvPr/>
        </p:nvPicPr>
        <p:blipFill rotWithShape="1">
          <a:blip r:embed="rId10"/>
          <a:srcRect b="14057"/>
          <a:stretch/>
        </p:blipFill>
        <p:spPr>
          <a:xfrm>
            <a:off x="10143560" y="4402002"/>
            <a:ext cx="520729" cy="447533"/>
          </a:xfrm>
          <a:prstGeom prst="rect">
            <a:avLst/>
          </a:prstGeom>
        </p:spPr>
      </p:pic>
      <p:pic>
        <p:nvPicPr>
          <p:cNvPr id="93" name="Picture 92"/>
          <p:cNvPicPr>
            <a:picLocks noChangeAspect="1"/>
          </p:cNvPicPr>
          <p:nvPr/>
        </p:nvPicPr>
        <p:blipFill rotWithShape="1">
          <a:blip r:embed="rId10"/>
          <a:srcRect b="14057"/>
          <a:stretch/>
        </p:blipFill>
        <p:spPr>
          <a:xfrm>
            <a:off x="10165270" y="4997034"/>
            <a:ext cx="459694" cy="395077"/>
          </a:xfrm>
          <a:prstGeom prst="rect">
            <a:avLst/>
          </a:prstGeom>
        </p:spPr>
      </p:pic>
      <p:pic>
        <p:nvPicPr>
          <p:cNvPr id="94" name="Picture 93"/>
          <p:cNvPicPr>
            <a:picLocks noChangeAspect="1"/>
          </p:cNvPicPr>
          <p:nvPr/>
        </p:nvPicPr>
        <p:blipFill rotWithShape="1">
          <a:blip r:embed="rId10"/>
          <a:srcRect b="14057"/>
          <a:stretch/>
        </p:blipFill>
        <p:spPr>
          <a:xfrm>
            <a:off x="10150514" y="5573112"/>
            <a:ext cx="520729" cy="447533"/>
          </a:xfrm>
          <a:prstGeom prst="rect">
            <a:avLst/>
          </a:prstGeom>
        </p:spPr>
      </p:pic>
      <p:pic>
        <p:nvPicPr>
          <p:cNvPr id="95" name="Picture 94"/>
          <p:cNvPicPr>
            <a:picLocks noChangeAspect="1"/>
          </p:cNvPicPr>
          <p:nvPr/>
        </p:nvPicPr>
        <p:blipFill rotWithShape="1">
          <a:blip r:embed="rId10"/>
          <a:srcRect b="14057"/>
          <a:stretch/>
        </p:blipFill>
        <p:spPr>
          <a:xfrm>
            <a:off x="10107366" y="6145473"/>
            <a:ext cx="469527" cy="403528"/>
          </a:xfrm>
          <a:prstGeom prst="rect">
            <a:avLst/>
          </a:prstGeom>
        </p:spPr>
      </p:pic>
      <p:sp>
        <p:nvSpPr>
          <p:cNvPr id="96" name="TextBox 95"/>
          <p:cNvSpPr txBox="1"/>
          <p:nvPr/>
        </p:nvSpPr>
        <p:spPr>
          <a:xfrm>
            <a:off x="10576893" y="5092369"/>
            <a:ext cx="1140680" cy="246221"/>
          </a:xfrm>
          <a:prstGeom prst="rect">
            <a:avLst/>
          </a:prstGeom>
          <a:noFill/>
        </p:spPr>
        <p:txBody>
          <a:bodyPr wrap="square" rtlCol="0">
            <a:spAutoFit/>
          </a:bodyPr>
          <a:lstStyle/>
          <a:p>
            <a:r>
              <a:rPr lang="en-GB" sz="1000" dirty="0"/>
              <a:t>Athletics</a:t>
            </a:r>
          </a:p>
        </p:txBody>
      </p:sp>
      <p:sp>
        <p:nvSpPr>
          <p:cNvPr id="97" name="TextBox 96"/>
          <p:cNvSpPr txBox="1"/>
          <p:nvPr/>
        </p:nvSpPr>
        <p:spPr>
          <a:xfrm>
            <a:off x="10601465" y="3947786"/>
            <a:ext cx="1140680" cy="246221"/>
          </a:xfrm>
          <a:prstGeom prst="rect">
            <a:avLst/>
          </a:prstGeom>
          <a:noFill/>
        </p:spPr>
        <p:txBody>
          <a:bodyPr wrap="square" rtlCol="0">
            <a:spAutoFit/>
          </a:bodyPr>
          <a:lstStyle/>
          <a:p>
            <a:r>
              <a:rPr lang="en-GB" sz="1000" dirty="0"/>
              <a:t>Athletics</a:t>
            </a:r>
          </a:p>
        </p:txBody>
      </p:sp>
      <p:sp>
        <p:nvSpPr>
          <p:cNvPr id="98" name="TextBox 97"/>
          <p:cNvSpPr txBox="1"/>
          <p:nvPr/>
        </p:nvSpPr>
        <p:spPr>
          <a:xfrm>
            <a:off x="10550106" y="4502654"/>
            <a:ext cx="1140680" cy="246221"/>
          </a:xfrm>
          <a:prstGeom prst="rect">
            <a:avLst/>
          </a:prstGeom>
          <a:noFill/>
        </p:spPr>
        <p:txBody>
          <a:bodyPr wrap="square" rtlCol="0">
            <a:spAutoFit/>
          </a:bodyPr>
          <a:lstStyle/>
          <a:p>
            <a:r>
              <a:rPr lang="en-GB" sz="1000" dirty="0"/>
              <a:t>Athletics</a:t>
            </a:r>
          </a:p>
        </p:txBody>
      </p:sp>
      <p:sp>
        <p:nvSpPr>
          <p:cNvPr id="99" name="TextBox 98"/>
          <p:cNvSpPr txBox="1"/>
          <p:nvPr/>
        </p:nvSpPr>
        <p:spPr>
          <a:xfrm>
            <a:off x="10677071" y="3291965"/>
            <a:ext cx="1140680" cy="246221"/>
          </a:xfrm>
          <a:prstGeom prst="rect">
            <a:avLst/>
          </a:prstGeom>
          <a:noFill/>
        </p:spPr>
        <p:txBody>
          <a:bodyPr wrap="square" rtlCol="0">
            <a:spAutoFit/>
          </a:bodyPr>
          <a:lstStyle/>
          <a:p>
            <a:r>
              <a:rPr lang="en-GB" sz="1000" dirty="0"/>
              <a:t>Athletics</a:t>
            </a:r>
          </a:p>
        </p:txBody>
      </p:sp>
      <p:sp>
        <p:nvSpPr>
          <p:cNvPr id="100" name="TextBox 99"/>
          <p:cNvSpPr txBox="1"/>
          <p:nvPr/>
        </p:nvSpPr>
        <p:spPr>
          <a:xfrm>
            <a:off x="10619053" y="5686978"/>
            <a:ext cx="1140680" cy="246221"/>
          </a:xfrm>
          <a:prstGeom prst="rect">
            <a:avLst/>
          </a:prstGeom>
          <a:noFill/>
        </p:spPr>
        <p:txBody>
          <a:bodyPr wrap="square" rtlCol="0">
            <a:spAutoFit/>
          </a:bodyPr>
          <a:lstStyle/>
          <a:p>
            <a:r>
              <a:rPr lang="en-GB" sz="1000" dirty="0"/>
              <a:t>Athletics</a:t>
            </a:r>
          </a:p>
        </p:txBody>
      </p:sp>
      <p:sp>
        <p:nvSpPr>
          <p:cNvPr id="101" name="TextBox 100"/>
          <p:cNvSpPr txBox="1"/>
          <p:nvPr/>
        </p:nvSpPr>
        <p:spPr>
          <a:xfrm>
            <a:off x="10198375" y="6464909"/>
            <a:ext cx="1140680" cy="246221"/>
          </a:xfrm>
          <a:prstGeom prst="rect">
            <a:avLst/>
          </a:prstGeom>
          <a:noFill/>
        </p:spPr>
        <p:txBody>
          <a:bodyPr wrap="square" rtlCol="0">
            <a:spAutoFit/>
          </a:bodyPr>
          <a:lstStyle/>
          <a:p>
            <a:r>
              <a:rPr lang="en-GB" sz="1000" dirty="0"/>
              <a:t>Athletics</a:t>
            </a:r>
          </a:p>
        </p:txBody>
      </p:sp>
      <p:cxnSp>
        <p:nvCxnSpPr>
          <p:cNvPr id="14" name="Straight Connector 13"/>
          <p:cNvCxnSpPr/>
          <p:nvPr/>
        </p:nvCxnSpPr>
        <p:spPr>
          <a:xfrm>
            <a:off x="3115880" y="3166404"/>
            <a:ext cx="16978" cy="3481234"/>
          </a:xfrm>
          <a:prstGeom prst="line">
            <a:avLst/>
          </a:prstGeom>
        </p:spPr>
        <p:style>
          <a:lnRef idx="1">
            <a:schemeClr val="accent1"/>
          </a:lnRef>
          <a:fillRef idx="0">
            <a:schemeClr val="accent1"/>
          </a:fillRef>
          <a:effectRef idx="0">
            <a:schemeClr val="accent1"/>
          </a:effectRef>
          <a:fontRef idx="minor">
            <a:schemeClr val="tx1"/>
          </a:fontRef>
        </p:style>
      </p:cxnSp>
      <p:cxnSp>
        <p:nvCxnSpPr>
          <p:cNvPr id="102" name="Straight Connector 101"/>
          <p:cNvCxnSpPr/>
          <p:nvPr/>
        </p:nvCxnSpPr>
        <p:spPr>
          <a:xfrm>
            <a:off x="6516403" y="3144838"/>
            <a:ext cx="16978" cy="3481234"/>
          </a:xfrm>
          <a:prstGeom prst="line">
            <a:avLst/>
          </a:prstGeom>
        </p:spPr>
        <p:style>
          <a:lnRef idx="1">
            <a:schemeClr val="accent1"/>
          </a:lnRef>
          <a:fillRef idx="0">
            <a:schemeClr val="accent1"/>
          </a:fillRef>
          <a:effectRef idx="0">
            <a:schemeClr val="accent1"/>
          </a:effectRef>
          <a:fontRef idx="minor">
            <a:schemeClr val="tx1"/>
          </a:fontRef>
        </p:style>
      </p:cxnSp>
      <p:cxnSp>
        <p:nvCxnSpPr>
          <p:cNvPr id="103" name="Straight Connector 102"/>
          <p:cNvCxnSpPr/>
          <p:nvPr/>
        </p:nvCxnSpPr>
        <p:spPr>
          <a:xfrm>
            <a:off x="10104045" y="3206547"/>
            <a:ext cx="16978" cy="3481234"/>
          </a:xfrm>
          <a:prstGeom prst="line">
            <a:avLst/>
          </a:prstGeom>
        </p:spPr>
        <p:style>
          <a:lnRef idx="1">
            <a:schemeClr val="accent1"/>
          </a:lnRef>
          <a:fillRef idx="0">
            <a:schemeClr val="accent1"/>
          </a:fillRef>
          <a:effectRef idx="0">
            <a:schemeClr val="accent1"/>
          </a:effectRef>
          <a:fontRef idx="minor">
            <a:schemeClr val="tx1"/>
          </a:fontRef>
        </p:style>
      </p:cxnSp>
      <p:sp>
        <p:nvSpPr>
          <p:cNvPr id="108" name="TextBox 107"/>
          <p:cNvSpPr txBox="1"/>
          <p:nvPr/>
        </p:nvSpPr>
        <p:spPr>
          <a:xfrm>
            <a:off x="7196288" y="6157713"/>
            <a:ext cx="1140680" cy="553998"/>
          </a:xfrm>
          <a:prstGeom prst="rect">
            <a:avLst/>
          </a:prstGeom>
          <a:noFill/>
        </p:spPr>
        <p:txBody>
          <a:bodyPr wrap="square" rtlCol="0">
            <a:spAutoFit/>
          </a:bodyPr>
          <a:lstStyle/>
          <a:p>
            <a:r>
              <a:rPr lang="en-GB" sz="1000" dirty="0"/>
              <a:t>Games</a:t>
            </a:r>
          </a:p>
          <a:p>
            <a:r>
              <a:rPr lang="en-GB" sz="1000" dirty="0"/>
              <a:t>Net &amp; Wall</a:t>
            </a:r>
          </a:p>
          <a:p>
            <a:r>
              <a:rPr lang="en-GB" sz="1000" dirty="0"/>
              <a:t>Tennis</a:t>
            </a:r>
          </a:p>
        </p:txBody>
      </p:sp>
      <p:pic>
        <p:nvPicPr>
          <p:cNvPr id="109" name="Picture 108"/>
          <p:cNvPicPr>
            <a:picLocks noChangeAspect="1"/>
          </p:cNvPicPr>
          <p:nvPr/>
        </p:nvPicPr>
        <p:blipFill rotWithShape="1">
          <a:blip r:embed="rId11"/>
          <a:srcRect b="18721"/>
          <a:stretch/>
        </p:blipFill>
        <p:spPr>
          <a:xfrm>
            <a:off x="6574991" y="6182560"/>
            <a:ext cx="566493" cy="460440"/>
          </a:xfrm>
          <a:prstGeom prst="rect">
            <a:avLst/>
          </a:prstGeom>
        </p:spPr>
      </p:pic>
      <p:pic>
        <p:nvPicPr>
          <p:cNvPr id="110" name="Picture 109"/>
          <p:cNvPicPr>
            <a:picLocks noChangeAspect="1"/>
          </p:cNvPicPr>
          <p:nvPr/>
        </p:nvPicPr>
        <p:blipFill rotWithShape="1">
          <a:blip r:embed="rId12"/>
          <a:srcRect b="17883"/>
          <a:stretch/>
        </p:blipFill>
        <p:spPr>
          <a:xfrm>
            <a:off x="8480771" y="3848038"/>
            <a:ext cx="565304" cy="464212"/>
          </a:xfrm>
          <a:prstGeom prst="rect">
            <a:avLst/>
          </a:prstGeom>
        </p:spPr>
      </p:pic>
      <p:sp>
        <p:nvSpPr>
          <p:cNvPr id="117" name="TextBox 116"/>
          <p:cNvSpPr txBox="1"/>
          <p:nvPr/>
        </p:nvSpPr>
        <p:spPr>
          <a:xfrm>
            <a:off x="9041169" y="6141530"/>
            <a:ext cx="1140680" cy="553998"/>
          </a:xfrm>
          <a:prstGeom prst="rect">
            <a:avLst/>
          </a:prstGeom>
          <a:noFill/>
        </p:spPr>
        <p:txBody>
          <a:bodyPr wrap="square" rtlCol="0">
            <a:spAutoFit/>
          </a:bodyPr>
          <a:lstStyle/>
          <a:p>
            <a:r>
              <a:rPr lang="en-GB" sz="1000" dirty="0"/>
              <a:t>Games</a:t>
            </a:r>
          </a:p>
          <a:p>
            <a:r>
              <a:rPr lang="en-GB" sz="1000" dirty="0"/>
              <a:t>Fielding &amp; Striking</a:t>
            </a:r>
          </a:p>
          <a:p>
            <a:r>
              <a:rPr lang="en-GB" sz="1000" dirty="0"/>
              <a:t>Rounders</a:t>
            </a:r>
          </a:p>
        </p:txBody>
      </p:sp>
      <p:pic>
        <p:nvPicPr>
          <p:cNvPr id="119" name="Picture 118"/>
          <p:cNvPicPr>
            <a:picLocks noChangeAspect="1"/>
          </p:cNvPicPr>
          <p:nvPr/>
        </p:nvPicPr>
        <p:blipFill rotWithShape="1">
          <a:blip r:embed="rId8"/>
          <a:srcRect b="14571"/>
          <a:stretch/>
        </p:blipFill>
        <p:spPr>
          <a:xfrm>
            <a:off x="3105802" y="4965278"/>
            <a:ext cx="596378" cy="509477"/>
          </a:xfrm>
          <a:prstGeom prst="rect">
            <a:avLst/>
          </a:prstGeom>
        </p:spPr>
      </p:pic>
      <p:pic>
        <p:nvPicPr>
          <p:cNvPr id="120" name="Picture 119"/>
          <p:cNvPicPr>
            <a:picLocks noChangeAspect="1"/>
          </p:cNvPicPr>
          <p:nvPr/>
        </p:nvPicPr>
        <p:blipFill rotWithShape="1">
          <a:blip r:embed="rId8"/>
          <a:srcRect b="14571"/>
          <a:stretch/>
        </p:blipFill>
        <p:spPr>
          <a:xfrm>
            <a:off x="3100513" y="5534176"/>
            <a:ext cx="596378" cy="509477"/>
          </a:xfrm>
          <a:prstGeom prst="rect">
            <a:avLst/>
          </a:prstGeom>
        </p:spPr>
      </p:pic>
      <p:pic>
        <p:nvPicPr>
          <p:cNvPr id="7" name="Picture 6"/>
          <p:cNvPicPr>
            <a:picLocks noChangeAspect="1"/>
          </p:cNvPicPr>
          <p:nvPr/>
        </p:nvPicPr>
        <p:blipFill rotWithShape="1">
          <a:blip r:embed="rId13"/>
          <a:srcRect b="15746"/>
          <a:stretch/>
        </p:blipFill>
        <p:spPr>
          <a:xfrm>
            <a:off x="6603020" y="3819552"/>
            <a:ext cx="343943" cy="289785"/>
          </a:xfrm>
          <a:prstGeom prst="rect">
            <a:avLst/>
          </a:prstGeom>
        </p:spPr>
      </p:pic>
      <p:pic>
        <p:nvPicPr>
          <p:cNvPr id="121" name="Picture 120"/>
          <p:cNvPicPr>
            <a:picLocks noChangeAspect="1"/>
          </p:cNvPicPr>
          <p:nvPr/>
        </p:nvPicPr>
        <p:blipFill>
          <a:blip r:embed="rId5"/>
          <a:stretch>
            <a:fillRect/>
          </a:stretch>
        </p:blipFill>
        <p:spPr>
          <a:xfrm>
            <a:off x="6557614" y="4390432"/>
            <a:ext cx="532615" cy="532615"/>
          </a:xfrm>
          <a:prstGeom prst="rect">
            <a:avLst/>
          </a:prstGeom>
        </p:spPr>
      </p:pic>
      <p:pic>
        <p:nvPicPr>
          <p:cNvPr id="11" name="Picture 10"/>
          <p:cNvPicPr>
            <a:picLocks noChangeAspect="1"/>
          </p:cNvPicPr>
          <p:nvPr/>
        </p:nvPicPr>
        <p:blipFill rotWithShape="1">
          <a:blip r:embed="rId14"/>
          <a:srcRect b="33610"/>
          <a:stretch/>
        </p:blipFill>
        <p:spPr>
          <a:xfrm>
            <a:off x="8463682" y="6124695"/>
            <a:ext cx="695939" cy="462033"/>
          </a:xfrm>
          <a:prstGeom prst="rect">
            <a:avLst/>
          </a:prstGeom>
        </p:spPr>
      </p:pic>
      <p:sp>
        <p:nvSpPr>
          <p:cNvPr id="124" name="TextBox 123"/>
          <p:cNvSpPr txBox="1"/>
          <p:nvPr/>
        </p:nvSpPr>
        <p:spPr>
          <a:xfrm>
            <a:off x="9030473" y="3866375"/>
            <a:ext cx="1640770" cy="400110"/>
          </a:xfrm>
          <a:prstGeom prst="rect">
            <a:avLst/>
          </a:prstGeom>
          <a:noFill/>
        </p:spPr>
        <p:txBody>
          <a:bodyPr wrap="square" rtlCol="0">
            <a:spAutoFit/>
          </a:bodyPr>
          <a:lstStyle/>
          <a:p>
            <a:r>
              <a:rPr lang="en-GB" sz="1000" dirty="0"/>
              <a:t>Games 2</a:t>
            </a:r>
          </a:p>
          <a:p>
            <a:r>
              <a:rPr lang="en-GB" sz="1000" dirty="0"/>
              <a:t>Striking &amp; Fielding</a:t>
            </a:r>
          </a:p>
        </p:txBody>
      </p:sp>
      <p:pic>
        <p:nvPicPr>
          <p:cNvPr id="125" name="Picture 124"/>
          <p:cNvPicPr>
            <a:picLocks noChangeAspect="1"/>
          </p:cNvPicPr>
          <p:nvPr/>
        </p:nvPicPr>
        <p:blipFill rotWithShape="1">
          <a:blip r:embed="rId14"/>
          <a:srcRect b="33610"/>
          <a:stretch/>
        </p:blipFill>
        <p:spPr>
          <a:xfrm>
            <a:off x="8447526" y="3188075"/>
            <a:ext cx="695939" cy="462033"/>
          </a:xfrm>
          <a:prstGeom prst="rect">
            <a:avLst/>
          </a:prstGeom>
        </p:spPr>
      </p:pic>
      <p:pic>
        <p:nvPicPr>
          <p:cNvPr id="126" name="Picture 125"/>
          <p:cNvPicPr>
            <a:picLocks noChangeAspect="1"/>
          </p:cNvPicPr>
          <p:nvPr/>
        </p:nvPicPr>
        <p:blipFill rotWithShape="1">
          <a:blip r:embed="rId12"/>
          <a:srcRect b="17883"/>
          <a:stretch/>
        </p:blipFill>
        <p:spPr>
          <a:xfrm>
            <a:off x="8501302" y="4387877"/>
            <a:ext cx="623673" cy="512143"/>
          </a:xfrm>
          <a:prstGeom prst="rect">
            <a:avLst/>
          </a:prstGeom>
        </p:spPr>
      </p:pic>
      <p:pic>
        <p:nvPicPr>
          <p:cNvPr id="127" name="Picture 126"/>
          <p:cNvPicPr>
            <a:picLocks noChangeAspect="1"/>
          </p:cNvPicPr>
          <p:nvPr/>
        </p:nvPicPr>
        <p:blipFill rotWithShape="1">
          <a:blip r:embed="rId12"/>
          <a:srcRect b="17883"/>
          <a:stretch/>
        </p:blipFill>
        <p:spPr>
          <a:xfrm>
            <a:off x="8495268" y="5559983"/>
            <a:ext cx="623673" cy="512143"/>
          </a:xfrm>
          <a:prstGeom prst="rect">
            <a:avLst/>
          </a:prstGeom>
        </p:spPr>
      </p:pic>
      <p:pic>
        <p:nvPicPr>
          <p:cNvPr id="83" name="Picture 82"/>
          <p:cNvPicPr>
            <a:picLocks noChangeAspect="1"/>
          </p:cNvPicPr>
          <p:nvPr/>
        </p:nvPicPr>
        <p:blipFill rotWithShape="1">
          <a:blip r:embed="rId11"/>
          <a:srcRect b="18721"/>
          <a:stretch/>
        </p:blipFill>
        <p:spPr>
          <a:xfrm>
            <a:off x="7250209" y="4997034"/>
            <a:ext cx="566493" cy="460440"/>
          </a:xfrm>
          <a:prstGeom prst="rect">
            <a:avLst/>
          </a:prstGeom>
        </p:spPr>
      </p:pic>
      <p:sp>
        <p:nvSpPr>
          <p:cNvPr id="84" name="TextBox 83"/>
          <p:cNvSpPr txBox="1"/>
          <p:nvPr/>
        </p:nvSpPr>
        <p:spPr>
          <a:xfrm>
            <a:off x="7708904" y="4963372"/>
            <a:ext cx="786364" cy="553998"/>
          </a:xfrm>
          <a:prstGeom prst="rect">
            <a:avLst/>
          </a:prstGeom>
          <a:noFill/>
        </p:spPr>
        <p:txBody>
          <a:bodyPr wrap="square" rtlCol="0">
            <a:spAutoFit/>
          </a:bodyPr>
          <a:lstStyle/>
          <a:p>
            <a:r>
              <a:rPr lang="en-GB" sz="1000" dirty="0"/>
              <a:t>Games</a:t>
            </a:r>
          </a:p>
          <a:p>
            <a:r>
              <a:rPr lang="en-GB" sz="1000" dirty="0"/>
              <a:t>Net &amp; Wall</a:t>
            </a:r>
          </a:p>
          <a:p>
            <a:r>
              <a:rPr lang="en-GB" sz="1000" dirty="0"/>
              <a:t>Tennis</a:t>
            </a:r>
          </a:p>
        </p:txBody>
      </p:sp>
      <p:pic>
        <p:nvPicPr>
          <p:cNvPr id="87" name="Picture 86"/>
          <p:cNvPicPr>
            <a:picLocks noChangeAspect="1"/>
          </p:cNvPicPr>
          <p:nvPr/>
        </p:nvPicPr>
        <p:blipFill rotWithShape="1">
          <a:blip r:embed="rId14"/>
          <a:srcRect b="33610"/>
          <a:stretch/>
        </p:blipFill>
        <p:spPr>
          <a:xfrm>
            <a:off x="8889681" y="5054958"/>
            <a:ext cx="483941" cy="321288"/>
          </a:xfrm>
          <a:prstGeom prst="rect">
            <a:avLst/>
          </a:prstGeom>
        </p:spPr>
      </p:pic>
      <p:sp>
        <p:nvSpPr>
          <p:cNvPr id="104" name="TextBox 103"/>
          <p:cNvSpPr txBox="1"/>
          <p:nvPr/>
        </p:nvSpPr>
        <p:spPr>
          <a:xfrm>
            <a:off x="9202941" y="4986451"/>
            <a:ext cx="1140680" cy="461665"/>
          </a:xfrm>
          <a:prstGeom prst="rect">
            <a:avLst/>
          </a:prstGeom>
          <a:noFill/>
        </p:spPr>
        <p:txBody>
          <a:bodyPr wrap="square" rtlCol="0">
            <a:spAutoFit/>
          </a:bodyPr>
          <a:lstStyle/>
          <a:p>
            <a:r>
              <a:rPr lang="en-GB" sz="800" dirty="0"/>
              <a:t>Games</a:t>
            </a:r>
          </a:p>
          <a:p>
            <a:r>
              <a:rPr lang="en-GB" sz="800" dirty="0"/>
              <a:t>Fielding &amp; Striking</a:t>
            </a:r>
          </a:p>
          <a:p>
            <a:r>
              <a:rPr lang="en-GB" sz="800" dirty="0"/>
              <a:t>Rounders</a:t>
            </a:r>
          </a:p>
        </p:txBody>
      </p:sp>
      <p:pic>
        <p:nvPicPr>
          <p:cNvPr id="105" name="Picture 104"/>
          <p:cNvPicPr>
            <a:picLocks noChangeAspect="1"/>
          </p:cNvPicPr>
          <p:nvPr/>
        </p:nvPicPr>
        <p:blipFill rotWithShape="1">
          <a:blip r:embed="rId7"/>
          <a:srcRect b="27465"/>
          <a:stretch/>
        </p:blipFill>
        <p:spPr>
          <a:xfrm>
            <a:off x="8573780" y="4897900"/>
            <a:ext cx="371986" cy="269821"/>
          </a:xfrm>
          <a:prstGeom prst="rect">
            <a:avLst/>
          </a:prstGeom>
        </p:spPr>
      </p:pic>
      <p:sp>
        <p:nvSpPr>
          <p:cNvPr id="106" name="TextBox 105"/>
          <p:cNvSpPr txBox="1"/>
          <p:nvPr/>
        </p:nvSpPr>
        <p:spPr>
          <a:xfrm>
            <a:off x="8424749" y="5153273"/>
            <a:ext cx="1140680" cy="400110"/>
          </a:xfrm>
          <a:prstGeom prst="rect">
            <a:avLst/>
          </a:prstGeom>
          <a:noFill/>
        </p:spPr>
        <p:txBody>
          <a:bodyPr wrap="square" rtlCol="0">
            <a:spAutoFit/>
          </a:bodyPr>
          <a:lstStyle/>
          <a:p>
            <a:r>
              <a:rPr lang="en-GB" sz="1000" dirty="0"/>
              <a:t>Aquatics</a:t>
            </a:r>
          </a:p>
          <a:p>
            <a:r>
              <a:rPr lang="en-GB" sz="1000" dirty="0"/>
              <a:t>Swimming</a:t>
            </a:r>
          </a:p>
        </p:txBody>
      </p:sp>
    </p:spTree>
    <p:extLst>
      <p:ext uri="{BB962C8B-B14F-4D97-AF65-F5344CB8AC3E}">
        <p14:creationId xmlns:p14="http://schemas.microsoft.com/office/powerpoint/2010/main" val="25142473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0298" y="165463"/>
            <a:ext cx="6252754" cy="646331"/>
          </a:xfrm>
          <a:prstGeom prst="rect">
            <a:avLst/>
          </a:prstGeom>
          <a:noFill/>
        </p:spPr>
        <p:txBody>
          <a:bodyPr wrap="square" rtlCol="0">
            <a:spAutoFit/>
          </a:bodyPr>
          <a:lstStyle/>
          <a:p>
            <a:r>
              <a:rPr lang="en-GB" dirty="0"/>
              <a:t>Laceby Acres Primary Academy Long Term Year Plan</a:t>
            </a:r>
          </a:p>
          <a:p>
            <a:r>
              <a:rPr lang="en-GB" dirty="0"/>
              <a:t>Year 1 </a:t>
            </a:r>
          </a:p>
        </p:txBody>
      </p:sp>
      <p:graphicFrame>
        <p:nvGraphicFramePr>
          <p:cNvPr id="3" name="Table 2"/>
          <p:cNvGraphicFramePr>
            <a:graphicFrameLocks noGrp="1"/>
          </p:cNvGraphicFramePr>
          <p:nvPr>
            <p:extLst>
              <p:ext uri="{D42A27DB-BD31-4B8C-83A1-F6EECF244321}">
                <p14:modId xmlns:p14="http://schemas.microsoft.com/office/powerpoint/2010/main" val="1723351614"/>
              </p:ext>
            </p:extLst>
          </p:nvPr>
        </p:nvGraphicFramePr>
        <p:xfrm>
          <a:off x="200298" y="1033176"/>
          <a:ext cx="11721738" cy="5683508"/>
        </p:xfrm>
        <a:graphic>
          <a:graphicData uri="http://schemas.openxmlformats.org/drawingml/2006/table">
            <a:tbl>
              <a:tblPr firstRow="1" bandRow="1">
                <a:tableStyleId>{93296810-A885-4BE3-A3E7-6D5BEEA58F35}</a:tableStyleId>
              </a:tblPr>
              <a:tblGrid>
                <a:gridCol w="1953623">
                  <a:extLst>
                    <a:ext uri="{9D8B030D-6E8A-4147-A177-3AD203B41FA5}">
                      <a16:colId xmlns:a16="http://schemas.microsoft.com/office/drawing/2014/main" val="16764646"/>
                    </a:ext>
                  </a:extLst>
                </a:gridCol>
                <a:gridCol w="1953623">
                  <a:extLst>
                    <a:ext uri="{9D8B030D-6E8A-4147-A177-3AD203B41FA5}">
                      <a16:colId xmlns:a16="http://schemas.microsoft.com/office/drawing/2014/main" val="940522134"/>
                    </a:ext>
                  </a:extLst>
                </a:gridCol>
                <a:gridCol w="1953623">
                  <a:extLst>
                    <a:ext uri="{9D8B030D-6E8A-4147-A177-3AD203B41FA5}">
                      <a16:colId xmlns:a16="http://schemas.microsoft.com/office/drawing/2014/main" val="3537705092"/>
                    </a:ext>
                  </a:extLst>
                </a:gridCol>
                <a:gridCol w="1953623">
                  <a:extLst>
                    <a:ext uri="{9D8B030D-6E8A-4147-A177-3AD203B41FA5}">
                      <a16:colId xmlns:a16="http://schemas.microsoft.com/office/drawing/2014/main" val="1423089658"/>
                    </a:ext>
                  </a:extLst>
                </a:gridCol>
                <a:gridCol w="1953623">
                  <a:extLst>
                    <a:ext uri="{9D8B030D-6E8A-4147-A177-3AD203B41FA5}">
                      <a16:colId xmlns:a16="http://schemas.microsoft.com/office/drawing/2014/main" val="1190714343"/>
                    </a:ext>
                  </a:extLst>
                </a:gridCol>
                <a:gridCol w="1953623">
                  <a:extLst>
                    <a:ext uri="{9D8B030D-6E8A-4147-A177-3AD203B41FA5}">
                      <a16:colId xmlns:a16="http://schemas.microsoft.com/office/drawing/2014/main" val="2334111306"/>
                    </a:ext>
                  </a:extLst>
                </a:gridCol>
              </a:tblGrid>
              <a:tr h="519996">
                <a:tc>
                  <a:txBody>
                    <a:bodyPr/>
                    <a:lstStyle/>
                    <a:p>
                      <a:pPr algn="ctr"/>
                      <a:r>
                        <a:rPr lang="en-GB" dirty="0"/>
                        <a:t>Autumn 1</a:t>
                      </a:r>
                    </a:p>
                  </a:txBody>
                  <a:tcPr/>
                </a:tc>
                <a:tc>
                  <a:txBody>
                    <a:bodyPr/>
                    <a:lstStyle/>
                    <a:p>
                      <a:pPr algn="ctr"/>
                      <a:r>
                        <a:rPr lang="en-GB" dirty="0"/>
                        <a:t>Autumn 2</a:t>
                      </a:r>
                    </a:p>
                  </a:txBody>
                  <a:tcPr/>
                </a:tc>
                <a:tc>
                  <a:txBody>
                    <a:bodyPr/>
                    <a:lstStyle/>
                    <a:p>
                      <a:pPr algn="ctr"/>
                      <a:r>
                        <a:rPr lang="en-GB" dirty="0"/>
                        <a:t>Spring</a:t>
                      </a:r>
                      <a:r>
                        <a:rPr lang="en-GB" baseline="0" dirty="0"/>
                        <a:t> 1</a:t>
                      </a:r>
                      <a:endParaRPr lang="en-GB" dirty="0"/>
                    </a:p>
                  </a:txBody>
                  <a:tcPr/>
                </a:tc>
                <a:tc>
                  <a:txBody>
                    <a:bodyPr/>
                    <a:lstStyle/>
                    <a:p>
                      <a:pPr algn="ctr"/>
                      <a:r>
                        <a:rPr lang="en-GB" dirty="0"/>
                        <a:t>Spring 2</a:t>
                      </a:r>
                    </a:p>
                  </a:txBody>
                  <a:tcPr/>
                </a:tc>
                <a:tc>
                  <a:txBody>
                    <a:bodyPr/>
                    <a:lstStyle/>
                    <a:p>
                      <a:pPr algn="ctr"/>
                      <a:r>
                        <a:rPr lang="en-GB" dirty="0"/>
                        <a:t>Summer 1</a:t>
                      </a:r>
                    </a:p>
                  </a:txBody>
                  <a:tcPr/>
                </a:tc>
                <a:tc>
                  <a:txBody>
                    <a:bodyPr/>
                    <a:lstStyle/>
                    <a:p>
                      <a:pPr algn="ctr"/>
                      <a:r>
                        <a:rPr lang="en-GB" dirty="0"/>
                        <a:t>Summer 2</a:t>
                      </a:r>
                    </a:p>
                  </a:txBody>
                  <a:tcPr/>
                </a:tc>
                <a:extLst>
                  <a:ext uri="{0D108BD9-81ED-4DB2-BD59-A6C34878D82A}">
                    <a16:rowId xmlns:a16="http://schemas.microsoft.com/office/drawing/2014/main" val="1817149167"/>
                  </a:ext>
                </a:extLst>
              </a:tr>
              <a:tr h="1558796">
                <a:tc>
                  <a:txBody>
                    <a:bodyPr/>
                    <a:lstStyle/>
                    <a:p>
                      <a:pPr algn="ctr"/>
                      <a:r>
                        <a:rPr lang="en-GB" dirty="0"/>
                        <a:t>Gymnastics</a:t>
                      </a:r>
                    </a:p>
                  </a:txBody>
                  <a:tcPr/>
                </a:tc>
                <a:tc>
                  <a:txBody>
                    <a:bodyPr/>
                    <a:lstStyle/>
                    <a:p>
                      <a:pPr algn="ctr"/>
                      <a:r>
                        <a:rPr lang="en-GB" dirty="0"/>
                        <a:t>Games 1</a:t>
                      </a:r>
                    </a:p>
                    <a:p>
                      <a:pPr algn="ctr"/>
                      <a:r>
                        <a:rPr lang="en-GB" dirty="0"/>
                        <a:t>Invasion Games </a:t>
                      </a:r>
                    </a:p>
                    <a:p>
                      <a:pPr algn="ctr"/>
                      <a:r>
                        <a:rPr lang="en-GB" dirty="0"/>
                        <a:t>Throwing and Catching</a:t>
                      </a:r>
                    </a:p>
                  </a:txBody>
                  <a:tcPr/>
                </a:tc>
                <a:tc>
                  <a:txBody>
                    <a:bodyPr/>
                    <a:lstStyle/>
                    <a:p>
                      <a:pPr algn="ctr"/>
                      <a:r>
                        <a:rPr lang="en-GB" sz="1800" dirty="0"/>
                        <a:t>Dance</a:t>
                      </a:r>
                      <a:endParaRPr lang="en-GB" dirty="0"/>
                    </a:p>
                  </a:txBody>
                  <a:tcPr/>
                </a:tc>
                <a:tc>
                  <a:txBody>
                    <a:bodyPr/>
                    <a:lstStyle/>
                    <a:p>
                      <a:pPr algn="ctr"/>
                      <a:r>
                        <a:rPr lang="en-GB" sz="1800" dirty="0"/>
                        <a:t>Games 4</a:t>
                      </a:r>
                    </a:p>
                    <a:p>
                      <a:pPr algn="ctr"/>
                      <a:r>
                        <a:rPr lang="en-GB" sz="1800" dirty="0"/>
                        <a:t>Invasion Games</a:t>
                      </a:r>
                    </a:p>
                    <a:p>
                      <a:pPr algn="ctr"/>
                      <a:r>
                        <a:rPr lang="en-GB" sz="1800" dirty="0"/>
                        <a:t>Kicking &amp; Controlling</a:t>
                      </a:r>
                    </a:p>
                    <a:p>
                      <a:pPr algn="ctr"/>
                      <a:endParaRPr lang="en-GB" dirty="0"/>
                    </a:p>
                  </a:txBody>
                  <a:tcPr/>
                </a:tc>
                <a:tc>
                  <a:txBody>
                    <a:bodyPr/>
                    <a:lstStyle/>
                    <a:p>
                      <a:pPr algn="ctr"/>
                      <a:r>
                        <a:rPr lang="en-GB" sz="1800" dirty="0"/>
                        <a:t>Games 2</a:t>
                      </a:r>
                    </a:p>
                    <a:p>
                      <a:pPr algn="ctr"/>
                      <a:r>
                        <a:rPr lang="en-GB" sz="1800" dirty="0"/>
                        <a:t>Throwing &amp; Striking</a:t>
                      </a:r>
                    </a:p>
                    <a:p>
                      <a:pPr algn="ctr"/>
                      <a:endParaRPr lang="en-GB"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dirty="0"/>
                        <a:t>Athletics</a:t>
                      </a:r>
                    </a:p>
                    <a:p>
                      <a:pPr algn="ctr"/>
                      <a:endParaRPr lang="en-GB" dirty="0"/>
                    </a:p>
                  </a:txBody>
                  <a:tcPr/>
                </a:tc>
                <a:extLst>
                  <a:ext uri="{0D108BD9-81ED-4DB2-BD59-A6C34878D82A}">
                    <a16:rowId xmlns:a16="http://schemas.microsoft.com/office/drawing/2014/main" val="3270616840"/>
                  </a:ext>
                </a:extLst>
              </a:tr>
              <a:tr h="3604716">
                <a:tc>
                  <a:txBody>
                    <a:bodyPr/>
                    <a:lstStyle/>
                    <a:p>
                      <a:r>
                        <a:rPr lang="en-GB" sz="1100" b="1" i="0" kern="1200" dirty="0">
                          <a:solidFill>
                            <a:schemeClr val="dk1"/>
                          </a:solidFill>
                          <a:effectLst/>
                          <a:latin typeface="+mn-lt"/>
                          <a:ea typeface="+mn-ea"/>
                          <a:cs typeface="+mn-cs"/>
                        </a:rPr>
                        <a:t>Summary</a:t>
                      </a:r>
                    </a:p>
                    <a:p>
                      <a:r>
                        <a:rPr lang="en-GB" sz="1100" b="0" i="0" kern="1200" dirty="0">
                          <a:solidFill>
                            <a:schemeClr val="dk1"/>
                          </a:solidFill>
                          <a:effectLst/>
                          <a:latin typeface="+mn-lt"/>
                          <a:ea typeface="+mn-ea"/>
                          <a:cs typeface="+mn-cs"/>
                        </a:rPr>
                        <a:t>Pupils begin their gymnastic journey by exploring space safely. They utilise different points and patches when balancing and create tall, small, wide and flat shapes. As the learning develops, they incorporate shapes into a small performance that includes rolls.</a:t>
                      </a:r>
                    </a:p>
                    <a:p>
                      <a:r>
                        <a:rPr lang="en-GB" sz="1100" b="1" i="0" kern="1200" dirty="0">
                          <a:solidFill>
                            <a:schemeClr val="dk1"/>
                          </a:solidFill>
                          <a:effectLst/>
                          <a:latin typeface="+mn-lt"/>
                          <a:ea typeface="+mn-ea"/>
                          <a:cs typeface="+mn-cs"/>
                        </a:rPr>
                        <a:t>Prior learning</a:t>
                      </a:r>
                    </a:p>
                    <a:p>
                      <a:r>
                        <a:rPr lang="en-GB" sz="1100" b="0" i="0" kern="1200" dirty="0">
                          <a:solidFill>
                            <a:schemeClr val="dk1"/>
                          </a:solidFill>
                          <a:effectLst/>
                          <a:latin typeface="+mn-lt"/>
                          <a:ea typeface="+mn-ea"/>
                          <a:cs typeface="+mn-cs"/>
                        </a:rPr>
                        <a:t>This is the first unit of gym work undertaken by the pupils in the scheme of work.</a:t>
                      </a:r>
                    </a:p>
                    <a:p>
                      <a:endParaRPr lang="en-GB" dirty="0"/>
                    </a:p>
                  </a:txBody>
                  <a:tcPr/>
                </a:tc>
                <a:tc>
                  <a:txBody>
                    <a:bodyPr/>
                    <a:lstStyle/>
                    <a:p>
                      <a:r>
                        <a:rPr lang="en-GB" sz="1100" b="1" i="0" kern="1200" dirty="0">
                          <a:solidFill>
                            <a:schemeClr val="dk1"/>
                          </a:solidFill>
                          <a:effectLst/>
                          <a:latin typeface="+mn-lt"/>
                          <a:ea typeface="+mn-ea"/>
                          <a:cs typeface="+mn-cs"/>
                        </a:rPr>
                        <a:t>Summary</a:t>
                      </a:r>
                    </a:p>
                    <a:p>
                      <a:r>
                        <a:rPr lang="en-GB" sz="1100" b="0" i="0" kern="1200" dirty="0">
                          <a:solidFill>
                            <a:schemeClr val="dk1"/>
                          </a:solidFill>
                          <a:effectLst/>
                          <a:latin typeface="+mn-lt"/>
                          <a:ea typeface="+mn-ea"/>
                          <a:cs typeface="+mn-cs"/>
                        </a:rPr>
                        <a:t>Pupils work on key basic games skills throughout this unit, with emphasis on spatial awareness when in motion, maintaining balance when in motion and ball skills. All these skills are taught through fun and varied activities.</a:t>
                      </a:r>
                    </a:p>
                    <a:p>
                      <a:r>
                        <a:rPr lang="en-GB" sz="1100" b="1" i="0" kern="1200" dirty="0">
                          <a:solidFill>
                            <a:schemeClr val="dk1"/>
                          </a:solidFill>
                          <a:effectLst/>
                          <a:latin typeface="+mn-lt"/>
                          <a:ea typeface="+mn-ea"/>
                          <a:cs typeface="+mn-cs"/>
                        </a:rPr>
                        <a:t>Prior learning</a:t>
                      </a:r>
                    </a:p>
                    <a:p>
                      <a:r>
                        <a:rPr lang="en-GB" sz="1100" b="0" i="0" kern="1200" dirty="0">
                          <a:solidFill>
                            <a:schemeClr val="dk1"/>
                          </a:solidFill>
                          <a:effectLst/>
                          <a:latin typeface="+mn-lt"/>
                          <a:ea typeface="+mn-ea"/>
                          <a:cs typeface="+mn-cs"/>
                        </a:rPr>
                        <a:t>This unit builds on fundamental movement skills (agility, balance, coordination), Basic balls skills (rolling, bouncing, catching).</a:t>
                      </a:r>
                    </a:p>
                    <a:p>
                      <a:endParaRPr lang="en-GB" dirty="0"/>
                    </a:p>
                  </a:txBody>
                  <a:tcPr/>
                </a:tc>
                <a:tc>
                  <a:txBody>
                    <a:bodyPr/>
                    <a:lstStyle/>
                    <a:p>
                      <a:r>
                        <a:rPr lang="en-GB" sz="1100" b="1" i="0" kern="1200" dirty="0">
                          <a:solidFill>
                            <a:schemeClr val="dk1"/>
                          </a:solidFill>
                          <a:effectLst/>
                          <a:latin typeface="+mn-lt"/>
                          <a:ea typeface="+mn-ea"/>
                          <a:cs typeface="+mn-cs"/>
                        </a:rPr>
                        <a:t>Summary</a:t>
                      </a:r>
                    </a:p>
                    <a:p>
                      <a:r>
                        <a:rPr lang="en-GB" sz="1100" b="0" i="0" kern="1200" dirty="0">
                          <a:solidFill>
                            <a:schemeClr val="dk1"/>
                          </a:solidFill>
                          <a:effectLst/>
                          <a:latin typeface="+mn-lt"/>
                          <a:ea typeface="+mn-ea"/>
                          <a:cs typeface="+mn-cs"/>
                        </a:rPr>
                        <a:t>Through the theme of colours, pupils select and use a variety of movements to form short dance phrases, building up to a group dance phrase.</a:t>
                      </a:r>
                    </a:p>
                    <a:p>
                      <a:r>
                        <a:rPr lang="en-GB" sz="1100" b="1" i="0" kern="1200" dirty="0">
                          <a:solidFill>
                            <a:schemeClr val="dk1"/>
                          </a:solidFill>
                          <a:effectLst/>
                          <a:latin typeface="+mn-lt"/>
                          <a:ea typeface="+mn-ea"/>
                          <a:cs typeface="+mn-cs"/>
                        </a:rPr>
                        <a:t>Prior learning</a:t>
                      </a:r>
                    </a:p>
                    <a:p>
                      <a:r>
                        <a:rPr lang="en-GB" sz="1100" b="0" i="0" kern="1200" dirty="0">
                          <a:solidFill>
                            <a:schemeClr val="dk1"/>
                          </a:solidFill>
                          <a:effectLst/>
                          <a:latin typeface="+mn-lt"/>
                          <a:ea typeface="+mn-ea"/>
                          <a:cs typeface="+mn-cs"/>
                        </a:rPr>
                        <a:t>This is the first dance unit the pupils have studied. Pupils to use skills of coordination and creativity practised in other games and physical activity</a:t>
                      </a:r>
                    </a:p>
                    <a:p>
                      <a:endParaRPr lang="en-GB" dirty="0"/>
                    </a:p>
                  </a:txBody>
                  <a:tcPr/>
                </a:tc>
                <a:tc>
                  <a:txBody>
                    <a:bodyPr/>
                    <a:lstStyle/>
                    <a:p>
                      <a:r>
                        <a:rPr lang="en-GB" sz="1100" b="1" i="0" kern="1200" dirty="0">
                          <a:solidFill>
                            <a:schemeClr val="dk1"/>
                          </a:solidFill>
                          <a:effectLst/>
                          <a:latin typeface="+mn-lt"/>
                          <a:ea typeface="+mn-ea"/>
                          <a:cs typeface="+mn-cs"/>
                        </a:rPr>
                        <a:t>Summary</a:t>
                      </a:r>
                    </a:p>
                    <a:p>
                      <a:r>
                        <a:rPr lang="en-GB" sz="1100" b="0" i="0" kern="1200" dirty="0">
                          <a:solidFill>
                            <a:schemeClr val="dk1"/>
                          </a:solidFill>
                          <a:effectLst/>
                          <a:latin typeface="+mn-lt"/>
                          <a:ea typeface="+mn-ea"/>
                          <a:cs typeface="+mn-cs"/>
                        </a:rPr>
                        <a:t>During this unit, pupils will develop and apply key game skills to football and rugby. Pupils will learn basic kicks and passes in football. For rugby they will learn basic passing, catching, tagging and how to move.</a:t>
                      </a:r>
                    </a:p>
                    <a:p>
                      <a:r>
                        <a:rPr lang="en-GB" sz="1100" b="1" i="0" kern="1200" dirty="0">
                          <a:solidFill>
                            <a:schemeClr val="dk1"/>
                          </a:solidFill>
                          <a:effectLst/>
                          <a:latin typeface="+mn-lt"/>
                          <a:ea typeface="+mn-ea"/>
                          <a:cs typeface="+mn-cs"/>
                        </a:rPr>
                        <a:t>Prior learning</a:t>
                      </a:r>
                    </a:p>
                    <a:p>
                      <a:r>
                        <a:rPr lang="en-GB" sz="1100" b="0" i="0" kern="1200" dirty="0">
                          <a:solidFill>
                            <a:schemeClr val="dk1"/>
                          </a:solidFill>
                          <a:effectLst/>
                          <a:latin typeface="+mn-lt"/>
                          <a:ea typeface="+mn-ea"/>
                          <a:cs typeface="+mn-cs"/>
                        </a:rPr>
                        <a:t>This lesson builds on the key skills of:</a:t>
                      </a:r>
                    </a:p>
                    <a:p>
                      <a:r>
                        <a:rPr lang="en-GB" sz="1100" b="0" i="0" kern="1200" dirty="0">
                          <a:solidFill>
                            <a:schemeClr val="dk1"/>
                          </a:solidFill>
                          <a:effectLst/>
                          <a:latin typeface="+mn-lt"/>
                          <a:ea typeface="+mn-ea"/>
                          <a:cs typeface="+mn-cs"/>
                        </a:rPr>
                        <a:t>Football (Kicking, passing, shooting) .</a:t>
                      </a:r>
                    </a:p>
                    <a:p>
                      <a:r>
                        <a:rPr lang="en-GB" sz="1100" b="0" i="0" kern="1200" dirty="0">
                          <a:solidFill>
                            <a:schemeClr val="dk1"/>
                          </a:solidFill>
                          <a:effectLst/>
                          <a:latin typeface="+mn-lt"/>
                          <a:ea typeface="+mn-ea"/>
                          <a:cs typeface="+mn-cs"/>
                        </a:rPr>
                        <a:t>Rugby (Passing, catching, tagging, moving).</a:t>
                      </a:r>
                    </a:p>
                    <a:p>
                      <a:endParaRPr lang="en-GB" dirty="0"/>
                    </a:p>
                  </a:txBody>
                  <a:tcPr/>
                </a:tc>
                <a:tc>
                  <a:txBody>
                    <a:bodyPr/>
                    <a:lstStyle/>
                    <a:p>
                      <a:r>
                        <a:rPr lang="en-GB" sz="1100" b="1" i="0" kern="1200" dirty="0">
                          <a:solidFill>
                            <a:schemeClr val="dk1"/>
                          </a:solidFill>
                          <a:effectLst/>
                          <a:latin typeface="+mn-lt"/>
                          <a:ea typeface="+mn-ea"/>
                          <a:cs typeface="+mn-cs"/>
                        </a:rPr>
                        <a:t>Summary</a:t>
                      </a:r>
                    </a:p>
                    <a:p>
                      <a:r>
                        <a:rPr lang="en-GB" sz="1100" b="0" i="0" kern="1200" dirty="0">
                          <a:solidFill>
                            <a:schemeClr val="dk1"/>
                          </a:solidFill>
                          <a:effectLst/>
                          <a:latin typeface="+mn-lt"/>
                          <a:ea typeface="+mn-ea"/>
                          <a:cs typeface="+mn-cs"/>
                        </a:rPr>
                        <a:t>Pupils continue to explore key basic games skills throughout this unit including carrying &amp; balancing equipment; developing throwing and catching; striking and kicking moving balls with accuracy and control; demonstrating some skills required for dribbling and engaging in team games.</a:t>
                      </a:r>
                    </a:p>
                    <a:p>
                      <a:r>
                        <a:rPr lang="en-GB" sz="1100" b="1" i="0" kern="1200" dirty="0">
                          <a:solidFill>
                            <a:schemeClr val="dk1"/>
                          </a:solidFill>
                          <a:effectLst/>
                          <a:latin typeface="+mn-lt"/>
                          <a:ea typeface="+mn-ea"/>
                          <a:cs typeface="+mn-cs"/>
                        </a:rPr>
                        <a:t>Prior learning</a:t>
                      </a:r>
                    </a:p>
                    <a:p>
                      <a:r>
                        <a:rPr lang="en-GB" sz="1100" b="0" i="0" kern="1200" dirty="0">
                          <a:solidFill>
                            <a:schemeClr val="dk1"/>
                          </a:solidFill>
                          <a:effectLst/>
                          <a:latin typeface="+mn-lt"/>
                          <a:ea typeface="+mn-ea"/>
                          <a:cs typeface="+mn-cs"/>
                        </a:rPr>
                        <a:t>This unit builds on fundamental movement skills (agility, balance, coordination), extension of basic balls skills (striking, throwing, catching, kicking, sending, receiving).</a:t>
                      </a:r>
                    </a:p>
                    <a:p>
                      <a:endParaRPr lang="en-GB" dirty="0"/>
                    </a:p>
                  </a:txBody>
                  <a:tcPr/>
                </a:tc>
                <a:tc>
                  <a:txBody>
                    <a:bodyPr/>
                    <a:lstStyle/>
                    <a:p>
                      <a:r>
                        <a:rPr lang="en-GB" sz="1100" b="1" i="0" kern="1200" dirty="0">
                          <a:solidFill>
                            <a:schemeClr val="dk1"/>
                          </a:solidFill>
                          <a:effectLst/>
                          <a:latin typeface="+mn-lt"/>
                          <a:ea typeface="+mn-ea"/>
                          <a:cs typeface="+mn-cs"/>
                        </a:rPr>
                        <a:t>Summary</a:t>
                      </a:r>
                    </a:p>
                    <a:p>
                      <a:r>
                        <a:rPr lang="en-GB" sz="1100" b="0" i="0" kern="1200" dirty="0">
                          <a:solidFill>
                            <a:schemeClr val="dk1"/>
                          </a:solidFill>
                          <a:effectLst/>
                          <a:latin typeface="+mn-lt"/>
                          <a:ea typeface="+mn-ea"/>
                          <a:cs typeface="+mn-cs"/>
                        </a:rPr>
                        <a:t>This unit introduces the basics of athletics to pupils. It builds on some of the basics pupils have learnt in games lessons.</a:t>
                      </a:r>
                    </a:p>
                    <a:p>
                      <a:r>
                        <a:rPr lang="en-GB" sz="1100" b="1" i="0" kern="1200" dirty="0">
                          <a:solidFill>
                            <a:schemeClr val="dk1"/>
                          </a:solidFill>
                          <a:effectLst/>
                          <a:latin typeface="+mn-lt"/>
                          <a:ea typeface="+mn-ea"/>
                          <a:cs typeface="+mn-cs"/>
                        </a:rPr>
                        <a:t>Prior learning</a:t>
                      </a:r>
                    </a:p>
                    <a:p>
                      <a:r>
                        <a:rPr lang="en-GB" sz="1100" b="0" i="0" kern="1200" dirty="0">
                          <a:solidFill>
                            <a:schemeClr val="dk1"/>
                          </a:solidFill>
                          <a:effectLst/>
                          <a:latin typeface="+mn-lt"/>
                          <a:ea typeface="+mn-ea"/>
                          <a:cs typeface="+mn-cs"/>
                        </a:rPr>
                        <a:t>This is the first unit of athletics the pupils have covered. It builds on some of the basic skills the pupils have covered in previous games lessons.</a:t>
                      </a:r>
                    </a:p>
                    <a:p>
                      <a:endParaRPr lang="en-GB" dirty="0"/>
                    </a:p>
                  </a:txBody>
                  <a:tcPr/>
                </a:tc>
                <a:extLst>
                  <a:ext uri="{0D108BD9-81ED-4DB2-BD59-A6C34878D82A}">
                    <a16:rowId xmlns:a16="http://schemas.microsoft.com/office/drawing/2014/main" val="479396565"/>
                  </a:ext>
                </a:extLst>
              </a:tr>
            </a:tbl>
          </a:graphicData>
        </a:graphic>
      </p:graphicFrame>
    </p:spTree>
    <p:extLst>
      <p:ext uri="{BB962C8B-B14F-4D97-AF65-F5344CB8AC3E}">
        <p14:creationId xmlns:p14="http://schemas.microsoft.com/office/powerpoint/2010/main" val="21013789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0298" y="165463"/>
            <a:ext cx="6252754" cy="646331"/>
          </a:xfrm>
          <a:prstGeom prst="rect">
            <a:avLst/>
          </a:prstGeom>
          <a:noFill/>
        </p:spPr>
        <p:txBody>
          <a:bodyPr wrap="square" rtlCol="0">
            <a:spAutoFit/>
          </a:bodyPr>
          <a:lstStyle/>
          <a:p>
            <a:r>
              <a:rPr lang="en-GB" dirty="0"/>
              <a:t>Laceby Acres Primary Academy Long Term Year Plan</a:t>
            </a:r>
          </a:p>
          <a:p>
            <a:r>
              <a:rPr lang="en-GB" dirty="0"/>
              <a:t>Year 2 </a:t>
            </a:r>
          </a:p>
        </p:txBody>
      </p:sp>
      <p:graphicFrame>
        <p:nvGraphicFramePr>
          <p:cNvPr id="3" name="Table 2"/>
          <p:cNvGraphicFramePr>
            <a:graphicFrameLocks noGrp="1"/>
          </p:cNvGraphicFramePr>
          <p:nvPr>
            <p:extLst>
              <p:ext uri="{D42A27DB-BD31-4B8C-83A1-F6EECF244321}">
                <p14:modId xmlns:p14="http://schemas.microsoft.com/office/powerpoint/2010/main" val="1936597536"/>
              </p:ext>
            </p:extLst>
          </p:nvPr>
        </p:nvGraphicFramePr>
        <p:xfrm>
          <a:off x="200298" y="811794"/>
          <a:ext cx="11721738" cy="5709216"/>
        </p:xfrm>
        <a:graphic>
          <a:graphicData uri="http://schemas.openxmlformats.org/drawingml/2006/table">
            <a:tbl>
              <a:tblPr firstRow="1" bandRow="1">
                <a:tableStyleId>{93296810-A885-4BE3-A3E7-6D5BEEA58F35}</a:tableStyleId>
              </a:tblPr>
              <a:tblGrid>
                <a:gridCol w="1953623">
                  <a:extLst>
                    <a:ext uri="{9D8B030D-6E8A-4147-A177-3AD203B41FA5}">
                      <a16:colId xmlns:a16="http://schemas.microsoft.com/office/drawing/2014/main" val="16764646"/>
                    </a:ext>
                  </a:extLst>
                </a:gridCol>
                <a:gridCol w="1953623">
                  <a:extLst>
                    <a:ext uri="{9D8B030D-6E8A-4147-A177-3AD203B41FA5}">
                      <a16:colId xmlns:a16="http://schemas.microsoft.com/office/drawing/2014/main" val="940522134"/>
                    </a:ext>
                  </a:extLst>
                </a:gridCol>
                <a:gridCol w="1953623">
                  <a:extLst>
                    <a:ext uri="{9D8B030D-6E8A-4147-A177-3AD203B41FA5}">
                      <a16:colId xmlns:a16="http://schemas.microsoft.com/office/drawing/2014/main" val="3537705092"/>
                    </a:ext>
                  </a:extLst>
                </a:gridCol>
                <a:gridCol w="1953623">
                  <a:extLst>
                    <a:ext uri="{9D8B030D-6E8A-4147-A177-3AD203B41FA5}">
                      <a16:colId xmlns:a16="http://schemas.microsoft.com/office/drawing/2014/main" val="1423089658"/>
                    </a:ext>
                  </a:extLst>
                </a:gridCol>
                <a:gridCol w="1953623">
                  <a:extLst>
                    <a:ext uri="{9D8B030D-6E8A-4147-A177-3AD203B41FA5}">
                      <a16:colId xmlns:a16="http://schemas.microsoft.com/office/drawing/2014/main" val="1190714343"/>
                    </a:ext>
                  </a:extLst>
                </a:gridCol>
                <a:gridCol w="1953623">
                  <a:extLst>
                    <a:ext uri="{9D8B030D-6E8A-4147-A177-3AD203B41FA5}">
                      <a16:colId xmlns:a16="http://schemas.microsoft.com/office/drawing/2014/main" val="2334111306"/>
                    </a:ext>
                  </a:extLst>
                </a:gridCol>
              </a:tblGrid>
              <a:tr h="519996">
                <a:tc>
                  <a:txBody>
                    <a:bodyPr/>
                    <a:lstStyle/>
                    <a:p>
                      <a:pPr algn="ctr"/>
                      <a:r>
                        <a:rPr lang="en-GB" dirty="0"/>
                        <a:t>Autumn 1</a:t>
                      </a:r>
                    </a:p>
                  </a:txBody>
                  <a:tcPr/>
                </a:tc>
                <a:tc>
                  <a:txBody>
                    <a:bodyPr/>
                    <a:lstStyle/>
                    <a:p>
                      <a:pPr algn="ctr"/>
                      <a:r>
                        <a:rPr lang="en-GB" dirty="0"/>
                        <a:t>Autumn 2</a:t>
                      </a:r>
                    </a:p>
                  </a:txBody>
                  <a:tcPr/>
                </a:tc>
                <a:tc>
                  <a:txBody>
                    <a:bodyPr/>
                    <a:lstStyle/>
                    <a:p>
                      <a:pPr algn="ctr"/>
                      <a:r>
                        <a:rPr lang="en-GB" dirty="0"/>
                        <a:t>Spring</a:t>
                      </a:r>
                      <a:r>
                        <a:rPr lang="en-GB" baseline="0" dirty="0"/>
                        <a:t> 1</a:t>
                      </a:r>
                      <a:endParaRPr lang="en-GB" dirty="0"/>
                    </a:p>
                  </a:txBody>
                  <a:tcPr/>
                </a:tc>
                <a:tc>
                  <a:txBody>
                    <a:bodyPr/>
                    <a:lstStyle/>
                    <a:p>
                      <a:pPr algn="ctr"/>
                      <a:r>
                        <a:rPr lang="en-GB" dirty="0"/>
                        <a:t>Spring 2</a:t>
                      </a:r>
                    </a:p>
                  </a:txBody>
                  <a:tcPr/>
                </a:tc>
                <a:tc>
                  <a:txBody>
                    <a:bodyPr/>
                    <a:lstStyle/>
                    <a:p>
                      <a:pPr algn="ctr"/>
                      <a:r>
                        <a:rPr lang="en-GB" dirty="0"/>
                        <a:t>Summer 1</a:t>
                      </a:r>
                    </a:p>
                  </a:txBody>
                  <a:tcPr/>
                </a:tc>
                <a:tc>
                  <a:txBody>
                    <a:bodyPr/>
                    <a:lstStyle/>
                    <a:p>
                      <a:pPr algn="ctr"/>
                      <a:r>
                        <a:rPr lang="en-GB" dirty="0"/>
                        <a:t>Summer 2</a:t>
                      </a:r>
                    </a:p>
                  </a:txBody>
                  <a:tcPr/>
                </a:tc>
                <a:extLst>
                  <a:ext uri="{0D108BD9-81ED-4DB2-BD59-A6C34878D82A}">
                    <a16:rowId xmlns:a16="http://schemas.microsoft.com/office/drawing/2014/main" val="1817149167"/>
                  </a:ext>
                </a:extLst>
              </a:tr>
              <a:tr h="1386472">
                <a:tc>
                  <a:txBody>
                    <a:bodyPr/>
                    <a:lstStyle/>
                    <a:p>
                      <a:pPr algn="ctr"/>
                      <a:r>
                        <a:rPr lang="en-GB" dirty="0"/>
                        <a:t>Gymnastics</a:t>
                      </a:r>
                    </a:p>
                  </a:txBody>
                  <a:tcPr/>
                </a:tc>
                <a:tc>
                  <a:txBody>
                    <a:bodyPr/>
                    <a:lstStyle/>
                    <a:p>
                      <a:pPr algn="ctr"/>
                      <a:r>
                        <a:rPr lang="en-GB" dirty="0"/>
                        <a:t>Games 3 </a:t>
                      </a:r>
                    </a:p>
                    <a:p>
                      <a:pPr algn="ctr"/>
                      <a:r>
                        <a:rPr lang="en-GB" dirty="0"/>
                        <a:t>Invasion Games</a:t>
                      </a:r>
                    </a:p>
                    <a:p>
                      <a:pPr algn="ctr"/>
                      <a:r>
                        <a:rPr lang="en-GB" dirty="0"/>
                        <a:t>Throwing &amp; Catching</a:t>
                      </a:r>
                    </a:p>
                    <a:p>
                      <a:pPr algn="ctr"/>
                      <a:endParaRPr lang="en-GB" dirty="0"/>
                    </a:p>
                  </a:txBody>
                  <a:tcPr/>
                </a:tc>
                <a:tc>
                  <a:txBody>
                    <a:bodyPr/>
                    <a:lstStyle/>
                    <a:p>
                      <a:pPr algn="ctr"/>
                      <a:r>
                        <a:rPr lang="en-GB" sz="1800" dirty="0"/>
                        <a:t>Dance</a:t>
                      </a:r>
                      <a:endParaRPr lang="en-GB" dirty="0"/>
                    </a:p>
                  </a:txBody>
                  <a:tcPr/>
                </a:tc>
                <a:tc>
                  <a:txBody>
                    <a:bodyPr/>
                    <a:lstStyle/>
                    <a:p>
                      <a:pPr algn="ctr"/>
                      <a:r>
                        <a:rPr lang="en-GB" dirty="0"/>
                        <a:t>Games 4</a:t>
                      </a:r>
                    </a:p>
                    <a:p>
                      <a:pPr algn="ctr"/>
                      <a:r>
                        <a:rPr lang="en-GB" dirty="0"/>
                        <a:t>Invasion Games</a:t>
                      </a:r>
                    </a:p>
                    <a:p>
                      <a:pPr algn="ctr"/>
                      <a:r>
                        <a:rPr lang="en-GB" dirty="0"/>
                        <a:t>Ball &amp; Stick</a:t>
                      </a:r>
                    </a:p>
                    <a:p>
                      <a:pPr algn="ctr"/>
                      <a:endParaRPr lang="en-GB" dirty="0"/>
                    </a:p>
                  </a:txBody>
                  <a:tcPr/>
                </a:tc>
                <a:tc>
                  <a:txBody>
                    <a:bodyPr/>
                    <a:lstStyle/>
                    <a:p>
                      <a:pPr algn="ctr"/>
                      <a:r>
                        <a:rPr lang="en-GB" dirty="0"/>
                        <a:t>Games 2</a:t>
                      </a:r>
                    </a:p>
                    <a:p>
                      <a:pPr algn="ctr"/>
                      <a:r>
                        <a:rPr lang="en-GB" dirty="0"/>
                        <a:t>Striking &amp; Fielding</a:t>
                      </a:r>
                    </a:p>
                    <a:p>
                      <a:pPr algn="ctr"/>
                      <a:endParaRPr lang="en-GB"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dirty="0"/>
                        <a:t>Athletics</a:t>
                      </a:r>
                    </a:p>
                    <a:p>
                      <a:pPr algn="ctr"/>
                      <a:endParaRPr lang="en-GB" dirty="0"/>
                    </a:p>
                  </a:txBody>
                  <a:tcPr/>
                </a:tc>
                <a:extLst>
                  <a:ext uri="{0D108BD9-81ED-4DB2-BD59-A6C34878D82A}">
                    <a16:rowId xmlns:a16="http://schemas.microsoft.com/office/drawing/2014/main" val="3270616840"/>
                  </a:ext>
                </a:extLst>
              </a:tr>
              <a:tr h="3604716">
                <a:tc>
                  <a:txBody>
                    <a:bodyPr/>
                    <a:lstStyle/>
                    <a:p>
                      <a:r>
                        <a:rPr lang="en-GB" sz="1200" b="1" i="0" kern="1200" dirty="0">
                          <a:solidFill>
                            <a:schemeClr val="dk1"/>
                          </a:solidFill>
                          <a:effectLst/>
                          <a:latin typeface="+mn-lt"/>
                          <a:ea typeface="+mn-ea"/>
                          <a:cs typeface="+mn-cs"/>
                        </a:rPr>
                        <a:t>Summary</a:t>
                      </a:r>
                    </a:p>
                    <a:p>
                      <a:r>
                        <a:rPr lang="en-GB" sz="1200" b="0" i="0" kern="1200" dirty="0">
                          <a:solidFill>
                            <a:schemeClr val="dk1"/>
                          </a:solidFill>
                          <a:effectLst/>
                          <a:latin typeface="+mn-lt"/>
                          <a:ea typeface="+mn-ea"/>
                          <a:cs typeface="+mn-cs"/>
                        </a:rPr>
                        <a:t>Within this unit, pupils will create basic, low and medium level shapes with linking, mirroring and balances. They will also have the opportunity to explore jumping from apparatus.</a:t>
                      </a:r>
                    </a:p>
                    <a:p>
                      <a:r>
                        <a:rPr lang="en-GB" sz="1200" b="1" i="0" kern="1200" dirty="0">
                          <a:solidFill>
                            <a:schemeClr val="dk1"/>
                          </a:solidFill>
                          <a:effectLst/>
                          <a:latin typeface="+mn-lt"/>
                          <a:ea typeface="+mn-ea"/>
                          <a:cs typeface="+mn-cs"/>
                        </a:rPr>
                        <a:t>Prior learning</a:t>
                      </a:r>
                    </a:p>
                    <a:p>
                      <a:r>
                        <a:rPr lang="en-GB" sz="1200" b="0" i="0" kern="1200" dirty="0">
                          <a:solidFill>
                            <a:schemeClr val="dk1"/>
                          </a:solidFill>
                          <a:effectLst/>
                          <a:latin typeface="+mn-lt"/>
                          <a:ea typeface="+mn-ea"/>
                          <a:cs typeface="+mn-cs"/>
                        </a:rPr>
                        <a:t>Builds on balances, shapes, rolls and routines.</a:t>
                      </a:r>
                    </a:p>
                    <a:p>
                      <a:endParaRPr lang="en-GB" dirty="0"/>
                    </a:p>
                  </a:txBody>
                  <a:tcPr/>
                </a:tc>
                <a:tc>
                  <a:txBody>
                    <a:bodyPr/>
                    <a:lstStyle/>
                    <a:p>
                      <a:r>
                        <a:rPr lang="en-GB" sz="1100" b="1" i="0" kern="1200" dirty="0">
                          <a:solidFill>
                            <a:schemeClr val="dk1"/>
                          </a:solidFill>
                          <a:effectLst/>
                          <a:latin typeface="+mn-lt"/>
                          <a:ea typeface="+mn-ea"/>
                          <a:cs typeface="+mn-cs"/>
                        </a:rPr>
                        <a:t>Summary</a:t>
                      </a:r>
                    </a:p>
                    <a:p>
                      <a:r>
                        <a:rPr lang="en-GB" sz="1100" b="0" i="0" kern="1200" dirty="0">
                          <a:solidFill>
                            <a:schemeClr val="dk1"/>
                          </a:solidFill>
                          <a:effectLst/>
                          <a:latin typeface="+mn-lt"/>
                          <a:ea typeface="+mn-ea"/>
                          <a:cs typeface="+mn-cs"/>
                        </a:rPr>
                        <a:t>Pupils will explore moving with a ball during a game; using space when passing &amp; receiving a kicked ball; throwing, catching, attacking and defending during a game; developing tactics when shooting at &amp; protecting targets and applying all of this into invasion games.</a:t>
                      </a:r>
                    </a:p>
                    <a:p>
                      <a:r>
                        <a:rPr lang="en-GB" sz="1100" b="1" i="0" kern="1200" dirty="0">
                          <a:solidFill>
                            <a:schemeClr val="dk1"/>
                          </a:solidFill>
                          <a:effectLst/>
                          <a:latin typeface="+mn-lt"/>
                          <a:ea typeface="+mn-ea"/>
                          <a:cs typeface="+mn-cs"/>
                        </a:rPr>
                        <a:t>Prior learning</a:t>
                      </a:r>
                    </a:p>
                    <a:p>
                      <a:r>
                        <a:rPr lang="en-GB" sz="1100" b="0" i="0" kern="1200" dirty="0">
                          <a:solidFill>
                            <a:schemeClr val="dk1"/>
                          </a:solidFill>
                          <a:effectLst/>
                          <a:latin typeface="+mn-lt"/>
                          <a:ea typeface="+mn-ea"/>
                          <a:cs typeface="+mn-cs"/>
                        </a:rPr>
                        <a:t>This lesson builds on the key skills of:</a:t>
                      </a:r>
                      <a:br>
                        <a:rPr lang="en-GB" sz="1100" b="0" i="0" kern="1200" dirty="0">
                          <a:solidFill>
                            <a:schemeClr val="dk1"/>
                          </a:solidFill>
                          <a:effectLst/>
                          <a:latin typeface="+mn-lt"/>
                          <a:ea typeface="+mn-ea"/>
                          <a:cs typeface="+mn-cs"/>
                        </a:rPr>
                      </a:br>
                      <a:r>
                        <a:rPr lang="en-GB" sz="1100" b="0" i="0" kern="1200" dirty="0">
                          <a:solidFill>
                            <a:schemeClr val="dk1"/>
                          </a:solidFill>
                          <a:effectLst/>
                          <a:latin typeface="+mn-lt"/>
                          <a:ea typeface="+mn-ea"/>
                          <a:cs typeface="+mn-cs"/>
                        </a:rPr>
                        <a:t>Fundamental movement skills (agility, balance, co-ordination), attacking &amp; defending skills (stopping, intercepting, marking).</a:t>
                      </a:r>
                    </a:p>
                    <a:p>
                      <a:endParaRPr lang="en-GB" dirty="0"/>
                    </a:p>
                  </a:txBody>
                  <a:tcPr/>
                </a:tc>
                <a:tc>
                  <a:txBody>
                    <a:bodyPr/>
                    <a:lstStyle/>
                    <a:p>
                      <a:r>
                        <a:rPr lang="en-GB" sz="1200" b="1" i="0" kern="1200" dirty="0">
                          <a:solidFill>
                            <a:schemeClr val="dk1"/>
                          </a:solidFill>
                          <a:effectLst/>
                          <a:latin typeface="+mn-lt"/>
                          <a:ea typeface="+mn-ea"/>
                          <a:cs typeface="+mn-cs"/>
                        </a:rPr>
                        <a:t>Summary</a:t>
                      </a:r>
                    </a:p>
                    <a:p>
                      <a:r>
                        <a:rPr lang="en-GB" sz="1200" b="0" i="0" kern="1200" dirty="0">
                          <a:solidFill>
                            <a:schemeClr val="dk1"/>
                          </a:solidFill>
                          <a:effectLst/>
                          <a:latin typeface="+mn-lt"/>
                          <a:ea typeface="+mn-ea"/>
                          <a:cs typeface="+mn-cs"/>
                        </a:rPr>
                        <a:t>Pupils learn to apply air patterns, jumps and shapes into dance phrases. They explore additional dance elements such as tempo, space and dynamic through movement.  Pupils build up to creating a group dance phrase based on the movements and sounds of fireworks.</a:t>
                      </a:r>
                    </a:p>
                    <a:p>
                      <a:r>
                        <a:rPr lang="en-GB" sz="1200" b="1" i="0" kern="1200" dirty="0">
                          <a:solidFill>
                            <a:schemeClr val="dk1"/>
                          </a:solidFill>
                          <a:effectLst/>
                          <a:latin typeface="+mn-lt"/>
                          <a:ea typeface="+mn-ea"/>
                          <a:cs typeface="+mn-cs"/>
                        </a:rPr>
                        <a:t>Prior learning</a:t>
                      </a:r>
                    </a:p>
                    <a:p>
                      <a:r>
                        <a:rPr lang="en-GB" sz="1200" b="0" i="0" kern="1200" dirty="0">
                          <a:solidFill>
                            <a:schemeClr val="dk1"/>
                          </a:solidFill>
                          <a:effectLst/>
                          <a:latin typeface="+mn-lt"/>
                          <a:ea typeface="+mn-ea"/>
                          <a:cs typeface="+mn-cs"/>
                        </a:rPr>
                        <a:t>This unit focuses on the skills of coordination and creativity. It is not essential that pupils have been taught the previous year's dance units</a:t>
                      </a:r>
                    </a:p>
                  </a:txBody>
                  <a:tcPr/>
                </a:tc>
                <a:tc>
                  <a:txBody>
                    <a:bodyPr/>
                    <a:lstStyle/>
                    <a:p>
                      <a:r>
                        <a:rPr lang="en-GB" sz="1100" b="1" i="0" kern="1200" dirty="0">
                          <a:solidFill>
                            <a:schemeClr val="dk1"/>
                          </a:solidFill>
                          <a:effectLst/>
                          <a:latin typeface="+mn-lt"/>
                          <a:ea typeface="+mn-ea"/>
                          <a:cs typeface="+mn-cs"/>
                        </a:rPr>
                        <a:t>Summary</a:t>
                      </a:r>
                    </a:p>
                    <a:p>
                      <a:r>
                        <a:rPr lang="en-GB" sz="1100" b="0" i="0" kern="1200" dirty="0">
                          <a:solidFill>
                            <a:schemeClr val="dk1"/>
                          </a:solidFill>
                          <a:effectLst/>
                          <a:latin typeface="+mn-lt"/>
                          <a:ea typeface="+mn-ea"/>
                          <a:cs typeface="+mn-cs"/>
                        </a:rPr>
                        <a:t>This unit of games introduces pupils to hockey and basketball. Pupils will begin to understand how previous skills in games can be applied to basic elements of hockey and basketball.</a:t>
                      </a:r>
                    </a:p>
                    <a:p>
                      <a:r>
                        <a:rPr lang="en-GB" sz="1100" b="1" i="0" kern="1200" dirty="0">
                          <a:solidFill>
                            <a:schemeClr val="dk1"/>
                          </a:solidFill>
                          <a:effectLst/>
                          <a:latin typeface="+mn-lt"/>
                          <a:ea typeface="+mn-ea"/>
                          <a:cs typeface="+mn-cs"/>
                        </a:rPr>
                        <a:t>Prior learning</a:t>
                      </a:r>
                    </a:p>
                    <a:p>
                      <a:r>
                        <a:rPr lang="en-GB" sz="1100" b="0" i="0" kern="1200" dirty="0">
                          <a:solidFill>
                            <a:schemeClr val="dk1"/>
                          </a:solidFill>
                          <a:effectLst/>
                          <a:latin typeface="+mn-lt"/>
                          <a:ea typeface="+mn-ea"/>
                          <a:cs typeface="+mn-cs"/>
                        </a:rPr>
                        <a:t>These lessons introduce and build on the key skills of:</a:t>
                      </a:r>
                    </a:p>
                    <a:p>
                      <a:r>
                        <a:rPr lang="en-GB" sz="1100" b="0" i="0" kern="1200" dirty="0">
                          <a:solidFill>
                            <a:schemeClr val="dk1"/>
                          </a:solidFill>
                          <a:effectLst/>
                          <a:latin typeface="+mn-lt"/>
                          <a:ea typeface="+mn-ea"/>
                          <a:cs typeface="+mn-cs"/>
                        </a:rPr>
                        <a:t>Hockey (Dribbling, passing, shooting).</a:t>
                      </a:r>
                    </a:p>
                    <a:p>
                      <a:r>
                        <a:rPr lang="en-GB" sz="1100" b="0" i="0" kern="1200" dirty="0">
                          <a:solidFill>
                            <a:schemeClr val="dk1"/>
                          </a:solidFill>
                          <a:effectLst/>
                          <a:latin typeface="+mn-lt"/>
                          <a:ea typeface="+mn-ea"/>
                          <a:cs typeface="+mn-cs"/>
                        </a:rPr>
                        <a:t>Basketball (Bouncing, dribbling).</a:t>
                      </a:r>
                    </a:p>
                    <a:p>
                      <a:endParaRPr lang="en-GB" dirty="0"/>
                    </a:p>
                  </a:txBody>
                  <a:tcPr/>
                </a:tc>
                <a:tc>
                  <a:txBody>
                    <a:bodyPr/>
                    <a:lstStyle/>
                    <a:p>
                      <a:r>
                        <a:rPr lang="en-GB" sz="1100" b="1" i="0" kern="1200" dirty="0">
                          <a:solidFill>
                            <a:schemeClr val="dk1"/>
                          </a:solidFill>
                          <a:effectLst/>
                          <a:latin typeface="+mn-lt"/>
                          <a:ea typeface="+mn-ea"/>
                          <a:cs typeface="+mn-cs"/>
                        </a:rPr>
                        <a:t>Summary</a:t>
                      </a:r>
                    </a:p>
                    <a:p>
                      <a:r>
                        <a:rPr lang="en-GB" sz="1100" b="0" i="0" kern="1200" dirty="0">
                          <a:solidFill>
                            <a:schemeClr val="dk1"/>
                          </a:solidFill>
                          <a:effectLst/>
                          <a:latin typeface="+mn-lt"/>
                          <a:ea typeface="+mn-ea"/>
                          <a:cs typeface="+mn-cs"/>
                        </a:rPr>
                        <a:t>Pupils will explore: kicking skills; underarm and overarm throwing; sending and receiving a ball using a tennis racket and a range of striking and gathering skills. They will have the opportunity to apply striking and gathering skills into small sided games.</a:t>
                      </a:r>
                    </a:p>
                    <a:p>
                      <a:r>
                        <a:rPr lang="en-GB" sz="1100" b="1" i="0" kern="1200" dirty="0">
                          <a:solidFill>
                            <a:schemeClr val="dk1"/>
                          </a:solidFill>
                          <a:effectLst/>
                          <a:latin typeface="+mn-lt"/>
                          <a:ea typeface="+mn-ea"/>
                          <a:cs typeface="+mn-cs"/>
                        </a:rPr>
                        <a:t>Prior learning</a:t>
                      </a:r>
                    </a:p>
                    <a:p>
                      <a:r>
                        <a:rPr lang="en-GB" sz="1100" b="0" i="0" kern="1200" dirty="0">
                          <a:solidFill>
                            <a:schemeClr val="dk1"/>
                          </a:solidFill>
                          <a:effectLst/>
                          <a:latin typeface="+mn-lt"/>
                          <a:ea typeface="+mn-ea"/>
                          <a:cs typeface="+mn-cs"/>
                        </a:rPr>
                        <a:t>This lesson builds on the key skills of: Fundamental movement skills (agility, balance &amp; co-ordination); Basic ball skills (striking, stopping, rolling, throwing &amp; kicking).</a:t>
                      </a:r>
                    </a:p>
                    <a:p>
                      <a:endParaRPr lang="en-GB" dirty="0"/>
                    </a:p>
                  </a:txBody>
                  <a:tcPr/>
                </a:tc>
                <a:tc>
                  <a:txBody>
                    <a:bodyPr/>
                    <a:lstStyle/>
                    <a:p>
                      <a:r>
                        <a:rPr lang="en-GB" sz="1050" b="1" i="0" kern="1200" dirty="0">
                          <a:solidFill>
                            <a:schemeClr val="dk1"/>
                          </a:solidFill>
                          <a:effectLst/>
                          <a:latin typeface="+mn-lt"/>
                          <a:ea typeface="+mn-ea"/>
                          <a:cs typeface="+mn-cs"/>
                        </a:rPr>
                        <a:t>Summary</a:t>
                      </a:r>
                    </a:p>
                    <a:p>
                      <a:r>
                        <a:rPr lang="en-GB" sz="1050" b="0" i="0" kern="1200" dirty="0">
                          <a:solidFill>
                            <a:schemeClr val="dk1"/>
                          </a:solidFill>
                          <a:effectLst/>
                          <a:latin typeface="+mn-lt"/>
                          <a:ea typeface="+mn-ea"/>
                          <a:cs typeface="+mn-cs"/>
                        </a:rPr>
                        <a:t>In this unit pupils will develop: awareness of speed for short distance; awareness of space, height and </a:t>
                      </a:r>
                      <a:r>
                        <a:rPr lang="en-GB" sz="1050" b="0" i="0" kern="1200" dirty="0" err="1">
                          <a:solidFill>
                            <a:schemeClr val="dk1"/>
                          </a:solidFill>
                          <a:effectLst/>
                          <a:latin typeface="+mn-lt"/>
                          <a:ea typeface="+mn-ea"/>
                          <a:cs typeface="+mn-cs"/>
                        </a:rPr>
                        <a:t>and</a:t>
                      </a:r>
                      <a:r>
                        <a:rPr lang="en-GB" sz="1050" b="0" i="0" kern="1200" dirty="0">
                          <a:solidFill>
                            <a:schemeClr val="dk1"/>
                          </a:solidFill>
                          <a:effectLst/>
                          <a:latin typeface="+mn-lt"/>
                          <a:ea typeface="+mn-ea"/>
                          <a:cs typeface="+mn-cs"/>
                        </a:rPr>
                        <a:t> distance. Pupils will be able to select the best way to throw different pieces of equipment; throw with and aim with accuracy. They will explore jumping for distance.</a:t>
                      </a:r>
                    </a:p>
                    <a:p>
                      <a:r>
                        <a:rPr lang="en-GB" sz="1050" b="1" i="0" kern="1200" dirty="0">
                          <a:solidFill>
                            <a:schemeClr val="dk1"/>
                          </a:solidFill>
                          <a:effectLst/>
                          <a:latin typeface="+mn-lt"/>
                          <a:ea typeface="+mn-ea"/>
                          <a:cs typeface="+mn-cs"/>
                        </a:rPr>
                        <a:t>Prior learning</a:t>
                      </a:r>
                    </a:p>
                    <a:p>
                      <a:r>
                        <a:rPr lang="en-GB" sz="1050" b="0" i="0" kern="1200" dirty="0">
                          <a:solidFill>
                            <a:schemeClr val="dk1"/>
                          </a:solidFill>
                          <a:effectLst/>
                          <a:latin typeface="+mn-lt"/>
                          <a:ea typeface="+mn-ea"/>
                          <a:cs typeface="+mn-cs"/>
                        </a:rPr>
                        <a:t>This unit will progress and develop the below skills learnt in Year 1:</a:t>
                      </a:r>
                    </a:p>
                    <a:p>
                      <a:r>
                        <a:rPr lang="en-GB" sz="1050" b="0" i="0" kern="1200" dirty="0">
                          <a:solidFill>
                            <a:schemeClr val="dk1"/>
                          </a:solidFill>
                          <a:effectLst/>
                          <a:latin typeface="+mn-lt"/>
                          <a:ea typeface="+mn-ea"/>
                          <a:cs typeface="+mn-cs"/>
                        </a:rPr>
                        <a:t>Running (Sprinting, endurance, hurdling)</a:t>
                      </a:r>
                    </a:p>
                    <a:p>
                      <a:r>
                        <a:rPr lang="en-GB" sz="1050" b="0" i="0" kern="1200" dirty="0">
                          <a:solidFill>
                            <a:schemeClr val="dk1"/>
                          </a:solidFill>
                          <a:effectLst/>
                          <a:latin typeface="+mn-lt"/>
                          <a:ea typeface="+mn-ea"/>
                          <a:cs typeface="+mn-cs"/>
                        </a:rPr>
                        <a:t>Jumping (Long jump, triple jump)</a:t>
                      </a:r>
                    </a:p>
                    <a:p>
                      <a:r>
                        <a:rPr lang="en-GB" sz="1050" b="0" i="0" kern="1200" dirty="0">
                          <a:solidFill>
                            <a:schemeClr val="dk1"/>
                          </a:solidFill>
                          <a:effectLst/>
                          <a:latin typeface="+mn-lt"/>
                          <a:ea typeface="+mn-ea"/>
                          <a:cs typeface="+mn-cs"/>
                        </a:rPr>
                        <a:t>Challenge &amp; competition (group activities for both running, throwing &amp; jumping)</a:t>
                      </a:r>
                    </a:p>
                    <a:p>
                      <a:endParaRPr lang="en-GB" dirty="0"/>
                    </a:p>
                  </a:txBody>
                  <a:tcPr/>
                </a:tc>
                <a:extLst>
                  <a:ext uri="{0D108BD9-81ED-4DB2-BD59-A6C34878D82A}">
                    <a16:rowId xmlns:a16="http://schemas.microsoft.com/office/drawing/2014/main" val="479396565"/>
                  </a:ext>
                </a:extLst>
              </a:tr>
            </a:tbl>
          </a:graphicData>
        </a:graphic>
      </p:graphicFrame>
    </p:spTree>
    <p:extLst>
      <p:ext uri="{BB962C8B-B14F-4D97-AF65-F5344CB8AC3E}">
        <p14:creationId xmlns:p14="http://schemas.microsoft.com/office/powerpoint/2010/main" val="26174574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0298" y="165463"/>
            <a:ext cx="6252754" cy="646331"/>
          </a:xfrm>
          <a:prstGeom prst="rect">
            <a:avLst/>
          </a:prstGeom>
          <a:noFill/>
        </p:spPr>
        <p:txBody>
          <a:bodyPr wrap="square" rtlCol="0">
            <a:spAutoFit/>
          </a:bodyPr>
          <a:lstStyle/>
          <a:p>
            <a:r>
              <a:rPr lang="en-GB" dirty="0"/>
              <a:t>Laceby Acres Primary Academy Long Term Year Plan</a:t>
            </a:r>
          </a:p>
          <a:p>
            <a:r>
              <a:rPr lang="en-GB" dirty="0"/>
              <a:t>Year 3 </a:t>
            </a:r>
          </a:p>
        </p:txBody>
      </p:sp>
      <p:graphicFrame>
        <p:nvGraphicFramePr>
          <p:cNvPr id="3" name="Table 2"/>
          <p:cNvGraphicFramePr>
            <a:graphicFrameLocks noGrp="1"/>
          </p:cNvGraphicFramePr>
          <p:nvPr>
            <p:extLst>
              <p:ext uri="{D42A27DB-BD31-4B8C-83A1-F6EECF244321}">
                <p14:modId xmlns:p14="http://schemas.microsoft.com/office/powerpoint/2010/main" val="2131166865"/>
              </p:ext>
            </p:extLst>
          </p:nvPr>
        </p:nvGraphicFramePr>
        <p:xfrm>
          <a:off x="200298" y="811794"/>
          <a:ext cx="11721738" cy="5685988"/>
        </p:xfrm>
        <a:graphic>
          <a:graphicData uri="http://schemas.openxmlformats.org/drawingml/2006/table">
            <a:tbl>
              <a:tblPr firstRow="1" bandRow="1">
                <a:tableStyleId>{93296810-A885-4BE3-A3E7-6D5BEEA58F35}</a:tableStyleId>
              </a:tblPr>
              <a:tblGrid>
                <a:gridCol w="1953623">
                  <a:extLst>
                    <a:ext uri="{9D8B030D-6E8A-4147-A177-3AD203B41FA5}">
                      <a16:colId xmlns:a16="http://schemas.microsoft.com/office/drawing/2014/main" val="16764646"/>
                    </a:ext>
                  </a:extLst>
                </a:gridCol>
                <a:gridCol w="1953623">
                  <a:extLst>
                    <a:ext uri="{9D8B030D-6E8A-4147-A177-3AD203B41FA5}">
                      <a16:colId xmlns:a16="http://schemas.microsoft.com/office/drawing/2014/main" val="940522134"/>
                    </a:ext>
                  </a:extLst>
                </a:gridCol>
                <a:gridCol w="1953623">
                  <a:extLst>
                    <a:ext uri="{9D8B030D-6E8A-4147-A177-3AD203B41FA5}">
                      <a16:colId xmlns:a16="http://schemas.microsoft.com/office/drawing/2014/main" val="3537705092"/>
                    </a:ext>
                  </a:extLst>
                </a:gridCol>
                <a:gridCol w="1953623">
                  <a:extLst>
                    <a:ext uri="{9D8B030D-6E8A-4147-A177-3AD203B41FA5}">
                      <a16:colId xmlns:a16="http://schemas.microsoft.com/office/drawing/2014/main" val="1423089658"/>
                    </a:ext>
                  </a:extLst>
                </a:gridCol>
                <a:gridCol w="1953623">
                  <a:extLst>
                    <a:ext uri="{9D8B030D-6E8A-4147-A177-3AD203B41FA5}">
                      <a16:colId xmlns:a16="http://schemas.microsoft.com/office/drawing/2014/main" val="1190714343"/>
                    </a:ext>
                  </a:extLst>
                </a:gridCol>
                <a:gridCol w="1953623">
                  <a:extLst>
                    <a:ext uri="{9D8B030D-6E8A-4147-A177-3AD203B41FA5}">
                      <a16:colId xmlns:a16="http://schemas.microsoft.com/office/drawing/2014/main" val="2334111306"/>
                    </a:ext>
                  </a:extLst>
                </a:gridCol>
              </a:tblGrid>
              <a:tr h="519996">
                <a:tc>
                  <a:txBody>
                    <a:bodyPr/>
                    <a:lstStyle/>
                    <a:p>
                      <a:pPr algn="ctr"/>
                      <a:r>
                        <a:rPr lang="en-GB" dirty="0"/>
                        <a:t>Autumn 1</a:t>
                      </a:r>
                    </a:p>
                  </a:txBody>
                  <a:tcPr/>
                </a:tc>
                <a:tc>
                  <a:txBody>
                    <a:bodyPr/>
                    <a:lstStyle/>
                    <a:p>
                      <a:pPr algn="ctr"/>
                      <a:r>
                        <a:rPr lang="en-GB" dirty="0"/>
                        <a:t>Autumn 2</a:t>
                      </a:r>
                    </a:p>
                  </a:txBody>
                  <a:tcPr/>
                </a:tc>
                <a:tc>
                  <a:txBody>
                    <a:bodyPr/>
                    <a:lstStyle/>
                    <a:p>
                      <a:pPr algn="ctr"/>
                      <a:r>
                        <a:rPr lang="en-GB" dirty="0"/>
                        <a:t>Spring</a:t>
                      </a:r>
                      <a:r>
                        <a:rPr lang="en-GB" baseline="0" dirty="0"/>
                        <a:t> 1</a:t>
                      </a:r>
                      <a:endParaRPr lang="en-GB" dirty="0"/>
                    </a:p>
                  </a:txBody>
                  <a:tcPr/>
                </a:tc>
                <a:tc>
                  <a:txBody>
                    <a:bodyPr/>
                    <a:lstStyle/>
                    <a:p>
                      <a:pPr algn="ctr"/>
                      <a:r>
                        <a:rPr lang="en-GB" dirty="0"/>
                        <a:t>Spring 2</a:t>
                      </a:r>
                    </a:p>
                  </a:txBody>
                  <a:tcPr/>
                </a:tc>
                <a:tc>
                  <a:txBody>
                    <a:bodyPr/>
                    <a:lstStyle/>
                    <a:p>
                      <a:pPr algn="ctr"/>
                      <a:r>
                        <a:rPr lang="en-GB" dirty="0"/>
                        <a:t>Summer 1</a:t>
                      </a:r>
                    </a:p>
                  </a:txBody>
                  <a:tcPr/>
                </a:tc>
                <a:tc>
                  <a:txBody>
                    <a:bodyPr/>
                    <a:lstStyle/>
                    <a:p>
                      <a:pPr algn="ctr"/>
                      <a:r>
                        <a:rPr lang="en-GB" dirty="0"/>
                        <a:t>Summer 2</a:t>
                      </a:r>
                    </a:p>
                  </a:txBody>
                  <a:tcPr/>
                </a:tc>
                <a:extLst>
                  <a:ext uri="{0D108BD9-81ED-4DB2-BD59-A6C34878D82A}">
                    <a16:rowId xmlns:a16="http://schemas.microsoft.com/office/drawing/2014/main" val="1817149167"/>
                  </a:ext>
                </a:extLst>
              </a:tr>
              <a:tr h="1386472">
                <a:tc>
                  <a:txBody>
                    <a:bodyPr/>
                    <a:lstStyle/>
                    <a:p>
                      <a:pPr algn="ctr"/>
                      <a:r>
                        <a:rPr lang="en-GB" dirty="0"/>
                        <a:t>Gymnastics</a:t>
                      </a:r>
                    </a:p>
                  </a:txBody>
                  <a:tcPr/>
                </a:tc>
                <a:tc>
                  <a:txBody>
                    <a:bodyPr/>
                    <a:lstStyle/>
                    <a:p>
                      <a:pPr algn="ctr"/>
                      <a:r>
                        <a:rPr lang="en-GB" dirty="0"/>
                        <a:t>Games</a:t>
                      </a:r>
                    </a:p>
                    <a:p>
                      <a:pPr algn="ctr"/>
                      <a:r>
                        <a:rPr lang="en-GB" dirty="0"/>
                        <a:t>Invasion Games </a:t>
                      </a:r>
                    </a:p>
                    <a:p>
                      <a:pPr algn="ctr"/>
                      <a:r>
                        <a:rPr lang="en-GB" dirty="0"/>
                        <a:t>Netball</a:t>
                      </a:r>
                    </a:p>
                    <a:p>
                      <a:pPr algn="ctr"/>
                      <a:endParaRPr lang="en-GB" dirty="0"/>
                    </a:p>
                  </a:txBody>
                  <a:tcPr/>
                </a:tc>
                <a:tc>
                  <a:txBody>
                    <a:bodyPr/>
                    <a:lstStyle/>
                    <a:p>
                      <a:pPr algn="ctr"/>
                      <a:r>
                        <a:rPr lang="en-GB" sz="1800" dirty="0"/>
                        <a:t>Dance</a:t>
                      </a:r>
                      <a:endParaRPr lang="en-GB" dirty="0"/>
                    </a:p>
                  </a:txBody>
                  <a:tcPr/>
                </a:tc>
                <a:tc>
                  <a:txBody>
                    <a:bodyPr/>
                    <a:lstStyle/>
                    <a:p>
                      <a:pPr algn="ctr"/>
                      <a:r>
                        <a:rPr lang="en-GB" dirty="0"/>
                        <a:t>Games</a:t>
                      </a:r>
                    </a:p>
                    <a:p>
                      <a:pPr algn="ctr"/>
                      <a:r>
                        <a:rPr lang="en-GB" dirty="0"/>
                        <a:t>Invasion Games</a:t>
                      </a:r>
                    </a:p>
                    <a:p>
                      <a:pPr algn="ctr"/>
                      <a:r>
                        <a:rPr lang="en-GB" dirty="0"/>
                        <a:t>Hockey </a:t>
                      </a:r>
                    </a:p>
                    <a:p>
                      <a:pPr algn="ctr"/>
                      <a:endParaRPr lang="en-GB" dirty="0"/>
                    </a:p>
                  </a:txBody>
                  <a:tcPr/>
                </a:tc>
                <a:tc>
                  <a:txBody>
                    <a:bodyPr/>
                    <a:lstStyle/>
                    <a:p>
                      <a:pPr algn="ctr"/>
                      <a:r>
                        <a:rPr lang="en-GB" dirty="0"/>
                        <a:t>Games </a:t>
                      </a:r>
                    </a:p>
                    <a:p>
                      <a:pPr algn="ctr"/>
                      <a:r>
                        <a:rPr lang="en-GB" dirty="0"/>
                        <a:t>Fielding &amp; Striking</a:t>
                      </a:r>
                    </a:p>
                    <a:p>
                      <a:pPr algn="ctr"/>
                      <a:r>
                        <a:rPr lang="en-GB" dirty="0"/>
                        <a:t>Cricket</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dirty="0"/>
                        <a:t>Athletics</a:t>
                      </a:r>
                    </a:p>
                    <a:p>
                      <a:pPr algn="ctr"/>
                      <a:endParaRPr lang="en-GB" dirty="0"/>
                    </a:p>
                  </a:txBody>
                  <a:tcPr/>
                </a:tc>
                <a:extLst>
                  <a:ext uri="{0D108BD9-81ED-4DB2-BD59-A6C34878D82A}">
                    <a16:rowId xmlns:a16="http://schemas.microsoft.com/office/drawing/2014/main" val="3270616840"/>
                  </a:ext>
                </a:extLst>
              </a:tr>
              <a:tr h="3604716">
                <a:tc>
                  <a:txBody>
                    <a:bodyPr/>
                    <a:lstStyle/>
                    <a:p>
                      <a:r>
                        <a:rPr lang="en-GB" sz="1100" b="1" i="0" kern="1200" dirty="0">
                          <a:solidFill>
                            <a:schemeClr val="dk1"/>
                          </a:solidFill>
                          <a:effectLst/>
                          <a:latin typeface="+mn-lt"/>
                          <a:ea typeface="+mn-ea"/>
                          <a:cs typeface="+mn-cs"/>
                        </a:rPr>
                        <a:t>Summary</a:t>
                      </a:r>
                    </a:p>
                    <a:p>
                      <a:r>
                        <a:rPr lang="en-GB" sz="1100" b="0" i="0" kern="1200" dirty="0">
                          <a:solidFill>
                            <a:schemeClr val="dk1"/>
                          </a:solidFill>
                          <a:effectLst/>
                          <a:latin typeface="+mn-lt"/>
                          <a:ea typeface="+mn-ea"/>
                          <a:cs typeface="+mn-cs"/>
                        </a:rPr>
                        <a:t>This unit focuses on performing sequences with low, medium level shapes, contrasting shapes, matching, mirroring and linking. Pupils will perform a wide range of shapes in flight, both on and off apparatus and develop their learning of balances and rolls.</a:t>
                      </a:r>
                    </a:p>
                    <a:p>
                      <a:r>
                        <a:rPr lang="en-GB" sz="1100" b="1" i="0" kern="1200" dirty="0">
                          <a:solidFill>
                            <a:schemeClr val="dk1"/>
                          </a:solidFill>
                          <a:effectLst/>
                          <a:latin typeface="+mn-lt"/>
                          <a:ea typeface="+mn-ea"/>
                          <a:cs typeface="+mn-cs"/>
                        </a:rPr>
                        <a:t>Prior learning</a:t>
                      </a:r>
                    </a:p>
                    <a:p>
                      <a:r>
                        <a:rPr lang="en-GB" sz="1100" b="0" i="0" kern="1200" dirty="0">
                          <a:solidFill>
                            <a:schemeClr val="dk1"/>
                          </a:solidFill>
                          <a:effectLst/>
                          <a:latin typeface="+mn-lt"/>
                          <a:ea typeface="+mn-ea"/>
                          <a:cs typeface="+mn-cs"/>
                        </a:rPr>
                        <a:t>These lesson builds on the key skills within learning taken place across the previous age-related units. Expectation of some previous exposure to shapes and balance work, sequences including entrances and exits.</a:t>
                      </a:r>
                    </a:p>
                    <a:p>
                      <a:endParaRPr lang="en-GB" dirty="0"/>
                    </a:p>
                  </a:txBody>
                  <a:tcPr/>
                </a:tc>
                <a:tc>
                  <a:txBody>
                    <a:bodyPr/>
                    <a:lstStyle/>
                    <a:p>
                      <a:r>
                        <a:rPr lang="en-GB" sz="1400" b="1" i="0" kern="1200" dirty="0">
                          <a:solidFill>
                            <a:schemeClr val="dk1"/>
                          </a:solidFill>
                          <a:effectLst/>
                          <a:latin typeface="+mn-lt"/>
                          <a:ea typeface="+mn-ea"/>
                          <a:cs typeface="+mn-cs"/>
                        </a:rPr>
                        <a:t>Summary</a:t>
                      </a:r>
                    </a:p>
                    <a:p>
                      <a:r>
                        <a:rPr lang="en-GB" sz="1400" b="0" i="0" kern="1200" dirty="0">
                          <a:solidFill>
                            <a:schemeClr val="dk1"/>
                          </a:solidFill>
                          <a:effectLst/>
                          <a:latin typeface="+mn-lt"/>
                          <a:ea typeface="+mn-ea"/>
                          <a:cs typeface="+mn-cs"/>
                        </a:rPr>
                        <a:t>This unit focuses on passing/catching a netball, use of correct footwork, dodging, marking and shooting. Pupils will have the opportunity to play a game of netball showing an understanding of the rules.</a:t>
                      </a:r>
                    </a:p>
                    <a:p>
                      <a:r>
                        <a:rPr lang="en-GB" sz="1400" b="1" i="0" kern="1200" dirty="0">
                          <a:solidFill>
                            <a:schemeClr val="dk1"/>
                          </a:solidFill>
                          <a:effectLst/>
                          <a:latin typeface="+mn-lt"/>
                          <a:ea typeface="+mn-ea"/>
                          <a:cs typeface="+mn-cs"/>
                        </a:rPr>
                        <a:t>Prior learning</a:t>
                      </a:r>
                    </a:p>
                    <a:p>
                      <a:r>
                        <a:rPr lang="en-GB" sz="1400" b="0" i="0" kern="1200" dirty="0">
                          <a:solidFill>
                            <a:schemeClr val="dk1"/>
                          </a:solidFill>
                          <a:effectLst/>
                          <a:latin typeface="+mn-lt"/>
                          <a:ea typeface="+mn-ea"/>
                          <a:cs typeface="+mn-cs"/>
                        </a:rPr>
                        <a:t>This lesson builds on transferable ball games skills learnt in previous years.</a:t>
                      </a:r>
                    </a:p>
                    <a:p>
                      <a:endParaRPr lang="en-GB" dirty="0"/>
                    </a:p>
                  </a:txBody>
                  <a:tcPr/>
                </a:tc>
                <a:tc>
                  <a:txBody>
                    <a:bodyPr/>
                    <a:lstStyle/>
                    <a:p>
                      <a:r>
                        <a:rPr lang="en-GB" sz="1200" b="1" i="0" kern="1200" dirty="0">
                          <a:solidFill>
                            <a:schemeClr val="dk1"/>
                          </a:solidFill>
                          <a:effectLst/>
                          <a:latin typeface="+mn-lt"/>
                          <a:ea typeface="+mn-ea"/>
                          <a:cs typeface="+mn-cs"/>
                        </a:rPr>
                        <a:t>Summary</a:t>
                      </a:r>
                    </a:p>
                    <a:p>
                      <a:r>
                        <a:rPr lang="en-GB" sz="1200" b="0" i="0" kern="1200" dirty="0">
                          <a:solidFill>
                            <a:schemeClr val="dk1"/>
                          </a:solidFill>
                          <a:effectLst/>
                          <a:latin typeface="+mn-lt"/>
                          <a:ea typeface="+mn-ea"/>
                          <a:cs typeface="+mn-cs"/>
                        </a:rPr>
                        <a:t>This unit focuses on simple cheerleading arm positions and basic movement actions. Pupils will have the opportunity to perform solo, in partners, groups and as a whole class.</a:t>
                      </a:r>
                    </a:p>
                    <a:p>
                      <a:r>
                        <a:rPr lang="en-GB" sz="1200" b="1" i="0" kern="1200" dirty="0">
                          <a:solidFill>
                            <a:schemeClr val="dk1"/>
                          </a:solidFill>
                          <a:effectLst/>
                          <a:latin typeface="+mn-lt"/>
                          <a:ea typeface="+mn-ea"/>
                          <a:cs typeface="+mn-cs"/>
                        </a:rPr>
                        <a:t>Prior learning</a:t>
                      </a:r>
                    </a:p>
                    <a:p>
                      <a:r>
                        <a:rPr lang="en-GB" sz="1200" b="0" i="0" kern="1200" dirty="0">
                          <a:solidFill>
                            <a:schemeClr val="dk1"/>
                          </a:solidFill>
                          <a:effectLst/>
                          <a:latin typeface="+mn-lt"/>
                          <a:ea typeface="+mn-ea"/>
                          <a:cs typeface="+mn-cs"/>
                        </a:rPr>
                        <a:t>Pupils will have been introduced to different movements and skills based in dance. Pupils will understand the concept of a dance phrase and how different dance movements can be linked together to form a group and whole class dance phrase.</a:t>
                      </a:r>
                    </a:p>
                    <a:p>
                      <a:endParaRPr lang="en-GB" sz="1200" b="0" i="0" kern="1200" dirty="0">
                        <a:solidFill>
                          <a:schemeClr val="dk1"/>
                        </a:solidFill>
                        <a:effectLst/>
                        <a:latin typeface="+mn-lt"/>
                        <a:ea typeface="+mn-ea"/>
                        <a:cs typeface="+mn-cs"/>
                      </a:endParaRPr>
                    </a:p>
                  </a:txBody>
                  <a:tcPr/>
                </a:tc>
                <a:tc>
                  <a:txBody>
                    <a:bodyPr/>
                    <a:lstStyle/>
                    <a:p>
                      <a:r>
                        <a:rPr lang="en-GB" sz="1400" b="1" i="0" kern="1200" dirty="0">
                          <a:solidFill>
                            <a:schemeClr val="dk1"/>
                          </a:solidFill>
                          <a:effectLst/>
                          <a:latin typeface="+mn-lt"/>
                          <a:ea typeface="+mn-ea"/>
                          <a:cs typeface="+mn-cs"/>
                        </a:rPr>
                        <a:t>Summary</a:t>
                      </a:r>
                    </a:p>
                    <a:p>
                      <a:r>
                        <a:rPr lang="en-GB" sz="1400" b="0" i="0" kern="1200" dirty="0">
                          <a:solidFill>
                            <a:schemeClr val="dk1"/>
                          </a:solidFill>
                          <a:effectLst/>
                          <a:latin typeface="+mn-lt"/>
                          <a:ea typeface="+mn-ea"/>
                          <a:cs typeface="+mn-cs"/>
                        </a:rPr>
                        <a:t>This unit focuses on stick holding technique, dribbling, passing, receiving, tackling and shooting with accuracy. Pupils will get the opportunity to play in a game situation.</a:t>
                      </a:r>
                    </a:p>
                    <a:p>
                      <a:r>
                        <a:rPr lang="en-GB" sz="1400" b="1" i="0" kern="1200" dirty="0">
                          <a:solidFill>
                            <a:schemeClr val="dk1"/>
                          </a:solidFill>
                          <a:effectLst/>
                          <a:latin typeface="+mn-lt"/>
                          <a:ea typeface="+mn-ea"/>
                          <a:cs typeface="+mn-cs"/>
                        </a:rPr>
                        <a:t>Prior learning</a:t>
                      </a:r>
                    </a:p>
                    <a:p>
                      <a:r>
                        <a:rPr lang="en-GB" sz="1400" b="0" i="0" kern="1200" dirty="0">
                          <a:solidFill>
                            <a:schemeClr val="dk1"/>
                          </a:solidFill>
                          <a:effectLst/>
                          <a:latin typeface="+mn-lt"/>
                          <a:ea typeface="+mn-ea"/>
                          <a:cs typeface="+mn-cs"/>
                        </a:rPr>
                        <a:t>This lesson builds on the key skills developed when the children were younger. This is the first time they may have played any hockey.</a:t>
                      </a:r>
                    </a:p>
                    <a:p>
                      <a:endParaRPr lang="en-GB" dirty="0"/>
                    </a:p>
                  </a:txBody>
                  <a:tcPr/>
                </a:tc>
                <a:tc>
                  <a:txBody>
                    <a:bodyPr/>
                    <a:lstStyle/>
                    <a:p>
                      <a:r>
                        <a:rPr lang="en-GB" sz="1400" b="1" i="0" kern="1200" dirty="0">
                          <a:solidFill>
                            <a:schemeClr val="dk1"/>
                          </a:solidFill>
                          <a:effectLst/>
                          <a:latin typeface="+mn-lt"/>
                          <a:ea typeface="+mn-ea"/>
                          <a:cs typeface="+mn-cs"/>
                        </a:rPr>
                        <a:t>Summary</a:t>
                      </a:r>
                    </a:p>
                    <a:p>
                      <a:r>
                        <a:rPr lang="en-GB" sz="1400" b="0" i="0" kern="1200" dirty="0">
                          <a:solidFill>
                            <a:schemeClr val="dk1"/>
                          </a:solidFill>
                          <a:effectLst/>
                          <a:latin typeface="+mn-lt"/>
                          <a:ea typeface="+mn-ea"/>
                          <a:cs typeface="+mn-cs"/>
                        </a:rPr>
                        <a:t>This unit focuses on under and overarm bowl, batting correctly, different batting shots and fielding techniques.</a:t>
                      </a:r>
                    </a:p>
                    <a:p>
                      <a:r>
                        <a:rPr lang="en-GB" sz="1400" b="1" i="0" kern="1200" dirty="0">
                          <a:solidFill>
                            <a:schemeClr val="dk1"/>
                          </a:solidFill>
                          <a:effectLst/>
                          <a:latin typeface="+mn-lt"/>
                          <a:ea typeface="+mn-ea"/>
                          <a:cs typeface="+mn-cs"/>
                        </a:rPr>
                        <a:t>Prior learning</a:t>
                      </a:r>
                    </a:p>
                    <a:p>
                      <a:r>
                        <a:rPr lang="en-GB" sz="1400" b="0" i="0" kern="1200" dirty="0">
                          <a:solidFill>
                            <a:schemeClr val="dk1"/>
                          </a:solidFill>
                          <a:effectLst/>
                          <a:latin typeface="+mn-lt"/>
                          <a:ea typeface="+mn-ea"/>
                          <a:cs typeface="+mn-cs"/>
                        </a:rPr>
                        <a:t>Pupils are expected to apply transferable skills from other games taught so far.</a:t>
                      </a:r>
                    </a:p>
                    <a:p>
                      <a:endParaRPr lang="en-GB" dirty="0"/>
                    </a:p>
                  </a:txBody>
                  <a:tcPr/>
                </a:tc>
                <a:tc>
                  <a:txBody>
                    <a:bodyPr/>
                    <a:lstStyle/>
                    <a:p>
                      <a:r>
                        <a:rPr lang="en-GB" sz="1200" b="1" i="0" kern="1200" dirty="0">
                          <a:solidFill>
                            <a:schemeClr val="dk1"/>
                          </a:solidFill>
                          <a:effectLst/>
                          <a:latin typeface="+mn-lt"/>
                          <a:ea typeface="+mn-ea"/>
                          <a:cs typeface="+mn-cs"/>
                        </a:rPr>
                        <a:t>Summary</a:t>
                      </a:r>
                    </a:p>
                    <a:p>
                      <a:r>
                        <a:rPr lang="en-GB" sz="1200" b="0" i="0" kern="1200" dirty="0">
                          <a:solidFill>
                            <a:schemeClr val="dk1"/>
                          </a:solidFill>
                          <a:effectLst/>
                          <a:latin typeface="+mn-lt"/>
                          <a:ea typeface="+mn-ea"/>
                          <a:cs typeface="+mn-cs"/>
                        </a:rPr>
                        <a:t>This unit focuses on: running for speed; jumping for distance; development of throwing skills; the beginnings of hurdling; running relay and team participation.</a:t>
                      </a:r>
                    </a:p>
                    <a:p>
                      <a:r>
                        <a:rPr lang="en-GB" sz="1200" b="1" i="0" kern="1200" dirty="0">
                          <a:solidFill>
                            <a:schemeClr val="dk1"/>
                          </a:solidFill>
                          <a:effectLst/>
                          <a:latin typeface="+mn-lt"/>
                          <a:ea typeface="+mn-ea"/>
                          <a:cs typeface="+mn-cs"/>
                        </a:rPr>
                        <a:t>Prior learning</a:t>
                      </a:r>
                    </a:p>
                    <a:p>
                      <a:r>
                        <a:rPr lang="en-GB" sz="1200" b="0" i="0" kern="1200" dirty="0">
                          <a:solidFill>
                            <a:schemeClr val="dk1"/>
                          </a:solidFill>
                          <a:effectLst/>
                          <a:latin typeface="+mn-lt"/>
                          <a:ea typeface="+mn-ea"/>
                          <a:cs typeface="+mn-cs"/>
                        </a:rPr>
                        <a:t>This lesson builds on key skills taught in prior years particularly ages 6-7 - running and jumping.</a:t>
                      </a:r>
                    </a:p>
                    <a:p>
                      <a:endParaRPr lang="en-GB" dirty="0"/>
                    </a:p>
                  </a:txBody>
                  <a:tcPr/>
                </a:tc>
                <a:extLst>
                  <a:ext uri="{0D108BD9-81ED-4DB2-BD59-A6C34878D82A}">
                    <a16:rowId xmlns:a16="http://schemas.microsoft.com/office/drawing/2014/main" val="479396565"/>
                  </a:ext>
                </a:extLst>
              </a:tr>
            </a:tbl>
          </a:graphicData>
        </a:graphic>
      </p:graphicFrame>
    </p:spTree>
    <p:extLst>
      <p:ext uri="{BB962C8B-B14F-4D97-AF65-F5344CB8AC3E}">
        <p14:creationId xmlns:p14="http://schemas.microsoft.com/office/powerpoint/2010/main" val="2928078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921</TotalTime>
  <Words>3710</Words>
  <Application>Microsoft Office PowerPoint</Application>
  <PresentationFormat>Widescreen</PresentationFormat>
  <Paragraphs>572</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OneIT Services and Solutions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Walmsley, Oliver</dc:creator>
  <cp:lastModifiedBy>Walmsley, Oliver</cp:lastModifiedBy>
  <cp:revision>81</cp:revision>
  <cp:lastPrinted>2023-09-04T11:40:27Z</cp:lastPrinted>
  <dcterms:created xsi:type="dcterms:W3CDTF">2022-05-11T08:31:26Z</dcterms:created>
  <dcterms:modified xsi:type="dcterms:W3CDTF">2023-11-21T12:35:32Z</dcterms:modified>
</cp:coreProperties>
</file>