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801600" cy="9601200" type="A3"/>
  <p:notesSz cx="6888163" cy="10021888"/>
  <p:defaultTextStyle>
    <a:defPPr>
      <a:defRPr lang="en-US"/>
    </a:defPPr>
    <a:lvl1pPr marL="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41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284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2926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568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209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5850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493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135" algn="l" defTabSz="107528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FF6600"/>
    <a:srgbClr val="FFCC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1058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197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41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52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65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777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88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48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54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55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29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0EEF-DAED-4B92-9E7A-58BD69AC3030}" type="datetimeFigureOut">
              <a:rPr lang="en-GB" smtClean="0"/>
              <a:t>30/11/2022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C25CC-385F-47EF-AA3D-D4B9858D2B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85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ame 3"/>
          <p:cNvSpPr/>
          <p:nvPr/>
        </p:nvSpPr>
        <p:spPr>
          <a:xfrm>
            <a:off x="0" y="0"/>
            <a:ext cx="12801600" cy="9601200"/>
          </a:xfrm>
          <a:prstGeom prst="frame">
            <a:avLst>
              <a:gd name="adj1" fmla="val 1031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3305" tIns="31652" rIns="63305" bIns="31652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46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7605" y="262826"/>
            <a:ext cx="961772" cy="48088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8667" y1="37234" x2="88667" y2="37234"/>
                        <a14:foregroundMark x1="79000" y1="22340" x2="80333" y2="25532"/>
                        <a14:foregroundMark x1="16000" y1="15957" x2="16000" y2="15957"/>
                        <a14:foregroundMark x1="65000" y1="21277" x2="13667" y2="21277"/>
                        <a14:foregroundMark x1="85333" y1="56383" x2="85333" y2="56383"/>
                        <a14:foregroundMark x1="85333" y1="29787" x2="85333" y2="29787"/>
                        <a14:foregroundMark x1="81333" y1="34043" x2="70000" y2="755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7599" y="300036"/>
            <a:ext cx="1415990" cy="44367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354167" y="262826"/>
            <a:ext cx="2093265" cy="3481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62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Unit 2: Roman Britain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54503"/>
              </p:ext>
            </p:extLst>
          </p:nvPr>
        </p:nvGraphicFramePr>
        <p:xfrm>
          <a:off x="330086" y="743715"/>
          <a:ext cx="12141426" cy="82062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23571">
                  <a:extLst>
                    <a:ext uri="{9D8B030D-6E8A-4147-A177-3AD203B41FA5}">
                      <a16:colId xmlns:a16="http://schemas.microsoft.com/office/drawing/2014/main" val="3597595348"/>
                    </a:ext>
                  </a:extLst>
                </a:gridCol>
                <a:gridCol w="457276">
                  <a:extLst>
                    <a:ext uri="{9D8B030D-6E8A-4147-A177-3AD203B41FA5}">
                      <a16:colId xmlns:a16="http://schemas.microsoft.com/office/drawing/2014/main" val="1615232983"/>
                    </a:ext>
                  </a:extLst>
                </a:gridCol>
                <a:gridCol w="1566295">
                  <a:extLst>
                    <a:ext uri="{9D8B030D-6E8A-4147-A177-3AD203B41FA5}">
                      <a16:colId xmlns:a16="http://schemas.microsoft.com/office/drawing/2014/main" val="3415433277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150712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1772355279"/>
                    </a:ext>
                  </a:extLst>
                </a:gridCol>
                <a:gridCol w="591614">
                  <a:extLst>
                    <a:ext uri="{9D8B030D-6E8A-4147-A177-3AD203B41FA5}">
                      <a16:colId xmlns:a16="http://schemas.microsoft.com/office/drawing/2014/main" val="3947937341"/>
                    </a:ext>
                  </a:extLst>
                </a:gridCol>
                <a:gridCol w="1431957">
                  <a:extLst>
                    <a:ext uri="{9D8B030D-6E8A-4147-A177-3AD203B41FA5}">
                      <a16:colId xmlns:a16="http://schemas.microsoft.com/office/drawing/2014/main" val="845078378"/>
                    </a:ext>
                  </a:extLst>
                </a:gridCol>
                <a:gridCol w="2023571">
                  <a:extLst>
                    <a:ext uri="{9D8B030D-6E8A-4147-A177-3AD203B41FA5}">
                      <a16:colId xmlns:a16="http://schemas.microsoft.com/office/drawing/2014/main" val="3713051723"/>
                    </a:ext>
                  </a:extLst>
                </a:gridCol>
              </a:tblGrid>
              <a:tr h="25102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National Curriculum Objectives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Substantive Knowledge 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Vocabulary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402867"/>
                  </a:ext>
                </a:extLst>
              </a:tr>
              <a:tr h="1639048">
                <a:tc rowSpan="3" gridSpan="2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Develop awareness of the past, using common words and phrases</a:t>
                      </a:r>
                      <a:r>
                        <a:rPr lang="en-GB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relating to the passing of time.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know where people and events they study </a:t>
                      </a:r>
                      <a:r>
                        <a:rPr lang="en-GB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fit within a chronological framework identifying similarities and differences between ways</a:t>
                      </a:r>
                      <a:r>
                        <a:rPr lang="en-GB" sz="105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1050" dirty="0" smtClean="0">
                          <a:solidFill>
                            <a:schemeClr val="tx1"/>
                          </a:solidFill>
                        </a:rPr>
                        <a:t>of life.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Use a wide vocabulary of everyday historical terms.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Ask and answer questions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dirty="0" smtClean="0"/>
                        <a:t>to show</a:t>
                      </a:r>
                      <a:r>
                        <a:rPr lang="en-GB" sz="1050" baseline="0" dirty="0" smtClean="0"/>
                        <a:t> an </a:t>
                      </a:r>
                      <a:r>
                        <a:rPr lang="en-GB" sz="1050" dirty="0" smtClean="0"/>
                        <a:t>understanding</a:t>
                      </a:r>
                      <a:r>
                        <a:rPr lang="en-GB" sz="1050" baseline="0" dirty="0" smtClean="0"/>
                        <a:t> of </a:t>
                      </a:r>
                      <a:r>
                        <a:rPr lang="en-GB" sz="1050" dirty="0" smtClean="0"/>
                        <a:t>key features of events.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Understand ways in which we find out about the past.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/>
                        <a:t>Identify similarities and differences between ways of life in different periods.</a:t>
                      </a: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9" gridSpan="4">
                  <a:txBody>
                    <a:bodyPr/>
                    <a:lstStyle/>
                    <a:p>
                      <a:pPr algn="l"/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Know what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life was life for a grandparent when they were the same age as me. (5) </a:t>
                      </a:r>
                      <a:endParaRPr lang="en-GB" sz="105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Know that life was not the same for all children in the past. </a:t>
                      </a:r>
                    </a:p>
                    <a:p>
                      <a:pPr algn="l"/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Know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that </a:t>
                      </a:r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hot air balloons had been flown, but they were blown by the wind making them difficult to control.</a:t>
                      </a:r>
                    </a:p>
                    <a:p>
                      <a:pPr algn="l"/>
                      <a:r>
                        <a:rPr lang="en-GB" sz="1050" dirty="0" smtClean="0">
                          <a:solidFill>
                            <a:srgbClr val="FF0000"/>
                          </a:solidFill>
                        </a:rPr>
                        <a:t>Know what</a:t>
                      </a:r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 the similarities and differences are between their own and their grandparents childhood. </a:t>
                      </a:r>
                    </a:p>
                    <a:p>
                      <a:pPr algn="l"/>
                      <a:r>
                        <a:rPr lang="en-GB" sz="1050" baseline="0" dirty="0" smtClean="0">
                          <a:solidFill>
                            <a:srgbClr val="FF0000"/>
                          </a:solidFill>
                        </a:rPr>
                        <a:t>Know how a timeline can help us to learn about the past. </a:t>
                      </a:r>
                    </a:p>
                    <a:p>
                      <a:pPr algn="l"/>
                      <a:r>
                        <a:rPr lang="en-GB" sz="1050" dirty="0" smtClean="0">
                          <a:solidFill>
                            <a:srgbClr val="FF6600"/>
                          </a:solidFill>
                        </a:rPr>
                        <a:t>Know how</a:t>
                      </a:r>
                      <a:r>
                        <a:rPr lang="en-GB" sz="1050" baseline="0" dirty="0" smtClean="0">
                          <a:solidFill>
                            <a:srgbClr val="FF6600"/>
                          </a:solidFill>
                        </a:rPr>
                        <a:t> to describe the features of a home in the 1950s/1960s.</a:t>
                      </a:r>
                    </a:p>
                    <a:p>
                      <a:pPr algn="l"/>
                      <a:r>
                        <a:rPr lang="en-GB" sz="1050" baseline="0" dirty="0" smtClean="0">
                          <a:solidFill>
                            <a:srgbClr val="FF6600"/>
                          </a:solidFill>
                        </a:rPr>
                        <a:t>Know that not every home was the same and that not everyone's experience as the same. </a:t>
                      </a:r>
                    </a:p>
                    <a:p>
                      <a:pPr algn="l"/>
                      <a:r>
                        <a:rPr lang="en-GB" sz="1050" baseline="0" dirty="0" smtClean="0">
                          <a:solidFill>
                            <a:srgbClr val="FF6600"/>
                          </a:solidFill>
                        </a:rPr>
                        <a:t>Know how to compare objects from the home that used in the past and their modern equivalents.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Know how to classify new and old toys.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Know how to tell differences between toys grandparents might have played with compared to toys that might be played with today.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Know how to identify toys I play with that are similar to toys my grandparents played with, and describe how they have changed.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FFC000"/>
                          </a:solidFill>
                        </a:rPr>
                        <a:t>Know that some toys I play with had not been invented when my grandparents were children.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the first self-service store (which led to the development of supermarkets) opened in 1948.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in 1951 the first supermarket was opened in London.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in 1968, Tesco™ began to use the term ‘superstore’.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in 1984 the first ‘superstore’ (Asda) was opened in Grimsby and that you can still visit Asda today.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the similarities and differences between shops today and when grandparents were children (e.g. shopping was done daily and that goods were not pre-packaged but had to be weighed)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superstores meant all goods were under one roof so people did not need to visit their local shops as often.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CC00"/>
                          </a:solidFill>
                        </a:rPr>
                        <a:t>Know that overtime technology has meant we can now scan and checkout our own shopping using contactless payment compared to paying a shop keeper with paper money and coins. 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Know how to use difference sources to investigate what school was like in the 1950s and 1960s.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Know how to explain some of the similarities and differences between my school and a school in the 1950s/1960s.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Know that different people may have had different experiences of school and why.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0070C0"/>
                          </a:solidFill>
                        </a:rPr>
                        <a:t>Know that school may or may not have been more enjoyable than school today.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7030A0"/>
                          </a:solidFill>
                        </a:rPr>
                        <a:t>Know how to use knowledge of school in the 1950s and 1960s and communicate through role play to others.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7030A0"/>
                          </a:solidFill>
                        </a:rPr>
                        <a:t>Know how to represent ‘Grandad’s school day’ in the classroom and act appropriately.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aseline="0" dirty="0" smtClean="0">
                          <a:solidFill>
                            <a:srgbClr val="7030A0"/>
                          </a:solidFill>
                        </a:rPr>
                        <a:t>Know how to ask and answer questions about ‘Grandad’s school day’ and communicate what it might have felt like to be a pupil in a 1950s/1960s school. </a:t>
                      </a:r>
                    </a:p>
                  </a:txBody>
                  <a:tcPr/>
                </a:tc>
                <a:tc rowSpan="9" hMerge="1">
                  <a:txBody>
                    <a:bodyPr/>
                    <a:lstStyle/>
                    <a:p>
                      <a:endParaRPr lang="en-GB" sz="1100" dirty="0" smtClean="0"/>
                    </a:p>
                  </a:txBody>
                  <a:tcPr/>
                </a:tc>
                <a:tc rowSpan="9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9"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050" dirty="0" smtClean="0"/>
                        <a:t>same, different, compare, before, after, past, now, timeline, 20th century, 1950s, 1960s, 21st century, grandparent, growing up, year, clue, object/artefact, matching, modern, old, different types of house (terraced, flats, bungalow, semi-detached) inventions, materials, condition, design, packaging, similar, comics, classify, locality, supermarket, shopping mall, shopkeeper, parade of shops, grocer, greengrocer, tobacconist, market, delivery vans, cash register, rationing, playground games, punishments,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dirty="0" smtClean="0"/>
                        <a:t>school, chalk board, dip pen and ink.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7818584"/>
                  </a:ext>
                </a:extLst>
              </a:tr>
              <a:tr h="251025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Key People</a:t>
                      </a:r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 smtClean="0"/>
                        <a:t>Linked Texts</a:t>
                      </a:r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99168"/>
                  </a:ext>
                </a:extLst>
              </a:tr>
              <a:tr h="1475439">
                <a:tc gridSpan="2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100" dirty="0" smtClean="0"/>
                        <a:t>Grandparent</a:t>
                      </a:r>
                      <a:r>
                        <a:rPr lang="en-GB" sz="1100" baseline="0" dirty="0" smtClean="0"/>
                        <a:t> Visitors</a:t>
                      </a:r>
                      <a:endParaRPr lang="en-GB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050" dirty="0" smtClean="0"/>
                        <a:t>When Gran was a Girl by Jo Nelson (Rising Stars Reading Planet)</a:t>
                      </a:r>
                    </a:p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7116731"/>
                  </a:ext>
                </a:extLst>
              </a:tr>
              <a:tr h="2436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Prior Learning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7689268"/>
                  </a:ext>
                </a:extLst>
              </a:tr>
              <a:tr h="157711">
                <a:tc rowSpan="3" gridSpan="2">
                  <a:txBody>
                    <a:bodyPr/>
                    <a:lstStyle/>
                    <a:p>
                      <a:r>
                        <a:rPr lang="en-GB" sz="1050" dirty="0" smtClean="0"/>
                        <a:t>EYFS: Understanding the World – Past and Present.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Y1:</a:t>
                      </a:r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 Transport – How did the first flight change the world? </a:t>
                      </a:r>
                    </a:p>
                    <a:p>
                      <a:endParaRPr lang="en-GB" sz="1050" dirty="0" smtClean="0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634512"/>
                  </a:ext>
                </a:extLst>
              </a:tr>
              <a:tr h="268775">
                <a:tc gridSpan="2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Disciplinary Knowledge</a:t>
                      </a:r>
                      <a:endParaRPr lang="en-GB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242789"/>
                  </a:ext>
                </a:extLst>
              </a:tr>
              <a:tr h="437337"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To be able to describe the similarities and difference between their childhood and their grandparents childhood. </a:t>
                      </a:r>
                    </a:p>
                    <a:p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To be able to ask and answer historically valid questions about the</a:t>
                      </a:r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 life of </a:t>
                      </a:r>
                      <a:r>
                        <a:rPr lang="en-GB" sz="1050" b="0" u="none" baseline="0" smtClean="0">
                          <a:solidFill>
                            <a:schemeClr val="tx1"/>
                          </a:solidFill>
                        </a:rPr>
                        <a:t>their grandparents. </a:t>
                      </a:r>
                      <a:endParaRPr lang="en-GB" sz="1050" b="0" u="non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To be able to understand some of the ways in which we can find out about the past. </a:t>
                      </a:r>
                    </a:p>
                    <a:p>
                      <a:r>
                        <a:rPr lang="en-GB" sz="1050" b="0" u="none" dirty="0" smtClean="0">
                          <a:solidFill>
                            <a:schemeClr val="tx1"/>
                          </a:solidFill>
                        </a:rPr>
                        <a:t>To be able to identify different ways</a:t>
                      </a:r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 information from the past is represented. </a:t>
                      </a:r>
                    </a:p>
                    <a:p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To be able to understand people have different views about the past. </a:t>
                      </a:r>
                      <a:endParaRPr lang="en-GB" sz="105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32996"/>
                  </a:ext>
                </a:extLst>
              </a:tr>
              <a:tr h="27110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dirty="0" smtClean="0"/>
                        <a:t>Future Learning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 sz="1050" b="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481448"/>
                  </a:ext>
                </a:extLst>
              </a:tr>
              <a:tr h="930606">
                <a:tc gridSpan="2">
                  <a:txBody>
                    <a:bodyPr/>
                    <a:lstStyle/>
                    <a:p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Y2: Holidays – How have holidays changed over time? </a:t>
                      </a:r>
                    </a:p>
                    <a:p>
                      <a:pPr marL="0" marR="0" lvl="0" indent="0" algn="l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u="none" baseline="0" dirty="0" smtClean="0">
                          <a:solidFill>
                            <a:schemeClr val="tx1"/>
                          </a:solidFill>
                        </a:rPr>
                        <a:t>Y2: - Our Local Heroes - </a:t>
                      </a: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Who are our local heroes? </a:t>
                      </a:r>
                    </a:p>
                    <a:p>
                      <a:endParaRPr lang="en-GB" sz="1050" b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928782"/>
                  </a:ext>
                </a:extLst>
              </a:tr>
              <a:tr h="286255">
                <a:tc gridSpan="8"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Teaching Ideas</a:t>
                      </a:r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9749139"/>
                  </a:ext>
                </a:extLst>
              </a:tr>
              <a:tr h="738310"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1100" u="sng" dirty="0" smtClean="0"/>
                        <a:t>Understand Chronology</a:t>
                      </a:r>
                      <a:endParaRPr lang="en-GB" sz="1100" u="sng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Historical Enquiry,</a:t>
                      </a:r>
                      <a:r>
                        <a:rPr lang="en-GB" sz="1100" u="sng" baseline="0" dirty="0" smtClean="0"/>
                        <a:t> 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Interpret Historically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1100" u="sng" dirty="0" smtClean="0"/>
                        <a:t>Interpret Historically </a:t>
                      </a:r>
                    </a:p>
                    <a:p>
                      <a:pPr algn="ctr"/>
                      <a:endParaRPr lang="en-GB" sz="1100" u="sng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algn="ctr"/>
                      <a:r>
                        <a:rPr lang="en-GB" sz="1100" u="sng" dirty="0" smtClean="0"/>
                        <a:t>Interpret Historically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u="sng" dirty="0" smtClean="0"/>
                        <a:t>Historical Enquiry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Communicate Historically </a:t>
                      </a:r>
                    </a:p>
                    <a:p>
                      <a:pPr algn="ctr"/>
                      <a:endParaRPr lang="en-GB" sz="1100" u="sng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Interpret Historically</a:t>
                      </a:r>
                    </a:p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dirty="0" smtClean="0"/>
                        <a:t>Communicate Historically </a:t>
                      </a:r>
                    </a:p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451775"/>
                  </a:ext>
                </a:extLst>
              </a:tr>
              <a:tr h="1126861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rgbClr val="FF0000"/>
                          </a:solidFill>
                        </a:rPr>
                        <a:t>Has childhood always been the same? 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12801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Was Grandad’s home like mine?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rgbClr val="FFC000"/>
                          </a:solidFill>
                        </a:rPr>
                        <a:t>Did Granny have an Xbox? </a:t>
                      </a:r>
                      <a:endParaRPr lang="en-GB" sz="1100" dirty="0">
                        <a:solidFill>
                          <a:srgbClr val="FFC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rgbClr val="00CC00"/>
                          </a:solidFill>
                        </a:rPr>
                        <a:t>What was a trip to the shops like for Grandma?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rgbClr val="0070C0"/>
                          </a:solidFill>
                        </a:rPr>
                        <a:t>What was school like for Grandad?</a:t>
                      </a:r>
                      <a:endParaRPr lang="en-GB" sz="11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>
                          <a:solidFill>
                            <a:srgbClr val="7030A0"/>
                          </a:solidFill>
                        </a:rPr>
                        <a:t>What is it like to spend a day at Grandad’s school? </a:t>
                      </a:r>
                      <a:endParaRPr lang="en-GB" sz="11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056895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30086" y="9071236"/>
            <a:ext cx="12141426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457200">
              <a:defRPr/>
            </a:pPr>
            <a:r>
              <a:rPr lang="en-GB" sz="1800" b="1" dirty="0">
                <a:solidFill>
                  <a:prstClr val="black"/>
                </a:solidFill>
              </a:rPr>
              <a:t>What was life like when our grandparents were children?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35625" y="8310161"/>
            <a:ext cx="401631" cy="37815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7808" y="8256544"/>
            <a:ext cx="512187" cy="50465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3506335" y="8350171"/>
            <a:ext cx="490688" cy="426564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33353" y="8285875"/>
            <a:ext cx="401631" cy="37815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7574285" y="8298940"/>
            <a:ext cx="490688" cy="42656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68384" y="8359871"/>
            <a:ext cx="401631" cy="378155"/>
          </a:xfrm>
          <a:prstGeom prst="rect">
            <a:avLst/>
          </a:prstGeom>
        </p:spPr>
      </p:pic>
      <p:pic>
        <p:nvPicPr>
          <p:cNvPr id="27" name="Picture 2" descr="Image result for communicate ic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0647" y="8253337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1838747" y="262826"/>
            <a:ext cx="9481717" cy="3077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defTabSz="457200"/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Y1: Unit </a:t>
            </a:r>
            <a:r>
              <a:rPr lang="en-GB" sz="1400" b="1" dirty="0">
                <a:solidFill>
                  <a:prstClr val="black"/>
                </a:solidFill>
                <a:latin typeface="Calibri" panose="020F0502020204030204"/>
              </a:rPr>
              <a:t>1</a:t>
            </a:r>
            <a:r>
              <a:rPr kumimoji="0" lang="en-GB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My Family History: What was life like when our grandparents</a:t>
            </a:r>
            <a:r>
              <a:rPr kumimoji="0" lang="en-GB" sz="1400" b="1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were children?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864123" y="8271700"/>
            <a:ext cx="401631" cy="37815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796" b="99204" l="5596" r="100000">
                        <a14:foregroundMark x1="66667" y1="29443" x2="66667" y2="29443"/>
                        <a14:foregroundMark x1="56934" y1="56764" x2="56934" y2="5676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58169" y="8310160"/>
            <a:ext cx="401631" cy="37815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11644410" y="8283889"/>
            <a:ext cx="490688" cy="426564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8"/>
          <a:srcRect l="14714" t="17975" r="14175" b="24717"/>
          <a:stretch/>
        </p:blipFill>
        <p:spPr>
          <a:xfrm>
            <a:off x="5397933" y="8225650"/>
            <a:ext cx="490688" cy="426564"/>
          </a:xfrm>
          <a:prstGeom prst="rect">
            <a:avLst/>
          </a:prstGeom>
        </p:spPr>
      </p:pic>
      <p:pic>
        <p:nvPicPr>
          <p:cNvPr id="29" name="Picture 2" descr="Image result for communicate icon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5651" y="8265951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020790" y="278188"/>
            <a:ext cx="263858" cy="27705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56907" y="278188"/>
            <a:ext cx="290870" cy="28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405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BCF20CD945264FB6F05FACF8DC2AFA" ma:contentTypeVersion="15" ma:contentTypeDescription="Create a new document." ma:contentTypeScope="" ma:versionID="4a0abd13be901865405111e70fea9b3c">
  <xsd:schema xmlns:xsd="http://www.w3.org/2001/XMLSchema" xmlns:xs="http://www.w3.org/2001/XMLSchema" xmlns:p="http://schemas.microsoft.com/office/2006/metadata/properties" xmlns:ns2="ddd7e3de-e97b-437d-bda0-6f1ce4855c86" xmlns:ns3="b3918de8-28e0-4007-916e-6d8ef032717d" targetNamespace="http://schemas.microsoft.com/office/2006/metadata/properties" ma:root="true" ma:fieldsID="9f3be6c1281b7a40f8dbbc49e0d001ad" ns2:_="" ns3:_="">
    <xsd:import namespace="ddd7e3de-e97b-437d-bda0-6f1ce4855c86"/>
    <xsd:import namespace="b3918de8-28e0-4007-916e-6d8ef0327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7e3de-e97b-437d-bda0-6f1ce4855c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918de8-28e0-4007-916e-6d8ef032717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89ee262-457d-4e96-b283-84fe0f234bf0}" ma:internalName="TaxCatchAll" ma:showField="CatchAllData" ma:web="b3918de8-28e0-4007-916e-6d8ef0327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7e3de-e97b-437d-bda0-6f1ce4855c86">
      <Terms xmlns="http://schemas.microsoft.com/office/infopath/2007/PartnerControls"/>
    </lcf76f155ced4ddcb4097134ff3c332f>
    <TaxCatchAll xmlns="b3918de8-28e0-4007-916e-6d8ef032717d" xsi:nil="true"/>
  </documentManagement>
</p:properties>
</file>

<file path=customXml/itemProps1.xml><?xml version="1.0" encoding="utf-8"?>
<ds:datastoreItem xmlns:ds="http://schemas.openxmlformats.org/officeDocument/2006/customXml" ds:itemID="{97DDA435-A0FF-418E-88A1-37CE138FCC21}"/>
</file>

<file path=customXml/itemProps2.xml><?xml version="1.0" encoding="utf-8"?>
<ds:datastoreItem xmlns:ds="http://schemas.openxmlformats.org/officeDocument/2006/customXml" ds:itemID="{2F173B1B-FDB7-4103-B64A-DF8E8EA65234}"/>
</file>

<file path=customXml/itemProps3.xml><?xml version="1.0" encoding="utf-8"?>
<ds:datastoreItem xmlns:ds="http://schemas.openxmlformats.org/officeDocument/2006/customXml" ds:itemID="{B0F7E02E-B1D6-44EB-8A26-1064F36AE5B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671</TotalTime>
  <Words>964</Words>
  <Application>Microsoft Office PowerPoint</Application>
  <PresentationFormat>A3 Paper (297x420 mm)</PresentationFormat>
  <Paragraphs>74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Bedwell</dc:creator>
  <cp:lastModifiedBy>Jane Bedwell</cp:lastModifiedBy>
  <cp:revision>84</cp:revision>
  <cp:lastPrinted>2022-11-30T23:39:46Z</cp:lastPrinted>
  <dcterms:created xsi:type="dcterms:W3CDTF">2021-12-17T09:00:32Z</dcterms:created>
  <dcterms:modified xsi:type="dcterms:W3CDTF">2022-11-30T23:40:51Z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0x010100EBBCF20CD945264FB6F05FACF8DC2AFA</vt:lpwstr>
  </property>
  <property fmtid="{D5CDD505-2E9C-101B-9397-08002B2CF9AE}" pid="3" name="Order">
    <vt:r8>3405200</vt:r8>
  </property>
</Properties>
</file>