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33"/>
    <a:srgbClr val="00CC00"/>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56" d="100"/>
          <a:sy n="56" d="100"/>
        </p:scale>
        <p:origin x="1603"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smtClean="0"/>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63F8CC-E69C-40FA-8E2C-BFE568E99D84}" type="datetimeFigureOut">
              <a:rPr lang="en-GB" smtClean="0"/>
              <a:t>29/08/2022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1274311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63F8CC-E69C-40FA-8E2C-BFE568E99D84}" type="datetimeFigureOut">
              <a:rPr lang="en-GB" smtClean="0"/>
              <a:t>29/08/2022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4086369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63F8CC-E69C-40FA-8E2C-BFE568E99D84}" type="datetimeFigureOut">
              <a:rPr lang="en-GB" smtClean="0"/>
              <a:t>29/08/2022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3759839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63F8CC-E69C-40FA-8E2C-BFE568E99D84}" type="datetimeFigureOut">
              <a:rPr lang="en-GB" smtClean="0"/>
              <a:t>29/08/2022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501759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smtClean="0"/>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C63F8CC-E69C-40FA-8E2C-BFE568E99D84}" type="datetimeFigureOut">
              <a:rPr lang="en-GB" smtClean="0"/>
              <a:t>29/08/2022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358288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63F8CC-E69C-40FA-8E2C-BFE568E99D84}" type="datetimeFigureOut">
              <a:rPr lang="en-GB" smtClean="0"/>
              <a:t>29/08/2022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3839887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63F8CC-E69C-40FA-8E2C-BFE568E99D84}" type="datetimeFigureOut">
              <a:rPr lang="en-GB" smtClean="0"/>
              <a:t>29/08/2022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2968282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63F8CC-E69C-40FA-8E2C-BFE568E99D84}" type="datetimeFigureOut">
              <a:rPr lang="en-GB" smtClean="0"/>
              <a:t>29/08/2022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2007866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63F8CC-E69C-40FA-8E2C-BFE568E99D84}" type="datetimeFigureOut">
              <a:rPr lang="en-GB" smtClean="0"/>
              <a:t>29/08/2022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208008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FC63F8CC-E69C-40FA-8E2C-BFE568E99D84}" type="datetimeFigureOut">
              <a:rPr lang="en-GB" smtClean="0"/>
              <a:t>29/08/2022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614987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smtClean="0"/>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FC63F8CC-E69C-40FA-8E2C-BFE568E99D84}" type="datetimeFigureOut">
              <a:rPr lang="en-GB" smtClean="0"/>
              <a:t>29/08/2022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2BCA45-2845-4A4D-A963-6DD3383F2601}" type="slidenum">
              <a:rPr lang="en-GB" smtClean="0"/>
              <a:t>‹#›</a:t>
            </a:fld>
            <a:endParaRPr lang="en-GB"/>
          </a:p>
        </p:txBody>
      </p:sp>
    </p:spTree>
    <p:extLst>
      <p:ext uri="{BB962C8B-B14F-4D97-AF65-F5344CB8AC3E}">
        <p14:creationId xmlns:p14="http://schemas.microsoft.com/office/powerpoint/2010/main" val="774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C63F8CC-E69C-40FA-8E2C-BFE568E99D84}" type="datetimeFigureOut">
              <a:rPr lang="en-GB" smtClean="0"/>
              <a:t>29/08/2022</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AE2BCA45-2845-4A4D-A963-6DD3383F2601}" type="slidenum">
              <a:rPr lang="en-GB" smtClean="0"/>
              <a:t>‹#›</a:t>
            </a:fld>
            <a:endParaRPr lang="en-GB"/>
          </a:p>
        </p:txBody>
      </p:sp>
    </p:spTree>
    <p:extLst>
      <p:ext uri="{BB962C8B-B14F-4D97-AF65-F5344CB8AC3E}">
        <p14:creationId xmlns:p14="http://schemas.microsoft.com/office/powerpoint/2010/main" val="14387160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microsoft.com/office/2007/relationships/hdphoto" Target="../media/hdphoto2.wdp"/><Relationship Id="rId5" Type="http://schemas.openxmlformats.org/officeDocument/2006/relationships/image" Target="../media/image3.png"/><Relationship Id="rId10" Type="http://schemas.openxmlformats.org/officeDocument/2006/relationships/image" Target="../media/image8.png"/><Relationship Id="rId4" Type="http://schemas.microsoft.com/office/2007/relationships/hdphoto" Target="../media/hdphoto1.wdp"/><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46"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5" name="Picture 4"/>
          <p:cNvPicPr>
            <a:picLocks noChangeAspect="1"/>
          </p:cNvPicPr>
          <p:nvPr/>
        </p:nvPicPr>
        <p:blipFill>
          <a:blip r:embed="rId2"/>
          <a:stretch>
            <a:fillRect/>
          </a:stretch>
        </p:blipFill>
        <p:spPr>
          <a:xfrm>
            <a:off x="11805709" y="221088"/>
            <a:ext cx="796769" cy="398385"/>
          </a:xfrm>
          <a:prstGeom prst="rect">
            <a:avLst/>
          </a:prstGeom>
        </p:spPr>
      </p:pic>
      <p:pic>
        <p:nvPicPr>
          <p:cNvPr id="7" name="Picture 6"/>
          <p:cNvPicPr>
            <a:picLocks noChangeAspect="1"/>
          </p:cNvPicPr>
          <p:nvPr/>
        </p:nvPicPr>
        <p:blipFill>
          <a:blip r:embed="rId3">
            <a:extLst>
              <a:ext uri="{BEBA8EAE-BF5A-486C-A8C5-ECC9F3942E4B}">
                <a14:imgProps xmlns:a14="http://schemas.microsoft.com/office/drawing/2010/main">
                  <a14:imgLayer r:embed="rId4">
                    <a14:imgEffect>
                      <a14:backgroundRemoval t="0" b="100000" l="0" r="100000">
                        <a14:foregroundMark x1="88667" y1="37234" x2="88667" y2="37234"/>
                        <a14:foregroundMark x1="79000" y1="22340" x2="80333" y2="25532"/>
                        <a14:foregroundMark x1="16000" y1="15957" x2="16000" y2="15957"/>
                        <a14:foregroundMark x1="65000" y1="21277" x2="13667" y2="21277"/>
                        <a14:foregroundMark x1="85333" y1="56383" x2="85333" y2="56383"/>
                        <a14:foregroundMark x1="85333" y1="29787" x2="85333" y2="29787"/>
                        <a14:foregroundMark x1="81333" y1="34043" x2="70000" y2="75532"/>
                      </a14:backgroundRemoval>
                    </a14:imgEffect>
                  </a14:imgLayer>
                </a14:imgProps>
              </a:ext>
            </a:extLst>
          </a:blip>
          <a:stretch>
            <a:fillRect/>
          </a:stretch>
        </p:blipFill>
        <p:spPr>
          <a:xfrm>
            <a:off x="247599" y="300036"/>
            <a:ext cx="1214877" cy="380661"/>
          </a:xfrm>
          <a:prstGeom prst="rect">
            <a:avLst/>
          </a:prstGeom>
        </p:spPr>
      </p:pic>
      <p:graphicFrame>
        <p:nvGraphicFramePr>
          <p:cNvPr id="10" name="Table 9"/>
          <p:cNvGraphicFramePr>
            <a:graphicFrameLocks noGrp="1"/>
          </p:cNvGraphicFramePr>
          <p:nvPr>
            <p:extLst>
              <p:ext uri="{D42A27DB-BD31-4B8C-83A1-F6EECF244321}">
                <p14:modId xmlns:p14="http://schemas.microsoft.com/office/powerpoint/2010/main" val="2952401601"/>
              </p:ext>
            </p:extLst>
          </p:nvPr>
        </p:nvGraphicFramePr>
        <p:xfrm>
          <a:off x="330086" y="743714"/>
          <a:ext cx="12141426" cy="8327519"/>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55531">
                <a:tc gridSpan="2">
                  <a:txBody>
                    <a:bodyPr/>
                    <a:lstStyle/>
                    <a:p>
                      <a:pPr algn="ctr"/>
                      <a:r>
                        <a:rPr lang="en-GB" sz="1000" dirty="0" smtClean="0"/>
                        <a:t>National Curriculum Objectives </a:t>
                      </a:r>
                      <a:endParaRPr lang="en-GB" sz="1000" dirty="0"/>
                    </a:p>
                  </a:txBody>
                  <a:tcPr/>
                </a:tc>
                <a:tc hMerge="1">
                  <a:txBody>
                    <a:bodyPr/>
                    <a:lstStyle/>
                    <a:p>
                      <a:endParaRPr lang="en-GB"/>
                    </a:p>
                  </a:txBody>
                  <a:tcPr/>
                </a:tc>
                <a:tc gridSpan="4">
                  <a:txBody>
                    <a:bodyPr/>
                    <a:lstStyle/>
                    <a:p>
                      <a:pPr algn="ctr"/>
                      <a:r>
                        <a:rPr lang="en-GB" sz="900" dirty="0" smtClean="0"/>
                        <a:t>Substantive Knowledge </a:t>
                      </a:r>
                      <a:endParaRPr lang="en-GB" sz="900" dirty="0"/>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000" dirty="0" smtClean="0"/>
                        <a:t>Vocabulary</a:t>
                      </a:r>
                      <a:endParaRPr lang="en-GB" sz="1000" dirty="0"/>
                    </a:p>
                  </a:txBody>
                  <a:tcPr/>
                </a:tc>
                <a:tc hMerge="1">
                  <a:txBody>
                    <a:bodyPr/>
                    <a:lstStyle/>
                    <a:p>
                      <a:endParaRPr lang="en-GB" dirty="0"/>
                    </a:p>
                  </a:txBody>
                  <a:tcPr/>
                </a:tc>
                <a:extLst>
                  <a:ext uri="{0D108BD9-81ED-4DB2-BD59-A6C34878D82A}">
                    <a16:rowId xmlns:a16="http://schemas.microsoft.com/office/drawing/2014/main" val="96402867"/>
                  </a:ext>
                </a:extLst>
              </a:tr>
              <a:tr h="1258625">
                <a:tc rowSpan="5" gridSpan="2">
                  <a:txBody>
                    <a:bodyPr/>
                    <a:lstStyle/>
                    <a:p>
                      <a:pPr marL="171450" indent="-171450">
                        <a:buFont typeface="Arial" panose="020B0604020202020204" pitchFamily="34" charset="0"/>
                        <a:buChar char="•"/>
                      </a:pPr>
                      <a:r>
                        <a:rPr lang="en-GB" sz="1000" dirty="0" smtClean="0">
                          <a:solidFill>
                            <a:schemeClr val="tx1"/>
                          </a:solidFill>
                        </a:rPr>
                        <a:t>Develop awareness of the past, using common words and phrases relating to the passing of time.</a:t>
                      </a:r>
                    </a:p>
                    <a:p>
                      <a:pPr marL="171450" indent="-171450">
                        <a:buFont typeface="Arial" panose="020B0604020202020204" pitchFamily="34" charset="0"/>
                        <a:buChar char="•"/>
                      </a:pPr>
                      <a:r>
                        <a:rPr lang="en-GB" sz="1000" dirty="0" smtClean="0">
                          <a:solidFill>
                            <a:schemeClr val="tx1"/>
                          </a:solidFill>
                        </a:rPr>
                        <a:t>know where people and events they  fit within a chronological framework identifying similarities and differences between ways of life.</a:t>
                      </a:r>
                    </a:p>
                    <a:p>
                      <a:pPr marL="171450" indent="-171450">
                        <a:buFont typeface="Arial" panose="020B0604020202020204" pitchFamily="34" charset="0"/>
                        <a:buChar char="•"/>
                      </a:pPr>
                      <a:r>
                        <a:rPr lang="en-GB" sz="1000" dirty="0" smtClean="0">
                          <a:solidFill>
                            <a:schemeClr val="tx1"/>
                          </a:solidFill>
                        </a:rPr>
                        <a:t>Use a wide vocabulary of everyday historical terms.</a:t>
                      </a:r>
                    </a:p>
                    <a:p>
                      <a:pPr marL="171450" indent="-171450">
                        <a:buFont typeface="Arial" panose="020B0604020202020204" pitchFamily="34" charset="0"/>
                        <a:buChar char="•"/>
                      </a:pPr>
                      <a:r>
                        <a:rPr lang="en-GB" sz="1000" dirty="0" smtClean="0">
                          <a:solidFill>
                            <a:schemeClr val="tx1"/>
                          </a:solidFill>
                        </a:rPr>
                        <a:t>Ask and answer questions to show an understanding of key features of events.</a:t>
                      </a:r>
                    </a:p>
                    <a:p>
                      <a:pPr marL="171450" indent="-171450">
                        <a:buFont typeface="Arial" panose="020B0604020202020204" pitchFamily="34" charset="0"/>
                        <a:buChar char="•"/>
                      </a:pPr>
                      <a:r>
                        <a:rPr lang="en-GB" sz="1000" dirty="0" smtClean="0">
                          <a:solidFill>
                            <a:schemeClr val="tx1"/>
                          </a:solidFill>
                        </a:rPr>
                        <a:t>Understand ways in which we find out about the past and identify different ways in which it is represented. </a:t>
                      </a:r>
                    </a:p>
                    <a:p>
                      <a:pPr marL="171450" indent="-171450">
                        <a:buFont typeface="Arial" panose="020B0604020202020204" pitchFamily="34" charset="0"/>
                        <a:buChar char="•"/>
                      </a:pPr>
                      <a:r>
                        <a:rPr lang="en-GB" sz="1000" dirty="0" smtClean="0">
                          <a:solidFill>
                            <a:schemeClr val="tx1"/>
                          </a:solidFill>
                        </a:rPr>
                        <a:t>Learn about significant individuals in the past who have contributed to national and international achievements.</a:t>
                      </a:r>
                    </a:p>
                  </a:txBody>
                  <a:tcPr/>
                </a:tc>
                <a:tc rowSpan="5" hMerge="1">
                  <a:txBody>
                    <a:bodyPr/>
                    <a:lstStyle/>
                    <a:p>
                      <a:endParaRPr lang="en-GB"/>
                    </a:p>
                  </a:txBody>
                  <a:tcPr/>
                </a:tc>
                <a:tc rowSpan="9" gridSpan="4">
                  <a:txBody>
                    <a:bodyPr/>
                    <a:lstStyle/>
                    <a:p>
                      <a:pPr algn="l"/>
                      <a:r>
                        <a:rPr lang="en-GB" sz="900" dirty="0" smtClean="0">
                          <a:solidFill>
                            <a:srgbClr val="FF0000"/>
                          </a:solidFill>
                        </a:rPr>
                        <a:t>Know</a:t>
                      </a:r>
                      <a:r>
                        <a:rPr lang="en-GB" sz="900" baseline="0" dirty="0" smtClean="0">
                          <a:solidFill>
                            <a:srgbClr val="FF0000"/>
                          </a:solidFill>
                        </a:rPr>
                        <a:t> that </a:t>
                      </a:r>
                      <a:r>
                        <a:rPr lang="en-GB" sz="900" baseline="0" dirty="0" smtClean="0">
                          <a:solidFill>
                            <a:srgbClr val="FF0000"/>
                          </a:solidFill>
                        </a:rPr>
                        <a:t>Bonfire Night (Guy Fawkes Night) is celebrated every year in Great Britain on 5th November to commemorate the Gunpowder Plot.</a:t>
                      </a:r>
                    </a:p>
                    <a:p>
                      <a:pPr algn="l"/>
                      <a:r>
                        <a:rPr lang="en-GB" sz="900" baseline="0" dirty="0" smtClean="0">
                          <a:solidFill>
                            <a:srgbClr val="FF0000"/>
                          </a:solidFill>
                        </a:rPr>
                        <a:t>Know that before Henry the VIII Britain's main religion was Catholicism.</a:t>
                      </a:r>
                    </a:p>
                    <a:p>
                      <a:pPr algn="l"/>
                      <a:r>
                        <a:rPr lang="en-GB" sz="900" baseline="0" dirty="0" smtClean="0">
                          <a:solidFill>
                            <a:srgbClr val="FF0000"/>
                          </a:solidFill>
                        </a:rPr>
                        <a:t>Know that in 1534, Henry VIII created the Church of England (Protestants) which led to fighting with Catholics.</a:t>
                      </a:r>
                    </a:p>
                    <a:p>
                      <a:pPr algn="l"/>
                      <a:r>
                        <a:rPr lang="en-GB" sz="900" baseline="0" dirty="0" smtClean="0">
                          <a:solidFill>
                            <a:srgbClr val="FF0000"/>
                          </a:solidFill>
                        </a:rPr>
                        <a:t>Know that it was made illegal to be a Catholic but James I promised he would change this but he did not. </a:t>
                      </a:r>
                    </a:p>
                    <a:p>
                      <a:pPr algn="l"/>
                      <a:r>
                        <a:rPr lang="en-GB" sz="900" baseline="0" dirty="0" smtClean="0">
                          <a:solidFill>
                            <a:srgbClr val="FF0000"/>
                          </a:solidFill>
                        </a:rPr>
                        <a:t>Know that the Gunpowder Plot was organised by Robert Catesby to get rid of James I. </a:t>
                      </a:r>
                    </a:p>
                    <a:p>
                      <a:pPr algn="l"/>
                      <a:r>
                        <a:rPr lang="en-GB" sz="900" baseline="0" dirty="0" smtClean="0">
                          <a:solidFill>
                            <a:srgbClr val="FF0000"/>
                          </a:solidFill>
                        </a:rPr>
                        <a:t>Know that Guy (Guido) Fawkes was best remembered as he was an explosives expert. </a:t>
                      </a:r>
                    </a:p>
                    <a:p>
                      <a:pPr algn="l"/>
                      <a:r>
                        <a:rPr lang="en-GB" sz="900" baseline="0" dirty="0" smtClean="0">
                          <a:solidFill>
                            <a:srgbClr val="FF0000"/>
                          </a:solidFill>
                        </a:rPr>
                        <a:t>Know that they were caught because of an anonymous letter sent to Lord </a:t>
                      </a:r>
                      <a:r>
                        <a:rPr lang="en-GB" sz="900" baseline="0" dirty="0" err="1" smtClean="0">
                          <a:solidFill>
                            <a:srgbClr val="FF0000"/>
                          </a:solidFill>
                        </a:rPr>
                        <a:t>Mounteagle</a:t>
                      </a:r>
                      <a:r>
                        <a:rPr lang="en-GB" sz="900" baseline="0" dirty="0" smtClean="0">
                          <a:solidFill>
                            <a:srgbClr val="FF0000"/>
                          </a:solidFill>
                        </a:rPr>
                        <a:t>.</a:t>
                      </a:r>
                    </a:p>
                    <a:p>
                      <a:pPr algn="l"/>
                      <a:r>
                        <a:rPr lang="en-GB" sz="900" baseline="0" dirty="0" smtClean="0">
                          <a:solidFill>
                            <a:srgbClr val="FF0000"/>
                          </a:solidFill>
                        </a:rPr>
                        <a:t>Know that all the plotters were caught and executed.</a:t>
                      </a:r>
                    </a:p>
                    <a:p>
                      <a:pPr algn="l"/>
                      <a:r>
                        <a:rPr lang="en-GB" sz="900" baseline="0" dirty="0" smtClean="0">
                          <a:solidFill>
                            <a:srgbClr val="FF6600"/>
                          </a:solidFill>
                        </a:rPr>
                        <a:t>Know that in 1603 it was illegal to belong to any religion other that the Church of England. </a:t>
                      </a:r>
                    </a:p>
                    <a:p>
                      <a:pPr algn="l"/>
                      <a:r>
                        <a:rPr lang="en-GB" sz="900" baseline="0" dirty="0" smtClean="0">
                          <a:solidFill>
                            <a:srgbClr val="FF6600"/>
                          </a:solidFill>
                        </a:rPr>
                        <a:t>Know that anyone who didn’t go to church on a Sunday would be fined.</a:t>
                      </a:r>
                    </a:p>
                    <a:p>
                      <a:pPr algn="l"/>
                      <a:r>
                        <a:rPr lang="en-GB" sz="900" baseline="0" dirty="0" smtClean="0">
                          <a:solidFill>
                            <a:srgbClr val="FF6600"/>
                          </a:solidFill>
                        </a:rPr>
                        <a:t>Know that anyone who followed a different religion could be arrested and out in prison. </a:t>
                      </a:r>
                    </a:p>
                    <a:p>
                      <a:pPr algn="l"/>
                      <a:r>
                        <a:rPr lang="en-GB" sz="900" baseline="0" dirty="0" smtClean="0">
                          <a:solidFill>
                            <a:srgbClr val="FF6600"/>
                          </a:solidFill>
                        </a:rPr>
                        <a:t>Know that Guy Fawkes hoped his actions would make life better for Catholics. </a:t>
                      </a:r>
                    </a:p>
                    <a:p>
                      <a:pPr algn="l"/>
                      <a:r>
                        <a:rPr lang="en-GB" sz="900" baseline="0" dirty="0" smtClean="0">
                          <a:solidFill>
                            <a:srgbClr val="FF6600"/>
                          </a:solidFill>
                        </a:rPr>
                        <a:t>Know that some people thought Guy Fawkes was a hero and that some people thought he was a villain. </a:t>
                      </a:r>
                    </a:p>
                    <a:p>
                      <a:pPr algn="l"/>
                      <a:r>
                        <a:rPr lang="en-GB" sz="900" baseline="0" dirty="0" smtClean="0">
                          <a:solidFill>
                            <a:srgbClr val="FFC000"/>
                          </a:solidFill>
                        </a:rPr>
                        <a:t>Know that in 1605 the Thanksgiving Act declared the 5</a:t>
                      </a:r>
                      <a:r>
                        <a:rPr lang="en-GB" sz="900" baseline="30000" dirty="0" smtClean="0">
                          <a:solidFill>
                            <a:srgbClr val="FFC000"/>
                          </a:solidFill>
                        </a:rPr>
                        <a:t>th</a:t>
                      </a:r>
                      <a:r>
                        <a:rPr lang="en-GB" sz="900" baseline="0" dirty="0" smtClean="0">
                          <a:solidFill>
                            <a:srgbClr val="FFC000"/>
                          </a:solidFill>
                        </a:rPr>
                        <a:t> November as a national day to celebrate the failed plot. </a:t>
                      </a:r>
                    </a:p>
                    <a:p>
                      <a:pPr algn="l"/>
                      <a:r>
                        <a:rPr lang="en-GB" sz="900" baseline="0" dirty="0" smtClean="0">
                          <a:solidFill>
                            <a:srgbClr val="FFC000"/>
                          </a:solidFill>
                        </a:rPr>
                        <a:t>Know it was originally called the Gunpowder Treason Day where people went to church and celebrated by lighting fires.</a:t>
                      </a:r>
                    </a:p>
                    <a:p>
                      <a:pPr algn="l"/>
                      <a:r>
                        <a:rPr lang="en-GB" sz="900" baseline="0" dirty="0" smtClean="0">
                          <a:solidFill>
                            <a:srgbClr val="FFC000"/>
                          </a:solidFill>
                        </a:rPr>
                        <a:t>Know that the Gunpowder Treason Day was repealed in 1859 but is still popular in the UK. </a:t>
                      </a:r>
                    </a:p>
                    <a:p>
                      <a:pPr algn="l"/>
                      <a:r>
                        <a:rPr lang="en-GB" sz="900" baseline="0" dirty="0" smtClean="0">
                          <a:solidFill>
                            <a:srgbClr val="FFC000"/>
                          </a:solidFill>
                        </a:rPr>
                        <a:t>Know that bonfire traditions have changed over time and that food has been a major part in celebrations including parkin, toffee apples and roasted potatoes.</a:t>
                      </a:r>
                    </a:p>
                    <a:p>
                      <a:pPr algn="l"/>
                      <a:r>
                        <a:rPr lang="en-GB" sz="900" baseline="0" dirty="0" smtClean="0">
                          <a:solidFill>
                            <a:srgbClr val="FFC000"/>
                          </a:solidFill>
                        </a:rPr>
                        <a:t>Know that in 2004 a law was passed to ban the sale of fireworks to anyone under 18.</a:t>
                      </a:r>
                    </a:p>
                    <a:p>
                      <a:pPr algn="l"/>
                      <a:r>
                        <a:rPr lang="en-GB" sz="900" baseline="0" dirty="0" smtClean="0">
                          <a:solidFill>
                            <a:srgbClr val="FFC000"/>
                          </a:solidFill>
                        </a:rPr>
                        <a:t>Know that some people are against fireworks as they can cause injuries to people, property and cause distress to vulnerable people and pets. </a:t>
                      </a:r>
                    </a:p>
                    <a:p>
                      <a:pPr algn="l"/>
                      <a:r>
                        <a:rPr lang="en-GB" sz="900" baseline="0" dirty="0" smtClean="0">
                          <a:solidFill>
                            <a:srgbClr val="00CC00"/>
                          </a:solidFill>
                        </a:rPr>
                        <a:t>Know that London was just recovering from the Great Plague, which had killed one-fifth of its population.</a:t>
                      </a:r>
                    </a:p>
                    <a:p>
                      <a:pPr algn="l"/>
                      <a:r>
                        <a:rPr lang="en-GB" sz="900" baseline="0" dirty="0" smtClean="0">
                          <a:solidFill>
                            <a:srgbClr val="00CC00"/>
                          </a:solidFill>
                        </a:rPr>
                        <a:t>Know that on the night of 2nd Sept 1666, a fire broke out at Thomas </a:t>
                      </a:r>
                      <a:r>
                        <a:rPr lang="en-GB" sz="900" baseline="0" dirty="0" err="1" smtClean="0">
                          <a:solidFill>
                            <a:srgbClr val="00CC00"/>
                          </a:solidFill>
                        </a:rPr>
                        <a:t>Farriner’s</a:t>
                      </a:r>
                      <a:r>
                        <a:rPr lang="en-GB" sz="900" baseline="0" dirty="0" smtClean="0">
                          <a:solidFill>
                            <a:srgbClr val="00CC00"/>
                          </a:solidFill>
                        </a:rPr>
                        <a:t>, the King’s baker, in Pudding Lane. </a:t>
                      </a:r>
                    </a:p>
                    <a:p>
                      <a:pPr algn="l"/>
                      <a:r>
                        <a:rPr lang="en-GB" sz="900" baseline="0" dirty="0" smtClean="0">
                          <a:solidFill>
                            <a:srgbClr val="00CC00"/>
                          </a:solidFill>
                        </a:rPr>
                        <a:t>Know that Small fires were common at this time as people used fire for cooking, heating and lighting in buildings made from wood that were built close together. </a:t>
                      </a:r>
                    </a:p>
                    <a:p>
                      <a:pPr algn="l"/>
                      <a:r>
                        <a:rPr lang="en-GB" sz="900" baseline="0" dirty="0" smtClean="0">
                          <a:solidFill>
                            <a:srgbClr val="00CC00"/>
                          </a:solidFill>
                        </a:rPr>
                        <a:t>Know that firefighting was done by destroying buildings to create a fire break to stop the flames spreading. </a:t>
                      </a:r>
                    </a:p>
                    <a:p>
                      <a:pPr algn="l"/>
                      <a:r>
                        <a:rPr lang="en-GB" sz="900" baseline="0" dirty="0" smtClean="0">
                          <a:solidFill>
                            <a:srgbClr val="00CC00"/>
                          </a:solidFill>
                        </a:rPr>
                        <a:t>Know that the Fire of London spread quickly because the Mayor did not want to destroy buildings. </a:t>
                      </a:r>
                    </a:p>
                    <a:p>
                      <a:pPr algn="l"/>
                      <a:r>
                        <a:rPr lang="en-GB" sz="900" baseline="0" dirty="0" smtClean="0">
                          <a:solidFill>
                            <a:srgbClr val="00B0F0"/>
                          </a:solidFill>
                        </a:rPr>
                        <a:t>Know </a:t>
                      </a:r>
                      <a:r>
                        <a:rPr lang="en-GB" sz="900" baseline="0" dirty="0" smtClean="0">
                          <a:solidFill>
                            <a:srgbClr val="00B0F0"/>
                          </a:solidFill>
                        </a:rPr>
                        <a:t>that </a:t>
                      </a:r>
                      <a:r>
                        <a:rPr lang="en-GB" sz="900" baseline="0" dirty="0" smtClean="0">
                          <a:solidFill>
                            <a:srgbClr val="00B0F0"/>
                          </a:solidFill>
                        </a:rPr>
                        <a:t>the fire spread quickly due to a dry Summer, wooden houses built close together, strong winds and no city-wide fire service. </a:t>
                      </a:r>
                    </a:p>
                    <a:p>
                      <a:pPr algn="l"/>
                      <a:r>
                        <a:rPr lang="en-GB" sz="900" baseline="0" dirty="0" smtClean="0">
                          <a:solidFill>
                            <a:srgbClr val="00B0F0"/>
                          </a:solidFill>
                        </a:rPr>
                        <a:t>Know that the fire lasted for just under five days and that 400 hundred streets burned to the ground. </a:t>
                      </a:r>
                    </a:p>
                    <a:p>
                      <a:pPr algn="l"/>
                      <a:r>
                        <a:rPr lang="en-GB" sz="900" baseline="0" dirty="0" smtClean="0">
                          <a:solidFill>
                            <a:srgbClr val="00B0F0"/>
                          </a:solidFill>
                        </a:rPr>
                        <a:t>Know that around 13,000 houses and 87 churches were burned but it is thought only 10 people died. </a:t>
                      </a:r>
                    </a:p>
                    <a:p>
                      <a:pPr algn="l"/>
                      <a:r>
                        <a:rPr lang="en-GB" sz="900" baseline="0" dirty="0" smtClean="0">
                          <a:solidFill>
                            <a:srgbClr val="00B0F0"/>
                          </a:solidFill>
                        </a:rPr>
                        <a:t>Know why only 10 people might have died in the fire and how people might have escaped. </a:t>
                      </a:r>
                    </a:p>
                    <a:p>
                      <a:pPr algn="l"/>
                      <a:r>
                        <a:rPr lang="en-GB" sz="900" baseline="0" dirty="0" smtClean="0">
                          <a:solidFill>
                            <a:srgbClr val="00B0F0"/>
                          </a:solidFill>
                        </a:rPr>
                        <a:t>Know that on the 3</a:t>
                      </a:r>
                      <a:r>
                        <a:rPr lang="en-GB" sz="900" baseline="30000" dirty="0" smtClean="0">
                          <a:solidFill>
                            <a:srgbClr val="00B0F0"/>
                          </a:solidFill>
                        </a:rPr>
                        <a:t>rd</a:t>
                      </a:r>
                      <a:r>
                        <a:rPr lang="en-GB" sz="900" baseline="0" dirty="0" smtClean="0">
                          <a:solidFill>
                            <a:srgbClr val="00B0F0"/>
                          </a:solidFill>
                        </a:rPr>
                        <a:t> day buildings were finally destroyed to stop the spread. </a:t>
                      </a:r>
                    </a:p>
                    <a:p>
                      <a:pPr algn="l"/>
                      <a:r>
                        <a:rPr lang="en-GB" sz="900" baseline="0" dirty="0" smtClean="0">
                          <a:solidFill>
                            <a:srgbClr val="7030A0"/>
                          </a:solidFill>
                        </a:rPr>
                        <a:t>Know that the diaries of Samuel Pepys and John Evelyn provide a written account of the Great Fire. </a:t>
                      </a:r>
                    </a:p>
                    <a:p>
                      <a:pPr algn="l"/>
                      <a:r>
                        <a:rPr lang="en-GB" sz="900" baseline="0" dirty="0" smtClean="0">
                          <a:solidFill>
                            <a:srgbClr val="7030A0"/>
                          </a:solidFill>
                        </a:rPr>
                        <a:t>Know that both Pepys and Evelyn have written accounts of the fire but with different viewpoints.</a:t>
                      </a:r>
                    </a:p>
                    <a:p>
                      <a:pPr algn="l"/>
                      <a:r>
                        <a:rPr lang="en-GB" sz="900" baseline="0" dirty="0" smtClean="0">
                          <a:solidFill>
                            <a:srgbClr val="7030A0"/>
                          </a:solidFill>
                        </a:rPr>
                        <a:t>Know that Pepys’ diary was a significant source in providing historical information about the fire. </a:t>
                      </a:r>
                    </a:p>
                    <a:p>
                      <a:pPr algn="l"/>
                      <a:r>
                        <a:rPr lang="en-GB" sz="900" baseline="0" dirty="0" smtClean="0">
                          <a:solidFill>
                            <a:srgbClr val="7030A0"/>
                          </a:solidFill>
                        </a:rPr>
                        <a:t>Know that in 1668 new rules were introduced to ensure buildings were built further apart and made from brick and stone. </a:t>
                      </a:r>
                    </a:p>
                    <a:p>
                      <a:pPr algn="l"/>
                      <a:r>
                        <a:rPr lang="en-GB" sz="900" baseline="0" dirty="0" smtClean="0">
                          <a:solidFill>
                            <a:srgbClr val="7030A0"/>
                          </a:solidFill>
                        </a:rPr>
                        <a:t>Know it took 30 years to rebuild the city with one of the new buildings being Sir Christopher Wren’s St Paul Cathedral. </a:t>
                      </a:r>
                    </a:p>
                    <a:p>
                      <a:pPr algn="l"/>
                      <a:r>
                        <a:rPr lang="en-GB" sz="900" baseline="0" dirty="0" smtClean="0">
                          <a:solidFill>
                            <a:srgbClr val="7030A0"/>
                          </a:solidFill>
                        </a:rPr>
                        <a:t>Know that improved firefighting techniques were also introduced. London was divided into four districts, and each district had its own firefighters and equipment. </a:t>
                      </a:r>
                    </a:p>
                    <a:p>
                      <a:pPr algn="l"/>
                      <a:r>
                        <a:rPr lang="en-GB" sz="900" baseline="0" dirty="0" smtClean="0">
                          <a:solidFill>
                            <a:srgbClr val="7030A0"/>
                          </a:solidFill>
                        </a:rPr>
                        <a:t>Know that in memory of the fire, a memorial was built called the Monument. </a:t>
                      </a:r>
                      <a:endParaRPr lang="en-GB" sz="900" baseline="0" dirty="0" smtClean="0">
                        <a:solidFill>
                          <a:srgbClr val="7030A0"/>
                        </a:solidFill>
                      </a:endParaRPr>
                    </a:p>
                  </a:txBody>
                  <a:tcPr/>
                </a:tc>
                <a:tc rowSpan="9" hMerge="1">
                  <a:txBody>
                    <a:bodyPr/>
                    <a:lstStyle/>
                    <a:p>
                      <a:endParaRPr lang="en-GB" sz="1100" dirty="0" smtClean="0"/>
                    </a:p>
                  </a:txBody>
                  <a:tcPr/>
                </a:tc>
                <a:tc rowSpan="9" hMerge="1">
                  <a:txBody>
                    <a:bodyPr/>
                    <a:lstStyle/>
                    <a:p>
                      <a:endParaRPr lang="en-GB"/>
                    </a:p>
                  </a:txBody>
                  <a:tcPr/>
                </a:tc>
                <a:tc rowSpan="9" hMerge="1">
                  <a:txBody>
                    <a:bodyPr/>
                    <a:lstStyle/>
                    <a:p>
                      <a:endParaRPr lang="en-GB" sz="1100" dirty="0"/>
                    </a:p>
                  </a:txBody>
                  <a:tcPr/>
                </a:tc>
                <a:tc gridSpan="2">
                  <a:txBody>
                    <a:bodyPr/>
                    <a:lstStyle/>
                    <a:p>
                      <a:r>
                        <a:rPr lang="en-GB" sz="1000" dirty="0" smtClean="0"/>
                        <a:t>Stuart period, King James 1, earlier, treason, plot, Catholic, Protestant, evidence, sources, traditional, rhyme, orally, hero, villain, terrorist, treason, customs, tradition, commemorate, importance, relevance, effigy, law, repeal, now, then, cause, important, water squirt, fire bucket, fire hook, eyewitness, diary, interpretation, consequences, impact, benefit.</a:t>
                      </a:r>
                      <a:endParaRPr lang="en-GB" sz="1000" dirty="0"/>
                    </a:p>
                  </a:txBody>
                  <a:tcPr/>
                </a:tc>
                <a:tc hMerge="1">
                  <a:txBody>
                    <a:bodyPr/>
                    <a:lstStyle/>
                    <a:p>
                      <a:endParaRPr lang="en-GB" dirty="0"/>
                    </a:p>
                  </a:txBody>
                  <a:tcPr/>
                </a:tc>
                <a:extLst>
                  <a:ext uri="{0D108BD9-81ED-4DB2-BD59-A6C34878D82A}">
                    <a16:rowId xmlns:a16="http://schemas.microsoft.com/office/drawing/2014/main" val="1267818584"/>
                  </a:ext>
                </a:extLst>
              </a:tr>
              <a:tr h="255531">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000" dirty="0" smtClean="0"/>
                        <a:t>Key people</a:t>
                      </a:r>
                      <a:endParaRPr lang="en-GB" sz="1000" dirty="0"/>
                    </a:p>
                  </a:txBody>
                  <a:tcPr/>
                </a:tc>
                <a:tc>
                  <a:txBody>
                    <a:bodyPr/>
                    <a:lstStyle/>
                    <a:p>
                      <a:r>
                        <a:rPr lang="en-GB" sz="1000" dirty="0" smtClean="0"/>
                        <a:t>Linked Texts</a:t>
                      </a:r>
                      <a:endParaRPr lang="en-GB" sz="1000" dirty="0"/>
                    </a:p>
                  </a:txBody>
                  <a:tcPr/>
                </a:tc>
                <a:extLst>
                  <a:ext uri="{0D108BD9-81ED-4DB2-BD59-A6C34878D82A}">
                    <a16:rowId xmlns:a16="http://schemas.microsoft.com/office/drawing/2014/main" val="1698299168"/>
                  </a:ext>
                </a:extLst>
              </a:tr>
              <a:tr h="1406109">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000" dirty="0" smtClean="0"/>
                        <a:t>Queen Elizabeth 1</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000" dirty="0" smtClean="0"/>
                        <a:t>King James I</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000" dirty="0" smtClean="0"/>
                        <a:t>Guy</a:t>
                      </a:r>
                      <a:r>
                        <a:rPr lang="en-GB" sz="1000" baseline="0" dirty="0" smtClean="0"/>
                        <a:t> ‘Guido’ Fawkes</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000" baseline="0" dirty="0" smtClean="0"/>
                        <a:t>Robert Catesby</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000" baseline="0" dirty="0" smtClean="0"/>
                        <a:t>Lord </a:t>
                      </a:r>
                      <a:r>
                        <a:rPr lang="en-GB" sz="1000" baseline="0" dirty="0" err="1" smtClean="0"/>
                        <a:t>Mounteagle</a:t>
                      </a:r>
                      <a:endParaRPr lang="en-GB" sz="1000" baseline="0" dirty="0" smtClean="0"/>
                    </a:p>
                    <a:p>
                      <a:pPr marL="0" marR="0" lvl="0" indent="0" algn="l" defTabSz="1280160" rtl="0" eaLnBrk="1" fontAlgn="auto" latinLnBrk="0" hangingPunct="1">
                        <a:lnSpc>
                          <a:spcPct val="100000"/>
                        </a:lnSpc>
                        <a:spcBef>
                          <a:spcPts val="0"/>
                        </a:spcBef>
                        <a:spcAft>
                          <a:spcPts val="0"/>
                        </a:spcAft>
                        <a:buClrTx/>
                        <a:buSzTx/>
                        <a:buFontTx/>
                        <a:buNone/>
                        <a:tabLst/>
                        <a:defRPr/>
                      </a:pPr>
                      <a:r>
                        <a:rPr lang="en-GB" sz="1000" baseline="0" dirty="0" smtClean="0"/>
                        <a:t>Thomas </a:t>
                      </a:r>
                      <a:r>
                        <a:rPr lang="en-GB" sz="1000" baseline="0" dirty="0" err="1" smtClean="0"/>
                        <a:t>Farriner</a:t>
                      </a:r>
                      <a:endParaRPr lang="en-GB" sz="1000" baseline="0" dirty="0" smtClean="0"/>
                    </a:p>
                    <a:p>
                      <a:pPr marL="0" marR="0" lvl="0" indent="0" algn="l" defTabSz="1280160" rtl="0" eaLnBrk="1" fontAlgn="auto" latinLnBrk="0" hangingPunct="1">
                        <a:lnSpc>
                          <a:spcPct val="100000"/>
                        </a:lnSpc>
                        <a:spcBef>
                          <a:spcPts val="0"/>
                        </a:spcBef>
                        <a:spcAft>
                          <a:spcPts val="0"/>
                        </a:spcAft>
                        <a:buClrTx/>
                        <a:buSzTx/>
                        <a:buFontTx/>
                        <a:buNone/>
                        <a:tabLst/>
                        <a:defRPr/>
                      </a:pPr>
                      <a:r>
                        <a:rPr lang="en-GB" sz="1000" baseline="0" dirty="0" smtClean="0"/>
                        <a:t>Samuel Pepys</a:t>
                      </a:r>
                    </a:p>
                    <a:p>
                      <a:pPr marL="0" marR="0" lvl="0" indent="0" algn="l" defTabSz="1280160" rtl="0" eaLnBrk="1" fontAlgn="auto" latinLnBrk="0" hangingPunct="1">
                        <a:lnSpc>
                          <a:spcPct val="100000"/>
                        </a:lnSpc>
                        <a:spcBef>
                          <a:spcPts val="0"/>
                        </a:spcBef>
                        <a:spcAft>
                          <a:spcPts val="0"/>
                        </a:spcAft>
                        <a:buClrTx/>
                        <a:buSzTx/>
                        <a:buFontTx/>
                        <a:buNone/>
                        <a:tabLst/>
                        <a:defRPr/>
                      </a:pPr>
                      <a:endParaRPr lang="en-GB" sz="1000" baseline="0" dirty="0" smtClean="0"/>
                    </a:p>
                    <a:p>
                      <a:pPr marL="0" marR="0" lvl="0" indent="0" algn="l" defTabSz="1280160" rtl="0" eaLnBrk="1" fontAlgn="auto" latinLnBrk="0" hangingPunct="1">
                        <a:lnSpc>
                          <a:spcPct val="100000"/>
                        </a:lnSpc>
                        <a:spcBef>
                          <a:spcPts val="0"/>
                        </a:spcBef>
                        <a:spcAft>
                          <a:spcPts val="0"/>
                        </a:spcAft>
                        <a:buClrTx/>
                        <a:buSzTx/>
                        <a:buFontTx/>
                        <a:buNone/>
                        <a:tabLst/>
                        <a:defRPr/>
                      </a:pPr>
                      <a:endParaRPr lang="en-GB" sz="1000" dirty="0" smtClean="0"/>
                    </a:p>
                  </a:txBody>
                  <a:tcPr/>
                </a:tc>
                <a:tc>
                  <a:txBody>
                    <a:bodyPr/>
                    <a:lstStyle/>
                    <a:p>
                      <a:r>
                        <a:rPr lang="en-GB" sz="1000" dirty="0" smtClean="0"/>
                        <a:t>The Great Fire of London by Emma Adams</a:t>
                      </a:r>
                      <a:endParaRPr lang="en-GB" sz="1000" dirty="0"/>
                    </a:p>
                  </a:txBody>
                  <a:tcPr/>
                </a:tc>
                <a:extLst>
                  <a:ext uri="{0D108BD9-81ED-4DB2-BD59-A6C34878D82A}">
                    <a16:rowId xmlns:a16="http://schemas.microsoft.com/office/drawing/2014/main" val="3817116731"/>
                  </a:ext>
                </a:extLst>
              </a:tr>
              <a:tr h="265471">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a:txBody>
                    <a:bodyPr/>
                    <a:lstStyle/>
                    <a:p>
                      <a:pPr algn="ctr"/>
                      <a:r>
                        <a:rPr lang="en-GB" sz="1000" dirty="0" smtClean="0"/>
                        <a:t>Disciplinary Knowledge</a:t>
                      </a:r>
                      <a:endParaRPr lang="en-GB" sz="1000" dirty="0"/>
                    </a:p>
                  </a:txBody>
                  <a:tcPr/>
                </a:tc>
                <a:tc hMerge="1">
                  <a:txBody>
                    <a:bodyPr/>
                    <a:lstStyle/>
                    <a:p>
                      <a:endParaRPr lang="en-GB"/>
                    </a:p>
                  </a:txBody>
                  <a:tcPr/>
                </a:tc>
                <a:extLst>
                  <a:ext uri="{0D108BD9-81ED-4DB2-BD59-A6C34878D82A}">
                    <a16:rowId xmlns:a16="http://schemas.microsoft.com/office/drawing/2014/main" val="3374132400"/>
                  </a:ext>
                </a:extLst>
              </a:tr>
              <a:tr h="248660">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rowSpan="5" gridSpan="2">
                  <a:txBody>
                    <a:bodyPr/>
                    <a:lstStyle/>
                    <a:p>
                      <a:r>
                        <a:rPr lang="en-GB" sz="1000" dirty="0" smtClean="0"/>
                        <a:t>To be able to </a:t>
                      </a:r>
                      <a:r>
                        <a:rPr lang="en-GB" sz="1000" dirty="0" smtClean="0"/>
                        <a:t>identify </a:t>
                      </a:r>
                      <a:r>
                        <a:rPr lang="en-GB" sz="1000" dirty="0" smtClean="0"/>
                        <a:t>significant events that </a:t>
                      </a:r>
                      <a:r>
                        <a:rPr lang="en-GB" sz="1000" dirty="0" smtClean="0"/>
                        <a:t>led</a:t>
                      </a:r>
                      <a:r>
                        <a:rPr lang="en-GB" sz="1000" baseline="0" dirty="0" smtClean="0"/>
                        <a:t> to November 5</a:t>
                      </a:r>
                      <a:r>
                        <a:rPr lang="en-GB" sz="1000" baseline="30000" dirty="0" smtClean="0"/>
                        <a:t>th</a:t>
                      </a:r>
                      <a:r>
                        <a:rPr lang="en-GB" sz="1000" baseline="0" dirty="0" smtClean="0"/>
                        <a:t> being celebrated in Great Britain. </a:t>
                      </a:r>
                    </a:p>
                    <a:p>
                      <a:r>
                        <a:rPr lang="en-GB" sz="1000" dirty="0" smtClean="0"/>
                        <a:t>To be able to identify significant events that led</a:t>
                      </a:r>
                      <a:r>
                        <a:rPr lang="en-GB" sz="1000" baseline="0" dirty="0" smtClean="0"/>
                        <a:t> to the Great Fire of London. </a:t>
                      </a:r>
                    </a:p>
                    <a:p>
                      <a:r>
                        <a:rPr lang="en-GB" sz="1000" dirty="0" smtClean="0"/>
                        <a:t>To </a:t>
                      </a:r>
                      <a:r>
                        <a:rPr lang="en-GB" sz="1000" dirty="0" smtClean="0"/>
                        <a:t>be able to ask and answer historically valid questions about </a:t>
                      </a:r>
                      <a:r>
                        <a:rPr lang="en-GB" sz="1000" dirty="0" smtClean="0"/>
                        <a:t>the Gunpowder Plot and the Great Fire of London.</a:t>
                      </a:r>
                      <a:endParaRPr lang="en-GB" sz="1000" dirty="0" smtClean="0"/>
                    </a:p>
                    <a:p>
                      <a:r>
                        <a:rPr lang="en-GB" sz="1000" dirty="0" smtClean="0"/>
                        <a:t>To be able to understand some of the ways in which we can find out about the past. </a:t>
                      </a:r>
                    </a:p>
                    <a:p>
                      <a:r>
                        <a:rPr lang="en-GB" sz="1000" dirty="0" smtClean="0"/>
                        <a:t>To be able to identify different ways information from the past is represented. </a:t>
                      </a:r>
                    </a:p>
                    <a:p>
                      <a:r>
                        <a:rPr lang="en-GB" sz="1000" dirty="0" smtClean="0"/>
                        <a:t>To be able to understand people have different views about the past. </a:t>
                      </a:r>
                    </a:p>
                    <a:p>
                      <a:r>
                        <a:rPr lang="en-GB" sz="1000" dirty="0" smtClean="0"/>
                        <a:t>To</a:t>
                      </a:r>
                      <a:r>
                        <a:rPr lang="en-GB" sz="1000" baseline="0" dirty="0" smtClean="0"/>
                        <a:t> </a:t>
                      </a:r>
                      <a:r>
                        <a:rPr lang="en-GB" sz="1000" dirty="0" smtClean="0"/>
                        <a:t>know and understand key</a:t>
                      </a:r>
                      <a:r>
                        <a:rPr lang="en-GB" sz="1000" baseline="0" dirty="0" smtClean="0"/>
                        <a:t> </a:t>
                      </a:r>
                      <a:r>
                        <a:rPr lang="en-GB" sz="1000" dirty="0" smtClean="0"/>
                        <a:t>features from the</a:t>
                      </a:r>
                      <a:r>
                        <a:rPr lang="en-GB" sz="1000" baseline="0" dirty="0" smtClean="0"/>
                        <a:t> past. </a:t>
                      </a:r>
                    </a:p>
                    <a:p>
                      <a:r>
                        <a:rPr lang="en-GB" sz="1000" baseline="0" dirty="0" smtClean="0"/>
                        <a:t>Use a wide range of everyday historical terms. </a:t>
                      </a:r>
                    </a:p>
                    <a:p>
                      <a:endParaRPr lang="en-GB" sz="1000" dirty="0"/>
                    </a:p>
                  </a:txBody>
                  <a:tcPr/>
                </a:tc>
                <a:tc rowSpan="5" hMerge="1">
                  <a:txBody>
                    <a:bodyPr/>
                    <a:lstStyle/>
                    <a:p>
                      <a:endParaRPr lang="en-GB"/>
                    </a:p>
                  </a:txBody>
                  <a:tcPr/>
                </a:tc>
                <a:extLst>
                  <a:ext uri="{0D108BD9-81ED-4DB2-BD59-A6C34878D82A}">
                    <a16:rowId xmlns:a16="http://schemas.microsoft.com/office/drawing/2014/main" val="1348887704"/>
                  </a:ext>
                </a:extLst>
              </a:tr>
              <a:tr h="255531">
                <a:tc gridSpan="2">
                  <a:txBody>
                    <a:bodyPr/>
                    <a:lstStyle/>
                    <a:p>
                      <a:pPr algn="ctr"/>
                      <a:r>
                        <a:rPr lang="en-GB" sz="900" dirty="0" smtClean="0"/>
                        <a:t>Prior Learning</a:t>
                      </a:r>
                      <a:endParaRPr lang="en-GB" sz="900" dirty="0"/>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gridSpan="2" vMerge="1">
                  <a:txBody>
                    <a:bodyPr/>
                    <a:lstStyle/>
                    <a:p>
                      <a:endParaRPr lang="en-GB" sz="1100" dirty="0"/>
                    </a:p>
                  </a:txBody>
                  <a:tcPr/>
                </a:tc>
                <a:tc hMerge="1" vMerge="1">
                  <a:txBody>
                    <a:bodyPr/>
                    <a:lstStyle/>
                    <a:p>
                      <a:endParaRPr lang="en-GB" sz="1100" dirty="0"/>
                    </a:p>
                  </a:txBody>
                  <a:tcPr/>
                </a:tc>
                <a:extLst>
                  <a:ext uri="{0D108BD9-81ED-4DB2-BD59-A6C34878D82A}">
                    <a16:rowId xmlns:a16="http://schemas.microsoft.com/office/drawing/2014/main" val="2656242789"/>
                  </a:ext>
                </a:extLst>
              </a:tr>
              <a:tr h="815892">
                <a:tc gridSpan="2">
                  <a:txBody>
                    <a:bodyPr/>
                    <a:lstStyle/>
                    <a:p>
                      <a:r>
                        <a:rPr lang="en-GB" sz="900" dirty="0" smtClean="0"/>
                        <a:t>EYFS: Understanding the World – Past and Present. </a:t>
                      </a:r>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2" vMerge="1">
                  <a:txBody>
                    <a:bodyPr/>
                    <a:lstStyle/>
                    <a:p>
                      <a:endParaRPr lang="en-GB" sz="1100" dirty="0"/>
                    </a:p>
                  </a:txBody>
                  <a:tcPr/>
                </a:tc>
                <a:tc hMerge="1" vMerge="1">
                  <a:txBody>
                    <a:bodyPr/>
                    <a:lstStyle/>
                    <a:p>
                      <a:endParaRPr lang="en-GB" sz="1100" dirty="0"/>
                    </a:p>
                  </a:txBody>
                  <a:tcPr/>
                </a:tc>
                <a:extLst>
                  <a:ext uri="{0D108BD9-81ED-4DB2-BD59-A6C34878D82A}">
                    <a16:rowId xmlns:a16="http://schemas.microsoft.com/office/drawing/2014/main" val="1740481448"/>
                  </a:ext>
                </a:extLst>
              </a:tr>
              <a:tr h="255531">
                <a:tc gridSpan="2">
                  <a:txBody>
                    <a:bodyPr/>
                    <a:lstStyle/>
                    <a:p>
                      <a:pPr algn="ctr"/>
                      <a:r>
                        <a:rPr lang="en-GB" sz="900" dirty="0" smtClean="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1019018">
                <a:tc gridSpan="2">
                  <a:txBody>
                    <a:bodyPr/>
                    <a:lstStyle/>
                    <a:p>
                      <a:r>
                        <a:rPr lang="en-GB" sz="900" dirty="0" smtClean="0"/>
                        <a:t>Year 4 Unit 3: How has crime and punishment changed over time? </a:t>
                      </a:r>
                    </a:p>
                    <a:p>
                      <a:endParaRPr lang="en-GB" sz="900" dirty="0" smtClean="0"/>
                    </a:p>
                    <a:p>
                      <a:r>
                        <a:rPr lang="en-GB" sz="900" dirty="0" smtClean="0"/>
                        <a:t>Year 6 Unit 3: Did WW1</a:t>
                      </a:r>
                      <a:r>
                        <a:rPr lang="en-GB" sz="900" baseline="0" dirty="0" smtClean="0"/>
                        <a:t> or WW2 have the biggest impact on our locality? </a:t>
                      </a:r>
                      <a:endParaRPr lang="en-GB" sz="900" dirty="0" smtClean="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24899">
                <a:tc gridSpan="8">
                  <a:txBody>
                    <a:bodyPr/>
                    <a:lstStyle/>
                    <a:p>
                      <a:pPr algn="ctr"/>
                      <a:r>
                        <a:rPr lang="en-GB" sz="900" dirty="0" smtClean="0"/>
                        <a:t>Teaching Ideas</a:t>
                      </a:r>
                      <a:endParaRPr lang="en-GB" sz="900" dirty="0"/>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586219">
                <a:tc>
                  <a:txBody>
                    <a:bodyPr/>
                    <a:lstStyle/>
                    <a:p>
                      <a:pPr algn="ctr"/>
                      <a:r>
                        <a:rPr lang="en-GB" sz="900" u="sng" dirty="0" smtClean="0"/>
                        <a:t>Historical Enquiry</a:t>
                      </a:r>
                    </a:p>
                    <a:p>
                      <a:pPr algn="ctr"/>
                      <a:r>
                        <a:rPr lang="en-GB" sz="900" u="sng" dirty="0" smtClean="0"/>
                        <a:t>Understand Chronology</a:t>
                      </a: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900" u="sng" dirty="0" smtClean="0"/>
                        <a:t>Historical Enquiry</a:t>
                      </a:r>
                    </a:p>
                    <a:p>
                      <a:pPr marL="0" marR="0" lvl="0" indent="0" algn="ctr" defTabSz="1280160" rtl="0" eaLnBrk="1" fontAlgn="auto" latinLnBrk="0" hangingPunct="1">
                        <a:lnSpc>
                          <a:spcPct val="100000"/>
                        </a:lnSpc>
                        <a:spcBef>
                          <a:spcPts val="0"/>
                        </a:spcBef>
                        <a:spcAft>
                          <a:spcPts val="0"/>
                        </a:spcAft>
                        <a:buClrTx/>
                        <a:buSzTx/>
                        <a:buFontTx/>
                        <a:buNone/>
                        <a:tabLst/>
                        <a:defRPr/>
                      </a:pPr>
                      <a:r>
                        <a:rPr lang="en-GB" sz="900" u="sng" dirty="0" smtClean="0"/>
                        <a:t>Interpret Historically</a:t>
                      </a:r>
                    </a:p>
                    <a:p>
                      <a:pPr algn="ctr"/>
                      <a:endParaRPr lang="en-GB" sz="900" u="sng" dirty="0"/>
                    </a:p>
                  </a:txBody>
                  <a:tcPr/>
                </a:tc>
                <a:tc hMerge="1">
                  <a:txBody>
                    <a:bodyPr/>
                    <a:lstStyle/>
                    <a:p>
                      <a:endParaRPr lang="en-GB"/>
                    </a:p>
                  </a:txBody>
                  <a:tcPr/>
                </a:tc>
                <a:tc>
                  <a:txBody>
                    <a:bodyPr/>
                    <a:lstStyle/>
                    <a:p>
                      <a:pPr algn="ctr"/>
                      <a:r>
                        <a:rPr lang="en-GB" sz="900" u="sng" dirty="0" smtClean="0"/>
                        <a:t>Communicate </a:t>
                      </a:r>
                      <a:r>
                        <a:rPr lang="en-GB" sz="900" u="sng" dirty="0" smtClean="0"/>
                        <a:t>Historically </a:t>
                      </a:r>
                      <a:endParaRPr lang="en-GB" sz="900" u="sng" dirty="0" smtClean="0"/>
                    </a:p>
                    <a:p>
                      <a:pPr marL="0" marR="0" lvl="0" indent="0" algn="ctr" defTabSz="1280160" rtl="0" eaLnBrk="1" fontAlgn="auto" latinLnBrk="0" hangingPunct="1">
                        <a:lnSpc>
                          <a:spcPct val="100000"/>
                        </a:lnSpc>
                        <a:spcBef>
                          <a:spcPts val="0"/>
                        </a:spcBef>
                        <a:spcAft>
                          <a:spcPts val="0"/>
                        </a:spcAft>
                        <a:buClrTx/>
                        <a:buSzTx/>
                        <a:buFontTx/>
                        <a:buNone/>
                        <a:tabLst/>
                        <a:defRPr/>
                      </a:pPr>
                      <a:r>
                        <a:rPr lang="en-GB" sz="900" u="sng" dirty="0" smtClean="0"/>
                        <a:t>Interpret Historically</a:t>
                      </a:r>
                    </a:p>
                    <a:p>
                      <a:pPr algn="ctr"/>
                      <a:endParaRPr lang="en-GB" sz="900" u="sng" dirty="0" smtClean="0"/>
                    </a:p>
                    <a:p>
                      <a:pPr algn="ctr"/>
                      <a:endParaRPr lang="en-GB" sz="900" u="sng" dirty="0" smtClean="0"/>
                    </a:p>
                  </a:txBody>
                  <a:tcPr/>
                </a:tc>
                <a:tc>
                  <a:txBody>
                    <a:bodyPr/>
                    <a:lstStyle/>
                    <a:p>
                      <a:pPr algn="ctr"/>
                      <a:r>
                        <a:rPr lang="en-GB" sz="900" u="sng" dirty="0" smtClean="0"/>
                        <a:t>Interpret Historically</a:t>
                      </a:r>
                    </a:p>
                    <a:p>
                      <a:pPr marL="0" marR="0" lvl="0" indent="0" algn="ctr" defTabSz="1280160" rtl="0" eaLnBrk="1" fontAlgn="auto" latinLnBrk="0" hangingPunct="1">
                        <a:lnSpc>
                          <a:spcPct val="100000"/>
                        </a:lnSpc>
                        <a:spcBef>
                          <a:spcPts val="0"/>
                        </a:spcBef>
                        <a:spcAft>
                          <a:spcPts val="0"/>
                        </a:spcAft>
                        <a:buClrTx/>
                        <a:buSzTx/>
                        <a:buFontTx/>
                        <a:buNone/>
                        <a:tabLst/>
                        <a:defRPr/>
                      </a:pPr>
                      <a:r>
                        <a:rPr lang="en-GB" sz="900" u="sng" dirty="0" smtClean="0"/>
                        <a:t>Understand Chronology</a:t>
                      </a:r>
                    </a:p>
                    <a:p>
                      <a:pPr algn="ctr"/>
                      <a:endParaRPr lang="en-GB" sz="900" u="sng" dirty="0" smtClean="0"/>
                    </a:p>
                  </a:txBody>
                  <a:tcPr/>
                </a:tc>
                <a:tc gridSpan="2">
                  <a:txBody>
                    <a:bodyPr/>
                    <a:lstStyle/>
                    <a:p>
                      <a:pPr algn="ctr"/>
                      <a:r>
                        <a:rPr lang="en-GB" sz="900" u="sng" dirty="0" smtClean="0"/>
                        <a:t>Interpret Historically </a:t>
                      </a:r>
                    </a:p>
                    <a:p>
                      <a:pPr marL="0" marR="0" lvl="0" indent="0" algn="ctr" defTabSz="1280160" rtl="0" eaLnBrk="1" fontAlgn="auto" latinLnBrk="0" hangingPunct="1">
                        <a:lnSpc>
                          <a:spcPct val="100000"/>
                        </a:lnSpc>
                        <a:spcBef>
                          <a:spcPts val="0"/>
                        </a:spcBef>
                        <a:spcAft>
                          <a:spcPts val="0"/>
                        </a:spcAft>
                        <a:buClrTx/>
                        <a:buSzTx/>
                        <a:buFontTx/>
                        <a:buNone/>
                        <a:tabLst/>
                        <a:defRPr/>
                      </a:pPr>
                      <a:r>
                        <a:rPr lang="en-GB" sz="900" u="sng" dirty="0" smtClean="0"/>
                        <a:t>Communicate Historically </a:t>
                      </a:r>
                    </a:p>
                    <a:p>
                      <a:pPr algn="ctr"/>
                      <a:endParaRPr lang="en-GB" sz="900" u="sng" dirty="0"/>
                    </a:p>
                  </a:txBody>
                  <a:tcPr/>
                </a:tc>
                <a:tc hMerge="1">
                  <a:txBody>
                    <a:bodyPr/>
                    <a:lstStyle/>
                    <a:p>
                      <a:endParaRPr lang="en-GB"/>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900" u="sng" dirty="0" smtClean="0"/>
                        <a:t>Communicate </a:t>
                      </a:r>
                      <a:r>
                        <a:rPr lang="en-GB" sz="900" u="sng" dirty="0" smtClean="0"/>
                        <a:t>Historically </a:t>
                      </a:r>
                    </a:p>
                    <a:p>
                      <a:pPr marL="0" marR="0" lvl="0" indent="0" algn="ctr" defTabSz="1280160" rtl="0" eaLnBrk="1" fontAlgn="auto" latinLnBrk="0" hangingPunct="1">
                        <a:lnSpc>
                          <a:spcPct val="100000"/>
                        </a:lnSpc>
                        <a:spcBef>
                          <a:spcPts val="0"/>
                        </a:spcBef>
                        <a:spcAft>
                          <a:spcPts val="0"/>
                        </a:spcAft>
                        <a:buClrTx/>
                        <a:buSzTx/>
                        <a:buFontTx/>
                        <a:buNone/>
                        <a:tabLst/>
                        <a:defRPr/>
                      </a:pPr>
                      <a:r>
                        <a:rPr lang="en-GB" sz="900" u="sng" dirty="0" smtClean="0"/>
                        <a:t>Interpret Historically</a:t>
                      </a:r>
                    </a:p>
                    <a:p>
                      <a:pPr algn="ctr"/>
                      <a:endParaRPr lang="en-GB" sz="900" dirty="0"/>
                    </a:p>
                  </a:txBody>
                  <a:tcPr/>
                </a:tc>
                <a:extLst>
                  <a:ext uri="{0D108BD9-81ED-4DB2-BD59-A6C34878D82A}">
                    <a16:rowId xmlns:a16="http://schemas.microsoft.com/office/drawing/2014/main" val="560451775"/>
                  </a:ext>
                </a:extLst>
              </a:tr>
              <a:tr h="1254849">
                <a:tc>
                  <a:txBody>
                    <a:bodyPr/>
                    <a:lstStyle/>
                    <a:p>
                      <a:pPr algn="ctr"/>
                      <a:r>
                        <a:rPr lang="en-GB" sz="1000" dirty="0" smtClean="0">
                          <a:solidFill>
                            <a:srgbClr val="FF0000"/>
                          </a:solidFill>
                        </a:rPr>
                        <a:t>What happened on 5th November 1605?</a:t>
                      </a:r>
                      <a:endParaRPr lang="en-GB" sz="1000" dirty="0">
                        <a:solidFill>
                          <a:srgbClr val="FF0000"/>
                        </a:solidFill>
                      </a:endParaRPr>
                    </a:p>
                  </a:txBody>
                  <a:tcPr/>
                </a:tc>
                <a:tc gridSpan="2">
                  <a:txBody>
                    <a:bodyPr/>
                    <a:lstStyle/>
                    <a:p>
                      <a:pPr algn="ctr"/>
                      <a:r>
                        <a:rPr lang="en-GB" sz="1000" dirty="0" smtClean="0">
                          <a:solidFill>
                            <a:srgbClr val="FF9933"/>
                          </a:solidFill>
                        </a:rPr>
                        <a:t>Was Guy Fawkes a hero or villain? </a:t>
                      </a:r>
                      <a:endParaRPr lang="en-GB" sz="1000" dirty="0">
                        <a:solidFill>
                          <a:srgbClr val="FF9933"/>
                        </a:solidFill>
                      </a:endParaRPr>
                    </a:p>
                  </a:txBody>
                  <a:tcPr/>
                </a:tc>
                <a:tc hMerge="1">
                  <a:txBody>
                    <a:bodyPr/>
                    <a:lstStyle/>
                    <a:p>
                      <a:endParaRPr lang="en-GB"/>
                    </a:p>
                  </a:txBody>
                  <a:tcPr/>
                </a:tc>
                <a:tc>
                  <a:txBody>
                    <a:bodyPr/>
                    <a:lstStyle/>
                    <a:p>
                      <a:pPr algn="ctr"/>
                      <a:r>
                        <a:rPr lang="en-GB" sz="1000" dirty="0" smtClean="0">
                          <a:solidFill>
                            <a:srgbClr val="FFC000"/>
                          </a:solidFill>
                        </a:rPr>
                        <a:t>Do we celebrate Bonfire Night now just to have fun?</a:t>
                      </a:r>
                      <a:endParaRPr lang="en-GB" sz="1000" dirty="0">
                        <a:solidFill>
                          <a:srgbClr val="FFC000"/>
                        </a:solidFill>
                      </a:endParaRPr>
                    </a:p>
                  </a:txBody>
                  <a:tcPr/>
                </a:tc>
                <a:tc>
                  <a:txBody>
                    <a:bodyPr/>
                    <a:lstStyle/>
                    <a:p>
                      <a:pPr algn="ctr"/>
                      <a:r>
                        <a:rPr lang="en-GB" sz="1000" dirty="0" smtClean="0">
                          <a:solidFill>
                            <a:srgbClr val="00CC00"/>
                          </a:solidFill>
                        </a:rPr>
                        <a:t>What happened in London on 2nd September 1666?</a:t>
                      </a:r>
                      <a:endParaRPr lang="en-GB" sz="1000" dirty="0">
                        <a:solidFill>
                          <a:srgbClr val="00CC00"/>
                        </a:solidFill>
                      </a:endParaRPr>
                    </a:p>
                  </a:txBody>
                  <a:tcPr/>
                </a:tc>
                <a:tc gridSpan="2">
                  <a:txBody>
                    <a:bodyPr/>
                    <a:lstStyle/>
                    <a:p>
                      <a:pPr algn="ctr"/>
                      <a:r>
                        <a:rPr lang="en-GB" sz="1100" dirty="0" smtClean="0">
                          <a:solidFill>
                            <a:srgbClr val="00B0F0"/>
                          </a:solidFill>
                        </a:rPr>
                        <a:t>Why did the fire spread so quickly? </a:t>
                      </a:r>
                      <a:endParaRPr lang="en-GB" sz="1100" dirty="0">
                        <a:solidFill>
                          <a:srgbClr val="00B0F0"/>
                        </a:solidFill>
                      </a:endParaRPr>
                    </a:p>
                  </a:txBody>
                  <a:tcPr/>
                </a:tc>
                <a:tc hMerge="1">
                  <a:txBody>
                    <a:bodyPr/>
                    <a:lstStyle/>
                    <a:p>
                      <a:endParaRPr lang="en-GB"/>
                    </a:p>
                  </a:txBody>
                  <a:tcPr/>
                </a:tc>
                <a:tc>
                  <a:txBody>
                    <a:bodyPr/>
                    <a:lstStyle/>
                    <a:p>
                      <a:pPr algn="ctr"/>
                      <a:r>
                        <a:rPr lang="en-GB" sz="1000" dirty="0" smtClean="0">
                          <a:solidFill>
                            <a:srgbClr val="7030A0"/>
                          </a:solidFill>
                        </a:rPr>
                        <a:t>Why do we know so much about the Great Fire? </a:t>
                      </a:r>
                      <a:endParaRPr lang="en-GB" sz="10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8991365"/>
            <a:ext cx="12141426" cy="369332"/>
          </a:xfrm>
          <a:prstGeom prst="rect">
            <a:avLst/>
          </a:prstGeom>
          <a:solidFill>
            <a:schemeClr val="bg1">
              <a:lumMod val="85000"/>
            </a:schemeClr>
          </a:solidFill>
          <a:ln>
            <a:solidFill>
              <a:schemeClr val="tx1"/>
            </a:solidFill>
          </a:ln>
        </p:spPr>
        <p:txBody>
          <a:bodyPr wrap="square" rtlCol="0">
            <a:spAutoFit/>
          </a:bodyPr>
          <a:lstStyle/>
          <a:p>
            <a:pPr lvl="0" algn="ctr">
              <a:defRPr/>
            </a:pPr>
            <a:r>
              <a:rPr lang="en-GB" b="1" dirty="0">
                <a:solidFill>
                  <a:prstClr val="black"/>
                </a:solidFill>
              </a:rPr>
              <a:t>Should we still celebrate Bonfire Night? </a:t>
            </a:r>
            <a:r>
              <a:rPr lang="en-GB" b="1" dirty="0" smtClean="0">
                <a:solidFill>
                  <a:prstClr val="black"/>
                </a:solidFill>
              </a:rPr>
              <a:t>    Did </a:t>
            </a:r>
            <a:r>
              <a:rPr lang="en-GB" b="1" dirty="0">
                <a:solidFill>
                  <a:prstClr val="black"/>
                </a:solidFill>
              </a:rPr>
              <a:t>the Great Fire make London a better or worse place? </a:t>
            </a: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8" name="Picture 17"/>
          <p:cNvPicPr>
            <a:picLocks noChangeAspect="1"/>
          </p:cNvPicPr>
          <p:nvPr/>
        </p:nvPicPr>
        <p:blipFill rotWithShape="1">
          <a:blip r:embed="rId5"/>
          <a:srcRect l="14714" t="17975" r="14175" b="24717"/>
          <a:stretch/>
        </p:blipFill>
        <p:spPr>
          <a:xfrm>
            <a:off x="3560287" y="8288100"/>
            <a:ext cx="490688" cy="426564"/>
          </a:xfrm>
          <a:prstGeom prst="rect">
            <a:avLst/>
          </a:prstGeom>
        </p:spPr>
      </p:pic>
      <p:pic>
        <p:nvPicPr>
          <p:cNvPr id="20" name="Picture 2" descr="Image result for communicate icon"/>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480438" y="8239397"/>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p:cNvPicPr>
            <a:picLocks noChangeAspect="1"/>
          </p:cNvPicPr>
          <p:nvPr/>
        </p:nvPicPr>
        <p:blipFill rotWithShape="1">
          <a:blip r:embed="rId5"/>
          <a:srcRect l="14714" t="17975" r="14175" b="24717"/>
          <a:stretch/>
        </p:blipFill>
        <p:spPr>
          <a:xfrm>
            <a:off x="7603501" y="8351349"/>
            <a:ext cx="490688" cy="426564"/>
          </a:xfrm>
          <a:prstGeom prst="rect">
            <a:avLst/>
          </a:prstGeom>
        </p:spPr>
      </p:pic>
      <p:pic>
        <p:nvPicPr>
          <p:cNvPr id="27" name="Picture 2" descr="Image result for communicate icon"/>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795006" y="8258423"/>
            <a:ext cx="620232" cy="620232"/>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p:cNvSpPr txBox="1"/>
          <p:nvPr/>
        </p:nvSpPr>
        <p:spPr>
          <a:xfrm>
            <a:off x="1399953" y="340528"/>
            <a:ext cx="10343233" cy="281208"/>
          </a:xfrm>
          <a:prstGeom prst="rect">
            <a:avLst/>
          </a:prstGeom>
          <a:solidFill>
            <a:schemeClr val="bg1">
              <a:lumMod val="85000"/>
            </a:schemeClr>
          </a:solid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prstClr val="black"/>
                </a:solidFill>
                <a:effectLst/>
                <a:uLnTx/>
                <a:uFillTx/>
                <a:latin typeface="Calibri" panose="020F0502020204030204"/>
              </a:rPr>
              <a:t>Y2:</a:t>
            </a:r>
            <a:r>
              <a:rPr kumimoji="0" lang="en-GB" sz="1200" b="1" i="0" u="none" strike="noStrike" kern="1200" cap="none" spc="0" normalizeH="0" noProof="0" dirty="0" smtClean="0">
                <a:ln>
                  <a:noFill/>
                </a:ln>
                <a:solidFill>
                  <a:prstClr val="black"/>
                </a:solidFill>
                <a:effectLst/>
                <a:uLnTx/>
                <a:uFillTx/>
                <a:latin typeface="Calibri" panose="020F0502020204030204"/>
              </a:rPr>
              <a:t> </a:t>
            </a:r>
            <a:r>
              <a:rPr kumimoji="0" lang="en-GB" sz="1200" b="1" i="0" u="none" strike="noStrike" kern="1200" cap="none" spc="0" normalizeH="0" baseline="0" noProof="0" dirty="0" smtClean="0">
                <a:ln>
                  <a:noFill/>
                </a:ln>
                <a:solidFill>
                  <a:prstClr val="black"/>
                </a:solidFill>
                <a:effectLst/>
                <a:uLnTx/>
                <a:uFillTx/>
                <a:latin typeface="Calibri" panose="020F0502020204030204"/>
              </a:rPr>
              <a:t>Unit </a:t>
            </a:r>
            <a:r>
              <a:rPr kumimoji="0" lang="en-GB" sz="1200" b="1" i="0" u="none" strike="noStrike" kern="1200" cap="none" spc="0" normalizeH="0" baseline="0" noProof="0" dirty="0" smtClean="0">
                <a:ln>
                  <a:noFill/>
                </a:ln>
                <a:solidFill>
                  <a:prstClr val="black"/>
                </a:solidFill>
                <a:effectLst/>
                <a:uLnTx/>
                <a:uFillTx/>
                <a:latin typeface="Calibri" panose="020F0502020204030204"/>
              </a:rPr>
              <a:t>1: Bonfire Night and</a:t>
            </a:r>
            <a:r>
              <a:rPr kumimoji="0" lang="en-GB" sz="1200" b="1" i="0" u="none" strike="noStrike" kern="1200" cap="none" spc="0" normalizeH="0" noProof="0" dirty="0" smtClean="0">
                <a:ln>
                  <a:noFill/>
                </a:ln>
                <a:solidFill>
                  <a:prstClr val="black"/>
                </a:solidFill>
                <a:effectLst/>
                <a:uLnTx/>
                <a:uFillTx/>
                <a:latin typeface="Calibri" panose="020F0502020204030204"/>
              </a:rPr>
              <a:t> the Great fire of London</a:t>
            </a:r>
            <a:r>
              <a:rPr kumimoji="0" lang="en-GB" sz="1200" b="1" i="0" u="none" strike="noStrike" kern="1200" cap="none" spc="0" normalizeH="0" baseline="0" noProof="0" dirty="0" smtClean="0">
                <a:ln>
                  <a:noFill/>
                </a:ln>
                <a:solidFill>
                  <a:prstClr val="black"/>
                </a:solidFill>
                <a:effectLst/>
                <a:uLnTx/>
                <a:uFillTx/>
                <a:latin typeface="Calibri" panose="020F0502020204030204"/>
              </a:rPr>
              <a:t> – Should we still celebrate Bonfire</a:t>
            </a:r>
            <a:r>
              <a:rPr kumimoji="0" lang="en-GB" sz="1200" b="1" i="0" u="none" strike="noStrike" kern="1200" cap="none" spc="0" normalizeH="0" noProof="0" dirty="0" smtClean="0">
                <a:ln>
                  <a:noFill/>
                </a:ln>
                <a:solidFill>
                  <a:prstClr val="black"/>
                </a:solidFill>
                <a:effectLst/>
                <a:uLnTx/>
                <a:uFillTx/>
                <a:latin typeface="Calibri" panose="020F0502020204030204"/>
              </a:rPr>
              <a:t> Night?   </a:t>
            </a:r>
            <a:r>
              <a:rPr lang="en-GB" sz="1200" b="1" dirty="0" smtClean="0">
                <a:solidFill>
                  <a:prstClr val="black"/>
                </a:solidFill>
                <a:latin typeface="Calibri" panose="020F0502020204030204"/>
              </a:rPr>
              <a:t>Did the Great Fire make London a better or worse place?  </a:t>
            </a:r>
            <a:endParaRPr kumimoji="0" lang="en-GB" sz="1200" b="1" i="0" u="none" strike="noStrike" kern="1200" cap="none" spc="0" normalizeH="0" baseline="0" noProof="0" dirty="0">
              <a:ln>
                <a:noFill/>
              </a:ln>
              <a:solidFill>
                <a:prstClr val="black"/>
              </a:solidFill>
              <a:effectLst/>
              <a:uLnTx/>
              <a:uFillTx/>
              <a:latin typeface="Calibri" panose="020F0502020204030204"/>
            </a:endParaRPr>
          </a:p>
        </p:txBody>
      </p:sp>
      <p:pic>
        <p:nvPicPr>
          <p:cNvPr id="23" name="Picture 22"/>
          <p:cNvPicPr>
            <a:picLocks noChangeAspect="1"/>
          </p:cNvPicPr>
          <p:nvPr/>
        </p:nvPicPr>
        <p:blipFill rotWithShape="1">
          <a:blip r:embed="rId5"/>
          <a:srcRect l="14714" t="17975" r="14175" b="24717"/>
          <a:stretch/>
        </p:blipFill>
        <p:spPr>
          <a:xfrm>
            <a:off x="1549987" y="8280698"/>
            <a:ext cx="490688" cy="426564"/>
          </a:xfrm>
          <a:prstGeom prst="rect">
            <a:avLst/>
          </a:prstGeom>
        </p:spPr>
      </p:pic>
      <p:pic>
        <p:nvPicPr>
          <p:cNvPr id="29" name="Picture 28"/>
          <p:cNvPicPr>
            <a:picLocks noChangeAspect="1"/>
          </p:cNvPicPr>
          <p:nvPr/>
        </p:nvPicPr>
        <p:blipFill rotWithShape="1">
          <a:blip r:embed="rId5"/>
          <a:srcRect l="14714" t="17975" r="14175" b="24717"/>
          <a:stretch/>
        </p:blipFill>
        <p:spPr>
          <a:xfrm>
            <a:off x="9729262" y="8326081"/>
            <a:ext cx="490688" cy="426564"/>
          </a:xfrm>
          <a:prstGeom prst="rect">
            <a:avLst/>
          </a:prstGeom>
        </p:spPr>
      </p:pic>
      <p:pic>
        <p:nvPicPr>
          <p:cNvPr id="30" name="Picture 2" descr="Image result for communicate icon"/>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844090" y="8277683"/>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7"/>
          <a:stretch>
            <a:fillRect/>
          </a:stretch>
        </p:blipFill>
        <p:spPr>
          <a:xfrm>
            <a:off x="749854" y="8273259"/>
            <a:ext cx="512187" cy="504654"/>
          </a:xfrm>
          <a:prstGeom prst="rect">
            <a:avLst/>
          </a:prstGeom>
        </p:spPr>
      </p:pic>
      <p:pic>
        <p:nvPicPr>
          <p:cNvPr id="31" name="Picture 66" descr="Image result for fire icon transparent background"/>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445515" y="323399"/>
            <a:ext cx="321858" cy="315466"/>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31"/>
          <p:cNvPicPr>
            <a:picLocks noChangeAspect="1"/>
          </p:cNvPicPr>
          <p:nvPr/>
        </p:nvPicPr>
        <p:blipFill>
          <a:blip r:embed="rId9"/>
          <a:stretch>
            <a:fillRect/>
          </a:stretch>
        </p:blipFill>
        <p:spPr>
          <a:xfrm>
            <a:off x="1428108" y="336933"/>
            <a:ext cx="273372" cy="273372"/>
          </a:xfrm>
          <a:prstGeom prst="rect">
            <a:avLst/>
          </a:prstGeom>
        </p:spPr>
      </p:pic>
      <p:pic>
        <p:nvPicPr>
          <p:cNvPr id="33" name="Picture 32"/>
          <p:cNvPicPr>
            <a:picLocks noChangeAspect="1"/>
          </p:cNvPicPr>
          <p:nvPr/>
        </p:nvPicPr>
        <p:blipFill>
          <a:blip r:embed="rId7"/>
          <a:stretch>
            <a:fillRect/>
          </a:stretch>
        </p:blipFill>
        <p:spPr>
          <a:xfrm>
            <a:off x="6789544" y="8312304"/>
            <a:ext cx="512187" cy="504654"/>
          </a:xfrm>
          <a:prstGeom prst="rect">
            <a:avLst/>
          </a:prstGeom>
        </p:spPr>
      </p:pic>
      <p:pic>
        <p:nvPicPr>
          <p:cNvPr id="34" name="Picture 33"/>
          <p:cNvPicPr>
            <a:picLocks noChangeAspect="1"/>
          </p:cNvPicPr>
          <p:nvPr/>
        </p:nvPicPr>
        <p:blipFill>
          <a:blip r:embed="rId10">
            <a:extLst>
              <a:ext uri="{BEBA8EAE-BF5A-486C-A8C5-ECC9F3942E4B}">
                <a14:imgProps xmlns:a14="http://schemas.microsoft.com/office/drawing/2010/main">
                  <a14:imgLayer r:embed="rId11">
                    <a14:imgEffect>
                      <a14:backgroundRemoval t="796" b="99204" l="5596" r="100000">
                        <a14:foregroundMark x1="66667" y1="29443" x2="66667" y2="29443"/>
                        <a14:foregroundMark x1="56934" y1="56764" x2="56934" y2="56764"/>
                      </a14:backgroundRemoval>
                    </a14:imgEffect>
                  </a14:imgLayer>
                </a14:imgProps>
              </a:ext>
            </a:extLst>
          </a:blip>
          <a:stretch>
            <a:fillRect/>
          </a:stretch>
        </p:blipFill>
        <p:spPr>
          <a:xfrm>
            <a:off x="2809998" y="8312304"/>
            <a:ext cx="401631" cy="378155"/>
          </a:xfrm>
          <a:prstGeom prst="rect">
            <a:avLst/>
          </a:prstGeom>
        </p:spPr>
      </p:pic>
      <p:pic>
        <p:nvPicPr>
          <p:cNvPr id="35" name="Picture 34"/>
          <p:cNvPicPr>
            <a:picLocks noChangeAspect="1"/>
          </p:cNvPicPr>
          <p:nvPr/>
        </p:nvPicPr>
        <p:blipFill rotWithShape="1">
          <a:blip r:embed="rId5"/>
          <a:srcRect l="14714" t="17975" r="14175" b="24717"/>
          <a:stretch/>
        </p:blipFill>
        <p:spPr>
          <a:xfrm>
            <a:off x="4768287" y="8326267"/>
            <a:ext cx="490688" cy="426564"/>
          </a:xfrm>
          <a:prstGeom prst="rect">
            <a:avLst/>
          </a:prstGeom>
        </p:spPr>
      </p:pic>
      <p:pic>
        <p:nvPicPr>
          <p:cNvPr id="36" name="Picture 35"/>
          <p:cNvPicPr>
            <a:picLocks noChangeAspect="1"/>
          </p:cNvPicPr>
          <p:nvPr/>
        </p:nvPicPr>
        <p:blipFill rotWithShape="1">
          <a:blip r:embed="rId5"/>
          <a:srcRect l="14714" t="17975" r="14175" b="24717"/>
          <a:stretch/>
        </p:blipFill>
        <p:spPr>
          <a:xfrm>
            <a:off x="11698031" y="8324298"/>
            <a:ext cx="490688" cy="426564"/>
          </a:xfrm>
          <a:prstGeom prst="rect">
            <a:avLst/>
          </a:prstGeom>
        </p:spPr>
      </p:pic>
    </p:spTree>
    <p:extLst>
      <p:ext uri="{BB962C8B-B14F-4D97-AF65-F5344CB8AC3E}">
        <p14:creationId xmlns:p14="http://schemas.microsoft.com/office/powerpoint/2010/main" val="4025391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BCF20CD945264FB6F05FACF8DC2AFA" ma:contentTypeVersion="15" ma:contentTypeDescription="Create a new document." ma:contentTypeScope="" ma:versionID="4a0abd13be901865405111e70fea9b3c">
  <xsd:schema xmlns:xsd="http://www.w3.org/2001/XMLSchema" xmlns:xs="http://www.w3.org/2001/XMLSchema" xmlns:p="http://schemas.microsoft.com/office/2006/metadata/properties" xmlns:ns2="ddd7e3de-e97b-437d-bda0-6f1ce4855c86" xmlns:ns3="b3918de8-28e0-4007-916e-6d8ef032717d" targetNamespace="http://schemas.microsoft.com/office/2006/metadata/properties" ma:root="true" ma:fieldsID="9f3be6c1281b7a40f8dbbc49e0d001ad" ns2:_="" ns3:_="">
    <xsd:import namespace="ddd7e3de-e97b-437d-bda0-6f1ce4855c86"/>
    <xsd:import namespace="b3918de8-28e0-4007-916e-6d8ef032717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d7e3de-e97b-437d-bda0-6f1ce4855c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3918de8-28e0-4007-916e-6d8ef032717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889ee262-457d-4e96-b283-84fe0f234bf0}" ma:internalName="TaxCatchAll" ma:showField="CatchAllData" ma:web="b3918de8-28e0-4007-916e-6d8ef032717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dd7e3de-e97b-437d-bda0-6f1ce4855c86">
      <Terms xmlns="http://schemas.microsoft.com/office/infopath/2007/PartnerControls"/>
    </lcf76f155ced4ddcb4097134ff3c332f>
    <TaxCatchAll xmlns="b3918de8-28e0-4007-916e-6d8ef032717d" xsi:nil="true"/>
  </documentManagement>
</p:properties>
</file>

<file path=customXml/itemProps1.xml><?xml version="1.0" encoding="utf-8"?>
<ds:datastoreItem xmlns:ds="http://schemas.openxmlformats.org/officeDocument/2006/customXml" ds:itemID="{AC02EA8E-27CA-4B6E-90A1-C0099B61D4F7}"/>
</file>

<file path=customXml/itemProps2.xml><?xml version="1.0" encoding="utf-8"?>
<ds:datastoreItem xmlns:ds="http://schemas.openxmlformats.org/officeDocument/2006/customXml" ds:itemID="{5D46850E-5C93-4BD0-A757-C2BA0C1C7D32}"/>
</file>

<file path=customXml/itemProps3.xml><?xml version="1.0" encoding="utf-8"?>
<ds:datastoreItem xmlns:ds="http://schemas.openxmlformats.org/officeDocument/2006/customXml" ds:itemID="{7A4E235E-35B3-464F-9718-AC1361A536FB}"/>
</file>

<file path=docProps/app.xml><?xml version="1.0" encoding="utf-8"?>
<Properties xmlns="http://schemas.openxmlformats.org/officeDocument/2006/extended-properties" xmlns:vt="http://schemas.openxmlformats.org/officeDocument/2006/docPropsVTypes">
  <Template>Office Theme</Template>
  <TotalTime>1077</TotalTime>
  <Words>1218</Words>
  <Application>Microsoft Office PowerPoint</Application>
  <PresentationFormat>A3 Paper (297x420 mm)</PresentationFormat>
  <Paragraphs>92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Bedwell</dc:creator>
  <cp:lastModifiedBy>Jane Bedwell</cp:lastModifiedBy>
  <cp:revision>72</cp:revision>
  <dcterms:created xsi:type="dcterms:W3CDTF">2021-12-17T11:51:31Z</dcterms:created>
  <dcterms:modified xsi:type="dcterms:W3CDTF">2022-08-29T21:22:51Z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0x010100EBBCF20CD945264FB6F05FACF8DC2AFA</vt:lpwstr>
  </property>
  <property fmtid="{D5CDD505-2E9C-101B-9397-08002B2CF9AE}" pid="3" name="Order">
    <vt:r8>3405400</vt:r8>
  </property>
</Properties>
</file>