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92ACB4D-CE54-4053-9F75-853EAA7B89E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9933"/>
    <a:srgbClr val="FF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2" d="100"/>
          <a:sy n="102" d="100"/>
        </p:scale>
        <p:origin x="734" y="-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5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19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4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52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5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77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88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48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5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55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29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0EEF-DAED-4B92-9E7A-58BD69AC3030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85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801600" cy="9601200"/>
          </a:xfrm>
          <a:prstGeom prst="frame">
            <a:avLst>
              <a:gd name="adj1" fmla="val 208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605" y="262826"/>
            <a:ext cx="961772" cy="480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8667" y1="37234" x2="88667" y2="37234"/>
                        <a14:foregroundMark x1="79000" y1="22340" x2="80333" y2="25532"/>
                        <a14:foregroundMark x1="16000" y1="15957" x2="16000" y2="15957"/>
                        <a14:foregroundMark x1="65000" y1="21277" x2="13667" y2="21277"/>
                        <a14:foregroundMark x1="85333" y1="56383" x2="85333" y2="56383"/>
                        <a14:foregroundMark x1="85333" y1="29787" x2="85333" y2="29787"/>
                        <a14:foregroundMark x1="81333" y1="34043" x2="70000" y2="755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7599" y="300036"/>
            <a:ext cx="1415990" cy="443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4167" y="262826"/>
            <a:ext cx="2093265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2: Roman Britain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534439"/>
              </p:ext>
            </p:extLst>
          </p:nvPr>
        </p:nvGraphicFramePr>
        <p:xfrm>
          <a:off x="311774" y="743714"/>
          <a:ext cx="12159738" cy="80537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1741">
                  <a:extLst>
                    <a:ext uri="{9D8B030D-6E8A-4147-A177-3AD203B41FA5}">
                      <a16:colId xmlns:a16="http://schemas.microsoft.com/office/drawing/2014/main" val="3597595348"/>
                    </a:ext>
                  </a:extLst>
                </a:gridCol>
                <a:gridCol w="413927">
                  <a:extLst>
                    <a:ext uri="{9D8B030D-6E8A-4147-A177-3AD203B41FA5}">
                      <a16:colId xmlns:a16="http://schemas.microsoft.com/office/drawing/2014/main" val="1615232983"/>
                    </a:ext>
                  </a:extLst>
                </a:gridCol>
                <a:gridCol w="1417813">
                  <a:extLst>
                    <a:ext uri="{9D8B030D-6E8A-4147-A177-3AD203B41FA5}">
                      <a16:colId xmlns:a16="http://schemas.microsoft.com/office/drawing/2014/main" val="3415433277"/>
                    </a:ext>
                  </a:extLst>
                </a:gridCol>
                <a:gridCol w="1831741">
                  <a:extLst>
                    <a:ext uri="{9D8B030D-6E8A-4147-A177-3AD203B41FA5}">
                      <a16:colId xmlns:a16="http://schemas.microsoft.com/office/drawing/2014/main" val="1150712378"/>
                    </a:ext>
                  </a:extLst>
                </a:gridCol>
                <a:gridCol w="2494187">
                  <a:extLst>
                    <a:ext uri="{9D8B030D-6E8A-4147-A177-3AD203B41FA5}">
                      <a16:colId xmlns:a16="http://schemas.microsoft.com/office/drawing/2014/main" val="1772355279"/>
                    </a:ext>
                  </a:extLst>
                </a:gridCol>
                <a:gridCol w="2338588">
                  <a:extLst>
                    <a:ext uri="{9D8B030D-6E8A-4147-A177-3AD203B41FA5}">
                      <a16:colId xmlns:a16="http://schemas.microsoft.com/office/drawing/2014/main" val="845078378"/>
                    </a:ext>
                  </a:extLst>
                </a:gridCol>
                <a:gridCol w="130221">
                  <a:extLst>
                    <a:ext uri="{9D8B030D-6E8A-4147-A177-3AD203B41FA5}">
                      <a16:colId xmlns:a16="http://schemas.microsoft.com/office/drawing/2014/main" val="3713051723"/>
                    </a:ext>
                  </a:extLst>
                </a:gridCol>
                <a:gridCol w="1701520">
                  <a:extLst>
                    <a:ext uri="{9D8B030D-6E8A-4147-A177-3AD203B41FA5}">
                      <a16:colId xmlns:a16="http://schemas.microsoft.com/office/drawing/2014/main" val="3744356435"/>
                    </a:ext>
                  </a:extLst>
                </a:gridCol>
              </a:tblGrid>
              <a:tr h="24952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National Curriculum Objectives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Substantive Knowledge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Vocabulary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2867"/>
                  </a:ext>
                </a:extLst>
              </a:tr>
              <a:tr h="880673">
                <a:tc rowSpan="5"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Develop a chronologically secure knowledge and understanding of British, local and world history.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Develop the appropriate use of historical terms.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Address and devise historically valid questions about change, cause, similarity, difference and significance.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Understand how knowledge of the past is constructed from a range of sources.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Construct</a:t>
                      </a:r>
                      <a:r>
                        <a:rPr lang="en-GB" sz="1050" baseline="0" dirty="0" smtClean="0">
                          <a:solidFill>
                            <a:schemeClr val="tx1"/>
                          </a:solidFill>
                        </a:rPr>
                        <a:t> informed responses that involve thoughtful selection and organisation of relevant historical information. </a:t>
                      </a:r>
                      <a:endParaRPr lang="en-GB" sz="105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Learn about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Prehistory</a:t>
                      </a:r>
                      <a:r>
                        <a:rPr lang="en-GB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the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developments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during this period. </a:t>
                      </a:r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8" gridSpan="3">
                  <a:txBody>
                    <a:bodyPr/>
                    <a:lstStyle/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period known as the Prehistoric Age spans from the last Ice Age in 800,000 BC to the Roman invasion in 43 AD. 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this period is referred to as the Stone Age. Know that during this period humans advanced from being hunter gatherers to farmers living in organised groups.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the period known as the Old (Upper) Stone Age or Palaeolithic period is from approximately 800,000 BC through to 10,000 BC, when the last Ice Age ended.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The Mesolithic or Middle Stone Age is 10,000 BC to 4,000 BC and the Neolithic or New Stone Age from around 4,000 to 2,500 BC.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we know this because of scientific developments in DNA and radio-carbon dating as there were no written records (prehistoric)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in the Palaeolithic period, people used very simple tools made from wood, bone and (most importantly) stone.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they were given the name ‘hunter-gatherers’ from the ways they obtained their food.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they began to use fire as a heat source, but also for cooking around 400,000 BC.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in the Mesolithic period, their tools gradually became more sophisticated.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they began to move from caves and shelters to constructing timber-framed homes.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Know that Star </a:t>
                      </a:r>
                      <a:r>
                        <a:rPr lang="en-GB" sz="900" baseline="0" dirty="0" err="1" smtClean="0">
                          <a:solidFill>
                            <a:srgbClr val="FF9933"/>
                          </a:solidFill>
                        </a:rPr>
                        <a:t>Carr</a:t>
                      </a:r>
                      <a:r>
                        <a:rPr lang="en-GB" sz="900" baseline="0" dirty="0" smtClean="0">
                          <a:solidFill>
                            <a:srgbClr val="FF9933"/>
                          </a:solidFill>
                        </a:rPr>
                        <a:t> is a Mesolithic hunting camp in North Yorkshire.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in the Neolithic period, people became more settled as they built more permanent homes.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move from being a society of hunter-gatherers to farmers in permanent settlements took many years and is referred to as ‘the Neolithic Revolution’.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tool design changed to make their farming much more efficient. The new designs included a tool called an adze. </a:t>
                      </a:r>
                      <a:endParaRPr lang="en-GB" sz="900" baseline="0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</a:t>
                      </a:r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that </a:t>
                      </a:r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they became good at farming which strengthened communities and increased the population.  </a:t>
                      </a:r>
                      <a:endParaRPr lang="en-GB" sz="900" baseline="0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</a:t>
                      </a:r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that as settlements grew , more disputes occurred leading to fighting over land. </a:t>
                      </a:r>
                      <a:endParaRPr lang="en-GB" sz="900" baseline="0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Know that </a:t>
                      </a:r>
                      <a:r>
                        <a:rPr lang="en-GB" sz="900" baseline="0" dirty="0" err="1" smtClean="0">
                          <a:solidFill>
                            <a:srgbClr val="00CC00"/>
                          </a:solidFill>
                        </a:rPr>
                        <a:t>Skara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 Brae was discovered in 1850.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Know Vere Gordon Childe excavated from 1928–1930, and his discoveries meant that the true value of the site was realised.  . </a:t>
                      </a:r>
                      <a:endParaRPr lang="en-GB" sz="900" baseline="0" dirty="0" smtClean="0">
                        <a:solidFill>
                          <a:srgbClr val="00CC00"/>
                        </a:solidFill>
                      </a:endParaRP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Know 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that most Neolithic people built their houses from wood, but at </a:t>
                      </a:r>
                      <a:r>
                        <a:rPr lang="en-GB" sz="900" baseline="0" dirty="0" err="1" smtClean="0">
                          <a:solidFill>
                            <a:srgbClr val="00CC00"/>
                          </a:solidFill>
                        </a:rPr>
                        <a:t>Skara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 Brae they used stone.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Know that evidence suggests people lived there between 3200 and 2500 BC and how they lived.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Know that a burial site was found at </a:t>
                      </a:r>
                      <a:r>
                        <a:rPr lang="en-GB" sz="900" baseline="0" dirty="0" err="1" smtClean="0">
                          <a:solidFill>
                            <a:srgbClr val="00CC00"/>
                          </a:solidFill>
                        </a:rPr>
                        <a:t>Maeshowe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, near </a:t>
                      </a:r>
                      <a:r>
                        <a:rPr lang="en-GB" sz="900" baseline="0" dirty="0" err="1" smtClean="0">
                          <a:solidFill>
                            <a:srgbClr val="00CC00"/>
                          </a:solidFill>
                        </a:rPr>
                        <a:t>Skara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 Brae suggesting a permanent settlement.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Neolithic people built monuments for a variety of reasons, including celebrations, rituals and meetings.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Stonehenge was built in stages over a period of 3,000 years, most likely beginning around 3000 BC.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there are different theories about the purpose of Stonehenge and what the theories are.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Know that there are two types of stone at Stonehenge and where they came from.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the main differences between the Old and the New Stones Ages.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what were the key features of the Palaeolithic period.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what changed when the Mesolithic period began.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how the Neolithic period was different.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what was the biggest and most significant change during this period. </a:t>
                      </a:r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000" dirty="0" smtClean="0"/>
                        <a:t>Stone Age, prehistory, prehistoric, Palaeolithic, Mesolithic, Neolithic, archaeology, flint, artefacts, Ice Age, quarry, forage, hunter-gatherer, domesticated, reconstruction drawing, decay, evidence, settlement, community, slave, crop, revolution, settlement, role, significance, inference, saddle quern, </a:t>
                      </a:r>
                      <a:r>
                        <a:rPr lang="en-GB" sz="1000" dirty="0" err="1" smtClean="0"/>
                        <a:t>midden</a:t>
                      </a:r>
                      <a:r>
                        <a:rPr lang="en-GB" sz="1000" dirty="0" smtClean="0"/>
                        <a:t>, dresser, tomb, dolmens, barrows, mounds, </a:t>
                      </a:r>
                      <a:r>
                        <a:rPr lang="en-GB" sz="1000" dirty="0" err="1" smtClean="0"/>
                        <a:t>henge</a:t>
                      </a:r>
                      <a:r>
                        <a:rPr lang="en-GB" sz="1000" dirty="0" smtClean="0"/>
                        <a:t>, solstice, grave goods, aerial photograph, sacred, monument, megalith, significant, technology, social, agriculture, revolution.</a:t>
                      </a:r>
                      <a:endParaRPr lang="en-GB" sz="1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18584"/>
                  </a:ext>
                </a:extLst>
              </a:tr>
              <a:tr h="249524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smtClean="0"/>
                        <a:t>Key</a:t>
                      </a:r>
                      <a:r>
                        <a:rPr lang="en-GB" sz="1100" baseline="0" smtClean="0"/>
                        <a:t> People</a:t>
                      </a:r>
                      <a:endParaRPr lang="en-GB" sz="11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Linked Texts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99168"/>
                  </a:ext>
                </a:extLst>
              </a:tr>
              <a:tr h="959662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baseline="0" dirty="0" smtClean="0"/>
                        <a:t>Cheddar Man</a:t>
                      </a:r>
                    </a:p>
                    <a:p>
                      <a:r>
                        <a:rPr lang="en-GB" sz="1100" baseline="0" dirty="0" smtClean="0"/>
                        <a:t>Neolithic family </a:t>
                      </a:r>
                    </a:p>
                    <a:p>
                      <a:r>
                        <a:rPr lang="en-GB" sz="1100" baseline="0" dirty="0" smtClean="0"/>
                        <a:t>Vere Gordon Childe </a:t>
                      </a:r>
                    </a:p>
                    <a:p>
                      <a:r>
                        <a:rPr lang="en-GB" sz="1100" baseline="0" dirty="0" smtClean="0"/>
                        <a:t>Archaeologists </a:t>
                      </a:r>
                      <a:endParaRPr lang="en-GB" sz="11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GB" sz="1050" dirty="0" smtClean="0"/>
                        <a:t>Stone Age Boy by Satoshi Kitamura</a:t>
                      </a:r>
                    </a:p>
                    <a:p>
                      <a:endParaRPr lang="en-GB" sz="1050" dirty="0" smtClean="0"/>
                    </a:p>
                    <a:p>
                      <a:r>
                        <a:rPr lang="en-GB" sz="1050" dirty="0" smtClean="0"/>
                        <a:t>Stone Age to Iron Age by Clare </a:t>
                      </a:r>
                      <a:r>
                        <a:rPr lang="en-GB" sz="1050" dirty="0" err="1" smtClean="0"/>
                        <a:t>Hibbert</a:t>
                      </a:r>
                      <a:r>
                        <a:rPr lang="en-GB" sz="1050" dirty="0" smtClean="0"/>
                        <a:t> (The History Detective Investigates) </a:t>
                      </a:r>
                    </a:p>
                    <a:p>
                      <a:endParaRPr lang="en-GB" sz="1050" dirty="0" smtClean="0"/>
                    </a:p>
                    <a:p>
                      <a:r>
                        <a:rPr lang="en-GB" sz="1050" dirty="0" smtClean="0"/>
                        <a:t>Stone Age by Anita </a:t>
                      </a:r>
                      <a:r>
                        <a:rPr lang="en-GB" sz="1050" dirty="0" err="1" smtClean="0"/>
                        <a:t>Ganeri</a:t>
                      </a:r>
                      <a:r>
                        <a:rPr lang="en-GB" sz="1050" dirty="0" smtClean="0"/>
                        <a:t> (Writing History)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116731"/>
                  </a:ext>
                </a:extLst>
              </a:tr>
              <a:tr h="249524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baseline="0" dirty="0" smtClean="0"/>
                        <a:t>Key </a:t>
                      </a:r>
                      <a:r>
                        <a:rPr lang="en-GB" sz="1100" baseline="0" dirty="0" smtClean="0"/>
                        <a:t>Sites </a:t>
                      </a:r>
                      <a:endParaRPr lang="en-GB" sz="11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513134"/>
                  </a:ext>
                </a:extLst>
              </a:tr>
              <a:tr h="368685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r>
                        <a:rPr lang="en-GB" sz="1100" baseline="0" dirty="0" smtClean="0"/>
                        <a:t>Star </a:t>
                      </a:r>
                      <a:r>
                        <a:rPr lang="en-GB" sz="1100" baseline="0" dirty="0" err="1" smtClean="0"/>
                        <a:t>Carr</a:t>
                      </a:r>
                      <a:endParaRPr lang="en-GB" sz="1100" baseline="0" dirty="0" smtClean="0"/>
                    </a:p>
                    <a:p>
                      <a:r>
                        <a:rPr lang="en-GB" sz="1100" baseline="0" dirty="0" err="1" smtClean="0"/>
                        <a:t>Skara</a:t>
                      </a:r>
                      <a:r>
                        <a:rPr lang="en-GB" sz="1100" baseline="0" dirty="0" smtClean="0"/>
                        <a:t> Brae </a:t>
                      </a:r>
                    </a:p>
                    <a:p>
                      <a:r>
                        <a:rPr lang="en-GB" sz="1100" baseline="0" dirty="0" smtClean="0"/>
                        <a:t>Stonehenge</a:t>
                      </a:r>
                    </a:p>
                    <a:p>
                      <a:r>
                        <a:rPr lang="en-GB" sz="1100" baseline="0" dirty="0" smtClean="0"/>
                        <a:t>Windmill Hill (Avebury)</a:t>
                      </a:r>
                      <a:endParaRPr lang="en-GB" sz="1100" baseline="0" dirty="0" smtClean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082315"/>
                  </a:ext>
                </a:extLst>
              </a:tr>
              <a:tr h="40481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Future </a:t>
                      </a:r>
                      <a:r>
                        <a:rPr lang="en-GB" sz="1050" dirty="0" smtClean="0"/>
                        <a:t>Learning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689268"/>
                  </a:ext>
                </a:extLst>
              </a:tr>
              <a:tr h="256044"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1000" b="0" u="none" dirty="0" smtClean="0">
                          <a:solidFill>
                            <a:schemeClr val="tx1"/>
                          </a:solidFill>
                        </a:rPr>
                        <a:t>Year 3  Unit 2: The Bronze</a:t>
                      </a:r>
                      <a:r>
                        <a:rPr lang="en-GB" sz="1000" b="0" u="none" baseline="0" dirty="0" smtClean="0">
                          <a:solidFill>
                            <a:schemeClr val="tx1"/>
                          </a:solidFill>
                        </a:rPr>
                        <a:t> Age and the Iron Age - </a:t>
                      </a:r>
                      <a:r>
                        <a:rPr lang="en-GB" sz="1000" b="0" u="none" dirty="0" smtClean="0">
                          <a:solidFill>
                            <a:schemeClr val="tx1"/>
                          </a:solidFill>
                        </a:rPr>
                        <a:t>What was more impressive The Bronze Age of the Iron Age? </a:t>
                      </a:r>
                    </a:p>
                    <a:p>
                      <a:pPr algn="l"/>
                      <a:endParaRPr lang="en-GB" sz="600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000" b="0" u="none" dirty="0" smtClean="0">
                          <a:solidFill>
                            <a:schemeClr val="tx1"/>
                          </a:solidFill>
                        </a:rPr>
                        <a:t>Year 4 Unit 2: Roman Britain - What happened when the Romans came to Britain? </a:t>
                      </a:r>
                    </a:p>
                    <a:p>
                      <a:pPr algn="l"/>
                      <a:endParaRPr lang="en-GB" sz="600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000" b="0" u="none" dirty="0" smtClean="0">
                          <a:solidFill>
                            <a:schemeClr val="tx1"/>
                          </a:solidFill>
                        </a:rPr>
                        <a:t>Year 5 Unit 1: The Anglo Saxons – Was the Anglo Saxon period really a Dark Age? </a:t>
                      </a:r>
                    </a:p>
                    <a:p>
                      <a:pPr algn="l"/>
                      <a:endParaRPr lang="en-GB" sz="600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GB" sz="1000" b="0" u="none" dirty="0" smtClean="0">
                          <a:solidFill>
                            <a:schemeClr val="tx1"/>
                          </a:solidFill>
                        </a:rPr>
                        <a:t>Year 5 Unit 2: The Vikings – Would the Vikings do anything for money? </a:t>
                      </a:r>
                      <a:endParaRPr lang="en-GB" sz="1000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Disciplinary Knowledge 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2789"/>
                  </a:ext>
                </a:extLst>
              </a:tr>
              <a:tr h="2147478">
                <a:tc gridSpan="2" vMerge="1">
                  <a:txBody>
                    <a:bodyPr/>
                    <a:lstStyle/>
                    <a:p>
                      <a:pPr algn="ctr"/>
                      <a:endParaRPr lang="en-GB" sz="105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To be able to ask and answer historically valid questions about the </a:t>
                      </a:r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Stone Age. </a:t>
                      </a:r>
                      <a:endParaRPr lang="en-GB" sz="1050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050" dirty="0" smtClean="0"/>
                        <a:t>To </a:t>
                      </a:r>
                      <a:r>
                        <a:rPr lang="en-GB" sz="1050" dirty="0" smtClean="0"/>
                        <a:t>be able to understand some of the ways in which we can </a:t>
                      </a:r>
                      <a:r>
                        <a:rPr lang="en-GB" sz="1050" dirty="0" smtClean="0"/>
                        <a:t>use science to find </a:t>
                      </a:r>
                      <a:r>
                        <a:rPr lang="en-GB" sz="1050" dirty="0" smtClean="0"/>
                        <a:t>out about the past. </a:t>
                      </a:r>
                    </a:p>
                    <a:p>
                      <a:r>
                        <a:rPr lang="en-GB" sz="1050" dirty="0" smtClean="0"/>
                        <a:t>To be able to identify different ways </a:t>
                      </a:r>
                      <a:r>
                        <a:rPr lang="en-GB" sz="1050" dirty="0" smtClean="0"/>
                        <a:t>evidence </a:t>
                      </a:r>
                      <a:r>
                        <a:rPr lang="en-GB" sz="1050" dirty="0" smtClean="0"/>
                        <a:t>from the past is </a:t>
                      </a:r>
                      <a:r>
                        <a:rPr lang="en-GB" sz="1050" dirty="0" smtClean="0"/>
                        <a:t>studied and interpreted</a:t>
                      </a:r>
                      <a:r>
                        <a:rPr lang="en-GB" sz="1050" baseline="0" dirty="0" smtClean="0"/>
                        <a:t> through archaeology. 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To be able to understand </a:t>
                      </a:r>
                      <a:r>
                        <a:rPr lang="en-GB" sz="1050" dirty="0" smtClean="0"/>
                        <a:t>prehistoric means before written record.</a:t>
                      </a:r>
                      <a:r>
                        <a:rPr lang="en-GB" sz="1050" baseline="0" dirty="0" smtClean="0"/>
                        <a:t> </a:t>
                      </a:r>
                    </a:p>
                    <a:p>
                      <a:r>
                        <a:rPr lang="en-GB" sz="1050" baseline="0" dirty="0" smtClean="0"/>
                        <a:t>To be able to understand </a:t>
                      </a:r>
                      <a:r>
                        <a:rPr lang="en-GB" sz="1050" dirty="0" smtClean="0"/>
                        <a:t>people </a:t>
                      </a:r>
                      <a:r>
                        <a:rPr lang="en-GB" sz="1050" dirty="0" smtClean="0"/>
                        <a:t>have different views </a:t>
                      </a:r>
                      <a:r>
                        <a:rPr lang="en-GB" sz="1050" dirty="0" smtClean="0"/>
                        <a:t>about the past based on available evidence. </a:t>
                      </a:r>
                    </a:p>
                    <a:p>
                      <a:r>
                        <a:rPr lang="en-GB" sz="1050" baseline="0" dirty="0" smtClean="0"/>
                        <a:t>To </a:t>
                      </a:r>
                      <a:r>
                        <a:rPr lang="en-GB" sz="1050" baseline="0" dirty="0" smtClean="0"/>
                        <a:t>be able to communicate in different ways about the </a:t>
                      </a:r>
                      <a:r>
                        <a:rPr lang="en-GB" sz="1050" baseline="0" dirty="0" smtClean="0"/>
                        <a:t>past. </a:t>
                      </a:r>
                      <a:endParaRPr lang="en-GB" sz="105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79600"/>
                  </a:ext>
                </a:extLst>
              </a:tr>
              <a:tr h="295188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Teaching Ideas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49139"/>
                  </a:ext>
                </a:extLst>
              </a:tr>
              <a:tr h="528404"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</a:t>
                      </a:r>
                      <a:r>
                        <a:rPr lang="en-GB" sz="900" u="sng" dirty="0" smtClean="0"/>
                        <a:t>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baseline="0" dirty="0" smtClean="0"/>
                        <a:t>Understand Chronology</a:t>
                      </a:r>
                    </a:p>
                    <a:p>
                      <a:pPr algn="ctr"/>
                      <a:endParaRPr lang="en-GB" sz="900" u="sng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Historical </a:t>
                      </a:r>
                      <a:r>
                        <a:rPr lang="en-GB" sz="900" u="sng" dirty="0" smtClean="0"/>
                        <a:t>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Interpret Historically</a:t>
                      </a:r>
                      <a:endParaRPr lang="en-GB" sz="900" u="sng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900" u="sng" dirty="0" smtClean="0"/>
                        <a:t>Communicate Historically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Interpret </a:t>
                      </a:r>
                      <a:r>
                        <a:rPr lang="en-GB" sz="900" u="sng" dirty="0" smtClean="0"/>
                        <a:t>Historically,</a:t>
                      </a:r>
                      <a:r>
                        <a:rPr lang="en-GB" sz="900" u="sng" baseline="0" dirty="0" smtClean="0"/>
                        <a:t> communicate </a:t>
                      </a:r>
                      <a:r>
                        <a:rPr lang="en-GB" sz="900" u="sng" baseline="0" dirty="0" smtClean="0"/>
                        <a:t>Historically</a:t>
                      </a:r>
                    </a:p>
                    <a:p>
                      <a:pPr algn="ctr"/>
                      <a:r>
                        <a:rPr lang="en-GB" sz="900" u="sng" baseline="0" dirty="0" smtClean="0"/>
                        <a:t>Understand Chronology</a:t>
                      </a:r>
                      <a:endParaRPr lang="en-GB" sz="900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Communicate Historically </a:t>
                      </a:r>
                    </a:p>
                    <a:p>
                      <a:pPr algn="ctr"/>
                      <a:r>
                        <a:rPr lang="en-GB" sz="900" u="sng" dirty="0" smtClean="0"/>
                        <a:t>Interpret Historically</a:t>
                      </a:r>
                      <a:endParaRPr lang="en-GB" sz="900" u="sn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Communicate Historically </a:t>
                      </a:r>
                      <a:endParaRPr lang="en-GB" sz="900" u="sng" dirty="0" smtClean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Interpret Historically</a:t>
                      </a:r>
                      <a:endParaRPr lang="en-GB" sz="900" u="sng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1775"/>
                  </a:ext>
                </a:extLst>
              </a:tr>
              <a:tr h="1157944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FF0000"/>
                          </a:solidFill>
                        </a:rPr>
                        <a:t>Why is it called the Stone Age? 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was life like in the Old and Middle Stone Ages?</a:t>
                      </a:r>
                      <a:endParaRPr kumimoji="0" lang="en-GB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FFC000"/>
                          </a:solidFill>
                        </a:rPr>
                        <a:t>How much change happened in the New Stone Age?</a:t>
                      </a:r>
                      <a:endParaRPr lang="en-GB" sz="10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00CC00"/>
                          </a:solidFill>
                        </a:rPr>
                        <a:t>What can the village of </a:t>
                      </a:r>
                      <a:r>
                        <a:rPr lang="en-GB" sz="1000" dirty="0" err="1" smtClean="0">
                          <a:solidFill>
                            <a:srgbClr val="00CC00"/>
                          </a:solidFill>
                        </a:rPr>
                        <a:t>Skara</a:t>
                      </a:r>
                      <a:r>
                        <a:rPr lang="en-GB" sz="1000" dirty="0" smtClean="0">
                          <a:solidFill>
                            <a:srgbClr val="00CC00"/>
                          </a:solidFill>
                        </a:rPr>
                        <a:t> Brae tell us about life in Neolithic times?</a:t>
                      </a:r>
                      <a:endParaRPr lang="en-GB" sz="1000" dirty="0">
                        <a:solidFill>
                          <a:srgbClr val="00C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0070C0"/>
                          </a:solidFill>
                        </a:rPr>
                        <a:t>Why did the Neolithic people build monuments?</a:t>
                      </a:r>
                      <a:endParaRPr lang="en-GB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7030A0"/>
                          </a:solidFill>
                        </a:rPr>
                        <a:t>Was great progress made in the Stone Age?</a:t>
                      </a:r>
                      <a:endParaRPr lang="en-GB" sz="1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568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1774" y="8877799"/>
            <a:ext cx="1214142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800" b="1">
                <a:solidFill>
                  <a:prstClr val="black"/>
                </a:solidFill>
              </a:rPr>
              <a:t>What was new about the stone age? </a:t>
            </a:r>
            <a:endParaRPr lang="en-GB" sz="1800" b="1" dirty="0">
              <a:solidFill>
                <a:prstClr val="black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2431" y="8145575"/>
            <a:ext cx="401631" cy="3781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66251" y="8161457"/>
            <a:ext cx="401631" cy="378155"/>
          </a:xfrm>
          <a:prstGeom prst="rect">
            <a:avLst/>
          </a:prstGeom>
        </p:spPr>
      </p:pic>
      <p:pic>
        <p:nvPicPr>
          <p:cNvPr id="20" name="Picture 2" descr="Image result for communicate 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200" y="8074031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Image result for communicate 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7278" y="8016214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838747" y="262826"/>
            <a:ext cx="9481717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Y3</a:t>
            </a:r>
            <a:r>
              <a:rPr lang="en-GB" sz="1800" b="1" dirty="0">
                <a:solidFill>
                  <a:prstClr val="black"/>
                </a:solidFill>
                <a:latin typeface="Calibri" panose="020F0502020204030204"/>
              </a:rPr>
              <a:t>:</a:t>
            </a:r>
            <a:r>
              <a:rPr kumimoji="0" lang="en-GB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1: The Stone Age – What was new about the stone age?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9350" y="8179103"/>
            <a:ext cx="401631" cy="37815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6727841" y="8187285"/>
            <a:ext cx="490688" cy="426564"/>
          </a:xfrm>
          <a:prstGeom prst="rect">
            <a:avLst/>
          </a:prstGeom>
        </p:spPr>
      </p:pic>
      <p:pic>
        <p:nvPicPr>
          <p:cNvPr id="24" name="Picture 2" descr="Image result for communicate 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834" y="8090451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55520" y="300036"/>
            <a:ext cx="360188" cy="31089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74247" y="269787"/>
            <a:ext cx="357450" cy="35745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26560" y="8098207"/>
            <a:ext cx="512187" cy="50465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3190567" y="8137252"/>
            <a:ext cx="490688" cy="42656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52115" y="8185846"/>
            <a:ext cx="512187" cy="50465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8950064" y="8113048"/>
            <a:ext cx="490688" cy="426564"/>
          </a:xfrm>
          <a:prstGeom prst="rect">
            <a:avLst/>
          </a:prstGeom>
        </p:spPr>
      </p:pic>
      <p:pic>
        <p:nvPicPr>
          <p:cNvPr id="36" name="Picture 2" descr="Image result for communicate ic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6745" y="8029997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10891106" y="8129374"/>
            <a:ext cx="490688" cy="426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40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BCF20CD945264FB6F05FACF8DC2AFA" ma:contentTypeVersion="15" ma:contentTypeDescription="Create a new document." ma:contentTypeScope="" ma:versionID="4a0abd13be901865405111e70fea9b3c">
  <xsd:schema xmlns:xsd="http://www.w3.org/2001/XMLSchema" xmlns:xs="http://www.w3.org/2001/XMLSchema" xmlns:p="http://schemas.microsoft.com/office/2006/metadata/properties" xmlns:ns2="ddd7e3de-e97b-437d-bda0-6f1ce4855c86" xmlns:ns3="b3918de8-28e0-4007-916e-6d8ef032717d" targetNamespace="http://schemas.microsoft.com/office/2006/metadata/properties" ma:root="true" ma:fieldsID="9f3be6c1281b7a40f8dbbc49e0d001ad" ns2:_="" ns3:_="">
    <xsd:import namespace="ddd7e3de-e97b-437d-bda0-6f1ce4855c86"/>
    <xsd:import namespace="b3918de8-28e0-4007-916e-6d8ef0327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e3de-e97b-437d-bda0-6f1ce4855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18de8-28e0-4007-916e-6d8ef03271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89ee262-457d-4e96-b283-84fe0f234bf0}" ma:internalName="TaxCatchAll" ma:showField="CatchAllData" ma:web="b3918de8-28e0-4007-916e-6d8ef0327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7e3de-e97b-437d-bda0-6f1ce4855c86">
      <Terms xmlns="http://schemas.microsoft.com/office/infopath/2007/PartnerControls"/>
    </lcf76f155ced4ddcb4097134ff3c332f>
    <TaxCatchAll xmlns="b3918de8-28e0-4007-916e-6d8ef032717d" xsi:nil="true"/>
  </documentManagement>
</p:properties>
</file>

<file path=customXml/itemProps1.xml><?xml version="1.0" encoding="utf-8"?>
<ds:datastoreItem xmlns:ds="http://schemas.openxmlformats.org/officeDocument/2006/customXml" ds:itemID="{D4A18DCE-BA7C-48DF-B00C-348D48A05B31}"/>
</file>

<file path=customXml/itemProps2.xml><?xml version="1.0" encoding="utf-8"?>
<ds:datastoreItem xmlns:ds="http://schemas.openxmlformats.org/officeDocument/2006/customXml" ds:itemID="{C138D3E1-8012-4EB3-8ACB-CFD3D8143678}"/>
</file>

<file path=customXml/itemProps3.xml><?xml version="1.0" encoding="utf-8"?>
<ds:datastoreItem xmlns:ds="http://schemas.openxmlformats.org/officeDocument/2006/customXml" ds:itemID="{24DCBD50-307E-4E2D-BD14-671951B6AE6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1105</TotalTime>
  <Words>1083</Words>
  <Application>Microsoft Office PowerPoint</Application>
  <PresentationFormat>A3 Paper (297x420 mm)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Bedwell</dc:creator>
  <cp:lastModifiedBy>Jane Bedwell</cp:lastModifiedBy>
  <cp:revision>114</cp:revision>
  <dcterms:created xsi:type="dcterms:W3CDTF">2021-12-17T09:00:32Z</dcterms:created>
  <dcterms:modified xsi:type="dcterms:W3CDTF">2022-08-30T11:00:57Z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0x010100EBBCF20CD945264FB6F05FACF8DC2AFA</vt:lpwstr>
  </property>
  <property fmtid="{D5CDD505-2E9C-101B-9397-08002B2CF9AE}" pid="3" name="Order">
    <vt:r8>3405600</vt:r8>
  </property>
</Properties>
</file>