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0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60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501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31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80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73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61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276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4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03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4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C0EEF-DAED-4B92-9E7A-58BD69AC3030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44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0" y="0"/>
            <a:ext cx="12801600" cy="9601200"/>
          </a:xfrm>
          <a:prstGeom prst="frame">
            <a:avLst>
              <a:gd name="adj1" fmla="val 208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246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605" y="262826"/>
            <a:ext cx="961772" cy="4808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8667" y1="37234" x2="88667" y2="37234"/>
                        <a14:foregroundMark x1="79000" y1="22340" x2="80333" y2="25532"/>
                        <a14:foregroundMark x1="16000" y1="15957" x2="16000" y2="15957"/>
                        <a14:foregroundMark x1="65000" y1="21277" x2="13667" y2="21277"/>
                        <a14:foregroundMark x1="85333" y1="56383" x2="85333" y2="56383"/>
                        <a14:foregroundMark x1="85333" y1="29787" x2="85333" y2="29787"/>
                        <a14:foregroundMark x1="81333" y1="34043" x2="70000" y2="755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7599" y="300036"/>
            <a:ext cx="1415990" cy="4436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54167" y="262826"/>
            <a:ext cx="2093265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62" dirty="0"/>
              <a:t>Unit 2: Roman Britain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636092"/>
              </p:ext>
            </p:extLst>
          </p:nvPr>
        </p:nvGraphicFramePr>
        <p:xfrm>
          <a:off x="330086" y="743715"/>
          <a:ext cx="12141426" cy="81661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3571">
                  <a:extLst>
                    <a:ext uri="{9D8B030D-6E8A-4147-A177-3AD203B41FA5}">
                      <a16:colId xmlns:a16="http://schemas.microsoft.com/office/drawing/2014/main" val="3597595348"/>
                    </a:ext>
                  </a:extLst>
                </a:gridCol>
                <a:gridCol w="608999">
                  <a:extLst>
                    <a:ext uri="{9D8B030D-6E8A-4147-A177-3AD203B41FA5}">
                      <a16:colId xmlns:a16="http://schemas.microsoft.com/office/drawing/2014/main" val="1615232983"/>
                    </a:ext>
                  </a:extLst>
                </a:gridCol>
                <a:gridCol w="1414572">
                  <a:extLst>
                    <a:ext uri="{9D8B030D-6E8A-4147-A177-3AD203B41FA5}">
                      <a16:colId xmlns:a16="http://schemas.microsoft.com/office/drawing/2014/main" val="3415433277"/>
                    </a:ext>
                  </a:extLst>
                </a:gridCol>
                <a:gridCol w="2023571">
                  <a:extLst>
                    <a:ext uri="{9D8B030D-6E8A-4147-A177-3AD203B41FA5}">
                      <a16:colId xmlns:a16="http://schemas.microsoft.com/office/drawing/2014/main" val="1150712378"/>
                    </a:ext>
                  </a:extLst>
                </a:gridCol>
                <a:gridCol w="2023571">
                  <a:extLst>
                    <a:ext uri="{9D8B030D-6E8A-4147-A177-3AD203B41FA5}">
                      <a16:colId xmlns:a16="http://schemas.microsoft.com/office/drawing/2014/main" val="1772355279"/>
                    </a:ext>
                  </a:extLst>
                </a:gridCol>
                <a:gridCol w="731822">
                  <a:extLst>
                    <a:ext uri="{9D8B030D-6E8A-4147-A177-3AD203B41FA5}">
                      <a16:colId xmlns:a16="http://schemas.microsoft.com/office/drawing/2014/main" val="3947937341"/>
                    </a:ext>
                  </a:extLst>
                </a:gridCol>
                <a:gridCol w="1291749">
                  <a:extLst>
                    <a:ext uri="{9D8B030D-6E8A-4147-A177-3AD203B41FA5}">
                      <a16:colId xmlns:a16="http://schemas.microsoft.com/office/drawing/2014/main" val="845078378"/>
                    </a:ext>
                  </a:extLst>
                </a:gridCol>
                <a:gridCol w="2023571">
                  <a:extLst>
                    <a:ext uri="{9D8B030D-6E8A-4147-A177-3AD203B41FA5}">
                      <a16:colId xmlns:a16="http://schemas.microsoft.com/office/drawing/2014/main" val="3713051723"/>
                    </a:ext>
                  </a:extLst>
                </a:gridCol>
              </a:tblGrid>
              <a:tr h="25152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National Curriculum Objectives 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Substantive Knowledge 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Vocabulary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02867"/>
                  </a:ext>
                </a:extLst>
              </a:tr>
              <a:tr h="1553551">
                <a:tc rowSpan="3"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Study the achievements of the earliest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civilisations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Develop a chronologically secure knowledge and</a:t>
                      </a:r>
                      <a:r>
                        <a:rPr lang="en-GB" sz="1000" baseline="0" dirty="0" smtClean="0"/>
                        <a:t> </a:t>
                      </a:r>
                      <a:r>
                        <a:rPr lang="en-GB" sz="1000" dirty="0" smtClean="0"/>
                        <a:t>understanding of British, local and world history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Identify connections, contrasts and trends over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time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Develop the use of historical terms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Understand how our knowledge of the past is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constructed from a range of sources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Address and devise historically valid questions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about similarity, difference and significance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Construct informed responses that involve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thoughtful selection and organisation of relevant</a:t>
                      </a:r>
                      <a:r>
                        <a:rPr lang="en-GB" sz="1000" baseline="0" dirty="0" smtClean="0"/>
                        <a:t> </a:t>
                      </a:r>
                      <a:r>
                        <a:rPr lang="en-GB" sz="1000" dirty="0" smtClean="0"/>
                        <a:t>historical information.</a:t>
                      </a:r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 gridSpan="4">
                  <a:txBody>
                    <a:bodyPr/>
                    <a:lstStyle/>
                    <a:p>
                      <a:pPr algn="l"/>
                      <a:r>
                        <a:rPr lang="en-GB" sz="900" dirty="0" smtClean="0">
                          <a:solidFill>
                            <a:srgbClr val="FF0000"/>
                          </a:solidFill>
                        </a:rPr>
                        <a:t>Know that there were three ley periods in Ancient Egypt;</a:t>
                      </a:r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900" dirty="0" smtClean="0">
                          <a:solidFill>
                            <a:srgbClr val="FF0000"/>
                          </a:solidFill>
                        </a:rPr>
                        <a:t>the Old Kingdom: 2649–2150 BC, Middle Kingdom: 2134–1783 BC and New Kingdom: 1550–1070 BC.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during this period three other ancient civilisations existed; the Sumer (3200 BC to 1792 BC), the Indus Valley (2600 BC to 1900 BC) and the Shang Dynasty (1760 BC to 1046 BC).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Know that we understand more about Ancient Egypt due to plenty of evidence about who they were and how they lived.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FF0000"/>
                          </a:solidFill>
                        </a:rPr>
                        <a:t>Know that the River Nile at 4,187 miles/6,738 kilometres long</a:t>
                      </a:r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 and how and where it is formed.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FF0000"/>
                          </a:solidFill>
                        </a:rPr>
                        <a:t>Know that The River Nile was important as it provided the Egyptians with fresh water to sustain</a:t>
                      </a:r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 the life of many Egyptians.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FF0000"/>
                          </a:solidFill>
                        </a:rPr>
                        <a:t>Know that the Egyptians worshipped the god of the Nile</a:t>
                      </a:r>
                      <a:r>
                        <a:rPr lang="en-GB" sz="900" baseline="0" dirty="0" smtClean="0">
                          <a:solidFill>
                            <a:srgbClr val="FF0000"/>
                          </a:solidFill>
                        </a:rPr>
                        <a:t> (</a:t>
                      </a:r>
                      <a:r>
                        <a:rPr lang="en-GB" sz="900" dirty="0" err="1" smtClean="0">
                          <a:solidFill>
                            <a:srgbClr val="FF0000"/>
                          </a:solidFill>
                        </a:rPr>
                        <a:t>Hapy</a:t>
                      </a:r>
                      <a:r>
                        <a:rPr lang="en-GB" sz="900" dirty="0" smtClean="0">
                          <a:solidFill>
                            <a:srgbClr val="FF0000"/>
                          </a:solidFill>
                        </a:rPr>
                        <a:t>), and made sacrifices to him to ensure the waters rose every year.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FF6600"/>
                          </a:solidFill>
                        </a:rPr>
                        <a:t>Know that The</a:t>
                      </a:r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 Rosetta Stone was found in 1799 by French Soldiers and is named after the place it was found.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Know that it is a huge slab of black granite weighing 762 kg. It is 28 cm thick, 114 cm high and 72 cm wide.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Know that the hieroglyphs on the stone were translated and referred to Ptolemy V, a King from Ancient Egypt.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Know that in 1815 the stone was brought to the British Museum in London where it can still be seen today.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Know that it was a significant archaeological discovery as it showed writing and communication within a society.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6600"/>
                          </a:solidFill>
                        </a:rPr>
                        <a:t>Know that Book of the Dead is also in the British Museum and contains texts made up of spells and magic to protect the dead in the afterlife.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FFC000"/>
                          </a:solidFill>
                        </a:rPr>
                        <a:t>K</a:t>
                      </a:r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now that in 1922 the archaeologist Howard Carter discovered the tomb of the pharaoh Tutankhamun in the Valley of the Kings.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the dig was funded by Lord Carnarvon and that it took seven years to find the tomb.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the discovery was significant because the seal to the tomb was intact meaning it had not be raided by grave robbers.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FFC000"/>
                          </a:solidFill>
                        </a:rPr>
                        <a:t>Know that</a:t>
                      </a:r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 Carter found around 5,000 untouched artefacts in the tomb and this caused great excitement.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the discovery told historians about society in Ancient Egypt around the time of King Tuts rule.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FFC000"/>
                          </a:solidFill>
                        </a:rPr>
                        <a:t>Know that some people think that it was unfair to remove the artefacts from Egypt and they should be returned.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00CC00"/>
                          </a:solidFill>
                        </a:rPr>
                        <a:t>Know that agriculture was a vital part of Ancient Egyptian economy</a:t>
                      </a:r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 and t</a:t>
                      </a:r>
                      <a:r>
                        <a:rPr lang="en-GB" sz="900" dirty="0" smtClean="0">
                          <a:solidFill>
                            <a:srgbClr val="00CC00"/>
                          </a:solidFill>
                        </a:rPr>
                        <a:t>he Nile valley was fertile soil for growing crops.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00CC00"/>
                          </a:solidFill>
                        </a:rPr>
                        <a:t>Know that the River Nile provided a regular water supply. However, care had to be taken to avoid the land flooding, and irrigation had to be used to ensure the water reached the crops.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00CC00"/>
                          </a:solidFill>
                        </a:rPr>
                        <a:t>Know that farmers faced many problems such as flash flooding and plagues of insects, which could easily destroy their crops.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00CC00"/>
                          </a:solidFill>
                        </a:rPr>
                        <a:t>Know that the Ancient Egyptians grew many different crops, including emmer wheat for bread and barley for beer.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00CC00"/>
                          </a:solidFill>
                        </a:rPr>
                        <a:t>Know that farming was important</a:t>
                      </a:r>
                      <a:r>
                        <a:rPr lang="en-GB" sz="900" baseline="0" dirty="0" smtClean="0">
                          <a:solidFill>
                            <a:srgbClr val="00CC00"/>
                          </a:solidFill>
                        </a:rPr>
                        <a:t> for society to function and that different groups had a role to play to achieve a well-ordered society. </a:t>
                      </a:r>
                      <a:endParaRPr lang="en-GB" sz="900" dirty="0" smtClean="0">
                        <a:solidFill>
                          <a:srgbClr val="00CC00"/>
                        </a:solidFill>
                      </a:endParaRP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Know that a pyramid was a tomb to hold the body of a dead pharaoh</a:t>
                      </a:r>
                      <a:r>
                        <a:rPr lang="en-GB" sz="900" baseline="0" dirty="0" smtClean="0">
                          <a:solidFill>
                            <a:srgbClr val="0070C0"/>
                          </a:solidFill>
                        </a:rPr>
                        <a:t> and that they had previously been built with flat top.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Know that the earliest pyramid is the Step Pyramid at Saqqara, which was built for King </a:t>
                      </a:r>
                      <a:r>
                        <a:rPr lang="en-GB" sz="900" dirty="0" err="1" smtClean="0">
                          <a:solidFill>
                            <a:srgbClr val="0070C0"/>
                          </a:solidFill>
                        </a:rPr>
                        <a:t>Djoser</a:t>
                      </a:r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 in 2650 BC.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Know that the most well-known is the Great Pyramid of Khufu (Also known as the Great Pyramid of Giza).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Know that it was built around 2589–2566 BC, and that between 20,000 and 30,000 people were employed to build the pyramid.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Know that earlier theories that slaves built the pyramids are now dismissed, and it is thought that mainly farm labourers built the pyramids during the flooding season. </a:t>
                      </a:r>
                    </a:p>
                    <a:p>
                      <a:pPr algn="l"/>
                      <a:r>
                        <a:rPr lang="en-GB" sz="900" dirty="0" smtClean="0">
                          <a:solidFill>
                            <a:srgbClr val="7030A0"/>
                          </a:solidFill>
                        </a:rPr>
                        <a:t>Know</a:t>
                      </a:r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 that The Book of the Dead was a collection of magic spells placed in the tombs of wealthy people to give them a safe journey to the afterlife.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Osiris was the ruler of the land of the dead and would welcome every person into the Field of Reeds (the afterlife)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that Osiris’ brother Set murdered him and Osiris’ body was embalmed and restored which led to the belief in mummification.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that every person had to have their heart weighed against the feather of Maat (the goddess of justice and truth).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the word ‘mummy’ is from the Arab word for bitumen. This is a black tarry substance because the mummies looked blackened. </a:t>
                      </a:r>
                    </a:p>
                    <a:p>
                      <a:pPr algn="l"/>
                      <a:r>
                        <a:rPr lang="en-GB" sz="900" baseline="0" dirty="0" smtClean="0">
                          <a:solidFill>
                            <a:srgbClr val="7030A0"/>
                          </a:solidFill>
                        </a:rPr>
                        <a:t>Know that the mummification process was important to Egyptians as they believed only a preserved soul could make the journey to the afterlife. </a:t>
                      </a:r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 sz="1100" dirty="0" smtClean="0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100" dirty="0" smtClean="0"/>
                        <a:t>Ancient, civilisation, fertile, </a:t>
                      </a:r>
                      <a:r>
                        <a:rPr lang="en-GB" sz="1100" dirty="0" err="1" smtClean="0"/>
                        <a:t>shaduf</a:t>
                      </a:r>
                      <a:r>
                        <a:rPr lang="en-GB" sz="1100" dirty="0" smtClean="0"/>
                        <a:t>,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dirty="0" smtClean="0"/>
                        <a:t>irrigation, achievement, hieroglyph,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dirty="0" smtClean="0"/>
                        <a:t>archaeologists, cartouche, antiquities,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dirty="0" smtClean="0"/>
                        <a:t>scribes, society, seals, sarcophagus,</a:t>
                      </a:r>
                    </a:p>
                    <a:p>
                      <a:r>
                        <a:rPr lang="en-GB" sz="1100" dirty="0" smtClean="0"/>
                        <a:t>excavation, inscription, papyrus,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dirty="0" smtClean="0"/>
                        <a:t>mummification, role, achievement, hierarchy, priest, farmer, agriculture,</a:t>
                      </a:r>
                    </a:p>
                    <a:p>
                      <a:r>
                        <a:rPr lang="en-GB" sz="1100" dirty="0" smtClean="0"/>
                        <a:t>scribe, pharaoh, pyramid, engineering, technology,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dirty="0" smtClean="0"/>
                        <a:t>stonemason, ramp, construction,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dirty="0" smtClean="0"/>
                        <a:t>lever, sphinx, creation,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dirty="0" smtClean="0"/>
                        <a:t>mummification, </a:t>
                      </a:r>
                      <a:r>
                        <a:rPr lang="en-GB" sz="1100" dirty="0" err="1" smtClean="0"/>
                        <a:t>canopic</a:t>
                      </a:r>
                      <a:r>
                        <a:rPr lang="en-GB" sz="1100" dirty="0" smtClean="0"/>
                        <a:t> jar, </a:t>
                      </a:r>
                      <a:r>
                        <a:rPr lang="en-GB" sz="1100" dirty="0" err="1" smtClean="0"/>
                        <a:t>shabti</a:t>
                      </a:r>
                      <a:r>
                        <a:rPr lang="en-GB" sz="1100" dirty="0" smtClean="0"/>
                        <a:t>,</a:t>
                      </a:r>
                      <a:r>
                        <a:rPr lang="en-GB" sz="1100" baseline="0" dirty="0" smtClean="0"/>
                        <a:t> </a:t>
                      </a:r>
                      <a:r>
                        <a:rPr lang="en-GB" sz="1100" dirty="0" smtClean="0"/>
                        <a:t>time capsule.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818584"/>
                  </a:ext>
                </a:extLst>
              </a:tr>
              <a:tr h="251527">
                <a:tc gridSpan="2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Key People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Linked Texts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299168"/>
                  </a:ext>
                </a:extLst>
              </a:tr>
              <a:tr h="886097">
                <a:tc gridSpan="2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GB" sz="1000" baseline="0" dirty="0" smtClean="0"/>
                        <a:t>Akhenaten</a:t>
                      </a:r>
                    </a:p>
                    <a:p>
                      <a:r>
                        <a:rPr lang="en-GB" sz="1000" baseline="0" dirty="0" err="1" smtClean="0"/>
                        <a:t>Hapy</a:t>
                      </a:r>
                      <a:endParaRPr lang="en-GB" sz="1000" baseline="0" dirty="0" smtClean="0"/>
                    </a:p>
                    <a:p>
                      <a:r>
                        <a:rPr lang="en-GB" sz="1000" baseline="0" dirty="0" smtClean="0"/>
                        <a:t>Jean-Francois Champollion </a:t>
                      </a:r>
                    </a:p>
                    <a:p>
                      <a:r>
                        <a:rPr lang="en-GB" sz="1000" baseline="0" dirty="0" smtClean="0"/>
                        <a:t>Ptolemy V</a:t>
                      </a:r>
                    </a:p>
                    <a:p>
                      <a:r>
                        <a:rPr lang="en-GB" sz="1000" baseline="0" dirty="0" smtClean="0"/>
                        <a:t>Howard Carter</a:t>
                      </a:r>
                    </a:p>
                    <a:p>
                      <a:r>
                        <a:rPr lang="en-GB" sz="1000" baseline="0" dirty="0" smtClean="0"/>
                        <a:t>Tutankhamun</a:t>
                      </a:r>
                    </a:p>
                    <a:p>
                      <a:r>
                        <a:rPr lang="en-GB" sz="1000" baseline="0" dirty="0" smtClean="0"/>
                        <a:t>Lord Carnarvon</a:t>
                      </a:r>
                    </a:p>
                    <a:p>
                      <a:r>
                        <a:rPr lang="en-GB" sz="1000" baseline="0" dirty="0" smtClean="0"/>
                        <a:t>Sir Ernest A. T. Wallis Budge 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GB" sz="1100" dirty="0" smtClean="0"/>
                        <a:t>The Time Travelling Cat and the Egyptian Goddess by Julia </a:t>
                      </a:r>
                      <a:r>
                        <a:rPr lang="en-GB" sz="1100" dirty="0" err="1" smtClean="0"/>
                        <a:t>Jarman</a:t>
                      </a:r>
                      <a:endParaRPr lang="en-GB" sz="1100" dirty="0" smtClean="0"/>
                    </a:p>
                    <a:p>
                      <a:r>
                        <a:rPr lang="en-GB" sz="1100" dirty="0" smtClean="0"/>
                        <a:t>The Egyptian Cinderella by Shirley </a:t>
                      </a:r>
                      <a:r>
                        <a:rPr lang="en-GB" sz="1100" dirty="0" err="1" smtClean="0"/>
                        <a:t>Climo</a:t>
                      </a:r>
                      <a:endParaRPr lang="en-GB" sz="1100" dirty="0" smtClean="0"/>
                    </a:p>
                    <a:p>
                      <a:r>
                        <a:rPr lang="en-GB" sz="1100" dirty="0" smtClean="0"/>
                        <a:t>Secrets of a Sun King by Emma Carrol</a:t>
                      </a:r>
                    </a:p>
                    <a:p>
                      <a:r>
                        <a:rPr lang="en-GB" sz="1100" dirty="0" smtClean="0"/>
                        <a:t>Ancient Egypt by Rachel </a:t>
                      </a:r>
                      <a:r>
                        <a:rPr lang="en-GB" sz="1100" dirty="0" err="1" smtClean="0"/>
                        <a:t>Minay</a:t>
                      </a:r>
                      <a:r>
                        <a:rPr lang="en-GB" sz="1100" dirty="0" smtClean="0"/>
                        <a:t> (The History Detective Investigates)</a:t>
                      </a:r>
                    </a:p>
                    <a:p>
                      <a:r>
                        <a:rPr lang="en-GB" sz="1100" dirty="0" smtClean="0"/>
                        <a:t>Ancient Egypt by Anita </a:t>
                      </a:r>
                      <a:r>
                        <a:rPr lang="en-GB" sz="1100" dirty="0" err="1" smtClean="0"/>
                        <a:t>Ganeri</a:t>
                      </a:r>
                      <a:r>
                        <a:rPr lang="en-GB" sz="1100" dirty="0" smtClean="0"/>
                        <a:t> (Writing History)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116731"/>
                  </a:ext>
                </a:extLst>
              </a:tr>
              <a:tr h="34516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Future Learning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392318"/>
                  </a:ext>
                </a:extLst>
              </a:tr>
              <a:tr h="810548">
                <a:tc rowSpan="3" gridSpan="2">
                  <a:txBody>
                    <a:bodyPr/>
                    <a:lstStyle/>
                    <a:p>
                      <a:r>
                        <a:rPr lang="en-GB" sz="1000" dirty="0" smtClean="0"/>
                        <a:t>Year 6 Unit 1:</a:t>
                      </a:r>
                      <a:r>
                        <a:rPr lang="en-GB" sz="1000" baseline="0" dirty="0" smtClean="0"/>
                        <a:t> The Maya Civilisation – Why should we remember the Maya? </a:t>
                      </a:r>
                    </a:p>
                    <a:p>
                      <a:endParaRPr lang="en-GB" sz="1000" baseline="0" dirty="0" smtClean="0"/>
                    </a:p>
                    <a:p>
                      <a:r>
                        <a:rPr lang="en-GB" sz="1000" baseline="0" dirty="0" smtClean="0"/>
                        <a:t>Year 6 Unit 2: The Ancient Greeks – What did the Greeks do for us? </a:t>
                      </a:r>
                      <a:endParaRPr lang="en-GB" sz="1000" dirty="0" smtClean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47839"/>
                  </a:ext>
                </a:extLst>
              </a:tr>
              <a:tr h="251527">
                <a:tc gridSpan="2" vMerge="1">
                  <a:txBody>
                    <a:bodyPr/>
                    <a:lstStyle/>
                    <a:p>
                      <a:pPr algn="ctr"/>
                      <a:endParaRPr lang="en-GB" sz="1100" dirty="0" smtClean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Disciplinary Knowledge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242789"/>
                  </a:ext>
                </a:extLst>
              </a:tr>
              <a:tr h="1849466">
                <a:tc gridSpan="2" vMerge="1">
                  <a:txBody>
                    <a:bodyPr/>
                    <a:lstStyle/>
                    <a:p>
                      <a:endParaRPr lang="en-GB" sz="1100" dirty="0" smtClean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050" dirty="0" smtClean="0"/>
                        <a:t>To be able to order a timeline related to Ancient</a:t>
                      </a:r>
                      <a:r>
                        <a:rPr lang="en-GB" sz="1050" baseline="0" dirty="0" smtClean="0"/>
                        <a:t> Egyptian and similar civilisations. </a:t>
                      </a:r>
                      <a:endParaRPr lang="en-GB" sz="1050" dirty="0" smtClean="0"/>
                    </a:p>
                    <a:p>
                      <a:r>
                        <a:rPr lang="en-GB" sz="1050" dirty="0" smtClean="0"/>
                        <a:t>To be able to identify main sources of archaeological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dirty="0" smtClean="0"/>
                        <a:t>evidence about Ancient Egypt</a:t>
                      </a:r>
                      <a:r>
                        <a:rPr lang="en-GB" sz="1050" baseline="0" dirty="0" smtClean="0"/>
                        <a:t> and their significance. </a:t>
                      </a:r>
                      <a:endParaRPr lang="en-GB" sz="1050" dirty="0" smtClean="0"/>
                    </a:p>
                    <a:p>
                      <a:r>
                        <a:rPr lang="en-GB" sz="1050" dirty="0" smtClean="0"/>
                        <a:t>To be able to ask and answer historically valid questions about the achievements</a:t>
                      </a:r>
                      <a:r>
                        <a:rPr lang="en-GB" sz="1050" baseline="0" dirty="0" smtClean="0"/>
                        <a:t> that shaped Ancient Egypt. </a:t>
                      </a:r>
                      <a:endParaRPr lang="en-GB" sz="1050" dirty="0" smtClean="0"/>
                    </a:p>
                    <a:p>
                      <a:r>
                        <a:rPr lang="en-GB" sz="1050" dirty="0" smtClean="0"/>
                        <a:t>To be able to identify the significant discoveries that led to the understanding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dirty="0" smtClean="0"/>
                        <a:t>of Ancient Egypt</a:t>
                      </a:r>
                      <a:r>
                        <a:rPr lang="en-GB" sz="1050" baseline="0" dirty="0" smtClean="0"/>
                        <a:t>ian civilisation.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481448"/>
                  </a:ext>
                </a:extLst>
              </a:tr>
              <a:tr h="279971">
                <a:tc gridSpan="8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Teaching Ideas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749139"/>
                  </a:ext>
                </a:extLst>
              </a:tr>
              <a:tr h="398502">
                <a:tc>
                  <a:txBody>
                    <a:bodyPr/>
                    <a:lstStyle/>
                    <a:p>
                      <a:pPr algn="ctr"/>
                      <a:r>
                        <a:rPr lang="en-GB" sz="900" u="sng" dirty="0" smtClean="0"/>
                        <a:t>Historical Enquiry</a:t>
                      </a:r>
                    </a:p>
                    <a:p>
                      <a:pPr algn="ctr"/>
                      <a:r>
                        <a:rPr lang="en-GB" sz="900" u="sng" dirty="0" smtClean="0"/>
                        <a:t>Interpret Historically</a:t>
                      </a:r>
                      <a:endParaRPr lang="en-GB" sz="900" u="sng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u="sng" dirty="0" smtClean="0"/>
                        <a:t>Historical Enquiry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sng" dirty="0" smtClean="0"/>
                        <a:t>Interpret Historically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u="sng" dirty="0" smtClean="0"/>
                        <a:t>Historical Enquiry</a:t>
                      </a:r>
                    </a:p>
                    <a:p>
                      <a:pPr algn="ctr"/>
                      <a:r>
                        <a:rPr lang="en-GB" sz="900" u="sng" dirty="0" smtClean="0"/>
                        <a:t>Understand Chronology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u="sng" dirty="0" smtClean="0"/>
                        <a:t>Communicate Historically </a:t>
                      </a:r>
                    </a:p>
                    <a:p>
                      <a:pPr algn="ctr"/>
                      <a:r>
                        <a:rPr lang="en-GB" sz="900" u="sng" dirty="0" smtClean="0"/>
                        <a:t>Interpret Historically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u="sng" dirty="0" smtClean="0"/>
                        <a:t>Historical Enquiry</a:t>
                      </a:r>
                    </a:p>
                    <a:p>
                      <a:pPr algn="ctr"/>
                      <a:r>
                        <a:rPr lang="en-GB" sz="900" u="sng" dirty="0" smtClean="0"/>
                        <a:t>Understand Chronology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sng" dirty="0" smtClean="0"/>
                        <a:t>Understand Chronology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sng" dirty="0" smtClean="0"/>
                        <a:t>Communicate Historically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451775"/>
                  </a:ext>
                </a:extLst>
              </a:tr>
              <a:tr h="1102124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rgbClr val="FF0000"/>
                          </a:solidFill>
                        </a:rPr>
                        <a:t>Why were people able to prosper in the desert land of Ancient Egypt?</a:t>
                      </a: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Why do we know so much about the Ancient Egyptians and their achievements?</a:t>
                      </a:r>
                      <a:endParaRPr lang="en-GB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Why do we know so much about the Ancient Egyptians and their achievements?</a:t>
                      </a:r>
                      <a:endParaRPr lang="en-GB" sz="900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en-GB" sz="10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00CC00"/>
                          </a:solidFill>
                        </a:rPr>
                        <a:t>How did different groups of people contribute to the achievements of Ancient Egyptian society?</a:t>
                      </a:r>
                      <a:endParaRPr lang="en-GB" sz="900" dirty="0">
                        <a:solidFill>
                          <a:srgbClr val="00CC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0070C0"/>
                          </a:solidFill>
                        </a:rPr>
                        <a:t>What can we learn about the Ancient Egyptians from the Great Pyramid?</a:t>
                      </a:r>
                      <a:endParaRPr lang="en-GB" sz="9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 smtClean="0">
                          <a:solidFill>
                            <a:srgbClr val="7030A0"/>
                          </a:solidFill>
                        </a:rPr>
                        <a:t>Are you surprised by Ancient Egyptian religion?</a:t>
                      </a:r>
                      <a:endParaRPr lang="en-GB" sz="9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056895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30086" y="8977795"/>
            <a:ext cx="1214142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How much did the Ancient Egyptians achieve? </a:t>
            </a:r>
            <a:endParaRPr lang="en-GB" b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21479" y="8277611"/>
            <a:ext cx="401631" cy="37815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04779" y="8437638"/>
            <a:ext cx="401631" cy="37815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7"/>
          <a:srcRect l="14714" t="17975" r="14175" b="24717"/>
          <a:stretch/>
        </p:blipFill>
        <p:spPr>
          <a:xfrm>
            <a:off x="7592447" y="8452479"/>
            <a:ext cx="490688" cy="426564"/>
          </a:xfrm>
          <a:prstGeom prst="rect">
            <a:avLst/>
          </a:prstGeom>
        </p:spPr>
      </p:pic>
      <p:pic>
        <p:nvPicPr>
          <p:cNvPr id="22" name="Picture 2" descr="Image result for communicate ic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404" y="8278505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27879" y="8381434"/>
            <a:ext cx="512187" cy="50465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40739" y="8449140"/>
            <a:ext cx="401631" cy="37815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602298" y="8374389"/>
            <a:ext cx="512187" cy="504654"/>
          </a:xfrm>
          <a:prstGeom prst="rect">
            <a:avLst/>
          </a:prstGeom>
        </p:spPr>
      </p:pic>
      <p:pic>
        <p:nvPicPr>
          <p:cNvPr id="27" name="Picture 2" descr="Image result for communicate ic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1978" y="8270174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588352" y="262825"/>
            <a:ext cx="9967251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Y4: Unit 1: Ancient Egypt – How much did the Ancient Egyptians Achieve?  </a:t>
            </a:r>
            <a:endParaRPr lang="en-GB" b="1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7"/>
          <a:srcRect l="14714" t="17975" r="14175" b="24717"/>
          <a:stretch/>
        </p:blipFill>
        <p:spPr>
          <a:xfrm>
            <a:off x="768543" y="8326036"/>
            <a:ext cx="490688" cy="42656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53067" y="8399730"/>
            <a:ext cx="401631" cy="37815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80308" y="8326036"/>
            <a:ext cx="512187" cy="504654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7"/>
          <a:srcRect l="14714" t="17975" r="14175" b="24717"/>
          <a:stretch/>
        </p:blipFill>
        <p:spPr>
          <a:xfrm>
            <a:off x="2809018" y="8370943"/>
            <a:ext cx="490688" cy="426564"/>
          </a:xfrm>
          <a:prstGeom prst="rect">
            <a:avLst/>
          </a:prstGeom>
        </p:spPr>
      </p:pic>
      <p:pic>
        <p:nvPicPr>
          <p:cNvPr id="32" name="Picture 74" descr="Image result for egypt icon transparent background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1244" y="293824"/>
            <a:ext cx="613532" cy="307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91611" y="304558"/>
            <a:ext cx="296600" cy="29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907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BCF20CD945264FB6F05FACF8DC2AFA" ma:contentTypeVersion="15" ma:contentTypeDescription="Create a new document." ma:contentTypeScope="" ma:versionID="4a0abd13be901865405111e70fea9b3c">
  <xsd:schema xmlns:xsd="http://www.w3.org/2001/XMLSchema" xmlns:xs="http://www.w3.org/2001/XMLSchema" xmlns:p="http://schemas.microsoft.com/office/2006/metadata/properties" xmlns:ns2="ddd7e3de-e97b-437d-bda0-6f1ce4855c86" xmlns:ns3="b3918de8-28e0-4007-916e-6d8ef032717d" targetNamespace="http://schemas.microsoft.com/office/2006/metadata/properties" ma:root="true" ma:fieldsID="9f3be6c1281b7a40f8dbbc49e0d001ad" ns2:_="" ns3:_="">
    <xsd:import namespace="ddd7e3de-e97b-437d-bda0-6f1ce4855c86"/>
    <xsd:import namespace="b3918de8-28e0-4007-916e-6d8ef03271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d7e3de-e97b-437d-bda0-6f1ce4855c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918de8-28e0-4007-916e-6d8ef032717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89ee262-457d-4e96-b283-84fe0f234bf0}" ma:internalName="TaxCatchAll" ma:showField="CatchAllData" ma:web="b3918de8-28e0-4007-916e-6d8ef03271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d7e3de-e97b-437d-bda0-6f1ce4855c86">
      <Terms xmlns="http://schemas.microsoft.com/office/infopath/2007/PartnerControls"/>
    </lcf76f155ced4ddcb4097134ff3c332f>
    <TaxCatchAll xmlns="b3918de8-28e0-4007-916e-6d8ef032717d" xsi:nil="true"/>
  </documentManagement>
</p:properties>
</file>

<file path=customXml/itemProps1.xml><?xml version="1.0" encoding="utf-8"?>
<ds:datastoreItem xmlns:ds="http://schemas.openxmlformats.org/officeDocument/2006/customXml" ds:itemID="{DE5F849A-96D8-4FFC-8831-6298D9514420}"/>
</file>

<file path=customXml/itemProps2.xml><?xml version="1.0" encoding="utf-8"?>
<ds:datastoreItem xmlns:ds="http://schemas.openxmlformats.org/officeDocument/2006/customXml" ds:itemID="{4E76D58B-C609-4FD9-ABFE-83568960A9DD}"/>
</file>

<file path=customXml/itemProps3.xml><?xml version="1.0" encoding="utf-8"?>
<ds:datastoreItem xmlns:ds="http://schemas.openxmlformats.org/officeDocument/2006/customXml" ds:itemID="{1C86FC84-2516-4D8D-AA68-D8374796187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843</TotalTime>
  <Words>1288</Words>
  <Application>Microsoft Office PowerPoint</Application>
  <PresentationFormat>A3 Paper (297x420 mm)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Bedwell</dc:creator>
  <cp:lastModifiedBy>Jane Bedwell</cp:lastModifiedBy>
  <cp:revision>81</cp:revision>
  <dcterms:created xsi:type="dcterms:W3CDTF">2021-12-06T11:27:23Z</dcterms:created>
  <dcterms:modified xsi:type="dcterms:W3CDTF">2022-11-22T15:15:55Z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0x010100EBBCF20CD945264FB6F05FACF8DC2AFA</vt:lpwstr>
  </property>
  <property fmtid="{D5CDD505-2E9C-101B-9397-08002B2CF9AE}" pid="3" name="Order">
    <vt:r8>3405800</vt:r8>
  </property>
</Properties>
</file>