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76" autoAdjust="0"/>
    <p:restoredTop sz="94660"/>
  </p:normalViewPr>
  <p:slideViewPr>
    <p:cSldViewPr snapToGrid="0">
      <p:cViewPr>
        <p:scale>
          <a:sx n="65" d="100"/>
          <a:sy n="65" d="100"/>
        </p:scale>
        <p:origin x="1450" y="-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86A7A-3E5A-4212-BC71-10C16F0CAFBC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3D89C-0A20-4B1D-9936-45CEE25043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444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86A7A-3E5A-4212-BC71-10C16F0CAFBC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3D89C-0A20-4B1D-9936-45CEE25043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479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86A7A-3E5A-4212-BC71-10C16F0CAFBC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3D89C-0A20-4B1D-9936-45CEE25043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039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86A7A-3E5A-4212-BC71-10C16F0CAFBC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3D89C-0A20-4B1D-9936-45CEE25043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079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86A7A-3E5A-4212-BC71-10C16F0CAFBC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3D89C-0A20-4B1D-9936-45CEE25043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127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86A7A-3E5A-4212-BC71-10C16F0CAFBC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3D89C-0A20-4B1D-9936-45CEE25043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435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86A7A-3E5A-4212-BC71-10C16F0CAFBC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3D89C-0A20-4B1D-9936-45CEE25043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17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86A7A-3E5A-4212-BC71-10C16F0CAFBC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3D89C-0A20-4B1D-9936-45CEE25043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504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86A7A-3E5A-4212-BC71-10C16F0CAFBC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3D89C-0A20-4B1D-9936-45CEE25043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363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86A7A-3E5A-4212-BC71-10C16F0CAFBC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3D89C-0A20-4B1D-9936-45CEE25043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635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86A7A-3E5A-4212-BC71-10C16F0CAFBC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3D89C-0A20-4B1D-9936-45CEE25043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754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86A7A-3E5A-4212-BC71-10C16F0CAFBC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3D89C-0A20-4B1D-9936-45CEE25043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734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microsoft.com/office/2007/relationships/hdphoto" Target="../media/hdphoto3.wdp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3"/>
          <p:cNvSpPr/>
          <p:nvPr/>
        </p:nvSpPr>
        <p:spPr>
          <a:xfrm>
            <a:off x="0" y="-1"/>
            <a:ext cx="12801600" cy="9604558"/>
          </a:xfrm>
          <a:prstGeom prst="frame">
            <a:avLst>
              <a:gd name="adj1" fmla="val 2089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7605" y="262826"/>
            <a:ext cx="961772" cy="48088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88667" y1="37234" x2="88667" y2="37234"/>
                        <a14:foregroundMark x1="79000" y1="22340" x2="80333" y2="25532"/>
                        <a14:foregroundMark x1="16000" y1="15957" x2="16000" y2="15957"/>
                        <a14:foregroundMark x1="65000" y1="21277" x2="13667" y2="21277"/>
                        <a14:foregroundMark x1="85333" y1="56383" x2="85333" y2="56383"/>
                        <a14:foregroundMark x1="85333" y1="29787" x2="85333" y2="29787"/>
                        <a14:foregroundMark x1="81333" y1="34043" x2="70000" y2="7553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7599" y="300036"/>
            <a:ext cx="1415990" cy="44367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54167" y="262826"/>
            <a:ext cx="2093265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6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Unit 2: Roman Britain 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200095"/>
              </p:ext>
            </p:extLst>
          </p:nvPr>
        </p:nvGraphicFramePr>
        <p:xfrm>
          <a:off x="330086" y="735576"/>
          <a:ext cx="12141426" cy="80946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23571">
                  <a:extLst>
                    <a:ext uri="{9D8B030D-6E8A-4147-A177-3AD203B41FA5}">
                      <a16:colId xmlns:a16="http://schemas.microsoft.com/office/drawing/2014/main" val="3597595348"/>
                    </a:ext>
                  </a:extLst>
                </a:gridCol>
                <a:gridCol w="457276">
                  <a:extLst>
                    <a:ext uri="{9D8B030D-6E8A-4147-A177-3AD203B41FA5}">
                      <a16:colId xmlns:a16="http://schemas.microsoft.com/office/drawing/2014/main" val="1615232983"/>
                    </a:ext>
                  </a:extLst>
                </a:gridCol>
                <a:gridCol w="1566295">
                  <a:extLst>
                    <a:ext uri="{9D8B030D-6E8A-4147-A177-3AD203B41FA5}">
                      <a16:colId xmlns:a16="http://schemas.microsoft.com/office/drawing/2014/main" val="3415433277"/>
                    </a:ext>
                  </a:extLst>
                </a:gridCol>
                <a:gridCol w="2023571">
                  <a:extLst>
                    <a:ext uri="{9D8B030D-6E8A-4147-A177-3AD203B41FA5}">
                      <a16:colId xmlns:a16="http://schemas.microsoft.com/office/drawing/2014/main" val="1150712378"/>
                    </a:ext>
                  </a:extLst>
                </a:gridCol>
                <a:gridCol w="2023571">
                  <a:extLst>
                    <a:ext uri="{9D8B030D-6E8A-4147-A177-3AD203B41FA5}">
                      <a16:colId xmlns:a16="http://schemas.microsoft.com/office/drawing/2014/main" val="1772355279"/>
                    </a:ext>
                  </a:extLst>
                </a:gridCol>
                <a:gridCol w="1000481">
                  <a:extLst>
                    <a:ext uri="{9D8B030D-6E8A-4147-A177-3AD203B41FA5}">
                      <a16:colId xmlns:a16="http://schemas.microsoft.com/office/drawing/2014/main" val="3947937341"/>
                    </a:ext>
                  </a:extLst>
                </a:gridCol>
                <a:gridCol w="1023090">
                  <a:extLst>
                    <a:ext uri="{9D8B030D-6E8A-4147-A177-3AD203B41FA5}">
                      <a16:colId xmlns:a16="http://schemas.microsoft.com/office/drawing/2014/main" val="845078378"/>
                    </a:ext>
                  </a:extLst>
                </a:gridCol>
                <a:gridCol w="2023571">
                  <a:extLst>
                    <a:ext uri="{9D8B030D-6E8A-4147-A177-3AD203B41FA5}">
                      <a16:colId xmlns:a16="http://schemas.microsoft.com/office/drawing/2014/main" val="3713051723"/>
                    </a:ext>
                  </a:extLst>
                </a:gridCol>
              </a:tblGrid>
              <a:tr h="2622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National Curriculum Objectives 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Substantive Knowledge 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Vocabulary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02867"/>
                  </a:ext>
                </a:extLst>
              </a:tr>
              <a:tr h="1400479">
                <a:tc rowSpan="3" grid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dirty="0" smtClean="0"/>
                        <a:t>Develop a chronologically secure knowledge and understanding of British, local and world history.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dirty="0" smtClean="0"/>
                        <a:t>Develop the appropriate use of historical terms.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dirty="0" smtClean="0"/>
                        <a:t>Address and devise historically valid questions about change, cause, similarity, difference and significance.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dirty="0" smtClean="0"/>
                        <a:t>Understand how knowledge of the past is constructed from a range of sources.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dirty="0" smtClean="0"/>
                        <a:t>Construct informed responses that involve thoughtful selection and organisation of relevant historical information. </a:t>
                      </a:r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7" gridSpan="4">
                  <a:txBody>
                    <a:bodyPr/>
                    <a:lstStyle/>
                    <a:p>
                      <a:pPr algn="l"/>
                      <a:r>
                        <a:rPr lang="en-GB" sz="900" dirty="0" smtClean="0">
                          <a:solidFill>
                            <a:srgbClr val="FF0000"/>
                          </a:solidFill>
                        </a:rPr>
                        <a:t>Know that in 410 AD the Romans left Britain</a:t>
                      </a:r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 as Rome was under attack and needed soldiers.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Know that the Anglo-Saxons were made of three invading tribes; the Angles, the Saxons and the Jutes.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Know that the Anglo-Saxons came from todays Holland, Germany and Denmark.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Know that historically Romans made important journeys and recap from previous learning why they made them.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Know the reasons why Anglo-Saxons settled in Britain and how important each reason was.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Know how to identify if Anglo-Saxons settled in our locality.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Know how people can use archaeology to reconstruct an Anglo-Saxon settlement.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Know that the Dark Ages were between the 5</a:t>
                      </a:r>
                      <a:r>
                        <a:rPr lang="en-GB" sz="900" baseline="30000" dirty="0" smtClean="0">
                          <a:solidFill>
                            <a:srgbClr val="FF0000"/>
                          </a:solidFill>
                        </a:rPr>
                        <a:t>th</a:t>
                      </a:r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 and 14</a:t>
                      </a:r>
                      <a:r>
                        <a:rPr lang="en-GB" sz="900" baseline="30000" dirty="0" smtClean="0">
                          <a:solidFill>
                            <a:srgbClr val="FF0000"/>
                          </a:solidFill>
                        </a:rPr>
                        <a:t>th</a:t>
                      </a:r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 centuries because many suggested there was little scientific or cultural development.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6600"/>
                          </a:solidFill>
                        </a:rPr>
                        <a:t>Know that in 1939 Mrs Edith Pretty asked archaeologist Basil Brown to excavate a large mound on her property.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6600"/>
                          </a:solidFill>
                        </a:rPr>
                        <a:t>Known that Sutton </a:t>
                      </a:r>
                      <a:r>
                        <a:rPr lang="en-GB" sz="900" baseline="0" dirty="0" err="1" smtClean="0">
                          <a:solidFill>
                            <a:srgbClr val="FF6600"/>
                          </a:solidFill>
                        </a:rPr>
                        <a:t>Hoo</a:t>
                      </a:r>
                      <a:r>
                        <a:rPr lang="en-GB" sz="900" baseline="0" dirty="0" smtClean="0">
                          <a:solidFill>
                            <a:srgbClr val="FF6600"/>
                          </a:solidFill>
                        </a:rPr>
                        <a:t> in Suffolk was the largest Anglo-Saxon burial mound in England and one of the most significant historical discoveries of all time.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6600"/>
                          </a:solidFill>
                        </a:rPr>
                        <a:t>Know that the artefacts in the burial mound dated to the early 7</a:t>
                      </a:r>
                      <a:r>
                        <a:rPr lang="en-GB" sz="900" baseline="30000" dirty="0" smtClean="0">
                          <a:solidFill>
                            <a:srgbClr val="FF6600"/>
                          </a:solidFill>
                        </a:rPr>
                        <a:t>th</a:t>
                      </a:r>
                      <a:r>
                        <a:rPr lang="en-GB" sz="900" baseline="0" dirty="0" smtClean="0">
                          <a:solidFill>
                            <a:srgbClr val="FF6600"/>
                          </a:solidFill>
                        </a:rPr>
                        <a:t> century (600s)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6600"/>
                          </a:solidFill>
                        </a:rPr>
                        <a:t>Know that it was originally thought to be the burial place of one of four Saxons East Anglian Kings but it is now thought to belong to a nobleman.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6600"/>
                          </a:solidFill>
                        </a:rPr>
                        <a:t>Know that the imprint of a 27 metre long ship was found along with a ruined burial chamber containing treasures, including a helmet. 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6600"/>
                          </a:solidFill>
                        </a:rPr>
                        <a:t>Know how to use the evidence from Sutton </a:t>
                      </a:r>
                      <a:r>
                        <a:rPr lang="en-GB" sz="900" baseline="0" dirty="0" err="1" smtClean="0">
                          <a:solidFill>
                            <a:srgbClr val="FF6600"/>
                          </a:solidFill>
                        </a:rPr>
                        <a:t>Hoo</a:t>
                      </a:r>
                      <a:r>
                        <a:rPr lang="en-GB" sz="900" baseline="0" dirty="0" smtClean="0">
                          <a:solidFill>
                            <a:srgbClr val="FF6600"/>
                          </a:solidFill>
                        </a:rPr>
                        <a:t> to support the argument ‘Was the Anglo-Saxon period really a Dark Age?’.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Know that the Staffordshire hoard was discovered by the metal detectorist Terry Herbert in 2009 near Lichfield in Staffordshire, and it’s monetary value was estimated to be worth over £3.5 million.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Know that this discovery was significant because it challenged the ‘Dark Age’ viewpoint.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Know that the 4,000 items are mainly focused on war and is unusual because the were no Anglo-Saxon settlements close by.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Know that there are no items related to women in the hoard which suggest the items are from a battle.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Know that it is believed the items may belong to one or more of the kings of Mercia and ere buried between 650 and 675 AD.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Know that the Portable Antiquities Scheme was established in 1998 to encourage the public to record any archaeological objects they find. </a:t>
                      </a:r>
                    </a:p>
                    <a:p>
                      <a:pPr algn="l"/>
                      <a:r>
                        <a:rPr lang="en-GB" sz="900" dirty="0" smtClean="0">
                          <a:solidFill>
                            <a:srgbClr val="33CC33"/>
                          </a:solidFill>
                        </a:rPr>
                        <a:t>Know</a:t>
                      </a:r>
                      <a:r>
                        <a:rPr lang="en-GB" sz="900" baseline="0" dirty="0" smtClean="0">
                          <a:solidFill>
                            <a:srgbClr val="33CC33"/>
                          </a:solidFill>
                        </a:rPr>
                        <a:t> that the Lindisfarne Gospels were written between 680 and 720 AD by, it is thought, Bishop </a:t>
                      </a:r>
                      <a:r>
                        <a:rPr lang="en-GB" sz="900" baseline="0" dirty="0" err="1" smtClean="0">
                          <a:solidFill>
                            <a:srgbClr val="33CC33"/>
                          </a:solidFill>
                        </a:rPr>
                        <a:t>Eadfrith</a:t>
                      </a:r>
                      <a:r>
                        <a:rPr lang="en-GB" sz="900" baseline="0" dirty="0" smtClean="0">
                          <a:solidFill>
                            <a:srgbClr val="33CC33"/>
                          </a:solidFill>
                        </a:rPr>
                        <a:t> a monastery leader.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33CC33"/>
                          </a:solidFill>
                        </a:rPr>
                        <a:t>Know that it is a word by word translation into old English of the Four Gospels; Matthew, Mark, Luke and John.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33CC33"/>
                          </a:solidFill>
                        </a:rPr>
                        <a:t>Know that it is estimated to have taken 5 years to write.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33CC33"/>
                          </a:solidFill>
                        </a:rPr>
                        <a:t>Know that Bede’s History of England was an ecclesiastical History of England from 55BC to 731 AD and there were five books in total. 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33CC33"/>
                          </a:solidFill>
                        </a:rPr>
                        <a:t>Know that he went on to become the Venerable Bede because of his contribution to British History.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33CC33"/>
                          </a:solidFill>
                        </a:rPr>
                        <a:t>Know that Beowulf is an epic poem set in Scandinavia and is the story of three battles fought by Beowulf.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33CC33"/>
                          </a:solidFill>
                        </a:rPr>
                        <a:t>Know that it was performed to audiences but was not written down until much later. 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33CC33"/>
                          </a:solidFill>
                        </a:rPr>
                        <a:t>Know that even though the poem is not set in England it helps us to interpret how some people lived at that time. </a:t>
                      </a:r>
                    </a:p>
                    <a:p>
                      <a:pPr algn="l"/>
                      <a:r>
                        <a:rPr lang="en-GB" sz="900" dirty="0" smtClean="0">
                          <a:solidFill>
                            <a:srgbClr val="0070C0"/>
                          </a:solidFill>
                        </a:rPr>
                        <a:t>Know that</a:t>
                      </a:r>
                      <a:r>
                        <a:rPr lang="en-GB" sz="900" baseline="0" dirty="0" smtClean="0">
                          <a:solidFill>
                            <a:srgbClr val="0070C0"/>
                          </a:solidFill>
                        </a:rPr>
                        <a:t> the period between 5</a:t>
                      </a:r>
                      <a:r>
                        <a:rPr lang="en-GB" sz="900" baseline="30000" dirty="0" smtClean="0">
                          <a:solidFill>
                            <a:srgbClr val="0070C0"/>
                          </a:solidFill>
                        </a:rPr>
                        <a:t>th</a:t>
                      </a:r>
                      <a:r>
                        <a:rPr lang="en-GB" sz="900" baseline="0" dirty="0" smtClean="0">
                          <a:solidFill>
                            <a:srgbClr val="0070C0"/>
                          </a:solidFill>
                        </a:rPr>
                        <a:t> and 14</a:t>
                      </a:r>
                      <a:r>
                        <a:rPr lang="en-GB" sz="900" baseline="30000" dirty="0" smtClean="0">
                          <a:solidFill>
                            <a:srgbClr val="0070C0"/>
                          </a:solidFill>
                        </a:rPr>
                        <a:t>th</a:t>
                      </a:r>
                      <a:r>
                        <a:rPr lang="en-GB" sz="900" baseline="0" dirty="0" smtClean="0">
                          <a:solidFill>
                            <a:srgbClr val="0070C0"/>
                          </a:solidFill>
                        </a:rPr>
                        <a:t> was known as the ‘Dark Ages’.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0070C0"/>
                          </a:solidFill>
                        </a:rPr>
                        <a:t>Know that there are fewer surviving materials (sources of evidence) from this period when compared with those that came after it.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0070C0"/>
                          </a:solidFill>
                        </a:rPr>
                        <a:t>Know that compared to the Romans, the Anglo-Saxons could be viewed as being ‘uncivilised’, as they tended to live in smaller tribal groups and not as part of one country or empire.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0070C0"/>
                          </a:solidFill>
                        </a:rPr>
                        <a:t>Know that this was a period of great instability as there were lots of conflicts between the different groups of people.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7030A0"/>
                          </a:solidFill>
                        </a:rPr>
                        <a:t>Know that archaeology is the scientific study of the material remains of past human life and activities.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7030A0"/>
                          </a:solidFill>
                        </a:rPr>
                        <a:t>Know that archaeology is important as it helps us to find out about the past, particularly the distant past.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7030A0"/>
                          </a:solidFill>
                        </a:rPr>
                        <a:t>Know that archaeologists must be able to identify objects, make important decisions about what evidence should be preserved and record their finds.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7030A0"/>
                          </a:solidFill>
                        </a:rPr>
                        <a:t>Know the skills needed to be an archaeologist and why they are important to the job role. </a:t>
                      </a:r>
                      <a:endParaRPr lang="en-GB" sz="1000" baseline="0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en-GB" sz="1100" dirty="0" smtClean="0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900" dirty="0" smtClean="0"/>
                        <a:t>Invasion, settle, reconstruction, Dark Ages, pagan, plunder, Scandinavia, grave goods, archaeologist, excavation, function, sceptre, garnet, </a:t>
                      </a:r>
                      <a:r>
                        <a:rPr lang="en-GB" sz="900" dirty="0" err="1" smtClean="0"/>
                        <a:t>millefiori</a:t>
                      </a:r>
                      <a:r>
                        <a:rPr lang="en-GB" sz="900" dirty="0" smtClean="0"/>
                        <a:t>, hoard, metal detecting, saga, chronicle, illuminated manuscript, ecclesiastical, conversion, monastery, Old English, proof, evidence, counter argument, decay, excavate, preserved, deduction, interpretation, stratigraphy, classification, cataloguing, strata, shard, site, trench.</a:t>
                      </a:r>
                      <a:endParaRPr lang="en-GB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818584"/>
                  </a:ext>
                </a:extLst>
              </a:tr>
              <a:tr h="262240">
                <a:tc gridSpan="2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Key People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Linked Texts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299168"/>
                  </a:ext>
                </a:extLst>
              </a:tr>
              <a:tr h="1590434">
                <a:tc gridSpan="2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Basil Brown </a:t>
                      </a:r>
                    </a:p>
                    <a:p>
                      <a:r>
                        <a:rPr lang="en-GB" sz="900" dirty="0" smtClean="0"/>
                        <a:t>Edith</a:t>
                      </a:r>
                      <a:r>
                        <a:rPr lang="en-GB" sz="900" baseline="0" dirty="0" smtClean="0"/>
                        <a:t> Pretty</a:t>
                      </a:r>
                    </a:p>
                    <a:p>
                      <a:r>
                        <a:rPr lang="en-GB" sz="900" baseline="0" dirty="0" err="1" smtClean="0"/>
                        <a:t>Raedwald</a:t>
                      </a:r>
                      <a:endParaRPr lang="en-GB" sz="900" baseline="0" dirty="0" smtClean="0"/>
                    </a:p>
                    <a:p>
                      <a:r>
                        <a:rPr lang="en-GB" sz="900" baseline="0" dirty="0" smtClean="0"/>
                        <a:t>Beowulf </a:t>
                      </a:r>
                    </a:p>
                    <a:p>
                      <a:r>
                        <a:rPr lang="en-GB" sz="900" baseline="0" dirty="0" smtClean="0"/>
                        <a:t>Terry Herbert</a:t>
                      </a:r>
                    </a:p>
                    <a:p>
                      <a:r>
                        <a:rPr lang="en-GB" sz="900" baseline="0" dirty="0" smtClean="0"/>
                        <a:t>Penda</a:t>
                      </a:r>
                    </a:p>
                    <a:p>
                      <a:r>
                        <a:rPr lang="en-GB" sz="900" baseline="0" dirty="0" err="1" smtClean="0"/>
                        <a:t>Wulfhere</a:t>
                      </a:r>
                      <a:endParaRPr lang="en-GB" sz="900" baseline="0" dirty="0" smtClean="0"/>
                    </a:p>
                    <a:p>
                      <a:r>
                        <a:rPr lang="en-GB" sz="900" baseline="0" dirty="0" err="1" smtClean="0"/>
                        <a:t>Aethelred</a:t>
                      </a:r>
                      <a:endParaRPr lang="en-GB" sz="900" baseline="0" dirty="0" smtClean="0"/>
                    </a:p>
                    <a:p>
                      <a:r>
                        <a:rPr lang="en-GB" sz="900" baseline="0" dirty="0" smtClean="0"/>
                        <a:t>Bishop </a:t>
                      </a:r>
                      <a:r>
                        <a:rPr lang="en-GB" sz="900" baseline="0" dirty="0" err="1" smtClean="0"/>
                        <a:t>Eadfrith</a:t>
                      </a:r>
                      <a:endParaRPr lang="en-GB" sz="900" baseline="0" dirty="0" smtClean="0"/>
                    </a:p>
                    <a:p>
                      <a:r>
                        <a:rPr lang="en-GB" sz="900" baseline="0" dirty="0" smtClean="0"/>
                        <a:t>Bede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Beowulf by Michael </a:t>
                      </a:r>
                      <a:r>
                        <a:rPr lang="en-GB" sz="900" dirty="0" err="1" smtClean="0"/>
                        <a:t>Morpurgo</a:t>
                      </a:r>
                      <a:endParaRPr lang="en-GB" sz="900" dirty="0" smtClean="0"/>
                    </a:p>
                    <a:p>
                      <a:r>
                        <a:rPr lang="en-GB" sz="900" dirty="0" smtClean="0"/>
                        <a:t>Anglo-Saxon Boy by Tony Bradman</a:t>
                      </a:r>
                    </a:p>
                    <a:p>
                      <a:endParaRPr lang="en-GB" sz="900" dirty="0" smtClean="0"/>
                    </a:p>
                    <a:p>
                      <a:r>
                        <a:rPr lang="en-GB" sz="900" dirty="0" smtClean="0"/>
                        <a:t>King Arthur &amp; the Knights of the Round Table by Marcia Williams</a:t>
                      </a:r>
                    </a:p>
                    <a:p>
                      <a:endParaRPr lang="en-GB" sz="900" dirty="0" smtClean="0"/>
                    </a:p>
                    <a:p>
                      <a:r>
                        <a:rPr lang="en-GB" sz="900" dirty="0" smtClean="0"/>
                        <a:t>Anglo-Saxons by Anita </a:t>
                      </a:r>
                      <a:r>
                        <a:rPr lang="en-GB" sz="900" dirty="0" err="1" smtClean="0"/>
                        <a:t>Ganeri</a:t>
                      </a:r>
                      <a:r>
                        <a:rPr lang="en-GB" sz="900" dirty="0" smtClean="0"/>
                        <a:t> (Writing History)</a:t>
                      </a:r>
                      <a:endParaRPr lang="en-GB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7116731"/>
                  </a:ext>
                </a:extLst>
              </a:tr>
              <a:tr h="2622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Prior Learning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Disciplinary Knowledge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242789"/>
                  </a:ext>
                </a:extLst>
              </a:tr>
              <a:tr h="610427">
                <a:tc gridSpan="2">
                  <a:txBody>
                    <a:bodyPr/>
                    <a:lstStyle/>
                    <a:p>
                      <a:r>
                        <a:rPr lang="en-GB" sz="1100" dirty="0" smtClean="0"/>
                        <a:t>Y4: Roman Britain - What happened when the Romans came to Britain?</a:t>
                      </a:r>
                    </a:p>
                    <a:p>
                      <a:endParaRPr lang="en-GB" sz="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r>
                        <a:rPr lang="en-GB" sz="900" dirty="0" smtClean="0"/>
                        <a:t>To be able to construct informed responses to historical questions about Anglo-Saxons. </a:t>
                      </a:r>
                    </a:p>
                    <a:p>
                      <a:r>
                        <a:rPr lang="en-GB" sz="900" dirty="0" smtClean="0"/>
                        <a:t>To be able to select and organise relevant historical information on Anglo-Saxons</a:t>
                      </a:r>
                    </a:p>
                    <a:p>
                      <a:r>
                        <a:rPr lang="en-GB" sz="900" dirty="0" smtClean="0"/>
                        <a:t>To be able to recognise how and why life changed in Britain during these periods</a:t>
                      </a:r>
                    </a:p>
                    <a:p>
                      <a:r>
                        <a:rPr lang="en-GB" sz="900" dirty="0" smtClean="0"/>
                        <a:t>To be able to describe the cultural/religious differences as they appeared during this time period.</a:t>
                      </a:r>
                    </a:p>
                    <a:p>
                      <a:r>
                        <a:rPr lang="en-GB" sz="900" dirty="0" smtClean="0"/>
                        <a:t>To be able to identify the significant events that brought about the most change during this period </a:t>
                      </a:r>
                    </a:p>
                    <a:p>
                      <a:r>
                        <a:rPr lang="en-GB" sz="900" dirty="0" smtClean="0"/>
                        <a:t>To be able to give reasons for historical change in Britain and wider world influences</a:t>
                      </a:r>
                    </a:p>
                    <a:p>
                      <a:r>
                        <a:rPr lang="en-GB" sz="900" dirty="0" smtClean="0"/>
                        <a:t>To be able to identify historically significant people, events and situations.</a:t>
                      </a:r>
                      <a:r>
                        <a:rPr lang="en-GB" sz="900" baseline="0" dirty="0" smtClean="0"/>
                        <a:t> </a:t>
                      </a:r>
                      <a:endParaRPr lang="en-GB" sz="900" dirty="0" smtClean="0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481448"/>
                  </a:ext>
                </a:extLst>
              </a:tr>
              <a:tr h="2622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Future Learning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7866412"/>
                  </a:ext>
                </a:extLst>
              </a:tr>
              <a:tr h="1535473">
                <a:tc gridSpan="2">
                  <a:txBody>
                    <a:bodyPr/>
                    <a:lstStyle/>
                    <a:p>
                      <a:endParaRPr lang="en-GB" sz="400" dirty="0" smtClean="0"/>
                    </a:p>
                    <a:p>
                      <a:r>
                        <a:rPr lang="en-GB" sz="1100" dirty="0" smtClean="0"/>
                        <a:t>Y5: The Vikings  - Would the Vikings do anything for money?</a:t>
                      </a:r>
                    </a:p>
                    <a:p>
                      <a:endParaRPr lang="en-GB" sz="1000" dirty="0" smtClean="0"/>
                    </a:p>
                    <a:p>
                      <a:r>
                        <a:rPr lang="en-GB" sz="1100" dirty="0" smtClean="0"/>
                        <a:t>Y6:</a:t>
                      </a:r>
                      <a:r>
                        <a:rPr lang="en-GB" sz="1100" baseline="0" dirty="0" smtClean="0"/>
                        <a:t> The impact of War - Did WW1 or WW2 have the biggest impact on our locality?</a:t>
                      </a:r>
                      <a:endParaRPr lang="en-GB" sz="11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928782"/>
                  </a:ext>
                </a:extLst>
              </a:tr>
              <a:tr h="262240">
                <a:tc gridSpan="8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Teaching Ideas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749139"/>
                  </a:ext>
                </a:extLst>
              </a:tr>
              <a:tr h="601609">
                <a:tc>
                  <a:txBody>
                    <a:bodyPr/>
                    <a:lstStyle/>
                    <a:p>
                      <a:pPr algn="ctr"/>
                      <a:r>
                        <a:rPr lang="en-GB" sz="1100" u="sng" dirty="0" smtClean="0"/>
                        <a:t>Understand Chronology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sng" dirty="0" smtClean="0"/>
                        <a:t>Interpret Historically </a:t>
                      </a:r>
                    </a:p>
                    <a:p>
                      <a:pPr algn="ctr"/>
                      <a:endParaRPr lang="en-GB" sz="1100" u="sng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u="sng" dirty="0" smtClean="0"/>
                        <a:t>Communicate Historically </a:t>
                      </a:r>
                    </a:p>
                    <a:p>
                      <a:pPr algn="ctr"/>
                      <a:r>
                        <a:rPr lang="en-GB" sz="1100" u="sng" dirty="0" smtClean="0"/>
                        <a:t>Enquire Historically </a:t>
                      </a:r>
                      <a:endParaRPr lang="en-GB" sz="1100" u="sn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u="sng" dirty="0" smtClean="0"/>
                        <a:t>Historical Enquiry</a:t>
                      </a:r>
                    </a:p>
                    <a:p>
                      <a:pPr algn="ctr"/>
                      <a:r>
                        <a:rPr lang="en-GB" sz="1100" u="sng" dirty="0" smtClean="0"/>
                        <a:t>Communicate Historically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u="sng" dirty="0" smtClean="0"/>
                        <a:t>Interpret Historically</a:t>
                      </a:r>
                    </a:p>
                    <a:p>
                      <a:pPr algn="ctr"/>
                      <a:r>
                        <a:rPr lang="en-GB" sz="1100" u="sng" dirty="0" smtClean="0"/>
                        <a:t>Understand Chronology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u="sng" dirty="0" smtClean="0"/>
                        <a:t>Historical Enquiry</a:t>
                      </a:r>
                    </a:p>
                    <a:p>
                      <a:pPr algn="ctr"/>
                      <a:r>
                        <a:rPr lang="en-GB" sz="1100" u="sng" dirty="0" smtClean="0"/>
                        <a:t>Understand Chronology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sng" dirty="0" smtClean="0"/>
                        <a:t>Historical Enquiry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sng" dirty="0" smtClean="0"/>
                        <a:t>Interpret Historically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451775"/>
                  </a:ext>
                </a:extLst>
              </a:tr>
              <a:tr h="1045022">
                <a:tc>
                  <a:txBody>
                    <a:bodyPr/>
                    <a:lstStyle/>
                    <a:p>
                      <a:pPr algn="ctr"/>
                      <a:r>
                        <a:rPr lang="en-GB" sz="900" dirty="0" smtClean="0">
                          <a:solidFill>
                            <a:srgbClr val="FF0000"/>
                          </a:solidFill>
                        </a:rPr>
                        <a:t>Who were the Anglo-Saxons and why did they choose to settle in England?</a:t>
                      </a:r>
                      <a:endParaRPr lang="en-GB" sz="9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What can we learn about the Anglo-Saxons from the Sutton </a:t>
                      </a:r>
                      <a:r>
                        <a:rPr kumimoji="0" lang="en-GB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Hoo</a:t>
                      </a:r>
                      <a:r>
                        <a:rPr kumimoji="0" lang="en-GB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ship burial?</a:t>
                      </a:r>
                      <a:endParaRPr lang="en-GB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 smtClean="0">
                          <a:solidFill>
                            <a:srgbClr val="FFC000"/>
                          </a:solidFill>
                        </a:rPr>
                        <a:t>How significant was the Staffordshire Hoard in telling us about the Anglo-Saxons?</a:t>
                      </a:r>
                      <a:endParaRPr lang="en-GB" sz="9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 smtClean="0">
                          <a:solidFill>
                            <a:srgbClr val="00CC00"/>
                          </a:solidFill>
                        </a:rPr>
                        <a:t>How useful is written evidence in finding out about the Anglo-Saxons?</a:t>
                      </a:r>
                      <a:endParaRPr lang="en-GB" sz="900" dirty="0">
                        <a:solidFill>
                          <a:srgbClr val="00CC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900" dirty="0" smtClean="0">
                          <a:solidFill>
                            <a:srgbClr val="0070C0"/>
                          </a:solidFill>
                        </a:rPr>
                        <a:t>Was the Anglo-Saxon period really a ‘Dark Age’?</a:t>
                      </a:r>
                      <a:endParaRPr lang="en-GB" sz="9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 smtClean="0">
                          <a:solidFill>
                            <a:srgbClr val="7030A0"/>
                          </a:solidFill>
                        </a:rPr>
                        <a:t>How can we find out about the past from a study of archaeology? </a:t>
                      </a:r>
                      <a:endParaRPr lang="en-GB" sz="9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056895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30086" y="8941773"/>
            <a:ext cx="12141426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Was the Anglo Saxon Period</a:t>
            </a:r>
            <a:r>
              <a:rPr kumimoji="0" lang="en-GB" sz="1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really a Dark Age? </a:t>
            </a:r>
            <a:endParaRPr lang="en-GB" b="1" dirty="0">
              <a:solidFill>
                <a:prstClr val="black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96" b="99204" l="5596" r="100000">
                        <a14:foregroundMark x1="66667" y1="29443" x2="66667" y2="29443"/>
                        <a14:foregroundMark x1="56934" y1="56764" x2="56934" y2="56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690503" y="8295954"/>
            <a:ext cx="401631" cy="37815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96" b="99204" l="5596" r="100000">
                        <a14:foregroundMark x1="66667" y1="29443" x2="66667" y2="29443"/>
                        <a14:foregroundMark x1="56934" y1="56764" x2="56934" y2="56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862292" y="8268657"/>
            <a:ext cx="401631" cy="378155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1588352" y="262825"/>
            <a:ext cx="9967251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GB" b="1" dirty="0" smtClean="0">
                <a:solidFill>
                  <a:prstClr val="black"/>
                </a:solidFill>
              </a:rPr>
              <a:t>Y5: </a:t>
            </a:r>
            <a:r>
              <a:rPr lang="en-GB" b="1" dirty="0">
                <a:solidFill>
                  <a:prstClr val="black"/>
                </a:solidFill>
              </a:rPr>
              <a:t>Unit 1</a:t>
            </a:r>
            <a:r>
              <a:rPr lang="en-GB" b="1" dirty="0" smtClean="0">
                <a:solidFill>
                  <a:prstClr val="black"/>
                </a:solidFill>
              </a:rPr>
              <a:t>: The Anglo-Saxons </a:t>
            </a:r>
            <a:r>
              <a:rPr lang="en-GB" b="1" dirty="0">
                <a:solidFill>
                  <a:prstClr val="black"/>
                </a:solidFill>
              </a:rPr>
              <a:t>- Was the Anglo-Saxon period really a Dark Age?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7"/>
          <a:srcRect l="14714" t="17975" r="14175" b="24717"/>
          <a:stretch/>
        </p:blipFill>
        <p:spPr>
          <a:xfrm>
            <a:off x="11613445" y="8210479"/>
            <a:ext cx="490688" cy="426564"/>
          </a:xfrm>
          <a:prstGeom prst="rect">
            <a:avLst/>
          </a:prstGeom>
        </p:spPr>
      </p:pic>
      <p:pic>
        <p:nvPicPr>
          <p:cNvPr id="24" name="Picture 2" descr="Image result for communicate ico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840" y="8210479"/>
            <a:ext cx="620232" cy="62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Image result for communicate ico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669" y="8210479"/>
            <a:ext cx="620232" cy="62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Image result for communicate ico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0978" y="8194499"/>
            <a:ext cx="526469" cy="526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14711" y="8270950"/>
            <a:ext cx="416152" cy="410031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61433" y="8264078"/>
            <a:ext cx="416152" cy="41003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7"/>
          <a:srcRect l="14714" t="17975" r="14175" b="24717"/>
          <a:stretch/>
        </p:blipFill>
        <p:spPr>
          <a:xfrm>
            <a:off x="752837" y="8262683"/>
            <a:ext cx="490688" cy="426564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96" b="99204" l="5596" r="100000">
                        <a14:foregroundMark x1="66667" y1="29443" x2="66667" y2="29443"/>
                        <a14:foregroundMark x1="56934" y1="56764" x2="56934" y2="56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53319" y="8369829"/>
            <a:ext cx="401631" cy="37815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7"/>
          <a:srcRect l="14714" t="17975" r="14175" b="24717"/>
          <a:stretch/>
        </p:blipFill>
        <p:spPr>
          <a:xfrm>
            <a:off x="6815672" y="8247545"/>
            <a:ext cx="490688" cy="426564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96" b="99204" l="5596" r="100000">
                        <a14:foregroundMark x1="66667" y1="29443" x2="66667" y2="29443"/>
                        <a14:foregroundMark x1="56934" y1="56764" x2="56934" y2="56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887848" y="8270950"/>
            <a:ext cx="401631" cy="37815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100000" l="0" r="100000">
                        <a14:foregroundMark x1="34752" y1="18156" x2="34752" y2="181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268279" y="285142"/>
            <a:ext cx="264765" cy="325793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645089" y="298108"/>
            <a:ext cx="464881" cy="381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456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BCF20CD945264FB6F05FACF8DC2AFA" ma:contentTypeVersion="15" ma:contentTypeDescription="Create a new document." ma:contentTypeScope="" ma:versionID="4a0abd13be901865405111e70fea9b3c">
  <xsd:schema xmlns:xsd="http://www.w3.org/2001/XMLSchema" xmlns:xs="http://www.w3.org/2001/XMLSchema" xmlns:p="http://schemas.microsoft.com/office/2006/metadata/properties" xmlns:ns2="ddd7e3de-e97b-437d-bda0-6f1ce4855c86" xmlns:ns3="b3918de8-28e0-4007-916e-6d8ef032717d" targetNamespace="http://schemas.microsoft.com/office/2006/metadata/properties" ma:root="true" ma:fieldsID="9f3be6c1281b7a40f8dbbc49e0d001ad" ns2:_="" ns3:_="">
    <xsd:import namespace="ddd7e3de-e97b-437d-bda0-6f1ce4855c86"/>
    <xsd:import namespace="b3918de8-28e0-4007-916e-6d8ef03271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d7e3de-e97b-437d-bda0-6f1ce4855c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918de8-28e0-4007-916e-6d8ef032717d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89ee262-457d-4e96-b283-84fe0f234bf0}" ma:internalName="TaxCatchAll" ma:showField="CatchAllData" ma:web="b3918de8-28e0-4007-916e-6d8ef03271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dd7e3de-e97b-437d-bda0-6f1ce4855c86">
      <Terms xmlns="http://schemas.microsoft.com/office/infopath/2007/PartnerControls"/>
    </lcf76f155ced4ddcb4097134ff3c332f>
    <TaxCatchAll xmlns="b3918de8-28e0-4007-916e-6d8ef032717d" xsi:nil="true"/>
  </documentManagement>
</p:properties>
</file>

<file path=customXml/itemProps1.xml><?xml version="1.0" encoding="utf-8"?>
<ds:datastoreItem xmlns:ds="http://schemas.openxmlformats.org/officeDocument/2006/customXml" ds:itemID="{794178FD-C298-4E68-99D5-18770729CC44}"/>
</file>

<file path=customXml/itemProps2.xml><?xml version="1.0" encoding="utf-8"?>
<ds:datastoreItem xmlns:ds="http://schemas.openxmlformats.org/officeDocument/2006/customXml" ds:itemID="{3C87ED0D-7D12-40A8-9740-99B690757426}"/>
</file>

<file path=customXml/itemProps3.xml><?xml version="1.0" encoding="utf-8"?>
<ds:datastoreItem xmlns:ds="http://schemas.openxmlformats.org/officeDocument/2006/customXml" ds:itemID="{9BAAC2DD-4EE3-495F-98E3-E767AF06D4B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519</TotalTime>
  <Words>1248</Words>
  <Application>Microsoft Office PowerPoint</Application>
  <PresentationFormat>A3 Paper (297x420 mm)</PresentationFormat>
  <Paragraphs>100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Bedwell</dc:creator>
  <cp:lastModifiedBy>Jane Bedwell</cp:lastModifiedBy>
  <cp:revision>89</cp:revision>
  <dcterms:created xsi:type="dcterms:W3CDTF">2021-12-17T15:23:22Z</dcterms:created>
  <dcterms:modified xsi:type="dcterms:W3CDTF">2022-11-22T15:17:48Z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0x010100EBBCF20CD945264FB6F05FACF8DC2AFA</vt:lpwstr>
  </property>
  <property fmtid="{D5CDD505-2E9C-101B-9397-08002B2CF9AE}" pid="3" name="Order">
    <vt:r8>3406000</vt:r8>
  </property>
</Properties>
</file>