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6888163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42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75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57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58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288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08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36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85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30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70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1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38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4886-9025-4239-B071-EE0C2F7393C6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53F0E-6D82-48E8-959C-97373113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73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-1" y="0"/>
            <a:ext cx="12801600" cy="9611700"/>
          </a:xfrm>
          <a:prstGeom prst="frame">
            <a:avLst>
              <a:gd name="adj1" fmla="val 208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605" y="262826"/>
            <a:ext cx="961772" cy="480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8667" y1="37234" x2="88667" y2="37234"/>
                        <a14:foregroundMark x1="79000" y1="22340" x2="80333" y2="25532"/>
                        <a14:foregroundMark x1="16000" y1="15957" x2="16000" y2="15957"/>
                        <a14:foregroundMark x1="65000" y1="21277" x2="13667" y2="21277"/>
                        <a14:foregroundMark x1="85333" y1="56383" x2="85333" y2="56383"/>
                        <a14:foregroundMark x1="85333" y1="29787" x2="85333" y2="29787"/>
                        <a14:foregroundMark x1="81333" y1="34043" x2="70000" y2="755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7599" y="300036"/>
            <a:ext cx="1415990" cy="4436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54167" y="262826"/>
            <a:ext cx="2093265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 2: Roman Britain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82188"/>
              </p:ext>
            </p:extLst>
          </p:nvPr>
        </p:nvGraphicFramePr>
        <p:xfrm>
          <a:off x="330088" y="736504"/>
          <a:ext cx="12189289" cy="79453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1548">
                  <a:extLst>
                    <a:ext uri="{9D8B030D-6E8A-4147-A177-3AD203B41FA5}">
                      <a16:colId xmlns:a16="http://schemas.microsoft.com/office/drawing/2014/main" val="3597595348"/>
                    </a:ext>
                  </a:extLst>
                </a:gridCol>
                <a:gridCol w="273049">
                  <a:extLst>
                    <a:ext uri="{9D8B030D-6E8A-4147-A177-3AD203B41FA5}">
                      <a16:colId xmlns:a16="http://schemas.microsoft.com/office/drawing/2014/main" val="1615232983"/>
                    </a:ext>
                  </a:extLst>
                </a:gridCol>
                <a:gridCol w="1758499">
                  <a:extLst>
                    <a:ext uri="{9D8B030D-6E8A-4147-A177-3AD203B41FA5}">
                      <a16:colId xmlns:a16="http://schemas.microsoft.com/office/drawing/2014/main" val="3415433277"/>
                    </a:ext>
                  </a:extLst>
                </a:gridCol>
                <a:gridCol w="2031548">
                  <a:extLst>
                    <a:ext uri="{9D8B030D-6E8A-4147-A177-3AD203B41FA5}">
                      <a16:colId xmlns:a16="http://schemas.microsoft.com/office/drawing/2014/main" val="1150712378"/>
                    </a:ext>
                  </a:extLst>
                </a:gridCol>
                <a:gridCol w="2031548">
                  <a:extLst>
                    <a:ext uri="{9D8B030D-6E8A-4147-A177-3AD203B41FA5}">
                      <a16:colId xmlns:a16="http://schemas.microsoft.com/office/drawing/2014/main" val="1772355279"/>
                    </a:ext>
                  </a:extLst>
                </a:gridCol>
                <a:gridCol w="879839">
                  <a:extLst>
                    <a:ext uri="{9D8B030D-6E8A-4147-A177-3AD203B41FA5}">
                      <a16:colId xmlns:a16="http://schemas.microsoft.com/office/drawing/2014/main" val="3947937341"/>
                    </a:ext>
                  </a:extLst>
                </a:gridCol>
                <a:gridCol w="1151710">
                  <a:extLst>
                    <a:ext uri="{9D8B030D-6E8A-4147-A177-3AD203B41FA5}">
                      <a16:colId xmlns:a16="http://schemas.microsoft.com/office/drawing/2014/main" val="845078378"/>
                    </a:ext>
                  </a:extLst>
                </a:gridCol>
                <a:gridCol w="2031548">
                  <a:extLst>
                    <a:ext uri="{9D8B030D-6E8A-4147-A177-3AD203B41FA5}">
                      <a16:colId xmlns:a16="http://schemas.microsoft.com/office/drawing/2014/main" val="3713051723"/>
                    </a:ext>
                  </a:extLst>
                </a:gridCol>
              </a:tblGrid>
              <a:tr h="26037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National Curriculum Objectives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Substantive Knowledge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Vocabulary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2867"/>
                  </a:ext>
                </a:extLst>
              </a:tr>
              <a:tr h="1255298">
                <a:tc rowSpan="3"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Develop a chronologically secure knowledge and understanding of </a:t>
                      </a:r>
                      <a:r>
                        <a:rPr lang="en-GB" sz="1000" dirty="0" smtClean="0"/>
                        <a:t>the</a:t>
                      </a:r>
                      <a:r>
                        <a:rPr lang="en-GB" sz="1000" baseline="0" dirty="0" smtClean="0"/>
                        <a:t> Maya civilisation.</a:t>
                      </a:r>
                      <a:endParaRPr lang="en-GB" sz="10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Develop the appropriate use of historical terms.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Address and devise historically valid questions about change, cause, similarity, difference and significance.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Understand how knowledge of the past is constructed from a range of sources.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Construct informed responses that involve thoughtful selection and organisation of relevant historical information. </a:t>
                      </a:r>
                      <a:endParaRPr lang="en-GB" sz="10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Establish clear narratives within and across periods similar</a:t>
                      </a:r>
                      <a:r>
                        <a:rPr lang="en-GB" sz="1000" baseline="0" dirty="0" smtClean="0"/>
                        <a:t> to the Maya civilisation. </a:t>
                      </a:r>
                      <a:endParaRPr lang="en-GB" sz="1000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gridSpan="4">
                  <a:txBody>
                    <a:bodyPr/>
                    <a:lstStyle/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Maya civilisation was split into two period (Pre-Classic and Classic)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Pre-Classic period began in 1800BC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Classic period was from 250 to 900 AD and is when the Maya were at their most powerful.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during these periods significant events took place that enable the Maya to become powerful.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Maya began to farm, develop their writing, create calendars and build pyramids during the Pre-Classic period.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descendants of the Ancient Maya re still alive today. (around 6 million)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the Maya lived in city states and that each state was ruled by either a King or a Queen.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each city state was independent and that some were more powerful than others.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cities contained pyramids and temples, palaces and ball courts which were found in the city centre.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homes for noblemen were built nearest the centre and that and the poorer people lived furthest away from the city.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the Maya had a social structure with the lower class people living in villages surrounding the city.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pyramids were temples and sometimes tombs which were built on high ground to be closer to their gods and to avoid flooding.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the pyramids and temples were used  for ceremonies, including human sacrifice, to keep the gods happy.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archaeologists can tell from stone foundations how the Maya built their cities.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Maya had over 600 gods, but only about 30 are recorded with names.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they may have human or animal form, or a combination.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Maya believed their gods needed to be offered blood, and this led to the practice of human sacrifice.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Now that the Maya believed that a god existed for each of the most important aspects of human life, and it was important to worship and praise all of them in order to live happily and peacefully.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the number system used by the Maya was base 20 and that they used three key signs: a dot (one), a bar (five) and a shell (zero).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the Maya developed accurate calendars by using astronomy and mathematics. The </a:t>
                      </a:r>
                      <a:r>
                        <a:rPr lang="en-GB" sz="900" baseline="0" dirty="0" err="1" smtClean="0">
                          <a:solidFill>
                            <a:srgbClr val="33CC33"/>
                          </a:solidFill>
                        </a:rPr>
                        <a:t>Tzolk’in</a:t>
                      </a:r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 was a religious calendar, whereas the </a:t>
                      </a:r>
                      <a:r>
                        <a:rPr lang="en-GB" sz="900" baseline="0" dirty="0" err="1" smtClean="0">
                          <a:solidFill>
                            <a:srgbClr val="33CC33"/>
                          </a:solidFill>
                        </a:rPr>
                        <a:t>Haab</a:t>
                      </a:r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 was used by ordinary people, and had 365 days like our own.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the Maya thought that trade was important because they did not have all the resources they needed in one area.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cacao originated from the Maya and that the beans were even used as a form of currency.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the Maya were very interested in astronomy, and believed they could find out what the gods wanted by looking at the sky.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there are different theories about what happened to the Maya.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one theory is many of the Maya cities were deserted and the concentration of the population moved from the south to the north.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there is some evidence to suggest there was a disaster (possibly flooding) that killed large numbers of people and forced others to move.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there may have been a famine due to the climate or resulting from over-expansion, meaning they did not have enough food to support the population.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conflict could have also been a factor with warring between states as well as Spanish conquistadors bringing diseases to the area.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codices provide us with information about how the Maya lived.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there are only four codices (singular is codex) still in existence. Three are in museums in Europe and one is in Mexico City.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the Spanish conquistadors destroyed all the others because they believed they were pagan books.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they were made from fig tree bark, and then covered with a type of white plaster before painting.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the long sheet of paper was folded accordion-style to make separate pages. The longest existing codex has 112 pages. They contain images relating to the gods and astronomy, and were painted by specially trained scribes. </a:t>
                      </a:r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 sz="1100" dirty="0" smtClean="0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900" dirty="0" smtClean="0"/>
                        <a:t>Religious, social, economic, cultural, political, civilisation, pyramid, temple, conclusion, evidence, reconstruction, archaeology, city state, sacrifice, </a:t>
                      </a:r>
                      <a:r>
                        <a:rPr lang="en-GB" sz="900" dirty="0" err="1" smtClean="0"/>
                        <a:t>Meso</a:t>
                      </a:r>
                      <a:r>
                        <a:rPr lang="en-GB" sz="900" dirty="0" smtClean="0"/>
                        <a:t>-America, nobles, creation, hierarchy, sacrifice, bloodletting, conquistadors, technology, culture, glyphs, agriculture, astronomy, calendar, trade, interpretations, theory, climate change, conquer, decline, codex/codices, pagan, scribe, significance.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18584"/>
                  </a:ext>
                </a:extLst>
              </a:tr>
              <a:tr h="260379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Key People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Linked Texts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99168"/>
                  </a:ext>
                </a:extLst>
              </a:tr>
              <a:tr h="1920757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John Lloyd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 Stephens </a:t>
                      </a:r>
                      <a:endParaRPr lang="en-GB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Frederick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Catherwood</a:t>
                      </a:r>
                      <a:endParaRPr lang="en-GB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Deigo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Landa</a:t>
                      </a:r>
                      <a:endParaRPr lang="en-GB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Itzamna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Ixchel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Hun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Hunahpu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Xbalanque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Ah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Puch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Chac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Kinich-Ahua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100" dirty="0" err="1" smtClean="0">
                          <a:solidFill>
                            <a:schemeClr val="tx1"/>
                          </a:solidFill>
                        </a:rPr>
                        <a:t>Tohil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(Gods). 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The Chocolate Tree (A Mayan Folktale) by Linda </a:t>
                      </a:r>
                      <a:r>
                        <a:rPr lang="en-GB" sz="900" dirty="0" err="1" smtClean="0"/>
                        <a:t>Lowery</a:t>
                      </a:r>
                      <a:r>
                        <a:rPr lang="en-GB" sz="900" dirty="0" smtClean="0"/>
                        <a:t> and Richard Keep</a:t>
                      </a:r>
                    </a:p>
                    <a:p>
                      <a:endParaRPr lang="en-GB" sz="900" dirty="0" smtClean="0"/>
                    </a:p>
                    <a:p>
                      <a:r>
                        <a:rPr lang="en-GB" sz="900" dirty="0" smtClean="0"/>
                        <a:t>The Mayan Civilisation by Clare </a:t>
                      </a:r>
                      <a:r>
                        <a:rPr lang="en-GB" sz="900" dirty="0" err="1" smtClean="0"/>
                        <a:t>Hibbert</a:t>
                      </a:r>
                      <a:r>
                        <a:rPr lang="en-GB" sz="900" dirty="0" smtClean="0"/>
                        <a:t> (The History Detective Investigates)</a:t>
                      </a:r>
                    </a:p>
                    <a:p>
                      <a:endParaRPr lang="en-GB" sz="900" dirty="0" smtClean="0"/>
                    </a:p>
                    <a:p>
                      <a:r>
                        <a:rPr lang="en-GB" sz="900" dirty="0" smtClean="0"/>
                        <a:t>Rain Player by David </a:t>
                      </a:r>
                      <a:r>
                        <a:rPr lang="en-GB" sz="900" dirty="0" err="1" smtClean="0"/>
                        <a:t>Wisnieqski</a:t>
                      </a:r>
                      <a:r>
                        <a:rPr lang="en-GB" sz="900" dirty="0" smtClean="0"/>
                        <a:t> </a:t>
                      </a:r>
                      <a:endParaRPr lang="en-GB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116731"/>
                  </a:ext>
                </a:extLst>
              </a:tr>
              <a:tr h="26037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Prior Learning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Disciplinary Knowledge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42789"/>
                  </a:ext>
                </a:extLst>
              </a:tr>
              <a:tr h="809114">
                <a:tc gridSpan="2">
                  <a:txBody>
                    <a:bodyPr/>
                    <a:lstStyle/>
                    <a:p>
                      <a:r>
                        <a:rPr lang="en-GB" sz="900" baseline="0" dirty="0" smtClean="0"/>
                        <a:t>Y4: Ancient Egypt – How much did the Ancient Egyptians achieve? </a:t>
                      </a:r>
                    </a:p>
                    <a:p>
                      <a:endParaRPr lang="en-GB" sz="900" baseline="0" dirty="0" smtClean="0"/>
                    </a:p>
                    <a:p>
                      <a:r>
                        <a:rPr lang="en-GB" sz="900" baseline="0" dirty="0" smtClean="0"/>
                        <a:t>Y5: Anglo-Saxons – Was the Anglo-Saxon period really a dark age? </a:t>
                      </a:r>
                    </a:p>
                    <a:p>
                      <a:endParaRPr lang="en-GB" sz="9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r>
                        <a:rPr lang="en-GB" sz="1000" dirty="0" smtClean="0"/>
                        <a:t>To be able to ask and answer historically valid questions about the life and events of </a:t>
                      </a:r>
                      <a:r>
                        <a:rPr lang="en-GB" sz="1000" dirty="0" smtClean="0"/>
                        <a:t>the</a:t>
                      </a:r>
                      <a:r>
                        <a:rPr lang="en-GB" sz="1000" baseline="0" dirty="0" smtClean="0"/>
                        <a:t> Maya civilisation</a:t>
                      </a:r>
                    </a:p>
                    <a:p>
                      <a:r>
                        <a:rPr lang="en-GB" sz="1000" dirty="0" smtClean="0"/>
                        <a:t>To</a:t>
                      </a:r>
                      <a:r>
                        <a:rPr lang="en-GB" sz="1000" baseline="0" dirty="0" smtClean="0"/>
                        <a:t> </a:t>
                      </a:r>
                      <a:r>
                        <a:rPr lang="en-GB" sz="1000" baseline="0" dirty="0" smtClean="0"/>
                        <a:t>be able to u</a:t>
                      </a:r>
                      <a:r>
                        <a:rPr lang="en-GB" sz="1000" dirty="0" smtClean="0"/>
                        <a:t>nderstand how our knowledge of the past is constructed from a range of sources.</a:t>
                      </a:r>
                    </a:p>
                    <a:p>
                      <a:r>
                        <a:rPr lang="en-GB" sz="1000" dirty="0" smtClean="0"/>
                        <a:t>To be able to develop the use of appropriate historical terms.</a:t>
                      </a:r>
                    </a:p>
                    <a:p>
                      <a:r>
                        <a:rPr lang="en-GB" sz="1000" dirty="0" smtClean="0"/>
                        <a:t>To</a:t>
                      </a:r>
                      <a:r>
                        <a:rPr lang="en-GB" sz="1000" baseline="0" dirty="0" smtClean="0"/>
                        <a:t> be able to c</a:t>
                      </a:r>
                      <a:r>
                        <a:rPr lang="en-GB" sz="1000" dirty="0" smtClean="0"/>
                        <a:t>onstruct informed responses that involve thoughtful selection and organisation of historical information.</a:t>
                      </a:r>
                    </a:p>
                    <a:p>
                      <a:r>
                        <a:rPr lang="en-GB" sz="1000" dirty="0" smtClean="0"/>
                        <a:t>To be able to use chronology</a:t>
                      </a:r>
                      <a:r>
                        <a:rPr lang="en-GB" sz="1000" baseline="0" dirty="0" smtClean="0"/>
                        <a:t> to </a:t>
                      </a:r>
                      <a:r>
                        <a:rPr lang="en-GB" sz="1000" dirty="0" smtClean="0"/>
                        <a:t>place the key events </a:t>
                      </a:r>
                      <a:r>
                        <a:rPr lang="en-GB" sz="1000" dirty="0" smtClean="0"/>
                        <a:t>relating</a:t>
                      </a:r>
                      <a:r>
                        <a:rPr lang="en-GB" sz="1000" baseline="0" dirty="0" smtClean="0"/>
                        <a:t> to the Ancient Maya</a:t>
                      </a:r>
                    </a:p>
                    <a:p>
                      <a:r>
                        <a:rPr lang="en-GB" sz="1000" baseline="0" dirty="0" smtClean="0"/>
                        <a:t>To </a:t>
                      </a:r>
                      <a:r>
                        <a:rPr lang="en-GB" sz="1000" baseline="0" dirty="0" smtClean="0"/>
                        <a:t>be able to identify similarities and differences between the </a:t>
                      </a:r>
                      <a:r>
                        <a:rPr lang="en-GB" sz="1000" baseline="0" dirty="0" smtClean="0"/>
                        <a:t>events from the Maya civilisation and other similar periods across history. </a:t>
                      </a:r>
                      <a:endParaRPr lang="en-GB" sz="1000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481448"/>
                  </a:ext>
                </a:extLst>
              </a:tr>
              <a:tr h="29641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aseline="0" dirty="0" smtClean="0"/>
                        <a:t>Future Learning</a:t>
                      </a:r>
                      <a:endParaRPr lang="en-GB" sz="11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045632"/>
                  </a:ext>
                </a:extLst>
              </a:tr>
              <a:tr h="809114">
                <a:tc gridSpan="2">
                  <a:txBody>
                    <a:bodyPr/>
                    <a:lstStyle/>
                    <a:p>
                      <a:r>
                        <a:rPr lang="en-GB" sz="900" baseline="0" dirty="0" smtClean="0"/>
                        <a:t>Y6: The Ancient Greeks – What did the Greeks do for us? </a:t>
                      </a:r>
                      <a:endParaRPr lang="en-GB" sz="9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749439"/>
                  </a:ext>
                </a:extLst>
              </a:tr>
              <a:tr h="260379"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Teaching Ideas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49139"/>
                  </a:ext>
                </a:extLst>
              </a:tr>
              <a:tr h="410246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Interpret Historically 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Historical Enquiry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950" u="sng" dirty="0" smtClean="0"/>
                        <a:t>Interpret Historically </a:t>
                      </a:r>
                      <a:endParaRPr lang="en-GB" sz="95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50" u="sng" dirty="0" smtClean="0"/>
                        <a:t>Understand chronology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Interpret Historically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50" u="sng" dirty="0" smtClean="0"/>
                        <a:t>Communicate Historically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Historical Enquiry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50" u="sng" dirty="0" smtClean="0"/>
                        <a:t>Historical Enquiry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Interpret Historically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Communicate Historically 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u="sng" dirty="0" smtClean="0"/>
                        <a:t>Interpret Historically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51775"/>
                  </a:ext>
                </a:extLst>
              </a:tr>
              <a:tr h="1077785"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What can we learn about the Ancient Maya from the lives of the Maya today?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rgbClr val="FF9933"/>
                          </a:solidFill>
                        </a:rPr>
                        <a:t>What can we learn about the Maya by investigating their ancient cities?</a:t>
                      </a:r>
                      <a:endParaRPr lang="en-GB" sz="900" dirty="0">
                        <a:solidFill>
                          <a:srgbClr val="FF9933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FFC000"/>
                          </a:solidFill>
                        </a:rPr>
                        <a:t>Why did the Maya have so many gods?</a:t>
                      </a:r>
                      <a:endParaRPr lang="en-GB" sz="9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Were the Maya as clever as people in the 21st century?</a:t>
                      </a:r>
                      <a:endParaRPr lang="en-GB" sz="900" dirty="0">
                        <a:solidFill>
                          <a:srgbClr val="00CC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What happened to the Maya?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7030A0"/>
                          </a:solidFill>
                        </a:rPr>
                        <a:t>Why should we remember the Maya?</a:t>
                      </a:r>
                      <a:endParaRPr lang="en-GB" sz="9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568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0088" y="8824720"/>
            <a:ext cx="12189291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b="1" dirty="0">
                <a:solidFill>
                  <a:prstClr val="black"/>
                </a:solidFill>
              </a:rPr>
              <a:t>Why should we remember the Maya?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/>
          <a:srcRect l="14714" t="17975" r="14175" b="24717"/>
          <a:stretch/>
        </p:blipFill>
        <p:spPr>
          <a:xfrm>
            <a:off x="3439306" y="8127404"/>
            <a:ext cx="490688" cy="426564"/>
          </a:xfrm>
          <a:prstGeom prst="rect">
            <a:avLst/>
          </a:prstGeom>
        </p:spPr>
      </p:pic>
      <p:pic>
        <p:nvPicPr>
          <p:cNvPr id="22" name="Picture 2" descr="Image result for communicate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104" y="7937262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588352" y="262825"/>
            <a:ext cx="9967251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Y6: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 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1: Why should we remember the Maya?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31150" y="8146462"/>
            <a:ext cx="401631" cy="37815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6303" y="8146462"/>
            <a:ext cx="512187" cy="50465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88352" y="8183412"/>
            <a:ext cx="401631" cy="37815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5"/>
          <a:srcRect l="14714" t="17975" r="14175" b="24717"/>
          <a:stretch/>
        </p:blipFill>
        <p:spPr>
          <a:xfrm>
            <a:off x="5510506" y="8075125"/>
            <a:ext cx="490688" cy="42656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6898" y="8026222"/>
            <a:ext cx="512187" cy="50465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65850" y="8058300"/>
            <a:ext cx="401631" cy="37815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62586" y="8026222"/>
            <a:ext cx="401631" cy="37815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5"/>
          <a:srcRect l="14714" t="17975" r="14175" b="24717"/>
          <a:stretch/>
        </p:blipFill>
        <p:spPr>
          <a:xfrm>
            <a:off x="9560836" y="8002017"/>
            <a:ext cx="490688" cy="426564"/>
          </a:xfrm>
          <a:prstGeom prst="rect">
            <a:avLst/>
          </a:prstGeom>
        </p:spPr>
      </p:pic>
      <p:pic>
        <p:nvPicPr>
          <p:cNvPr id="44" name="Picture 2" descr="Image result for communicate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5487" y="7890225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040666" y="269225"/>
            <a:ext cx="469433" cy="3353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34693" y="300036"/>
            <a:ext cx="308948" cy="30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723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BCF20CD945264FB6F05FACF8DC2AFA" ma:contentTypeVersion="15" ma:contentTypeDescription="Create a new document." ma:contentTypeScope="" ma:versionID="4a0abd13be901865405111e70fea9b3c">
  <xsd:schema xmlns:xsd="http://www.w3.org/2001/XMLSchema" xmlns:xs="http://www.w3.org/2001/XMLSchema" xmlns:p="http://schemas.microsoft.com/office/2006/metadata/properties" xmlns:ns2="ddd7e3de-e97b-437d-bda0-6f1ce4855c86" xmlns:ns3="b3918de8-28e0-4007-916e-6d8ef032717d" targetNamespace="http://schemas.microsoft.com/office/2006/metadata/properties" ma:root="true" ma:fieldsID="9f3be6c1281b7a40f8dbbc49e0d001ad" ns2:_="" ns3:_="">
    <xsd:import namespace="ddd7e3de-e97b-437d-bda0-6f1ce4855c86"/>
    <xsd:import namespace="b3918de8-28e0-4007-916e-6d8ef0327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7e3de-e97b-437d-bda0-6f1ce4855c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918de8-28e0-4007-916e-6d8ef032717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89ee262-457d-4e96-b283-84fe0f234bf0}" ma:internalName="TaxCatchAll" ma:showField="CatchAllData" ma:web="b3918de8-28e0-4007-916e-6d8ef0327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d7e3de-e97b-437d-bda0-6f1ce4855c86">
      <Terms xmlns="http://schemas.microsoft.com/office/infopath/2007/PartnerControls"/>
    </lcf76f155ced4ddcb4097134ff3c332f>
    <TaxCatchAll xmlns="b3918de8-28e0-4007-916e-6d8ef032717d" xsi:nil="true"/>
  </documentManagement>
</p:properties>
</file>

<file path=customXml/itemProps1.xml><?xml version="1.0" encoding="utf-8"?>
<ds:datastoreItem xmlns:ds="http://schemas.openxmlformats.org/officeDocument/2006/customXml" ds:itemID="{226213ED-B78E-408B-9855-D135187758F8}"/>
</file>

<file path=customXml/itemProps2.xml><?xml version="1.0" encoding="utf-8"?>
<ds:datastoreItem xmlns:ds="http://schemas.openxmlformats.org/officeDocument/2006/customXml" ds:itemID="{CDC00EC4-0DA0-4296-B183-86807225008E}"/>
</file>

<file path=customXml/itemProps3.xml><?xml version="1.0" encoding="utf-8"?>
<ds:datastoreItem xmlns:ds="http://schemas.openxmlformats.org/officeDocument/2006/customXml" ds:itemID="{B8FDDE15-4521-415C-929E-DA2D4D1F0FB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1226</Words>
  <Application>Microsoft Office PowerPoint</Application>
  <PresentationFormat>A3 Paper (297x420 mm)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Bedwell</dc:creator>
  <cp:lastModifiedBy>Jane Bedwell</cp:lastModifiedBy>
  <cp:revision>15</cp:revision>
  <cp:lastPrinted>2022-11-30T23:33:59Z</cp:lastPrinted>
  <dcterms:created xsi:type="dcterms:W3CDTF">2022-11-30T22:17:02Z</dcterms:created>
  <dcterms:modified xsi:type="dcterms:W3CDTF">2022-11-30T23:35:27Z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0x010100EBBCF20CD945264FB6F05FACF8DC2AFA</vt:lpwstr>
  </property>
  <property fmtid="{D5CDD505-2E9C-101B-9397-08002B2CF9AE}" pid="3" name="Order">
    <vt:r8>3406200</vt:r8>
  </property>
</Properties>
</file>