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sldIdLst>
    <p:sldId id="282" r:id="rId2"/>
  </p:sldIdLst>
  <p:sldSz cx="9906000" cy="6858000" type="A4"/>
  <p:notesSz cx="6799263" cy="99298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CC"/>
    <a:srgbClr val="FFFF99"/>
    <a:srgbClr val="D9D9D9"/>
    <a:srgbClr val="2C2C2C"/>
    <a:srgbClr val="D7EEFD"/>
    <a:srgbClr val="B6E0FC"/>
    <a:srgbClr val="EBEBFF"/>
    <a:srgbClr val="E5E5FF"/>
    <a:srgbClr val="D1D1FF"/>
    <a:srgbClr val="FFB9B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176" autoAdjust="0"/>
    <p:restoredTop sz="94660"/>
  </p:normalViewPr>
  <p:slideViewPr>
    <p:cSldViewPr snapToGrid="0">
      <p:cViewPr varScale="1">
        <p:scale>
          <a:sx n="73" d="100"/>
          <a:sy n="73" d="100"/>
        </p:scale>
        <p:origin x="109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EC916-BFBE-4F92-A774-A6BE1B4F5BC3}" type="datetimeFigureOut">
              <a:rPr lang="en-GB" smtClean="0"/>
              <a:t>02/03/2022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B0014-C383-4B80-9924-43409BBFAD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981966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EC916-BFBE-4F92-A774-A6BE1B4F5BC3}" type="datetimeFigureOut">
              <a:rPr lang="en-GB" smtClean="0"/>
              <a:t>02/03/2022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B0014-C383-4B80-9924-43409BBFAD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434754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EC916-BFBE-4F92-A774-A6BE1B4F5BC3}" type="datetimeFigureOut">
              <a:rPr lang="en-GB" smtClean="0"/>
              <a:t>02/03/2022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B0014-C383-4B80-9924-43409BBFAD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245114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EC916-BFBE-4F92-A774-A6BE1B4F5BC3}" type="datetimeFigureOut">
              <a:rPr lang="en-GB" smtClean="0"/>
              <a:t>02/03/2022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B0014-C383-4B80-9924-43409BBFAD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456476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EC916-BFBE-4F92-A774-A6BE1B4F5BC3}" type="datetimeFigureOut">
              <a:rPr lang="en-GB" smtClean="0"/>
              <a:t>02/03/2022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B0014-C383-4B80-9924-43409BBFAD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752274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EC916-BFBE-4F92-A774-A6BE1B4F5BC3}" type="datetimeFigureOut">
              <a:rPr lang="en-GB" smtClean="0"/>
              <a:t>02/03/2022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B0014-C383-4B80-9924-43409BBFAD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501206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EC916-BFBE-4F92-A774-A6BE1B4F5BC3}" type="datetimeFigureOut">
              <a:rPr lang="en-GB" smtClean="0"/>
              <a:t>02/03/2022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B0014-C383-4B80-9924-43409BBFAD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208963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EC916-BFBE-4F92-A774-A6BE1B4F5BC3}" type="datetimeFigureOut">
              <a:rPr lang="en-GB" smtClean="0"/>
              <a:t>02/03/2022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B0014-C383-4B80-9924-43409BBFAD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99038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EC916-BFBE-4F92-A774-A6BE1B4F5BC3}" type="datetimeFigureOut">
              <a:rPr lang="en-GB" smtClean="0"/>
              <a:t>02/03/2022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B0014-C383-4B80-9924-43409BBFAD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933636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EC916-BFBE-4F92-A774-A6BE1B4F5BC3}" type="datetimeFigureOut">
              <a:rPr lang="en-GB" smtClean="0"/>
              <a:t>02/03/2022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B0014-C383-4B80-9924-43409BBFAD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848799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EC916-BFBE-4F92-A774-A6BE1B4F5BC3}" type="datetimeFigureOut">
              <a:rPr lang="en-GB" smtClean="0"/>
              <a:t>02/03/2022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B0014-C383-4B80-9924-43409BBFAD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7265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2EC916-BFBE-4F92-A774-A6BE1B4F5BC3}" type="datetimeFigureOut">
              <a:rPr lang="en-GB" smtClean="0"/>
              <a:t>02/03/2022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6B0014-C383-4B80-9924-43409BBFAD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119277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2">
            <a:extLst>
              <a:ext uri="{FF2B5EF4-FFF2-40B4-BE49-F238E27FC236}">
                <a16:creationId xmlns:a16="http://schemas.microsoft.com/office/drawing/2014/main" id="{4AA742DB-AF26-419D-9823-F737DE398401}"/>
              </a:ext>
            </a:extLst>
          </p:cNvPr>
          <p:cNvSpPr txBox="1"/>
          <p:nvPr/>
        </p:nvSpPr>
        <p:spPr>
          <a:xfrm>
            <a:off x="8298936" y="6663430"/>
            <a:ext cx="1540367" cy="220687"/>
          </a:xfrm>
          <a:prstGeom prst="rect">
            <a:avLst/>
          </a:prstGeom>
          <a:noFill/>
          <a:ln>
            <a:noFill/>
            <a:prstDash/>
          </a:ln>
        </p:spPr>
        <p:txBody>
          <a:bodyPr vert="horz" wrap="square" lIns="63305" tIns="31652" rIns="63305" bIns="31652" anchor="t" anchorCtr="0" compatLnSpc="0">
            <a:noAutofit/>
          </a:bodyPr>
          <a:lstStyle/>
          <a:p>
            <a:pPr algn="r">
              <a:lnSpc>
                <a:spcPct val="107000"/>
              </a:lnSpc>
              <a:spcAft>
                <a:spcPts val="554"/>
              </a:spcAft>
            </a:pPr>
            <a:r>
              <a:rPr lang="en-GB" sz="692" b="1" dirty="0">
                <a:ea typeface="Sweetness" panose="02000603000000000000" pitchFamily="2" charset="0"/>
                <a:cs typeface="Times New Roman" panose="02020603050405020304" pitchFamily="18" charset="0"/>
              </a:rPr>
              <a:t>      </a:t>
            </a:r>
            <a:r>
              <a:rPr lang="en-GB" sz="692" b="1" dirty="0">
                <a:ea typeface="Sweetness" panose="02000603000000000000" pitchFamily="2" charset="0"/>
                <a:cs typeface="Cambria" panose="02040503050406030204" pitchFamily="18" charset="0"/>
              </a:rPr>
              <a:t>©</a:t>
            </a:r>
            <a:r>
              <a:rPr lang="en-GB" sz="692" b="1" dirty="0">
                <a:ea typeface="Sweetness" panose="02000603000000000000" pitchFamily="2" charset="0"/>
                <a:cs typeface="Times New Roman" panose="02020603050405020304" pitchFamily="18" charset="0"/>
              </a:rPr>
              <a:t> Primary Stars Education</a:t>
            </a:r>
            <a:endParaRPr lang="en-GB" sz="692" dirty="0">
              <a:ea typeface="Sweetness" panose="02000603000000000000" pitchFamily="2" charset="0"/>
              <a:cs typeface="Times New Roman" panose="02020603050405020304" pitchFamily="18" charset="0"/>
            </a:endParaRPr>
          </a:p>
          <a:p>
            <a:pPr algn="r">
              <a:lnSpc>
                <a:spcPct val="107000"/>
              </a:lnSpc>
              <a:spcAft>
                <a:spcPts val="554"/>
              </a:spcAft>
            </a:pPr>
            <a:r>
              <a:rPr lang="en-GB" sz="692" dirty="0">
                <a:ea typeface="Sweetness" panose="02000603000000000000" pitchFamily="2" charset="0"/>
                <a:cs typeface="Times New Roman" panose="02020603050405020304" pitchFamily="18" charset="0"/>
              </a:rPr>
              <a:t> 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80B42546-77B6-446B-A40A-8FB322A84BAE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61545" y="1062978"/>
          <a:ext cx="9777757" cy="473204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6697">
                  <a:extLst>
                    <a:ext uri="{9D8B030D-6E8A-4147-A177-3AD203B41FA5}">
                      <a16:colId xmlns:a16="http://schemas.microsoft.com/office/drawing/2014/main" val="1558636196"/>
                    </a:ext>
                  </a:extLst>
                </a:gridCol>
                <a:gridCol w="766755">
                  <a:extLst>
                    <a:ext uri="{9D8B030D-6E8A-4147-A177-3AD203B41FA5}">
                      <a16:colId xmlns:a16="http://schemas.microsoft.com/office/drawing/2014/main" val="185067635"/>
                    </a:ext>
                  </a:extLst>
                </a:gridCol>
                <a:gridCol w="766755">
                  <a:extLst>
                    <a:ext uri="{9D8B030D-6E8A-4147-A177-3AD203B41FA5}">
                      <a16:colId xmlns:a16="http://schemas.microsoft.com/office/drawing/2014/main" val="839010137"/>
                    </a:ext>
                  </a:extLst>
                </a:gridCol>
                <a:gridCol w="766755">
                  <a:extLst>
                    <a:ext uri="{9D8B030D-6E8A-4147-A177-3AD203B41FA5}">
                      <a16:colId xmlns:a16="http://schemas.microsoft.com/office/drawing/2014/main" val="2881577828"/>
                    </a:ext>
                  </a:extLst>
                </a:gridCol>
                <a:gridCol w="766755">
                  <a:extLst>
                    <a:ext uri="{9D8B030D-6E8A-4147-A177-3AD203B41FA5}">
                      <a16:colId xmlns:a16="http://schemas.microsoft.com/office/drawing/2014/main" val="2333984587"/>
                    </a:ext>
                  </a:extLst>
                </a:gridCol>
                <a:gridCol w="766755">
                  <a:extLst>
                    <a:ext uri="{9D8B030D-6E8A-4147-A177-3AD203B41FA5}">
                      <a16:colId xmlns:a16="http://schemas.microsoft.com/office/drawing/2014/main" val="2368918563"/>
                    </a:ext>
                  </a:extLst>
                </a:gridCol>
                <a:gridCol w="766755">
                  <a:extLst>
                    <a:ext uri="{9D8B030D-6E8A-4147-A177-3AD203B41FA5}">
                      <a16:colId xmlns:a16="http://schemas.microsoft.com/office/drawing/2014/main" val="493329073"/>
                    </a:ext>
                  </a:extLst>
                </a:gridCol>
                <a:gridCol w="766755">
                  <a:extLst>
                    <a:ext uri="{9D8B030D-6E8A-4147-A177-3AD203B41FA5}">
                      <a16:colId xmlns:a16="http://schemas.microsoft.com/office/drawing/2014/main" val="920426860"/>
                    </a:ext>
                  </a:extLst>
                </a:gridCol>
                <a:gridCol w="766755">
                  <a:extLst>
                    <a:ext uri="{9D8B030D-6E8A-4147-A177-3AD203B41FA5}">
                      <a16:colId xmlns:a16="http://schemas.microsoft.com/office/drawing/2014/main" val="3366675494"/>
                    </a:ext>
                  </a:extLst>
                </a:gridCol>
                <a:gridCol w="766755">
                  <a:extLst>
                    <a:ext uri="{9D8B030D-6E8A-4147-A177-3AD203B41FA5}">
                      <a16:colId xmlns:a16="http://schemas.microsoft.com/office/drawing/2014/main" val="1904794656"/>
                    </a:ext>
                  </a:extLst>
                </a:gridCol>
                <a:gridCol w="766755">
                  <a:extLst>
                    <a:ext uri="{9D8B030D-6E8A-4147-A177-3AD203B41FA5}">
                      <a16:colId xmlns:a16="http://schemas.microsoft.com/office/drawing/2014/main" val="2030266313"/>
                    </a:ext>
                  </a:extLst>
                </a:gridCol>
                <a:gridCol w="766755">
                  <a:extLst>
                    <a:ext uri="{9D8B030D-6E8A-4147-A177-3AD203B41FA5}">
                      <a16:colId xmlns:a16="http://schemas.microsoft.com/office/drawing/2014/main" val="587566285"/>
                    </a:ext>
                  </a:extLst>
                </a:gridCol>
                <a:gridCol w="766755">
                  <a:extLst>
                    <a:ext uri="{9D8B030D-6E8A-4147-A177-3AD203B41FA5}">
                      <a16:colId xmlns:a16="http://schemas.microsoft.com/office/drawing/2014/main" val="1189135501"/>
                    </a:ext>
                  </a:extLst>
                </a:gridCol>
              </a:tblGrid>
              <a:tr h="576000">
                <a:tc>
                  <a:txBody>
                    <a:bodyPr/>
                    <a:lstStyle/>
                    <a:p>
                      <a:pPr algn="ctr"/>
                      <a:endParaRPr lang="en-GB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50" b="1" dirty="0">
                          <a:solidFill>
                            <a:schemeClr val="bg1"/>
                          </a:solidFill>
                          <a:latin typeface="+mn-lt"/>
                        </a:rPr>
                        <a:t>Week 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50" b="1" dirty="0">
                          <a:solidFill>
                            <a:schemeClr val="bg1"/>
                          </a:solidFill>
                          <a:latin typeface="+mn-lt"/>
                        </a:rPr>
                        <a:t>Week 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50" b="1" dirty="0">
                          <a:solidFill>
                            <a:schemeClr val="bg1"/>
                          </a:solidFill>
                          <a:latin typeface="+mn-lt"/>
                        </a:rPr>
                        <a:t>Week 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50" b="1" dirty="0">
                          <a:solidFill>
                            <a:schemeClr val="bg1"/>
                          </a:solidFill>
                          <a:latin typeface="+mn-lt"/>
                        </a:rPr>
                        <a:t>Week 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50" b="1" dirty="0">
                          <a:solidFill>
                            <a:schemeClr val="bg1"/>
                          </a:solidFill>
                          <a:latin typeface="+mn-lt"/>
                        </a:rPr>
                        <a:t>Week 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50" b="1" dirty="0">
                          <a:solidFill>
                            <a:schemeClr val="bg1"/>
                          </a:solidFill>
                          <a:latin typeface="+mn-lt"/>
                        </a:rPr>
                        <a:t>Week 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50" b="1" dirty="0">
                          <a:solidFill>
                            <a:schemeClr val="bg1"/>
                          </a:solidFill>
                          <a:latin typeface="+mn-lt"/>
                        </a:rPr>
                        <a:t>Week 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50" b="1" dirty="0">
                          <a:solidFill>
                            <a:schemeClr val="bg1"/>
                          </a:solidFill>
                          <a:latin typeface="+mn-lt"/>
                        </a:rPr>
                        <a:t>Week 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50" b="1" dirty="0">
                          <a:solidFill>
                            <a:schemeClr val="bg1"/>
                          </a:solidFill>
                          <a:latin typeface="+mn-lt"/>
                        </a:rPr>
                        <a:t>Week 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50" b="1" dirty="0">
                          <a:solidFill>
                            <a:schemeClr val="bg1"/>
                          </a:solidFill>
                          <a:latin typeface="+mn-lt"/>
                        </a:rPr>
                        <a:t>Week 10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50" b="1" dirty="0">
                          <a:solidFill>
                            <a:schemeClr val="bg1"/>
                          </a:solidFill>
                          <a:latin typeface="+mn-lt"/>
                        </a:rPr>
                        <a:t>Week 11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50" b="1" dirty="0">
                          <a:solidFill>
                            <a:schemeClr val="bg1"/>
                          </a:solidFill>
                          <a:latin typeface="+mn-lt"/>
                        </a:rPr>
                        <a:t>Week 12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55262664"/>
                  </a:ext>
                </a:extLst>
              </a:tr>
              <a:tr h="1385348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bg1"/>
                          </a:solidFill>
                          <a:latin typeface="+mn-lt"/>
                        </a:rPr>
                        <a:t>Autumn</a:t>
                      </a: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1250" b="0" dirty="0">
                          <a:solidFill>
                            <a:schemeClr val="tx1"/>
                          </a:solidFill>
                          <a:latin typeface="+mn-lt"/>
                        </a:rPr>
                        <a:t>Number: Place Value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50" b="0" dirty="0">
                        <a:solidFill>
                          <a:schemeClr val="tx1"/>
                        </a:solidFill>
                        <a:latin typeface="Sassoon Infant Std" panose="020B0503020103030203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en-GB" sz="1250" b="0" dirty="0">
                          <a:solidFill>
                            <a:schemeClr val="tx1"/>
                          </a:solidFill>
                          <a:latin typeface="+mn-lt"/>
                        </a:rPr>
                        <a:t>Number: Addition, Subtraction, Multiplication and Division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50" b="0" dirty="0">
                        <a:solidFill>
                          <a:schemeClr val="tx1"/>
                        </a:solidFill>
                        <a:latin typeface="Sassoon Infant Std" panose="020B0503020103030203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50" b="0" dirty="0">
                        <a:solidFill>
                          <a:schemeClr val="tx1"/>
                        </a:solidFill>
                        <a:latin typeface="Sassoon Infant Std" panose="020B0503020103030203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50" b="0" dirty="0">
                        <a:solidFill>
                          <a:schemeClr val="tx1"/>
                        </a:solidFill>
                        <a:latin typeface="Sassoon Infant Std" panose="020B0503020103030203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en-GB" sz="1250" b="0" dirty="0">
                          <a:solidFill>
                            <a:schemeClr val="tx1"/>
                          </a:solidFill>
                          <a:latin typeface="+mn-lt"/>
                        </a:rPr>
                        <a:t>Fractions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50" b="0" dirty="0">
                        <a:solidFill>
                          <a:schemeClr val="tx1"/>
                        </a:solidFill>
                        <a:latin typeface="Sassoon Infant Std" panose="020B0503020103030203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50" b="0" dirty="0">
                        <a:solidFill>
                          <a:schemeClr val="tx1"/>
                        </a:solidFill>
                        <a:latin typeface="Sassoon Infant Std" panose="020B0503020103030203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50" b="0" dirty="0">
                        <a:solidFill>
                          <a:schemeClr val="tx1"/>
                        </a:solidFill>
                        <a:latin typeface="Sassoon Infant Std" panose="020B0503020103030203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50" b="0" dirty="0">
                          <a:solidFill>
                            <a:schemeClr val="tx1"/>
                          </a:solidFill>
                          <a:latin typeface="+mn-lt"/>
                        </a:rPr>
                        <a:t>Geometry: Position and Direction</a:t>
                      </a: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50" b="0" dirty="0">
                          <a:solidFill>
                            <a:schemeClr val="tx1"/>
                          </a:solidFill>
                          <a:latin typeface="+mn-lt"/>
                        </a:rPr>
                        <a:t>Consolidation</a:t>
                      </a: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60941894"/>
                  </a:ext>
                </a:extLst>
              </a:tr>
              <a:tr h="1385348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bg1"/>
                          </a:solidFill>
                          <a:latin typeface="+mn-lt"/>
                        </a:rPr>
                        <a:t>Spring</a:t>
                      </a: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1250" b="0" dirty="0">
                          <a:solidFill>
                            <a:schemeClr val="tx1"/>
                          </a:solidFill>
                          <a:latin typeface="+mn-lt"/>
                        </a:rPr>
                        <a:t>Number: Decimals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50" b="0" dirty="0">
                        <a:solidFill>
                          <a:schemeClr val="tx1"/>
                        </a:solidFill>
                        <a:latin typeface="Sassoon Infant Std" panose="020B0503020103030203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1250" b="0" dirty="0">
                          <a:solidFill>
                            <a:schemeClr val="tx1"/>
                          </a:solidFill>
                          <a:latin typeface="+mn-lt"/>
                        </a:rPr>
                        <a:t>Number: Percentages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50" b="0" dirty="0">
                        <a:solidFill>
                          <a:schemeClr val="tx1"/>
                        </a:solidFill>
                        <a:latin typeface="Sassoon Infant Std" panose="020B0503020103030203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1250" b="0" dirty="0">
                          <a:solidFill>
                            <a:schemeClr val="tx1"/>
                          </a:solidFill>
                          <a:latin typeface="+mn-lt"/>
                        </a:rPr>
                        <a:t>Number: Algebra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50" b="0" dirty="0">
                        <a:solidFill>
                          <a:schemeClr val="tx1"/>
                        </a:solidFill>
                        <a:latin typeface="Sassoon Infant Std" panose="020B0503020103030203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50" b="0" dirty="0">
                          <a:solidFill>
                            <a:schemeClr val="tx1"/>
                          </a:solidFill>
                          <a:latin typeface="+mn-lt"/>
                        </a:rPr>
                        <a:t>Measurement: Converting Units</a:t>
                      </a: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1250" b="0" dirty="0">
                          <a:solidFill>
                            <a:schemeClr val="tx1"/>
                          </a:solidFill>
                          <a:latin typeface="+mn-lt"/>
                        </a:rPr>
                        <a:t>Measurement: Perimeter, Area and Volume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50" b="0" dirty="0">
                        <a:solidFill>
                          <a:schemeClr val="tx1"/>
                        </a:solidFill>
                        <a:latin typeface="Sassoon Infant Std" panose="020B0503020103030203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1250" b="0" dirty="0">
                          <a:solidFill>
                            <a:schemeClr val="tx1"/>
                          </a:solidFill>
                          <a:latin typeface="+mn-lt"/>
                        </a:rPr>
                        <a:t>Number: Ratio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50" b="0" dirty="0">
                        <a:solidFill>
                          <a:schemeClr val="tx1"/>
                        </a:solidFill>
                        <a:latin typeface="Sassoon Infant Std" panose="020B0503020103030203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50" b="0" dirty="0">
                          <a:solidFill>
                            <a:schemeClr val="tx1"/>
                          </a:solidFill>
                          <a:latin typeface="+mn-lt"/>
                        </a:rPr>
                        <a:t>Consolidation</a:t>
                      </a: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43263820"/>
                  </a:ext>
                </a:extLst>
              </a:tr>
              <a:tr h="1385348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bg1"/>
                          </a:solidFill>
                          <a:latin typeface="+mn-lt"/>
                        </a:rPr>
                        <a:t>Summer</a:t>
                      </a: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1250" b="0" dirty="0">
                          <a:solidFill>
                            <a:schemeClr val="tx1"/>
                          </a:solidFill>
                          <a:latin typeface="+mn-lt"/>
                        </a:rPr>
                        <a:t>Geometry: Properties of Shapes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50" b="0" dirty="0">
                        <a:solidFill>
                          <a:schemeClr val="tx1"/>
                        </a:solidFill>
                        <a:latin typeface="Sassoon Infant Std" panose="020B0503020103030203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GB" sz="1250" b="0" dirty="0">
                          <a:solidFill>
                            <a:schemeClr val="tx1"/>
                          </a:solidFill>
                          <a:latin typeface="+mn-lt"/>
                        </a:rPr>
                        <a:t>Problem solving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50" b="0" dirty="0">
                        <a:solidFill>
                          <a:schemeClr val="tx1"/>
                        </a:solidFill>
                        <a:latin typeface="Sassoon Infant Std" panose="020B0503020103030203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50" b="0" dirty="0">
                        <a:solidFill>
                          <a:schemeClr val="tx1"/>
                        </a:solidFill>
                        <a:latin typeface="Sassoon Infant Std" panose="020B0503020103030203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1250" b="0" dirty="0">
                          <a:solidFill>
                            <a:schemeClr val="tx1"/>
                          </a:solidFill>
                          <a:latin typeface="+mn-lt"/>
                        </a:rPr>
                        <a:t>Statistics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50" b="0" dirty="0">
                        <a:solidFill>
                          <a:schemeClr val="tx1"/>
                        </a:solidFill>
                        <a:latin typeface="Sassoon Infant Std" panose="020B0503020103030203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en-GB" sz="1250" b="0" dirty="0">
                          <a:solidFill>
                            <a:schemeClr val="tx1"/>
                          </a:solidFill>
                          <a:latin typeface="+mn-lt"/>
                        </a:rPr>
                        <a:t>Investigations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50" b="0" dirty="0">
                        <a:solidFill>
                          <a:schemeClr val="tx1"/>
                        </a:solidFill>
                        <a:latin typeface="Sassoon Infant Std" panose="020B0503020103030203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50" b="0" dirty="0">
                        <a:solidFill>
                          <a:schemeClr val="tx1"/>
                        </a:solidFill>
                        <a:latin typeface="Sassoon Infant Std" panose="020B0503020103030203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50" b="0" dirty="0">
                        <a:solidFill>
                          <a:schemeClr val="tx1"/>
                        </a:solidFill>
                        <a:latin typeface="Sassoon Infant Std" panose="020B0503020103030203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50" b="0" dirty="0">
                          <a:solidFill>
                            <a:schemeClr val="tx1"/>
                          </a:solidFill>
                          <a:latin typeface="+mn-lt"/>
                        </a:rPr>
                        <a:t>Consolidation</a:t>
                      </a: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34226249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CB7BB2EA-DE0D-4147-8BF1-0AB3CDD6B3FC}"/>
              </a:ext>
            </a:extLst>
          </p:cNvPr>
          <p:cNvSpPr txBox="1"/>
          <p:nvPr/>
        </p:nvSpPr>
        <p:spPr>
          <a:xfrm>
            <a:off x="61545" y="374749"/>
            <a:ext cx="3476785" cy="46166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rtlCol="0" anchor="ctr">
            <a:spAutoFit/>
          </a:bodyPr>
          <a:lstStyle/>
          <a:p>
            <a:r>
              <a:rPr lang="en-GB" sz="2400" b="1" dirty="0">
                <a:solidFill>
                  <a:schemeClr val="accent1">
                    <a:lumMod val="75000"/>
                  </a:schemeClr>
                </a:solidFill>
              </a:rPr>
              <a:t>Year 6 – Yearly Overview</a:t>
            </a:r>
          </a:p>
        </p:txBody>
      </p:sp>
    </p:spTree>
    <p:extLst>
      <p:ext uri="{BB962C8B-B14F-4D97-AF65-F5344CB8AC3E}">
        <p14:creationId xmlns:p14="http://schemas.microsoft.com/office/powerpoint/2010/main" val="9444004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131</TotalTime>
  <Words>92</Words>
  <Application>Microsoft Office PowerPoint</Application>
  <PresentationFormat>A4 Paper (210x297 mm)</PresentationFormat>
  <Paragraphs>35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Calibri</vt:lpstr>
      <vt:lpstr>Calibri Light</vt:lpstr>
      <vt:lpstr>Cambria</vt:lpstr>
      <vt:lpstr>Sweetness</vt:lpstr>
      <vt:lpstr>Times New Roman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Year 6</dc:title>
  <dc:subject>Measurement - Length and Perimeter</dc:subject>
  <dc:creator>The Digital Stationer</dc:creator>
  <cp:lastModifiedBy>Hannah Kirk</cp:lastModifiedBy>
  <cp:revision>234</cp:revision>
  <cp:lastPrinted>2022-03-02T14:41:44Z</cp:lastPrinted>
  <dcterms:created xsi:type="dcterms:W3CDTF">2018-01-17T14:24:29Z</dcterms:created>
  <dcterms:modified xsi:type="dcterms:W3CDTF">2022-03-02T14:41:54Z</dcterms:modified>
</cp:coreProperties>
</file>