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A697"/>
    <a:srgbClr val="60BEA1"/>
    <a:srgbClr val="99CCFF"/>
    <a:srgbClr val="66FFCC"/>
    <a:srgbClr val="8FE9D8"/>
    <a:srgbClr val="33CCFF"/>
    <a:srgbClr val="4BA97C"/>
    <a:srgbClr val="38C2A1"/>
    <a:srgbClr val="A0D8C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53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34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70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05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24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77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09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095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194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21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5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4DF91-CACD-403E-A090-5C37ED3321EE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1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2430" y="4965325"/>
            <a:ext cx="752584" cy="45719"/>
          </a:xfrm>
        </p:spPr>
        <p:txBody>
          <a:bodyPr>
            <a:normAutofit fontScale="25000" lnSpcReduction="20000"/>
          </a:bodyPr>
          <a:lstStyle/>
          <a:p>
            <a:r>
              <a:rPr lang="en-GB" sz="1800" dirty="0" err="1" smtClean="0"/>
              <a:t>Middlethorpe</a:t>
            </a:r>
            <a:r>
              <a:rPr lang="en-GB" sz="1800" dirty="0" smtClean="0"/>
              <a:t> Primary Academy History Long Term Plan</a:t>
            </a:r>
            <a:endParaRPr lang="en-GB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279668"/>
              </p:ext>
            </p:extLst>
          </p:nvPr>
        </p:nvGraphicFramePr>
        <p:xfrm>
          <a:off x="115318" y="1075792"/>
          <a:ext cx="11976103" cy="53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9735">
                  <a:extLst>
                    <a:ext uri="{9D8B030D-6E8A-4147-A177-3AD203B41FA5}">
                      <a16:colId xmlns:a16="http://schemas.microsoft.com/office/drawing/2014/main" val="2642333382"/>
                    </a:ext>
                  </a:extLst>
                </a:gridCol>
                <a:gridCol w="1798914">
                  <a:extLst>
                    <a:ext uri="{9D8B030D-6E8A-4147-A177-3AD203B41FA5}">
                      <a16:colId xmlns:a16="http://schemas.microsoft.com/office/drawing/2014/main" val="775576944"/>
                    </a:ext>
                  </a:extLst>
                </a:gridCol>
                <a:gridCol w="1798914">
                  <a:extLst>
                    <a:ext uri="{9D8B030D-6E8A-4147-A177-3AD203B41FA5}">
                      <a16:colId xmlns:a16="http://schemas.microsoft.com/office/drawing/2014/main" val="1441595484"/>
                    </a:ext>
                  </a:extLst>
                </a:gridCol>
                <a:gridCol w="1809635">
                  <a:extLst>
                    <a:ext uri="{9D8B030D-6E8A-4147-A177-3AD203B41FA5}">
                      <a16:colId xmlns:a16="http://schemas.microsoft.com/office/drawing/2014/main" val="567014042"/>
                    </a:ext>
                  </a:extLst>
                </a:gridCol>
                <a:gridCol w="1809635">
                  <a:extLst>
                    <a:ext uri="{9D8B030D-6E8A-4147-A177-3AD203B41FA5}">
                      <a16:colId xmlns:a16="http://schemas.microsoft.com/office/drawing/2014/main" val="3478294114"/>
                    </a:ext>
                  </a:extLst>
                </a:gridCol>
                <a:gridCol w="1809635">
                  <a:extLst>
                    <a:ext uri="{9D8B030D-6E8A-4147-A177-3AD203B41FA5}">
                      <a16:colId xmlns:a16="http://schemas.microsoft.com/office/drawing/2014/main" val="3057258071"/>
                    </a:ext>
                  </a:extLst>
                </a:gridCol>
                <a:gridCol w="1809635">
                  <a:extLst>
                    <a:ext uri="{9D8B030D-6E8A-4147-A177-3AD203B41FA5}">
                      <a16:colId xmlns:a16="http://schemas.microsoft.com/office/drawing/2014/main" val="1035865450"/>
                    </a:ext>
                  </a:extLst>
                </a:gridCol>
              </a:tblGrid>
              <a:tr h="59272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</a:t>
                      </a:r>
                      <a:r>
                        <a:rPr lang="en-GB" sz="1600" baseline="0" dirty="0" smtClean="0"/>
                        <a:t> Groups</a:t>
                      </a:r>
                      <a:endParaRPr lang="en-GB" sz="16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Autumn 1 </a:t>
                      </a:r>
                    </a:p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Autumn</a:t>
                      </a:r>
                      <a:r>
                        <a:rPr lang="en-GB" baseline="0" dirty="0" smtClean="0"/>
                        <a:t> 2</a:t>
                      </a:r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Spring 1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Spring</a:t>
                      </a:r>
                      <a:r>
                        <a:rPr lang="en-GB" baseline="0" dirty="0" smtClean="0"/>
                        <a:t> 2</a:t>
                      </a:r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Summer 1</a:t>
                      </a:r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Summer 2</a:t>
                      </a:r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808758"/>
                  </a:ext>
                </a:extLst>
              </a:tr>
              <a:tr h="592720"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58334"/>
                  </a:ext>
                </a:extLst>
              </a:tr>
              <a:tr h="579983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Reception</a:t>
                      </a:r>
                      <a:endParaRPr lang="en-GB" sz="16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238626"/>
                  </a:ext>
                </a:extLst>
              </a:tr>
              <a:tr h="579983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Year 1</a:t>
                      </a:r>
                      <a:endParaRPr lang="en-GB" sz="16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6659"/>
                  </a:ext>
                </a:extLst>
              </a:tr>
              <a:tr h="59272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Year 2</a:t>
                      </a:r>
                      <a:endParaRPr lang="en-GB" sz="16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699452"/>
                  </a:ext>
                </a:extLst>
              </a:tr>
              <a:tr h="59272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 Year</a:t>
                      </a:r>
                      <a:r>
                        <a:rPr lang="en-GB" sz="1600" baseline="0" dirty="0" smtClean="0"/>
                        <a:t> 3</a:t>
                      </a:r>
                      <a:endParaRPr lang="en-GB" sz="16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614903"/>
                  </a:ext>
                </a:extLst>
              </a:tr>
              <a:tr h="56639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Year 4</a:t>
                      </a:r>
                      <a:endParaRPr lang="en-GB" sz="16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254261"/>
                  </a:ext>
                </a:extLst>
              </a:tr>
              <a:tr h="59272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Year 5</a:t>
                      </a:r>
                      <a:endParaRPr lang="en-GB" sz="16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895998"/>
                  </a:ext>
                </a:extLst>
              </a:tr>
              <a:tr h="59272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Year 6</a:t>
                      </a:r>
                      <a:endParaRPr lang="en-GB" sz="16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048859"/>
                  </a:ext>
                </a:extLst>
              </a:tr>
            </a:tbl>
          </a:graphicData>
        </a:graphic>
      </p:graphicFrame>
      <p:sp>
        <p:nvSpPr>
          <p:cNvPr id="95" name="TextBox 94"/>
          <p:cNvSpPr txBox="1"/>
          <p:nvPr/>
        </p:nvSpPr>
        <p:spPr>
          <a:xfrm>
            <a:off x="2682099" y="489433"/>
            <a:ext cx="6827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Laceby Acres Primary Academy Design and Technology </a:t>
            </a:r>
            <a:r>
              <a:rPr lang="en-GB" b="1" dirty="0" smtClean="0"/>
              <a:t>Plan Summary</a:t>
            </a:r>
            <a:endParaRPr lang="en-GB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015" y="2919499"/>
            <a:ext cx="515043" cy="5150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5950" y="4087346"/>
            <a:ext cx="512108" cy="5121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3015" y="5246589"/>
            <a:ext cx="512108" cy="5121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2725" y="5857065"/>
            <a:ext cx="508201" cy="5337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3016" y="4672927"/>
            <a:ext cx="512108" cy="54345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26746" y="3494389"/>
            <a:ext cx="530398" cy="5303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13015" y="5844981"/>
            <a:ext cx="512108" cy="53039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94329" y="4088904"/>
            <a:ext cx="530398" cy="53039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94329" y="2919499"/>
            <a:ext cx="515043" cy="51504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13015" y="3507725"/>
            <a:ext cx="518205" cy="51210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26746" y="2894382"/>
            <a:ext cx="540160" cy="54016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188232" y="5850316"/>
            <a:ext cx="542591" cy="53649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826746" y="4082808"/>
            <a:ext cx="542591" cy="53649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826746" y="4672927"/>
            <a:ext cx="542591" cy="53649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826746" y="5246589"/>
            <a:ext cx="542591" cy="53649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195454" y="3491341"/>
            <a:ext cx="542591" cy="53649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flipH="1">
            <a:off x="5195454" y="4651494"/>
            <a:ext cx="529271" cy="51731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194329" y="5246589"/>
            <a:ext cx="530398" cy="51820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693324" y="2894382"/>
            <a:ext cx="1496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i="1" dirty="0" smtClean="0"/>
              <a:t>Structures</a:t>
            </a:r>
          </a:p>
          <a:p>
            <a:pPr algn="ctr"/>
            <a:r>
              <a:rPr lang="en-GB" sz="1000" dirty="0" smtClean="0"/>
              <a:t>Free Standing</a:t>
            </a:r>
            <a:endParaRPr lang="en-GB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6134793" y="2919499"/>
            <a:ext cx="1662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i="1" dirty="0" smtClean="0"/>
              <a:t>Mechanisms</a:t>
            </a:r>
          </a:p>
          <a:p>
            <a:pPr algn="ctr"/>
            <a:r>
              <a:rPr lang="en-GB" sz="1000" dirty="0" smtClean="0"/>
              <a:t>Sliders and Levers</a:t>
            </a:r>
            <a:endParaRPr lang="en-GB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9742516" y="2919499"/>
            <a:ext cx="1787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i="1" dirty="0" smtClean="0"/>
              <a:t>Cooking and Nutrition</a:t>
            </a:r>
          </a:p>
          <a:p>
            <a:pPr algn="ctr"/>
            <a:r>
              <a:rPr lang="en-GB" sz="1000" dirty="0" smtClean="0"/>
              <a:t>Preparing Fruit and Vegetables</a:t>
            </a:r>
            <a:endParaRPr lang="en-GB" sz="1000" dirty="0"/>
          </a:p>
        </p:txBody>
      </p:sp>
      <p:sp>
        <p:nvSpPr>
          <p:cNvPr id="30" name="TextBox 29"/>
          <p:cNvSpPr txBox="1"/>
          <p:nvPr/>
        </p:nvSpPr>
        <p:spPr>
          <a:xfrm>
            <a:off x="2477193" y="3529743"/>
            <a:ext cx="192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i="1" dirty="0" smtClean="0"/>
              <a:t>Mechanisms</a:t>
            </a:r>
          </a:p>
          <a:p>
            <a:pPr algn="ctr"/>
            <a:r>
              <a:rPr lang="en-GB" sz="1000" dirty="0" smtClean="0"/>
              <a:t>Wheels and Axles</a:t>
            </a:r>
            <a:endParaRPr lang="en-GB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6076603" y="3507725"/>
            <a:ext cx="1778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i="1" dirty="0" smtClean="0"/>
              <a:t>Cooking and Nutrition</a:t>
            </a:r>
          </a:p>
          <a:p>
            <a:pPr algn="ctr"/>
            <a:r>
              <a:rPr lang="en-GB" sz="1000" dirty="0" smtClean="0"/>
              <a:t>Preparing Fruit and Vegetables</a:t>
            </a:r>
            <a:endParaRPr lang="en-GB" sz="1000" dirty="0"/>
          </a:p>
        </p:txBody>
      </p:sp>
      <p:sp>
        <p:nvSpPr>
          <p:cNvPr id="248" name="TextBox 247"/>
          <p:cNvSpPr txBox="1"/>
          <p:nvPr/>
        </p:nvSpPr>
        <p:spPr>
          <a:xfrm>
            <a:off x="9646919" y="3491337"/>
            <a:ext cx="1978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i="1" dirty="0" smtClean="0"/>
              <a:t>Textiles</a:t>
            </a:r>
          </a:p>
          <a:p>
            <a:pPr algn="ctr"/>
            <a:r>
              <a:rPr lang="en-GB" sz="1000" dirty="0" smtClean="0"/>
              <a:t>Templates and Joining Techniques</a:t>
            </a:r>
            <a:endParaRPr lang="en-GB" sz="1000" dirty="0"/>
          </a:p>
        </p:txBody>
      </p:sp>
      <p:sp>
        <p:nvSpPr>
          <p:cNvPr id="249" name="TextBox 248"/>
          <p:cNvSpPr txBox="1"/>
          <p:nvPr/>
        </p:nvSpPr>
        <p:spPr>
          <a:xfrm>
            <a:off x="2473036" y="4143345"/>
            <a:ext cx="1936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i="1" dirty="0" smtClean="0"/>
              <a:t>Structures</a:t>
            </a:r>
          </a:p>
          <a:p>
            <a:pPr algn="ctr"/>
            <a:r>
              <a:rPr lang="en-GB" sz="1000" dirty="0" smtClean="0"/>
              <a:t>Shell Structures</a:t>
            </a:r>
            <a:endParaRPr lang="en-GB" sz="1000" dirty="0"/>
          </a:p>
        </p:txBody>
      </p:sp>
      <p:sp>
        <p:nvSpPr>
          <p:cNvPr id="250" name="TextBox 249"/>
          <p:cNvSpPr txBox="1"/>
          <p:nvPr/>
        </p:nvSpPr>
        <p:spPr>
          <a:xfrm>
            <a:off x="5977764" y="4151000"/>
            <a:ext cx="1976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i="1" dirty="0" smtClean="0"/>
              <a:t>Textiles</a:t>
            </a:r>
          </a:p>
          <a:p>
            <a:pPr algn="ctr"/>
            <a:r>
              <a:rPr lang="en-GB" sz="1000" dirty="0" smtClean="0"/>
              <a:t>2D Shapes to 3D Products</a:t>
            </a:r>
            <a:endParaRPr lang="en-GB" sz="1000" dirty="0"/>
          </a:p>
        </p:txBody>
      </p:sp>
      <p:sp>
        <p:nvSpPr>
          <p:cNvPr id="251" name="TextBox 250"/>
          <p:cNvSpPr txBox="1"/>
          <p:nvPr/>
        </p:nvSpPr>
        <p:spPr>
          <a:xfrm>
            <a:off x="9499367" y="4143345"/>
            <a:ext cx="2273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i="1" dirty="0" smtClean="0"/>
              <a:t>Cooking and Nutrition</a:t>
            </a:r>
          </a:p>
          <a:p>
            <a:pPr algn="ctr"/>
            <a:r>
              <a:rPr lang="en-GB" sz="1000" dirty="0" smtClean="0"/>
              <a:t>A Healthy Varied Diet</a:t>
            </a:r>
            <a:endParaRPr lang="en-GB" sz="1000" dirty="0"/>
          </a:p>
        </p:txBody>
      </p:sp>
      <p:sp>
        <p:nvSpPr>
          <p:cNvPr id="252" name="TextBox 251"/>
          <p:cNvSpPr txBox="1"/>
          <p:nvPr/>
        </p:nvSpPr>
        <p:spPr>
          <a:xfrm>
            <a:off x="2543694" y="4712972"/>
            <a:ext cx="17955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i="1" dirty="0" smtClean="0"/>
              <a:t>Mechanical Systems</a:t>
            </a:r>
          </a:p>
          <a:p>
            <a:pPr algn="ctr"/>
            <a:r>
              <a:rPr lang="en-GB" sz="1000" dirty="0" smtClean="0"/>
              <a:t>Leavers and Linkages</a:t>
            </a:r>
            <a:endParaRPr lang="en-GB" sz="1000" dirty="0"/>
          </a:p>
        </p:txBody>
      </p:sp>
      <p:sp>
        <p:nvSpPr>
          <p:cNvPr id="253" name="TextBox 252"/>
          <p:cNvSpPr txBox="1"/>
          <p:nvPr/>
        </p:nvSpPr>
        <p:spPr>
          <a:xfrm>
            <a:off x="6103369" y="4712972"/>
            <a:ext cx="1770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i="1" dirty="0" smtClean="0"/>
              <a:t>Electrical Systems</a:t>
            </a:r>
          </a:p>
          <a:p>
            <a:pPr algn="ctr"/>
            <a:r>
              <a:rPr lang="en-GB" sz="1000" dirty="0" smtClean="0"/>
              <a:t>Programming and Control</a:t>
            </a:r>
            <a:endParaRPr lang="en-GB" sz="1000" dirty="0"/>
          </a:p>
        </p:txBody>
      </p:sp>
      <p:sp>
        <p:nvSpPr>
          <p:cNvPr id="254" name="TextBox 253"/>
          <p:cNvSpPr txBox="1"/>
          <p:nvPr/>
        </p:nvSpPr>
        <p:spPr>
          <a:xfrm>
            <a:off x="9821485" y="4741119"/>
            <a:ext cx="1629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i="1" dirty="0" smtClean="0"/>
              <a:t>Cooking and Nutrition</a:t>
            </a:r>
          </a:p>
          <a:p>
            <a:pPr algn="ctr"/>
            <a:r>
              <a:rPr lang="en-GB" sz="1000" dirty="0" smtClean="0"/>
              <a:t>A Healthy Varied Diet</a:t>
            </a:r>
            <a:endParaRPr lang="en-GB" sz="1000" dirty="0"/>
          </a:p>
        </p:txBody>
      </p:sp>
      <p:sp>
        <p:nvSpPr>
          <p:cNvPr id="255" name="TextBox 254"/>
          <p:cNvSpPr txBox="1"/>
          <p:nvPr/>
        </p:nvSpPr>
        <p:spPr>
          <a:xfrm>
            <a:off x="2543694" y="5302391"/>
            <a:ext cx="1803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i="1" dirty="0" smtClean="0"/>
              <a:t>Structures</a:t>
            </a:r>
          </a:p>
          <a:p>
            <a:pPr algn="ctr"/>
            <a:r>
              <a:rPr lang="en-GB" sz="900" dirty="0" smtClean="0"/>
              <a:t>Frame Structures</a:t>
            </a:r>
            <a:endParaRPr lang="en-GB" sz="900" dirty="0"/>
          </a:p>
        </p:txBody>
      </p:sp>
      <p:sp>
        <p:nvSpPr>
          <p:cNvPr id="256" name="TextBox 255"/>
          <p:cNvSpPr txBox="1"/>
          <p:nvPr/>
        </p:nvSpPr>
        <p:spPr>
          <a:xfrm>
            <a:off x="6134793" y="5229085"/>
            <a:ext cx="17622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i="1" dirty="0" smtClean="0"/>
              <a:t>Electrical Systems</a:t>
            </a:r>
          </a:p>
          <a:p>
            <a:pPr algn="ctr"/>
            <a:r>
              <a:rPr lang="en-GB" sz="1000" dirty="0" smtClean="0"/>
              <a:t>More Complex Switches and Circuits</a:t>
            </a:r>
            <a:endParaRPr lang="en-GB" sz="1000" dirty="0"/>
          </a:p>
        </p:txBody>
      </p:sp>
      <p:sp>
        <p:nvSpPr>
          <p:cNvPr id="257" name="TextBox 256"/>
          <p:cNvSpPr txBox="1"/>
          <p:nvPr/>
        </p:nvSpPr>
        <p:spPr>
          <a:xfrm>
            <a:off x="9646919" y="5246589"/>
            <a:ext cx="2161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i="1" dirty="0" smtClean="0"/>
              <a:t>Cooking and Nutrition</a:t>
            </a:r>
          </a:p>
          <a:p>
            <a:pPr algn="ctr"/>
            <a:r>
              <a:rPr lang="en-GB" sz="1000" dirty="0" smtClean="0"/>
              <a:t>Celebrating Seasonality and Culture</a:t>
            </a:r>
            <a:endParaRPr lang="en-GB" sz="1000" dirty="0"/>
          </a:p>
        </p:txBody>
      </p:sp>
      <p:sp>
        <p:nvSpPr>
          <p:cNvPr id="258" name="TextBox 257"/>
          <p:cNvSpPr txBox="1"/>
          <p:nvPr/>
        </p:nvSpPr>
        <p:spPr>
          <a:xfrm>
            <a:off x="2427315" y="5910125"/>
            <a:ext cx="2028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i="1" dirty="0" smtClean="0"/>
              <a:t>Textiles</a:t>
            </a:r>
          </a:p>
          <a:p>
            <a:pPr algn="ctr"/>
            <a:r>
              <a:rPr lang="en-GB" sz="1000" dirty="0" smtClean="0"/>
              <a:t>Combining Different Fabric Shapes</a:t>
            </a:r>
            <a:endParaRPr lang="en-GB" sz="1000" dirty="0"/>
          </a:p>
        </p:txBody>
      </p:sp>
      <p:sp>
        <p:nvSpPr>
          <p:cNvPr id="259" name="TextBox 258"/>
          <p:cNvSpPr txBox="1"/>
          <p:nvPr/>
        </p:nvSpPr>
        <p:spPr>
          <a:xfrm>
            <a:off x="5946341" y="5886598"/>
            <a:ext cx="2084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Cooking and Nutrition</a:t>
            </a:r>
          </a:p>
          <a:p>
            <a:pPr algn="ctr"/>
            <a:r>
              <a:rPr lang="en-GB" sz="1000" dirty="0" smtClean="0"/>
              <a:t>Celebrating Seasonality and Culture</a:t>
            </a:r>
            <a:endParaRPr lang="en-GB" sz="1000" dirty="0"/>
          </a:p>
        </p:txBody>
      </p:sp>
      <p:sp>
        <p:nvSpPr>
          <p:cNvPr id="260" name="TextBox 259"/>
          <p:cNvSpPr txBox="1"/>
          <p:nvPr/>
        </p:nvSpPr>
        <p:spPr>
          <a:xfrm>
            <a:off x="9799665" y="5904499"/>
            <a:ext cx="1855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i="1" dirty="0" smtClean="0"/>
              <a:t>Mechanical Systems</a:t>
            </a:r>
          </a:p>
          <a:p>
            <a:pPr algn="ctr"/>
            <a:r>
              <a:rPr lang="en-GB" sz="1000" dirty="0" smtClean="0"/>
              <a:t>Pulleys and Gears</a:t>
            </a:r>
            <a:endParaRPr lang="en-GB" sz="1000" dirty="0"/>
          </a:p>
        </p:txBody>
      </p:sp>
      <p:pic>
        <p:nvPicPr>
          <p:cNvPr id="262" name="Picture 2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6961" y="2329711"/>
            <a:ext cx="512108" cy="512108"/>
          </a:xfrm>
          <a:prstGeom prst="rect">
            <a:avLst/>
          </a:prstGeom>
        </p:spPr>
      </p:pic>
      <p:sp>
        <p:nvSpPr>
          <p:cNvPr id="263" name="TextBox 262"/>
          <p:cNvSpPr txBox="1"/>
          <p:nvPr/>
        </p:nvSpPr>
        <p:spPr>
          <a:xfrm>
            <a:off x="2032461" y="2304181"/>
            <a:ext cx="8811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i="1" dirty="0" smtClean="0"/>
              <a:t>Structures</a:t>
            </a:r>
          </a:p>
          <a:p>
            <a:pPr algn="ctr"/>
            <a:r>
              <a:rPr lang="en-GB" sz="1000" dirty="0" smtClean="0"/>
              <a:t>Junk Modelling</a:t>
            </a:r>
            <a:endParaRPr lang="en-GB" sz="1000" dirty="0"/>
          </a:p>
        </p:txBody>
      </p:sp>
      <p:pic>
        <p:nvPicPr>
          <p:cNvPr id="264" name="Picture 26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22666" y="2325126"/>
            <a:ext cx="518205" cy="512108"/>
          </a:xfrm>
          <a:prstGeom prst="rect">
            <a:avLst/>
          </a:prstGeom>
        </p:spPr>
      </p:pic>
      <p:sp>
        <p:nvSpPr>
          <p:cNvPr id="265" name="TextBox 264"/>
          <p:cNvSpPr txBox="1"/>
          <p:nvPr/>
        </p:nvSpPr>
        <p:spPr>
          <a:xfrm>
            <a:off x="3786212" y="2353515"/>
            <a:ext cx="9686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i="1" dirty="0" smtClean="0"/>
              <a:t>Mechanisms</a:t>
            </a:r>
          </a:p>
          <a:p>
            <a:pPr algn="ctr"/>
            <a:r>
              <a:rPr lang="en-GB" sz="1000" dirty="0" smtClean="0"/>
              <a:t>Christmas Cards</a:t>
            </a:r>
            <a:endParaRPr lang="en-GB" sz="1000" dirty="0"/>
          </a:p>
        </p:txBody>
      </p:sp>
      <p:pic>
        <p:nvPicPr>
          <p:cNvPr id="266" name="Picture 26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23033" y="2340657"/>
            <a:ext cx="530398" cy="530398"/>
          </a:xfrm>
          <a:prstGeom prst="rect">
            <a:avLst/>
          </a:prstGeom>
        </p:spPr>
      </p:pic>
      <p:sp>
        <p:nvSpPr>
          <p:cNvPr id="267" name="TextBox 266"/>
          <p:cNvSpPr txBox="1"/>
          <p:nvPr/>
        </p:nvSpPr>
        <p:spPr>
          <a:xfrm>
            <a:off x="5572073" y="2370188"/>
            <a:ext cx="10445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i="1" dirty="0" smtClean="0"/>
              <a:t>Textiles</a:t>
            </a:r>
          </a:p>
          <a:p>
            <a:pPr algn="ctr"/>
            <a:r>
              <a:rPr lang="en-GB" sz="1000" dirty="0" smtClean="0"/>
              <a:t>Shadow Puppets</a:t>
            </a:r>
            <a:endParaRPr lang="en-GB" sz="1000" dirty="0"/>
          </a:p>
        </p:txBody>
      </p:sp>
      <p:pic>
        <p:nvPicPr>
          <p:cNvPr id="269" name="Picture 26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55450" y="2327965"/>
            <a:ext cx="542591" cy="536494"/>
          </a:xfrm>
          <a:prstGeom prst="rect">
            <a:avLst/>
          </a:prstGeom>
        </p:spPr>
      </p:pic>
      <p:sp>
        <p:nvSpPr>
          <p:cNvPr id="270" name="TextBox 269"/>
          <p:cNvSpPr txBox="1"/>
          <p:nvPr/>
        </p:nvSpPr>
        <p:spPr>
          <a:xfrm>
            <a:off x="9124633" y="2325126"/>
            <a:ext cx="12179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i="1" dirty="0" smtClean="0"/>
              <a:t>Cooking and Nutrition</a:t>
            </a:r>
          </a:p>
          <a:p>
            <a:pPr algn="ctr"/>
            <a:r>
              <a:rPr lang="en-GB" sz="1000" dirty="0" smtClean="0"/>
              <a:t>Celebrating Culture</a:t>
            </a:r>
            <a:endParaRPr lang="en-GB" sz="1000" dirty="0"/>
          </a:p>
        </p:txBody>
      </p:sp>
      <p:pic>
        <p:nvPicPr>
          <p:cNvPr id="122" name="Picture 1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342570" y="2321685"/>
            <a:ext cx="542591" cy="536494"/>
          </a:xfrm>
          <a:prstGeom prst="rect">
            <a:avLst/>
          </a:prstGeom>
        </p:spPr>
      </p:pic>
      <p:sp>
        <p:nvSpPr>
          <p:cNvPr id="271" name="TextBox 270"/>
          <p:cNvSpPr txBox="1"/>
          <p:nvPr/>
        </p:nvSpPr>
        <p:spPr>
          <a:xfrm>
            <a:off x="10885161" y="2329711"/>
            <a:ext cx="11599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i="1" dirty="0" smtClean="0"/>
              <a:t>Cooking and Nutrition</a:t>
            </a:r>
          </a:p>
          <a:p>
            <a:pPr algn="ctr"/>
            <a:r>
              <a:rPr lang="en-GB" sz="1000" dirty="0" smtClean="0"/>
              <a:t>Summer Food</a:t>
            </a:r>
            <a:endParaRPr lang="en-GB" sz="1000" dirty="0"/>
          </a:p>
        </p:txBody>
      </p:sp>
      <p:pic>
        <p:nvPicPr>
          <p:cNvPr id="273" name="Picture 27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742890" y="2333690"/>
            <a:ext cx="512108" cy="512108"/>
          </a:xfrm>
          <a:prstGeom prst="rect">
            <a:avLst/>
          </a:prstGeom>
        </p:spPr>
      </p:pic>
      <p:sp>
        <p:nvSpPr>
          <p:cNvPr id="274" name="TextBox 273"/>
          <p:cNvSpPr txBox="1"/>
          <p:nvPr/>
        </p:nvSpPr>
        <p:spPr>
          <a:xfrm>
            <a:off x="7373733" y="2388369"/>
            <a:ext cx="1048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i="1" dirty="0" smtClean="0"/>
              <a:t>Structures</a:t>
            </a:r>
          </a:p>
          <a:p>
            <a:pPr algn="ctr"/>
            <a:r>
              <a:rPr lang="en-GB" sz="1000" dirty="0" smtClean="0"/>
              <a:t>Scarecrows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28675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3075</TotalTime>
  <Words>162</Words>
  <Application>Microsoft Office PowerPoint</Application>
  <PresentationFormat>Widescreen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Simpson, Rachel</dc:creator>
  <cp:lastModifiedBy>Ryan Taylor</cp:lastModifiedBy>
  <cp:revision>233</cp:revision>
  <cp:lastPrinted>2022-09-28T15:46:02Z</cp:lastPrinted>
  <dcterms:created xsi:type="dcterms:W3CDTF">2020-01-31T15:23:38Z</dcterms:created>
  <dcterms:modified xsi:type="dcterms:W3CDTF">2023-01-04T10:27:41Z</dcterms:modified>
</cp:coreProperties>
</file>