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6DBD-88DF-0B30-B93D-4882A74A1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C4966-A6A1-0EC0-E5E6-FB8C87B7C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DFEF6-58B6-90F1-D8CD-A0113681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21BE5-00F7-5EA1-38D1-67335C89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BDA75-8DED-4B69-7CFC-E15A58C7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5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D10F-F2D2-2971-69AE-84AB7EF6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5BA75-A75A-E1AC-8DBC-612E24FE7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4AC72-DB0B-46E2-1477-9E1A8475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4C178-2552-8766-606C-068D6CB2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5C4A8-BF9F-4B6D-6CC1-86F41E61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1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FA3DD-3D49-6CF2-62DB-BC0082E61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5527A-FC71-2B88-0755-91040034A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81F6-2DC8-8EEC-5B7B-74784C49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3D84A-DE48-8DAF-F9C6-7BFE7D4A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326B0-56AC-22CC-52C8-B93E698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8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8BC7-BF90-F43E-D8FE-87806F578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4EDB4-4AE7-2E26-3708-4FE0B02AB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39948-DB0E-3EEB-5E5B-DF76C584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47E89-053F-692B-3B51-A40E6818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E5563-DC65-4A3D-8987-DC31A99E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6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C1A84-FE05-5107-8165-D0B504EB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67201-DF61-D1DF-7039-C0825B186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6F54F-E38E-B81E-21FC-44F06E5B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0E43B-BB66-1ECE-A64F-C805768E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FC4F0-75A2-366A-97C4-B06B25C8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7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CAE7-1121-926E-D717-1A8A8381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09E39-949D-4D68-FC15-4B582C5B6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A13A4-F7D2-7101-80E9-4A14C3B94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7E6BA-F7E3-C944-AAFC-4E195EF2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A66D4-41B6-2727-FA96-A06A4320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F0D90-F5CB-ED42-70E1-98139B46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26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48BBA-62D5-59C4-85F4-A3C2ED51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E03DA-9FE5-9082-AA04-122F2B7FA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89B5-8A33-9BBE-3844-2BFA3B161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B604F-7738-FA73-D7A6-FDD77A98D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79254-B19E-89A0-1654-8B16F7AF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0B80EC-F31F-8DF7-CB32-8B89D669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C2D59F-6491-0F52-A561-FF041B5D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500C7-E498-3483-E198-1895ED12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83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78702-51AF-7D78-C961-F585AA98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E21447-6CC5-6409-9CB3-8E95AA3B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B390C-670F-D374-81DD-EC45ABA0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AD473-3C1A-8264-5722-129998A1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35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ED4D1-D2D7-0DDB-61E5-5D88ABD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024CA-E3F6-B608-F68A-6842E3C8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BE4BF-10B6-7313-CF53-E3B91558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0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B992-F8E4-32CA-7B50-B33C05D9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2770B-3195-889C-D935-6F5959C5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A2A6C-8322-06A2-3D7A-CF7710A6B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8D8CE-7B77-B2CD-C0D0-1F919B1B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E4F3E-742D-974B-A97D-691A90F3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31CDB-A568-A877-A4F5-21022822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5174-0C15-38B4-CDCF-5B804E2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F3ABE-CB70-53F5-687A-686DFC30E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AA114-B8C2-7EE9-B050-C7F010794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B742A-FC3F-1D19-AEA8-9FE41400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E01F0-2283-8BFB-4DA2-744A50D9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E87BF-C312-B335-C93E-FCFCDCBF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2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EAE411-0E33-18C3-7127-B8472675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44BC7-070A-DDB4-1A2B-7DC099A16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A70C3-5584-4238-16B4-484932C4C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438C35-739E-403C-ACBC-445CB7393796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0D83A-9CC4-FF18-AF9A-AD12F2749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76F48-649B-CBAC-E441-077F0C9FE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CAFC0C-2699-4022-8553-D28482CEC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8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93733C-4551-D617-956B-3F9E8864F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315470"/>
              </p:ext>
            </p:extLst>
          </p:nvPr>
        </p:nvGraphicFramePr>
        <p:xfrm>
          <a:off x="292232" y="329938"/>
          <a:ext cx="11283884" cy="5906155"/>
        </p:xfrm>
        <a:graphic>
          <a:graphicData uri="http://schemas.openxmlformats.org/drawingml/2006/table">
            <a:tbl>
              <a:tblPr firstRow="1" firstCol="1" bandRow="1"/>
              <a:tblGrid>
                <a:gridCol w="3841947">
                  <a:extLst>
                    <a:ext uri="{9D8B030D-6E8A-4147-A177-3AD203B41FA5}">
                      <a16:colId xmlns:a16="http://schemas.microsoft.com/office/drawing/2014/main" val="3094042469"/>
                    </a:ext>
                  </a:extLst>
                </a:gridCol>
                <a:gridCol w="3845612">
                  <a:extLst>
                    <a:ext uri="{9D8B030D-6E8A-4147-A177-3AD203B41FA5}">
                      <a16:colId xmlns:a16="http://schemas.microsoft.com/office/drawing/2014/main" val="99724635"/>
                    </a:ext>
                  </a:extLst>
                </a:gridCol>
                <a:gridCol w="3596325">
                  <a:extLst>
                    <a:ext uri="{9D8B030D-6E8A-4147-A177-3AD203B41FA5}">
                      <a16:colId xmlns:a16="http://schemas.microsoft.com/office/drawing/2014/main" val="3825603844"/>
                    </a:ext>
                  </a:extLst>
                </a:gridCol>
              </a:tblGrid>
              <a:tr h="422903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Geography Focus- Our Wonderful World.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Enquiry Question: What are the wonders of our world?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445" marR="5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Year 2 – The Day the Crayons Quit.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445" marR="5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The Curriculum – Threshold Concepts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445" marR="5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321543"/>
                  </a:ext>
                </a:extLst>
              </a:tr>
              <a:tr h="3919871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Geography: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• Name, locate and identify characteristics of the seven continents and oceans. </a:t>
                      </a:r>
                    </a:p>
                    <a:p>
                      <a:pPr algn="ctr"/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• Use world maps, atlases and globes.</a:t>
                      </a:r>
                    </a:p>
                    <a:p>
                      <a:pPr algn="ctr"/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• Understand geographical similarities and differences when studying both human and physical geography.</a:t>
                      </a:r>
                    </a:p>
                    <a:p>
                      <a:pPr algn="ctr"/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• Identify the locations of hot and cold areas around the world.</a:t>
                      </a:r>
                    </a:p>
                    <a:p>
                      <a:pPr algn="ctr"/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• Use basic vocabulary to refer to physical and human features. </a:t>
                      </a:r>
                    </a:p>
                    <a:p>
                      <a:pPr algn="ctr"/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• Develop knowledge about the world.</a:t>
                      </a:r>
                    </a:p>
                    <a:p>
                      <a:pPr 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Science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Animals including Humans.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 Notice that animals, including humans, have offspring which grow into adults. 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• Find out about and describe the basic needs of animals, including humans, for survival (water, food and air). 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• Describe the importance for humans of exercise, eating the right amounts of different types of food, and hygiene.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445" marR="5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English focus test: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 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Extended writing outcomes: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The children will produce a persuasive letter addressed to the children in a year 2 classroom from the perspective of a piece of stationary that the children do not use well /treat with respect.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effectLst/>
                          <a:latin typeface="Arial Nova Cond Light" panose="020B0306020202020204" pitchFamily="34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Link Reading:</a:t>
                      </a:r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u="none" strike="noStrike" dirty="0">
                          <a:effectLst/>
                          <a:latin typeface="Arial Nova Cond Light" panose="020B0306020202020204" pitchFamily="34" charset="0"/>
                        </a:rPr>
                        <a:t> </a:t>
                      </a:r>
                      <a:r>
                        <a:rPr lang="en-GB" sz="1200" dirty="0">
                          <a:effectLst/>
                          <a:latin typeface="Arial Nova Cond Light" panose="020B0306020202020204" pitchFamily="34" charset="0"/>
                        </a:rPr>
                        <a:t> </a:t>
                      </a:r>
                      <a:br>
                        <a:rPr lang="en-GB" sz="1200" dirty="0">
                          <a:effectLst/>
                          <a:latin typeface="Arial Nova Cond Light" panose="020B0306020202020204" pitchFamily="34" charset="0"/>
                        </a:rPr>
                      </a:b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indent="457200" algn="ctr"/>
                      <a:r>
                        <a:rPr lang="en-US" sz="1200" b="1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 err="1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Maths</a:t>
                      </a:r>
                      <a:r>
                        <a:rPr lang="en-US" sz="1200" b="1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White Rose</a:t>
                      </a:r>
                      <a:r>
                        <a:rPr lang="en-US" sz="1200" b="1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Fractions, Time, Statistics and Position and Direction.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445" marR="5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P.E</a:t>
                      </a:r>
                      <a:r>
                        <a:rPr lang="en-GB" sz="1200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1200" u="sng" dirty="0" err="1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Striver</a:t>
                      </a:r>
                      <a:r>
                        <a:rPr lang="en-GB" sz="1200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 Tag Rugby</a:t>
                      </a:r>
                    </a:p>
                    <a:p>
                      <a:pPr algn="ctr"/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I.C.T: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Taking and using photos.</a:t>
                      </a:r>
                    </a:p>
                    <a:p>
                      <a:pPr algn="ctr"/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RE: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Religion: Judaism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Theme- The Covenant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Key Question: How special is the relationship Jews have with God?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PSHE: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Jigsaw: Relationships.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Music: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Music Express. Weather and Pattern.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MFL: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Language Angels. Los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animales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(The animals)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445" marR="5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54557"/>
                  </a:ext>
                </a:extLst>
              </a:tr>
              <a:tr h="15633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1" u="sng" dirty="0">
                          <a:effectLst/>
                          <a:latin typeface="Arial Nova Cond Light" panose="020B0306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The Curriculum: Access Art</a:t>
                      </a:r>
                      <a:endParaRPr lang="en-GB" sz="1200" dirty="0">
                        <a:effectLst/>
                        <a:latin typeface="Arial Nova Cond Light" panose="020B0306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Times New Roman" panose="02020603050405020304" pitchFamily="18" charset="0"/>
                        </a:rPr>
                        <a:t>Pathway- Stick Transformation Project</a:t>
                      </a:r>
                      <a:endParaRPr lang="en-GB" sz="1200" b="1" dirty="0">
                        <a:effectLst/>
                        <a:latin typeface="Arial Nova Cond Light" panose="020B0306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 Nova Cond Light" panose="020B0306020202020204" pitchFamily="34" charset="0"/>
                          <a:ea typeface="Times New Roman" panose="02020603050405020304" pitchFamily="18" charset="0"/>
                        </a:rPr>
                        <a:t>In this pathway children are enabled to use their imagination and transform a familiar object (a stick) into new forms.</a:t>
                      </a:r>
                      <a:endParaRPr lang="en-GB" sz="1200" b="1" dirty="0">
                        <a:effectLst/>
                        <a:latin typeface="Arial Nova Cond Light" panose="020B0306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u="sng" dirty="0">
                          <a:effectLst/>
                          <a:latin typeface="Arial Nova Cond Light" panose="020B0306020202020204" pitchFamily="34" charset="0"/>
                          <a:ea typeface="Times New Roman" panose="02020603050405020304" pitchFamily="18" charset="0"/>
                        </a:rPr>
                        <a:t>DT: Textiles.</a:t>
                      </a:r>
                      <a:r>
                        <a:rPr lang="en-GB" sz="1200" b="1" dirty="0">
                          <a:effectLst/>
                          <a:latin typeface="Arial Nova Cond Light" panose="020B0306020202020204" pitchFamily="34" charset="0"/>
                          <a:ea typeface="Times New Roman" panose="02020603050405020304" pitchFamily="18" charset="0"/>
                        </a:rPr>
                        <a:t> Templates and Joining Techniques.</a:t>
                      </a:r>
                    </a:p>
                  </a:txBody>
                  <a:tcPr marL="50445" marR="5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062936"/>
                  </a:ext>
                </a:extLst>
              </a:tr>
            </a:tbl>
          </a:graphicData>
        </a:graphic>
      </p:graphicFrame>
      <p:pic>
        <p:nvPicPr>
          <p:cNvPr id="2061" name="image7.png">
            <a:extLst>
              <a:ext uri="{FF2B5EF4-FFF2-40B4-BE49-F238E27FC236}">
                <a16:creationId xmlns:a16="http://schemas.microsoft.com/office/drawing/2014/main" id="{DB9B136A-A3ED-B48B-544B-263837161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5" y="5488953"/>
            <a:ext cx="304800" cy="29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image12.png">
            <a:extLst>
              <a:ext uri="{FF2B5EF4-FFF2-40B4-BE49-F238E27FC236}">
                <a16:creationId xmlns:a16="http://schemas.microsoft.com/office/drawing/2014/main" id="{1E8AA89B-AD00-6885-C6D1-D733F3975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272" y="5488953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image13.png">
            <a:extLst>
              <a:ext uri="{FF2B5EF4-FFF2-40B4-BE49-F238E27FC236}">
                <a16:creationId xmlns:a16="http://schemas.microsoft.com/office/drawing/2014/main" id="{0BB673DC-162E-44D7-8765-C7D0DE414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059" y="547466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image14.png">
            <a:extLst>
              <a:ext uri="{FF2B5EF4-FFF2-40B4-BE49-F238E27FC236}">
                <a16:creationId xmlns:a16="http://schemas.microsoft.com/office/drawing/2014/main" id="{17714D06-2717-EB17-BCDC-39F826352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76" y="548895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image11.png">
            <a:extLst>
              <a:ext uri="{FF2B5EF4-FFF2-40B4-BE49-F238E27FC236}">
                <a16:creationId xmlns:a16="http://schemas.microsoft.com/office/drawing/2014/main" id="{DF0113B2-6B5A-C1B7-5B83-6FEA67226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855" y="547466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1">
            <a:extLst>
              <a:ext uri="{FF2B5EF4-FFF2-40B4-BE49-F238E27FC236}">
                <a16:creationId xmlns:a16="http://schemas.microsoft.com/office/drawing/2014/main" id="{933BA3BA-CE6F-47BF-41E7-9FF20FF28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996688"/>
            <a:ext cx="939800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4">
            <a:extLst>
              <a:ext uri="{FF2B5EF4-FFF2-40B4-BE49-F238E27FC236}">
                <a16:creationId xmlns:a16="http://schemas.microsoft.com/office/drawing/2014/main" id="{B10544E3-FF37-7D20-FC52-C7952EAEC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734" y="1369227"/>
            <a:ext cx="439738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5">
            <a:extLst>
              <a:ext uri="{FF2B5EF4-FFF2-40B4-BE49-F238E27FC236}">
                <a16:creationId xmlns:a16="http://schemas.microsoft.com/office/drawing/2014/main" id="{5AFF8E37-AB65-A50B-F302-5B58ED18B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514" y="5812058"/>
            <a:ext cx="864647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9">
            <a:extLst>
              <a:ext uri="{FF2B5EF4-FFF2-40B4-BE49-F238E27FC236}">
                <a16:creationId xmlns:a16="http://schemas.microsoft.com/office/drawing/2014/main" id="{3424B128-59D6-A72A-2CFF-E4710C5E0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3278744"/>
            <a:ext cx="96361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10">
            <a:extLst>
              <a:ext uri="{FF2B5EF4-FFF2-40B4-BE49-F238E27FC236}">
                <a16:creationId xmlns:a16="http://schemas.microsoft.com/office/drawing/2014/main" id="{092F24A9-0013-9F50-4AD9-1FB0AAFEF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115" y="3283015"/>
            <a:ext cx="917575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7">
            <a:extLst>
              <a:ext uri="{FF2B5EF4-FFF2-40B4-BE49-F238E27FC236}">
                <a16:creationId xmlns:a16="http://schemas.microsoft.com/office/drawing/2014/main" id="{64A6900C-4D76-D4F2-7590-A0D9E5C27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00" y="1766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1F8318-83BD-59C5-30C1-0DD37E4267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660734" y="2318993"/>
            <a:ext cx="602083" cy="54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4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358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Nova Cond Light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Walster</dc:creator>
  <cp:lastModifiedBy>Ryan Taylor</cp:lastModifiedBy>
  <cp:revision>2</cp:revision>
  <cp:lastPrinted>2024-04-22T07:57:08Z</cp:lastPrinted>
  <dcterms:created xsi:type="dcterms:W3CDTF">2024-03-28T11:01:47Z</dcterms:created>
  <dcterms:modified xsi:type="dcterms:W3CDTF">2024-04-22T08:04:35Z</dcterms:modified>
</cp:coreProperties>
</file>