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sldIdLst>
    <p:sldId id="256" r:id="rId2"/>
    <p:sldId id="257" r:id="rId3"/>
    <p:sldId id="258" r:id="rId4"/>
    <p:sldId id="266" r:id="rId5"/>
    <p:sldId id="259" r:id="rId6"/>
    <p:sldId id="260" r:id="rId7"/>
    <p:sldId id="268" r:id="rId8"/>
    <p:sldId id="261" r:id="rId9"/>
    <p:sldId id="262" r:id="rId10"/>
    <p:sldId id="269" r:id="rId11"/>
    <p:sldId id="263" r:id="rId12"/>
    <p:sldId id="264" r:id="rId13"/>
    <p:sldId id="273" r:id="rId14"/>
    <p:sldId id="265" r:id="rId15"/>
    <p:sldId id="272" r:id="rId16"/>
    <p:sldId id="270" r:id="rId17"/>
    <p:sldId id="271" r:id="rId18"/>
    <p:sldId id="267" r:id="rId19"/>
  </p:sldIdLst>
  <p:sldSz cx="12192000" cy="6858000"/>
  <p:notesSz cx="6799263" cy="9929813"/>
  <p:embeddedFontLst>
    <p:embeddedFont>
      <p:font typeface="Adler" panose="020B0604020202020204"/>
      <p:regular r:id="rId21"/>
    </p:embeddedFont>
    <p:embeddedFont>
      <p:font typeface="Amatic SC" panose="00000500000000000000" pitchFamily="2" charset="-79"/>
      <p:regular r:id="rId22"/>
      <p:bold r:id="rId23"/>
    </p:embeddedFont>
    <p:embeddedFont>
      <p:font typeface="Comic Sans MS" panose="030F0702030302020204" pitchFamily="66"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E1FFFF"/>
    <a:srgbClr val="FFEFFF"/>
    <a:srgbClr val="E6E5FB"/>
    <a:srgbClr val="CCFFFF"/>
    <a:srgbClr val="FF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269" autoAdjust="0"/>
  </p:normalViewPr>
  <p:slideViewPr>
    <p:cSldViewPr snapToGrid="0">
      <p:cViewPr varScale="1">
        <p:scale>
          <a:sx n="102" d="100"/>
          <a:sy n="102" d="100"/>
        </p:scale>
        <p:origin x="1608" y="132"/>
      </p:cViewPr>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1976DE5F-DF04-4F27-A344-93FB2E432C72}" type="datetimeFigureOut">
              <a:rPr lang="en-GB" smtClean="0"/>
              <a:t>30/04/2024</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2</a:t>
            </a:fld>
            <a:endParaRPr lang="en-GB"/>
          </a:p>
        </p:txBody>
      </p:sp>
    </p:spTree>
    <p:extLst>
      <p:ext uri="{BB962C8B-B14F-4D97-AF65-F5344CB8AC3E}">
        <p14:creationId xmlns:p14="http://schemas.microsoft.com/office/powerpoint/2010/main" val="315916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6</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7</a:t>
            </a:fld>
            <a:endParaRPr lang="en-GB"/>
          </a:p>
        </p:txBody>
      </p:sp>
    </p:spTree>
    <p:extLst>
      <p:ext uri="{BB962C8B-B14F-4D97-AF65-F5344CB8AC3E}">
        <p14:creationId xmlns:p14="http://schemas.microsoft.com/office/powerpoint/2010/main" val="178413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t>30/04/2024</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t>30/04/2024</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t>30/04/2024</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t>30/04/2024</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t>30/04/2024</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t>30/04/2024</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t>30/04/2024</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t>30/04/2024</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t>30/04/2024</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t>30/04/2024</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t>30/04/2024</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30/04/2024</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12.png"/><Relationship Id="rId4" Type="http://schemas.openxmlformats.org/officeDocument/2006/relationships/image" Target="../media/image22.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mrsunderwood.co.uk/product/50-fine-motor-activity-ideas/" TargetMode="External"/><Relationship Id="rId1" Type="http://schemas.openxmlformats.org/officeDocument/2006/relationships/slideLayout" Target="../slideLayouts/slideLayout1.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D53B2E-8907-4083-B887-CF915FD698E8}"/>
              </a:ext>
            </a:extLst>
          </p:cNvPr>
          <p:cNvPicPr>
            <a:picLocks noChangeAspect="1"/>
          </p:cNvPicPr>
          <p:nvPr/>
        </p:nvPicPr>
        <p:blipFill>
          <a:blip r:embed="rId2"/>
          <a:stretch>
            <a:fillRect/>
          </a:stretch>
        </p:blipFill>
        <p:spPr>
          <a:xfrm>
            <a:off x="4019956" y="1584357"/>
            <a:ext cx="8172044" cy="5203214"/>
          </a:xfrm>
          <a:prstGeom prst="rect">
            <a:avLst/>
          </a:prstGeom>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3066973" y="-1080025"/>
            <a:ext cx="11344082" cy="3479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dirty="0">
                <a:latin typeface="Amatic SC" panose="00000500000000000000" pitchFamily="2" charset="-79"/>
                <a:cs typeface="Amatic SC" panose="00000500000000000000" pitchFamily="2" charset="-79"/>
              </a:rPr>
              <a:t>Reception Long </a:t>
            </a:r>
          </a:p>
          <a:p>
            <a:r>
              <a:rPr lang="en-US" sz="7200" dirty="0">
                <a:latin typeface="Amatic SC" panose="00000500000000000000" pitchFamily="2" charset="-79"/>
                <a:cs typeface="Amatic SC" panose="00000500000000000000" pitchFamily="2" charset="-79"/>
              </a:rPr>
              <a:t>Term Plan 23-24</a:t>
            </a:r>
            <a:endParaRPr lang="en-GB" sz="7200" dirty="0">
              <a:latin typeface="Amatic SC" panose="00000500000000000000" pitchFamily="2" charset="-79"/>
              <a:cs typeface="Amatic SC" panose="00000500000000000000" pitchFamily="2" charset="-79"/>
            </a:endParaRPr>
          </a:p>
        </p:txBody>
      </p:sp>
      <p:pic>
        <p:nvPicPr>
          <p:cNvPr id="5" name="Picture 4">
            <a:extLst>
              <a:ext uri="{FF2B5EF4-FFF2-40B4-BE49-F238E27FC236}">
                <a16:creationId xmlns:a16="http://schemas.microsoft.com/office/drawing/2014/main" id="{DF46A0A6-3090-4DD9-8869-A179A31F041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197730">
            <a:off x="86054" y="2430362"/>
            <a:ext cx="1192809" cy="386669"/>
          </a:xfrm>
          <a:prstGeom prst="rect">
            <a:avLst/>
          </a:prstGeom>
        </p:spPr>
      </p:pic>
      <p:sp>
        <p:nvSpPr>
          <p:cNvPr id="7" name="TextBox 6">
            <a:extLst>
              <a:ext uri="{FF2B5EF4-FFF2-40B4-BE49-F238E27FC236}">
                <a16:creationId xmlns:a16="http://schemas.microsoft.com/office/drawing/2014/main" id="{35190E74-8587-48B1-A2DC-DA613BB57499}"/>
              </a:ext>
            </a:extLst>
          </p:cNvPr>
          <p:cNvSpPr txBox="1"/>
          <p:nvPr/>
        </p:nvSpPr>
        <p:spPr>
          <a:xfrm>
            <a:off x="249300" y="3204553"/>
            <a:ext cx="3969615" cy="3046988"/>
          </a:xfrm>
          <a:prstGeom prst="rect">
            <a:avLst/>
          </a:prstGeom>
          <a:noFill/>
        </p:spPr>
        <p:txBody>
          <a:bodyPr wrap="square">
            <a:spAutoFit/>
          </a:bodyPr>
          <a:lstStyle/>
          <a:p>
            <a:r>
              <a:rPr lang="en-US" sz="1600" i="1" dirty="0"/>
              <a:t>“Children will an abundance of opportunities to learn through play. We will ensure that learning will be fun, engaging and we will challenge and support all children where ever their starting point. As an EYFS team and effective role models, we will provide high quality interactions in order to develop and deepen the children’s learning opportunities. We will deliver our curriculum through a balance of adult led and child-initiated activities based on the EYFS Framework 21’ &amp; children’s interests.” </a:t>
            </a:r>
            <a:r>
              <a:rPr lang="en-US" sz="1600" i="1" dirty="0" err="1"/>
              <a:t>Laecby</a:t>
            </a:r>
            <a:r>
              <a:rPr lang="en-US" sz="1600" i="1" dirty="0"/>
              <a:t> Acres EYFS Team </a:t>
            </a:r>
            <a:endParaRPr lang="en-GB" sz="1600" i="1" dirty="0"/>
          </a:p>
        </p:txBody>
      </p:sp>
      <p:sp>
        <p:nvSpPr>
          <p:cNvPr id="8" name="TextBox 7">
            <a:extLst>
              <a:ext uri="{FF2B5EF4-FFF2-40B4-BE49-F238E27FC236}">
                <a16:creationId xmlns:a16="http://schemas.microsoft.com/office/drawing/2014/main" id="{26423087-9BE2-4DE3-9A6C-B07225FFFFA9}"/>
              </a:ext>
            </a:extLst>
          </p:cNvPr>
          <p:cNvSpPr txBox="1"/>
          <p:nvPr/>
        </p:nvSpPr>
        <p:spPr>
          <a:xfrm>
            <a:off x="4722998" y="70429"/>
            <a:ext cx="7632070" cy="2062103"/>
          </a:xfrm>
          <a:prstGeom prst="rect">
            <a:avLst/>
          </a:prstGeom>
          <a:noFill/>
        </p:spPr>
        <p:txBody>
          <a:bodyPr wrap="square">
            <a:spAutoFit/>
          </a:bodyPr>
          <a:lstStyle/>
          <a:p>
            <a:r>
              <a:rPr lang="en-US" sz="1600" i="1" dirty="0"/>
              <a:t>“We understand and appreciate the importance of the outdoor environment for our children. It is a continuation of our indoor provision and it will be used at every opportunity. </a:t>
            </a:r>
            <a:r>
              <a:rPr lang="en-US" sz="1600" i="1"/>
              <a:t>At Laceby Acres, </a:t>
            </a:r>
            <a:r>
              <a:rPr lang="en-US" sz="1600" i="1" dirty="0"/>
              <a:t>we provide our children with opportunities to develop their gross motor skills, to deepen their imaginations and also their sense of curiosity. We want the children to feel safe and secure at all times and ensure that our safeguarding procedures are rigorous and kept up to date. Communication is important to us and we greatly value the relationship that we develop with parents throughout this vital year.” Laceby Acres EYFS Team.  </a:t>
            </a:r>
            <a:endParaRPr lang="en-GB" sz="1600" i="1" dirty="0"/>
          </a:p>
        </p:txBody>
      </p:sp>
    </p:spTree>
    <p:extLst>
      <p:ext uri="{BB962C8B-B14F-4D97-AF65-F5344CB8AC3E}">
        <p14:creationId xmlns:p14="http://schemas.microsoft.com/office/powerpoint/2010/main" val="328618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766643344"/>
              </p:ext>
            </p:extLst>
          </p:nvPr>
        </p:nvGraphicFramePr>
        <p:xfrm>
          <a:off x="366318" y="738067"/>
          <a:ext cx="11459364" cy="5688178"/>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40780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978034">
                <a:tc>
                  <a:txBody>
                    <a:bodyPr/>
                    <a:lstStyle/>
                    <a:p>
                      <a:pPr algn="ctr"/>
                      <a:r>
                        <a:rPr lang="en-US" sz="3600" b="0" dirty="0">
                          <a:latin typeface="Amatic SC" panose="00000500000000000000" pitchFamily="2" charset="-79"/>
                          <a:cs typeface="Amatic SC" panose="00000500000000000000" pitchFamily="2" charset="-79"/>
                        </a:rPr>
                        <a:t>Writing </a:t>
                      </a:r>
                    </a:p>
                    <a:p>
                      <a:pPr algn="ctr"/>
                      <a:endParaRPr lang="en-US" sz="36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TFW used as stimulus across the year</a:t>
                      </a:r>
                    </a:p>
                    <a:p>
                      <a:pPr algn="ctr"/>
                      <a:endParaRPr lang="en-US" sz="18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Texts may due t children’s interests </a:t>
                      </a:r>
                    </a:p>
                    <a:p>
                      <a:pPr algn="ctr"/>
                      <a:endParaRPr lang="en-US" sz="1800" b="0" dirty="0">
                        <a:latin typeface="Amatic SC" panose="00000500000000000000" pitchFamily="2" charset="-79"/>
                        <a:cs typeface="Amatic SC" panose="00000500000000000000" pitchFamily="2" charset="-79"/>
                      </a:endParaRPr>
                    </a:p>
                    <a:p>
                      <a:pPr algn="ctr"/>
                      <a:r>
                        <a:rPr lang="en-US" sz="900" dirty="0">
                          <a:latin typeface="+mn-lt"/>
                        </a:rPr>
                        <a:t>Only ask children to write sentences when they have sufficient knowledge of letter-sound correspondences.</a:t>
                      </a:r>
                      <a:endParaRPr lang="en-GB" sz="9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Nursery Rhymes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Label characters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bg1">
                            <a:lumMod val="50000"/>
                          </a:schemeClr>
                        </a:solidFill>
                        <a:effectLst/>
                        <a:latin typeface="+mn-lt"/>
                        <a:ea typeface="+mn-ea"/>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bg1">
                            <a:lumMod val="50000"/>
                          </a:schemeClr>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Giraffes cant Dance (Wishing tale) – Create an I wish picture / make marks </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Dominant hand, tripod grip, mark making, giving meaning to marks and labelling. Shopping lists, </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Writing initial sounds and simple captions. </a:t>
                      </a: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Use initial sounds to label characters / images. Silly soup. </a:t>
                      </a:r>
                      <a:r>
                        <a:rPr lang="en-GB" sz="1100" dirty="0">
                          <a:solidFill>
                            <a:schemeClr val="bg1">
                              <a:lumMod val="50000"/>
                            </a:schemeClr>
                          </a:solidFill>
                        </a:rPr>
                        <a:t>Names Labels. Captions Lists Diagrams Messages – Create a Message centre! </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The Little Red Hen (Journey story)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Sequence the story</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Speech bubbles </a:t>
                      </a:r>
                    </a:p>
                    <a:p>
                      <a:pPr algn="ctr">
                        <a:lnSpc>
                          <a:spcPct val="107000"/>
                        </a:lnSpc>
                        <a:spcAft>
                          <a:spcPts val="800"/>
                        </a:spcAft>
                      </a:pPr>
                      <a:endParaRPr lang="en-US" sz="7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1100" dirty="0">
                          <a:latin typeface="+mn-lt"/>
                        </a:rPr>
                        <a:t>The Three Billy Goats Gruff (Defeat Monster)</a:t>
                      </a:r>
                    </a:p>
                    <a:p>
                      <a:pPr algn="ctr">
                        <a:lnSpc>
                          <a:spcPct val="107000"/>
                        </a:lnSpc>
                        <a:spcAft>
                          <a:spcPts val="800"/>
                        </a:spcAft>
                      </a:pPr>
                      <a:r>
                        <a:rPr lang="en-US" sz="1100" dirty="0">
                          <a:latin typeface="+mn-lt"/>
                        </a:rPr>
                        <a:t>Create a wanted poster to catch the troll</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Name writing, labelling using initial sounds, story scribing. Retelling stories in writing area, instructions for porridge. </a:t>
                      </a:r>
                    </a:p>
                    <a:p>
                      <a:pPr algn="ctr">
                        <a:lnSpc>
                          <a:spcPct val="107000"/>
                        </a:lnSpc>
                        <a:spcAft>
                          <a:spcPts val="800"/>
                        </a:spcAft>
                      </a:pPr>
                      <a:r>
                        <a:rPr lang="en-US" sz="1100" dirty="0">
                          <a:solidFill>
                            <a:schemeClr val="bg1">
                              <a:lumMod val="50000"/>
                            </a:schemeClr>
                          </a:solidFill>
                        </a:rPr>
                        <a:t>Help children identify the sound that is tricky to spell. </a:t>
                      </a:r>
                    </a:p>
                    <a:p>
                      <a:pPr algn="ctr">
                        <a:lnSpc>
                          <a:spcPct val="107000"/>
                        </a:lnSpc>
                        <a:spcAft>
                          <a:spcPts val="800"/>
                        </a:spcAft>
                      </a:pPr>
                      <a:r>
                        <a:rPr lang="en-US" sz="1100" dirty="0">
                          <a:solidFill>
                            <a:schemeClr val="bg1">
                              <a:lumMod val="50000"/>
                            </a:schemeClr>
                          </a:solidFill>
                        </a:rPr>
                        <a:t>Sequence the story </a:t>
                      </a:r>
                    </a:p>
                    <a:p>
                      <a:pPr algn="ctr">
                        <a:lnSpc>
                          <a:spcPct val="107000"/>
                        </a:lnSpc>
                        <a:spcAft>
                          <a:spcPts val="800"/>
                        </a:spcAft>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Write a sentence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Owl Babies (Tale of Fear)</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CVC words / simple sentence writing using high frequency words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100"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The Sleepy Bumblebee (Cumulative) Labels and simple captions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Mini beasts – Animal Fact File – Compare two animals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Writing some of the tricky words such as I, me, my, like, to, the. Writing CVC words, Labels using CVC, CVCC, CCVC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solidFill>
                            <a:schemeClr val="bg1">
                              <a:lumMod val="50000"/>
                            </a:schemeClr>
                          </a:solidFill>
                        </a:rPr>
                        <a:t>Guided writing based around developing short sentences in a meaningful context. Create a story board.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Jack and the Bean stalk – retell parts of the story / repeated refrains / speech bubbles</a:t>
                      </a:r>
                    </a:p>
                    <a:p>
                      <a:pPr algn="ctr">
                        <a:lnSpc>
                          <a:spcPct val="107000"/>
                        </a:lnSpc>
                        <a:spcAft>
                          <a:spcPts val="80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1100" dirty="0">
                          <a:solidFill>
                            <a:schemeClr val="tx1"/>
                          </a:solidFill>
                          <a:effectLst/>
                          <a:latin typeface="+mn-lt"/>
                          <a:ea typeface="Calibri" panose="020F0502020204030204" pitchFamily="34" charset="0"/>
                          <a:cs typeface="Amatic SC" panose="00000500000000000000" pitchFamily="2" charset="-79"/>
                        </a:rPr>
                        <a:t>Hungry Caterpillar -  (Cumulative) Describe foods / adjectives </a:t>
                      </a:r>
                    </a:p>
                    <a:p>
                      <a:pPr algn="ctr">
                        <a:lnSpc>
                          <a:spcPct val="107000"/>
                        </a:lnSpc>
                        <a:spcAft>
                          <a:spcPts val="800"/>
                        </a:spcAft>
                      </a:pPr>
                      <a:r>
                        <a:rPr lang="en-US" sz="1100" dirty="0">
                          <a:solidFill>
                            <a:schemeClr val="tx1"/>
                          </a:solidFill>
                          <a:effectLst/>
                          <a:latin typeface="+mn-lt"/>
                          <a:ea typeface="Calibri" panose="020F0502020204030204" pitchFamily="34" charset="0"/>
                          <a:cs typeface="Amatic SC" panose="00000500000000000000" pitchFamily="2" charset="-79"/>
                        </a:rPr>
                        <a:t>Healthy Food – My Menu / Bean Diary </a:t>
                      </a:r>
                    </a:p>
                    <a:p>
                      <a:pPr algn="ctr">
                        <a:lnSpc>
                          <a:spcPct val="107000"/>
                        </a:lnSpc>
                        <a:spcAft>
                          <a:spcPts val="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Creating own story maps, writing captions and labels, writing simple sentences. </a:t>
                      </a:r>
                      <a:r>
                        <a:rPr lang="en-US" sz="1100" dirty="0">
                          <a:solidFill>
                            <a:schemeClr val="bg1">
                              <a:lumMod val="50000"/>
                            </a:schemeClr>
                          </a:solidFill>
                        </a:rPr>
                        <a:t>Writing short sentences to accompany story maps.  Order the Easter story. </a:t>
                      </a:r>
                    </a:p>
                    <a:p>
                      <a:pPr algn="ctr">
                        <a:lnSpc>
                          <a:spcPct val="107000"/>
                        </a:lnSpc>
                        <a:spcAft>
                          <a:spcPts val="0"/>
                        </a:spcAft>
                      </a:pPr>
                      <a:r>
                        <a:rPr lang="en-US" sz="1100" dirty="0">
                          <a:solidFill>
                            <a:schemeClr val="bg1">
                              <a:lumMod val="50000"/>
                            </a:schemeClr>
                          </a:solidFill>
                        </a:rPr>
                        <a:t>Labels and captions – life cycles Recount – A trip to the park </a:t>
                      </a:r>
                    </a:p>
                    <a:p>
                      <a:pPr algn="ctr">
                        <a:lnSpc>
                          <a:spcPct val="107000"/>
                        </a:lnSpc>
                        <a:spcAft>
                          <a:spcPts val="0"/>
                        </a:spcAft>
                      </a:pPr>
                      <a:r>
                        <a:rPr lang="en-US" sz="1100" dirty="0">
                          <a:solidFill>
                            <a:schemeClr val="bg1">
                              <a:lumMod val="50000"/>
                            </a:schemeClr>
                          </a:solidFill>
                        </a:rPr>
                        <a:t>Character descriptions. </a:t>
                      </a:r>
                    </a:p>
                    <a:p>
                      <a:pPr algn="ctr">
                        <a:lnSpc>
                          <a:spcPct val="107000"/>
                        </a:lnSpc>
                        <a:spcAft>
                          <a:spcPts val="0"/>
                        </a:spcAft>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Write 2 sentences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err="1">
                          <a:solidFill>
                            <a:schemeClr val="tx1"/>
                          </a:solidFill>
                          <a:effectLst/>
                          <a:latin typeface="+mn-lt"/>
                          <a:ea typeface="Calibri" panose="020F0502020204030204" pitchFamily="34" charset="0"/>
                          <a:cs typeface="Amatic SC" panose="00000500000000000000" pitchFamily="2" charset="-79"/>
                        </a:rPr>
                        <a:t>Mr</a:t>
                      </a:r>
                      <a:r>
                        <a:rPr lang="en-US" sz="1100" dirty="0">
                          <a:solidFill>
                            <a:schemeClr val="tx1"/>
                          </a:solidFill>
                          <a:effectLst/>
                          <a:latin typeface="+mn-lt"/>
                          <a:ea typeface="Calibri" panose="020F0502020204030204" pitchFamily="34" charset="0"/>
                          <a:cs typeface="Amatic SC" panose="00000500000000000000" pitchFamily="2" charset="-79"/>
                        </a:rPr>
                        <a:t> </a:t>
                      </a:r>
                      <a:r>
                        <a:rPr lang="en-US" sz="1100" dirty="0" err="1">
                          <a:solidFill>
                            <a:schemeClr val="tx1"/>
                          </a:solidFill>
                          <a:effectLst/>
                          <a:latin typeface="+mn-lt"/>
                          <a:ea typeface="Calibri" panose="020F0502020204030204" pitchFamily="34" charset="0"/>
                          <a:cs typeface="Amatic SC" panose="00000500000000000000" pitchFamily="2" charset="-79"/>
                        </a:rPr>
                        <a:t>Gumpy’s</a:t>
                      </a:r>
                      <a:r>
                        <a:rPr lang="en-US" sz="1100" dirty="0">
                          <a:solidFill>
                            <a:schemeClr val="tx1"/>
                          </a:solidFill>
                          <a:effectLst/>
                          <a:latin typeface="+mn-lt"/>
                          <a:ea typeface="Calibri" panose="020F0502020204030204" pitchFamily="34" charset="0"/>
                          <a:cs typeface="Amatic SC" panose="00000500000000000000" pitchFamily="2" charset="-79"/>
                        </a:rPr>
                        <a:t> Outing (Cumulative)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Amatic SC" panose="00000500000000000000" pitchFamily="2" charset="-79"/>
                        </a:rPr>
                        <a:t>Report about the animals falling into the water</a:t>
                      </a:r>
                      <a:endParaRPr lang="en-GB"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err="1">
                          <a:solidFill>
                            <a:schemeClr val="tx1"/>
                          </a:solidFill>
                          <a:effectLst/>
                          <a:latin typeface="+mn-lt"/>
                          <a:ea typeface="Calibri" panose="020F0502020204030204" pitchFamily="34" charset="0"/>
                          <a:cs typeface="Amatic SC" panose="00000500000000000000" pitchFamily="2" charset="-79"/>
                        </a:rPr>
                        <a:t>Handa’s</a:t>
                      </a:r>
                      <a:r>
                        <a:rPr lang="en-US" sz="1100" dirty="0">
                          <a:solidFill>
                            <a:schemeClr val="tx1"/>
                          </a:solidFill>
                          <a:effectLst/>
                          <a:latin typeface="+mn-lt"/>
                          <a:ea typeface="Calibri" panose="020F0502020204030204" pitchFamily="34" charset="0"/>
                          <a:cs typeface="Amatic SC" panose="00000500000000000000" pitchFamily="2" charset="-79"/>
                        </a:rPr>
                        <a:t> Surprise </a:t>
                      </a:r>
                      <a:r>
                        <a:rPr lang="en-US" sz="1100" dirty="0">
                          <a:latin typeface="+mn-lt"/>
                        </a:rPr>
                        <a:t>(Journey story)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Retell the story in own words / reverse the journey</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Describe each animals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latin typeface="+mn-lt"/>
                        </a:rPr>
                        <a:t>Write new version</a:t>
                      </a: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Writing recipes, lists. Writing for a purpose in role play using phonetically plausible attempts at words, beginning to use finger spaces</a:t>
                      </a:r>
                      <a:r>
                        <a:rPr lang="en-US" sz="1100" dirty="0">
                          <a:solidFill>
                            <a:schemeClr val="tx1"/>
                          </a:solidFill>
                          <a:effectLst/>
                          <a:latin typeface="+mn-lt"/>
                          <a:ea typeface="Calibri" panose="020F0502020204030204" pitchFamily="34" charset="0"/>
                          <a:cs typeface="Amatic SC" panose="00000500000000000000" pitchFamily="2" charset="-79"/>
                        </a:rPr>
                        <a:t>. </a:t>
                      </a:r>
                      <a:r>
                        <a:rPr lang="en-US" sz="1100" dirty="0">
                          <a:solidFill>
                            <a:schemeClr val="bg1">
                              <a:lumMod val="50000"/>
                            </a:schemeClr>
                          </a:solidFill>
                        </a:rPr>
                        <a:t>Form lower-case and capital letters correctly. Rhyming words. </a:t>
                      </a:r>
                    </a:p>
                    <a:p>
                      <a:pPr algn="ctr">
                        <a:lnSpc>
                          <a:spcPct val="107000"/>
                        </a:lnSpc>
                        <a:spcAft>
                          <a:spcPts val="800"/>
                        </a:spcAft>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Acrostic poems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Big Blue Whale (Information Text) </a:t>
                      </a:r>
                    </a:p>
                    <a:p>
                      <a:pPr algn="ctr">
                        <a:lnSpc>
                          <a:spcPct val="107000"/>
                        </a:lnSpc>
                        <a:spcAft>
                          <a:spcPts val="0"/>
                        </a:spcAft>
                      </a:pPr>
                      <a:r>
                        <a:rPr lang="en-US" sz="1100" dirty="0">
                          <a:solidFill>
                            <a:schemeClr val="tx1"/>
                          </a:solidFill>
                          <a:effectLst/>
                          <a:latin typeface="+mn-lt"/>
                          <a:ea typeface="Calibri" panose="020F0502020204030204" pitchFamily="34" charset="0"/>
                          <a:cs typeface="Amatic SC" panose="00000500000000000000" pitchFamily="2" charset="-79"/>
                        </a:rPr>
                        <a:t>Write facts about whales </a:t>
                      </a:r>
                    </a:p>
                    <a:p>
                      <a:pPr algn="ctr">
                        <a:lnSpc>
                          <a:spcPct val="107000"/>
                        </a:lnSpc>
                        <a:spcAft>
                          <a:spcPts val="80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1100" dirty="0">
                          <a:solidFill>
                            <a:schemeClr val="tx1"/>
                          </a:solidFill>
                          <a:effectLst/>
                          <a:latin typeface="+mn-lt"/>
                          <a:ea typeface="Calibri" panose="020F0502020204030204" pitchFamily="34" charset="0"/>
                          <a:cs typeface="Amatic SC" panose="00000500000000000000" pitchFamily="2" charset="-79"/>
                        </a:rPr>
                        <a:t>Write a postcard / diary writing </a:t>
                      </a:r>
                    </a:p>
                    <a:p>
                      <a:pPr algn="ctr">
                        <a:lnSpc>
                          <a:spcPct val="107000"/>
                        </a:lnSpc>
                        <a:spcAft>
                          <a:spcPts val="800"/>
                        </a:spcAft>
                      </a:pPr>
                      <a:endParaRPr lang="en-US" sz="11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1100" dirty="0">
                          <a:solidFill>
                            <a:schemeClr val="tx1"/>
                          </a:solidFill>
                          <a:effectLst/>
                          <a:latin typeface="+mn-lt"/>
                          <a:ea typeface="Calibri" panose="020F0502020204030204" pitchFamily="34" charset="0"/>
                          <a:cs typeface="Amatic SC" panose="00000500000000000000" pitchFamily="2" charset="-79"/>
                        </a:rPr>
                        <a:t>My Holiday – recount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Story writing, writing sentences using a range of tricky words that are spelt correctly. Beginning to use full stops, capital letters and finger spaces.</a:t>
                      </a:r>
                      <a:r>
                        <a:rPr lang="en-US" sz="1100" dirty="0">
                          <a:solidFill>
                            <a:schemeClr val="bg1">
                              <a:lumMod val="50000"/>
                            </a:schemeClr>
                          </a:solidFill>
                        </a:rPr>
                        <a:t> Innovation of familiar texts Using familiar texts as a model for writing own stories. </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 Character description – Rainbow Fish </a:t>
                      </a: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Write three sentences  – B, M &amp; 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8" name="TextBox 7">
            <a:extLst>
              <a:ext uri="{FF2B5EF4-FFF2-40B4-BE49-F238E27FC236}">
                <a16:creationId xmlns:a16="http://schemas.microsoft.com/office/drawing/2014/main" id="{04441243-C9C9-4601-B9D4-CBFBC8CC15B5}"/>
              </a:ext>
            </a:extLst>
          </p:cNvPr>
          <p:cNvSpPr txBox="1"/>
          <p:nvPr/>
        </p:nvSpPr>
        <p:spPr>
          <a:xfrm>
            <a:off x="1725062" y="6424058"/>
            <a:ext cx="12170944" cy="369332"/>
          </a:xfrm>
          <a:prstGeom prst="rect">
            <a:avLst/>
          </a:prstGeom>
          <a:noFill/>
        </p:spPr>
        <p:txBody>
          <a:bodyPr wrap="square">
            <a:spAutoFit/>
          </a:bodyPr>
          <a:lstStyle/>
          <a:p>
            <a:r>
              <a:rPr lang="en-US" sz="1400" i="1" dirty="0">
                <a:solidFill>
                  <a:schemeClr val="bg1">
                    <a:lumMod val="50000"/>
                  </a:schemeClr>
                </a:solidFill>
                <a:effectLst/>
              </a:rPr>
              <a:t>We will encourage children’s independence and decision-making, supporting them to learn through their mistakes</a:t>
            </a:r>
            <a:r>
              <a:rPr lang="en-US" b="0" i="1" dirty="0">
                <a:solidFill>
                  <a:srgbClr val="333333"/>
                </a:solidFill>
                <a:effectLst/>
              </a:rPr>
              <a:t>.</a:t>
            </a:r>
            <a:endParaRPr lang="en-GB" i="1" dirty="0"/>
          </a:p>
        </p:txBody>
      </p:sp>
      <p:pic>
        <p:nvPicPr>
          <p:cNvPr id="9" name="Picture 8">
            <a:extLst>
              <a:ext uri="{FF2B5EF4-FFF2-40B4-BE49-F238E27FC236}">
                <a16:creationId xmlns:a16="http://schemas.microsoft.com/office/drawing/2014/main" id="{2A52EF99-E88A-4C68-8B8E-150BEAF6062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79586" y="127895"/>
            <a:ext cx="501298" cy="501298"/>
          </a:xfrm>
          <a:prstGeom prst="rect">
            <a:avLst/>
          </a:prstGeom>
        </p:spPr>
      </p:pic>
    </p:spTree>
    <p:extLst>
      <p:ext uri="{BB962C8B-B14F-4D97-AF65-F5344CB8AC3E}">
        <p14:creationId xmlns:p14="http://schemas.microsoft.com/office/powerpoint/2010/main" val="4269740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203964384"/>
              </p:ext>
            </p:extLst>
          </p:nvPr>
        </p:nvGraphicFramePr>
        <p:xfrm>
          <a:off x="231033" y="575513"/>
          <a:ext cx="11459364" cy="577596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43278">
                  <a:extLst>
                    <a:ext uri="{9D8B030D-6E8A-4147-A177-3AD203B41FA5}">
                      <a16:colId xmlns:a16="http://schemas.microsoft.com/office/drawing/2014/main" val="4046203905"/>
                    </a:ext>
                  </a:extLst>
                </a:gridCol>
                <a:gridCol w="1493774">
                  <a:extLst>
                    <a:ext uri="{9D8B030D-6E8A-4147-A177-3AD203B41FA5}">
                      <a16:colId xmlns:a16="http://schemas.microsoft.com/office/drawing/2014/main" val="124247196"/>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3200" b="0" dirty="0" err="1">
                          <a:latin typeface="Amatic SC" panose="00000500000000000000" pitchFamily="2" charset="-79"/>
                          <a:cs typeface="Amatic SC" panose="00000500000000000000" pitchFamily="2" charset="-79"/>
                        </a:rPr>
                        <a:t>Maths</a:t>
                      </a:r>
                      <a:endParaRPr lang="en-US" sz="3200" b="0" dirty="0">
                        <a:latin typeface="Amatic SC" panose="00000500000000000000" pitchFamily="2" charset="-79"/>
                        <a:cs typeface="Amatic SC" panose="00000500000000000000" pitchFamily="2" charset="-79"/>
                      </a:endParaRPr>
                    </a:p>
                    <a:p>
                      <a:pPr algn="ctr"/>
                      <a:r>
                        <a:rPr lang="en-US" sz="1800" b="0" i="1" kern="1200" dirty="0">
                          <a:solidFill>
                            <a:schemeClr val="bg1">
                              <a:lumMod val="50000"/>
                            </a:schemeClr>
                          </a:solidFill>
                          <a:effectLst/>
                          <a:latin typeface="+mn-lt"/>
                          <a:ea typeface="+mn-ea"/>
                          <a:cs typeface="+mn-cs"/>
                        </a:rPr>
                        <a:t>“Without mathematics, there’s nothing you can do. Everything around you is mathematics. Everything around you is numbers.” – </a:t>
                      </a:r>
                      <a:r>
                        <a:rPr lang="en-US" sz="1800" b="1" i="1" kern="1200" dirty="0">
                          <a:solidFill>
                            <a:schemeClr val="bg1">
                              <a:lumMod val="50000"/>
                            </a:schemeClr>
                          </a:solidFill>
                          <a:effectLst/>
                          <a:latin typeface="+mn-lt"/>
                          <a:ea typeface="+mn-ea"/>
                          <a:cs typeface="+mn-cs"/>
                        </a:rPr>
                        <a:t>Shakuntala Devi</a:t>
                      </a:r>
                    </a:p>
                    <a:p>
                      <a:pPr algn="ctr"/>
                      <a:endParaRPr lang="en-US" sz="1600" b="1" i="1" kern="1200" dirty="0">
                        <a:solidFill>
                          <a:schemeClr val="bg1">
                            <a:lumMod val="50000"/>
                          </a:schemeClr>
                        </a:solidFill>
                        <a:effectLst/>
                        <a:latin typeface="+mn-lt"/>
                        <a:ea typeface="+mn-ea"/>
                        <a:cs typeface="+mn-cs"/>
                      </a:endParaRPr>
                    </a:p>
                    <a:p>
                      <a:pPr algn="ctr"/>
                      <a:endParaRPr lang="en-US" sz="1600" b="1" i="1" kern="1200" dirty="0">
                        <a:solidFill>
                          <a:schemeClr val="bg1">
                            <a:lumMod val="50000"/>
                          </a:schemeClr>
                        </a:solidFill>
                        <a:effectLst/>
                        <a:latin typeface="+mn-lt"/>
                        <a:ea typeface="+mn-ea"/>
                        <a:cs typeface="+mn-cs"/>
                      </a:endParaRPr>
                    </a:p>
                    <a:p>
                      <a:pPr algn="ctr"/>
                      <a:r>
                        <a:rPr lang="en-US" sz="1000" b="1" i="1" kern="1200" dirty="0">
                          <a:solidFill>
                            <a:srgbClr val="CC66FF"/>
                          </a:solidFill>
                          <a:effectLst/>
                          <a:latin typeface="+mn-lt"/>
                          <a:ea typeface="+mn-ea"/>
                          <a:cs typeface="+mn-cs"/>
                        </a:rPr>
                        <a:t>Mathematics Mastery</a:t>
                      </a:r>
                      <a:endParaRPr lang="en-US" sz="1000" b="0" i="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7">
                  <a:txBody>
                    <a:bodyPr/>
                    <a:lstStyle/>
                    <a:p>
                      <a:pPr algn="ctr"/>
                      <a:r>
                        <a:rPr lang="en-US" sz="900" dirty="0"/>
                        <a:t>Developing a </a:t>
                      </a:r>
                      <a:r>
                        <a:rPr lang="en-US" sz="900" b="1" dirty="0"/>
                        <a:t>strong grounding in number </a:t>
                      </a:r>
                      <a:r>
                        <a:rPr lang="en-US" sz="900" dirty="0"/>
                        <a:t>is essential so that all children develop the necessary </a:t>
                      </a:r>
                      <a:r>
                        <a:rPr lang="en-US" sz="900" b="1" dirty="0"/>
                        <a:t>building blocks </a:t>
                      </a:r>
                      <a:r>
                        <a:rPr lang="en-US" sz="900" dirty="0"/>
                        <a:t>to excel mathematically. Children should be able to </a:t>
                      </a:r>
                      <a:r>
                        <a:rPr lang="en-US" sz="900" b="1" dirty="0"/>
                        <a:t>count confidently</a:t>
                      </a:r>
                      <a:r>
                        <a:rPr lang="en-US" sz="900" dirty="0"/>
                        <a:t>, develop a deep understanding of the </a:t>
                      </a:r>
                      <a:r>
                        <a:rPr lang="en-US" sz="900" b="1" dirty="0"/>
                        <a:t>numbers to 10</a:t>
                      </a:r>
                      <a:r>
                        <a:rPr lang="en-US" sz="900" dirty="0"/>
                        <a:t>, the </a:t>
                      </a:r>
                      <a:r>
                        <a:rPr lang="en-US" sz="900" b="1" dirty="0"/>
                        <a:t>relationships between </a:t>
                      </a:r>
                      <a:r>
                        <a:rPr lang="en-US" sz="900" dirty="0"/>
                        <a:t>them and the patterns within those numbers. By providing frequent and varied opportunities to build and apply this understanding - such as using </a:t>
                      </a:r>
                      <a:r>
                        <a:rPr lang="en-US" sz="900" b="1" dirty="0"/>
                        <a:t>manipulatives,</a:t>
                      </a:r>
                      <a:r>
                        <a:rPr lang="en-US" sz="900" dirty="0"/>
                        <a:t> including small pebbles and tens frames for organising counting - children will develop a secure base of knowledge and vocabulary from which </a:t>
                      </a:r>
                      <a:r>
                        <a:rPr lang="en-US" sz="900" b="1" dirty="0"/>
                        <a:t>mastery of mathematics </a:t>
                      </a:r>
                      <a:r>
                        <a:rPr lang="en-US" sz="900" dirty="0"/>
                        <a:t>is built. In addition, it is important that the curriculum includes </a:t>
                      </a:r>
                      <a:r>
                        <a:rPr lang="en-US" sz="900" b="1" dirty="0"/>
                        <a:t>rich opportunities for children to develop their spatial reasoning </a:t>
                      </a:r>
                      <a:r>
                        <a:rPr lang="en-US" sz="900" dirty="0"/>
                        <a:t>skills across all areas of mathematics including shape, space and measures. It is important that children </a:t>
                      </a:r>
                      <a:r>
                        <a:rPr lang="en-US" sz="900" b="1" dirty="0"/>
                        <a:t>develop positive attitudes and interests in mathematics</a:t>
                      </a:r>
                      <a:r>
                        <a:rPr lang="en-US" sz="900" dirty="0"/>
                        <a:t>, look for </a:t>
                      </a:r>
                      <a:r>
                        <a:rPr lang="en-US" sz="900" b="1" dirty="0"/>
                        <a:t>patterns and relationships</a:t>
                      </a:r>
                      <a:r>
                        <a:rPr lang="en-US" sz="900" dirty="0"/>
                        <a:t>, spot </a:t>
                      </a:r>
                      <a:r>
                        <a:rPr lang="en-US" sz="900" b="1" dirty="0"/>
                        <a:t>connections, ‘have a go’</a:t>
                      </a:r>
                      <a:r>
                        <a:rPr lang="en-US" sz="900" dirty="0"/>
                        <a:t>, </a:t>
                      </a:r>
                      <a:r>
                        <a:rPr lang="en-US" sz="900" b="1" dirty="0"/>
                        <a:t>talk to adults </a:t>
                      </a:r>
                      <a:r>
                        <a:rPr lang="en-US" sz="900" dirty="0"/>
                        <a:t>and peers about what they notice and not be afraid to make mistakes.</a:t>
                      </a: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1850951761"/>
                  </a:ext>
                </a:extLst>
              </a:tr>
              <a:tr h="781483">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bg1">
                              <a:lumMod val="50000"/>
                            </a:schemeClr>
                          </a:solidFill>
                        </a:rPr>
                        <a:t>Early Mathematical Experiences</a:t>
                      </a:r>
                    </a:p>
                    <a:p>
                      <a:pPr marL="0" indent="0" algn="ctr">
                        <a:buFontTx/>
                        <a:buNone/>
                      </a:pPr>
                      <a:r>
                        <a:rPr lang="en-US" sz="1000" dirty="0"/>
                        <a:t>Counting rhymes and songs</a:t>
                      </a:r>
                    </a:p>
                    <a:p>
                      <a:pPr marL="0" indent="0" algn="ctr">
                        <a:buFont typeface="Arial" panose="020B0604020202020204" pitchFamily="34" charset="0"/>
                        <a:buNone/>
                      </a:pPr>
                      <a:r>
                        <a:rPr lang="en-US" sz="1000" dirty="0"/>
                        <a:t>Classifying objects based on one attribute •Matching equal and unequal sets •Comparing objects and sets. Subatising. •Ordering objects and sets / introduce manipulatives. Number recognition. 2D Shapes. </a:t>
                      </a:r>
                    </a:p>
                    <a:p>
                      <a:pPr algn="ctr"/>
                      <a:r>
                        <a:rPr lang="en-GB" sz="1400" b="1" dirty="0">
                          <a:solidFill>
                            <a:schemeClr val="bg1">
                              <a:lumMod val="50000"/>
                            </a:schemeClr>
                          </a:solidFill>
                        </a:rPr>
                        <a:t>Pattern and early number</a:t>
                      </a:r>
                    </a:p>
                    <a:p>
                      <a:pPr algn="ctr"/>
                      <a:r>
                        <a:rPr lang="en-US" sz="1000" dirty="0"/>
                        <a:t>Recognise, describe, copy and extend colour and size patterns •Count and represent the numbers 1 to 3 •Estimate and check by counting. Recognise numbers in the environment. </a:t>
                      </a:r>
                    </a:p>
                    <a:p>
                      <a:pPr algn="ctr"/>
                      <a:r>
                        <a:rPr lang="en-US" sz="1000" b="0" dirty="0">
                          <a:solidFill>
                            <a:schemeClr val="tx1"/>
                          </a:solidFill>
                          <a:latin typeface="+mn-lt"/>
                          <a:cs typeface="Amatic SC" panose="00000500000000000000" pitchFamily="2" charset="-79"/>
                        </a:rPr>
                        <a:t>A number a week. </a:t>
                      </a:r>
                      <a:endParaRPr lang="en-GB" sz="10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400" b="1" dirty="0">
                          <a:solidFill>
                            <a:schemeClr val="bg1">
                              <a:lumMod val="50000"/>
                            </a:schemeClr>
                          </a:solidFill>
                        </a:rPr>
                        <a:t>Numbers within 6</a:t>
                      </a:r>
                    </a:p>
                    <a:p>
                      <a:pPr algn="ctr"/>
                      <a:r>
                        <a:rPr lang="en-US" sz="1000" dirty="0"/>
                        <a:t>Count up to six objects. •One more or one fewer •Order numbers 1 – 6 •Conservation of numbers within six</a:t>
                      </a:r>
                      <a:endParaRPr lang="en-GB" sz="1000" b="1" dirty="0">
                        <a:solidFill>
                          <a:schemeClr val="bg1">
                            <a:lumMod val="50000"/>
                          </a:schemeClr>
                        </a:solidFill>
                        <a:latin typeface="+mn-lt"/>
                        <a:cs typeface="Amatic SC" panose="00000500000000000000" pitchFamily="2" charset="-79"/>
                      </a:endParaRPr>
                    </a:p>
                    <a:p>
                      <a:pPr algn="ctr"/>
                      <a:r>
                        <a:rPr lang="en-US" sz="1400" b="1" dirty="0">
                          <a:solidFill>
                            <a:schemeClr val="bg1">
                              <a:lumMod val="50000"/>
                            </a:schemeClr>
                          </a:solidFill>
                        </a:rPr>
                        <a:t>Addition and subtraction within 6</a:t>
                      </a:r>
                    </a:p>
                    <a:p>
                      <a:pPr algn="ctr"/>
                      <a:r>
                        <a:rPr lang="en-US" sz="1000" dirty="0"/>
                        <a:t>Explore zero •Explore addition and subtraction </a:t>
                      </a:r>
                      <a:endParaRPr lang="en-US" sz="1000" b="1" dirty="0">
                        <a:solidFill>
                          <a:schemeClr val="bg1">
                            <a:lumMod val="50000"/>
                          </a:schemeClr>
                        </a:solidFill>
                        <a:latin typeface="+mn-lt"/>
                        <a:cs typeface="Amatic SC" panose="00000500000000000000" pitchFamily="2" charset="-79"/>
                      </a:endParaRPr>
                    </a:p>
                    <a:p>
                      <a:pPr algn="ctr"/>
                      <a:r>
                        <a:rPr lang="en-GB" sz="1000" b="1" dirty="0">
                          <a:solidFill>
                            <a:schemeClr val="bg1">
                              <a:lumMod val="50000"/>
                            </a:schemeClr>
                          </a:solidFill>
                        </a:rPr>
                        <a:t>Measures </a:t>
                      </a:r>
                    </a:p>
                    <a:p>
                      <a:pPr algn="ctr"/>
                      <a:r>
                        <a:rPr lang="en-US" sz="900" dirty="0"/>
                        <a:t>Estimate, order compare, discuss and explore capacity, weight and lengths</a:t>
                      </a:r>
                      <a:endParaRPr lang="en-GB" sz="900" b="1" dirty="0">
                        <a:solidFill>
                          <a:schemeClr val="bg1">
                            <a:lumMod val="50000"/>
                          </a:schemeClr>
                        </a:solidFill>
                        <a:latin typeface="+mn-lt"/>
                        <a:cs typeface="Amatic SC" panose="00000500000000000000" pitchFamily="2" charset="-79"/>
                      </a:endParaRPr>
                    </a:p>
                    <a:p>
                      <a:pPr algn="ctr"/>
                      <a:r>
                        <a:rPr lang="en-GB" sz="1400" b="1" dirty="0">
                          <a:solidFill>
                            <a:schemeClr val="bg1">
                              <a:lumMod val="50000"/>
                            </a:schemeClr>
                          </a:solidFill>
                        </a:rPr>
                        <a:t>Shape and sorting</a:t>
                      </a:r>
                    </a:p>
                    <a:p>
                      <a:pPr algn="ctr"/>
                      <a:r>
                        <a:rPr lang="en-US" sz="1000" dirty="0"/>
                        <a:t>Describe, and sort 2-D &amp; 3-D shapes •Describe position accurately</a:t>
                      </a:r>
                      <a:endParaRPr lang="en-GB" sz="1000" b="1" dirty="0">
                        <a:solidFill>
                          <a:schemeClr val="bg1">
                            <a:lumMod val="50000"/>
                          </a:schemeClr>
                        </a:solidFill>
                        <a:latin typeface="+mn-lt"/>
                        <a:cs typeface="Amatic SC" panose="00000500000000000000" pitchFamily="2" charset="-79"/>
                      </a:endParaRPr>
                    </a:p>
                    <a:p>
                      <a:pPr algn="ctr"/>
                      <a:r>
                        <a:rPr lang="en-GB" sz="1400" b="1" dirty="0">
                          <a:solidFill>
                            <a:schemeClr val="bg1">
                              <a:lumMod val="50000"/>
                            </a:schemeClr>
                          </a:solidFill>
                        </a:rPr>
                        <a:t>Calendar and time</a:t>
                      </a:r>
                    </a:p>
                    <a:p>
                      <a:pPr algn="ctr"/>
                      <a:r>
                        <a:rPr lang="en-US" sz="1000" dirty="0"/>
                        <a:t>Days of the week, seasons •Sequence daily events</a:t>
                      </a:r>
                      <a:endParaRPr lang="en-GB"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rPr>
                        <a:t>Numbers within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 up to ten objects •Represent, order and explore numbers to ten •One more or fewer, one greater or less</a:t>
                      </a:r>
                      <a:endParaRPr lang="en-GB" sz="1000" b="1" dirty="0">
                        <a:solidFill>
                          <a:schemeClr val="bg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mn-lt"/>
                        </a:rPr>
                        <a:t>Addition and subtraction within 10</a:t>
                      </a:r>
                      <a:endParaRPr lang="en-GB" sz="1400" b="1" dirty="0">
                        <a:solidFill>
                          <a:schemeClr val="bg1">
                            <a:lumMod val="50000"/>
                          </a:schemeClr>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Explore addition as counting on and subtraction as taking away</a:t>
                      </a:r>
                      <a:endParaRPr lang="en-GB"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Numbers within 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 up to 15 objects and recognise different representations •Order and explore numbers to 15 •One more or fewer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mn-lt"/>
                        <a:cs typeface="Amatic SC" panose="00000500000000000000" pitchFamily="2" charset="-79"/>
                      </a:endParaRPr>
                    </a:p>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Grouping and sharing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Counting and sharing in equal groups •Grouping into fives and tens •Relationship between grouping and sharing</a:t>
                      </a:r>
                      <a:endParaRPr lang="en-GB"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Numbers within 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Count up to 10 objects •Represent, order and explore numbers to 15 •One more or fewer</a:t>
                      </a:r>
                      <a:endParaRPr lang="en-GB"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latin typeface="+mn-lt"/>
                        </a:rPr>
                        <a:t>Doubling and halving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Doubling and halving &amp; the relationship between them </a:t>
                      </a:r>
                      <a:endParaRPr lang="en-GB"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GB" sz="1400" b="1" dirty="0">
                          <a:solidFill>
                            <a:schemeClr val="bg1">
                              <a:lumMod val="50000"/>
                            </a:schemeClr>
                          </a:solidFill>
                        </a:rPr>
                        <a:t>Shape and pattern</a:t>
                      </a:r>
                    </a:p>
                    <a:p>
                      <a:pPr algn="ctr"/>
                      <a:r>
                        <a:rPr lang="en-US" sz="1000" dirty="0"/>
                        <a:t>Describe and sort 2-D and 3-D shapes •Recognise, complete and create patterns</a:t>
                      </a:r>
                      <a:endParaRPr lang="en-GB" sz="1000" b="1" dirty="0">
                        <a:solidFill>
                          <a:schemeClr val="bg1">
                            <a:lumMod val="50000"/>
                          </a:schemeClr>
                        </a:solidFill>
                      </a:endParaRPr>
                    </a:p>
                    <a:p>
                      <a:pPr algn="ctr"/>
                      <a:r>
                        <a:rPr lang="en-US" sz="1400" b="1" dirty="0">
                          <a:solidFill>
                            <a:schemeClr val="bg1">
                              <a:lumMod val="50000"/>
                            </a:schemeClr>
                          </a:solidFill>
                        </a:rPr>
                        <a:t>Addition and subtraction within 20</a:t>
                      </a:r>
                    </a:p>
                    <a:p>
                      <a:pPr algn="ctr"/>
                      <a:r>
                        <a:rPr lang="en-US" sz="1000" dirty="0"/>
                        <a:t>Commutativity •Explore addition and subtraction •Compare two amounts •Relationship between doubling and halving </a:t>
                      </a:r>
                      <a:endParaRPr lang="en-US" sz="1000" b="1" dirty="0">
                        <a:solidFill>
                          <a:schemeClr val="bg1">
                            <a:lumMod val="50000"/>
                          </a:schemeClr>
                        </a:solidFill>
                      </a:endParaRPr>
                    </a:p>
                    <a:p>
                      <a:pPr algn="ctr"/>
                      <a:r>
                        <a:rPr lang="en-GB" sz="1400" b="1" dirty="0">
                          <a:solidFill>
                            <a:schemeClr val="bg1">
                              <a:lumMod val="50000"/>
                            </a:schemeClr>
                          </a:solidFill>
                        </a:rPr>
                        <a:t>Money </a:t>
                      </a:r>
                    </a:p>
                    <a:p>
                      <a:pPr algn="ctr"/>
                      <a:r>
                        <a:rPr lang="en-US" sz="1000" dirty="0"/>
                        <a:t>Coin recognition and values •Combinations to total 20p •Change from 10p </a:t>
                      </a:r>
                      <a:endParaRPr lang="en-GB" sz="1000" b="1" dirty="0">
                        <a:solidFill>
                          <a:schemeClr val="bg1">
                            <a:lumMod val="50000"/>
                          </a:schemeClr>
                        </a:solidFill>
                      </a:endParaRPr>
                    </a:p>
                    <a:p>
                      <a:pPr algn="ctr"/>
                      <a:r>
                        <a:rPr lang="en-GB" sz="1400" b="1" dirty="0">
                          <a:solidFill>
                            <a:schemeClr val="bg1">
                              <a:lumMod val="50000"/>
                            </a:schemeClr>
                          </a:solidFill>
                        </a:rPr>
                        <a:t>Measures</a:t>
                      </a:r>
                    </a:p>
                    <a:p>
                      <a:pPr algn="ctr"/>
                      <a:r>
                        <a:rPr lang="en-US" sz="1000" dirty="0"/>
                        <a:t>Describe capacities •Compare volumes •Compare weights •Estimate, compare and order lengths </a:t>
                      </a:r>
                      <a:endParaRPr lang="en-GB" sz="1000"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6" name="TextBox 5">
            <a:extLst>
              <a:ext uri="{FF2B5EF4-FFF2-40B4-BE49-F238E27FC236}">
                <a16:creationId xmlns:a16="http://schemas.microsoft.com/office/drawing/2014/main" id="{B313AC54-6A12-4F6B-9B40-FB4CFF8167A9}"/>
              </a:ext>
            </a:extLst>
          </p:cNvPr>
          <p:cNvSpPr txBox="1"/>
          <p:nvPr/>
        </p:nvSpPr>
        <p:spPr>
          <a:xfrm>
            <a:off x="92077" y="6482083"/>
            <a:ext cx="12505336" cy="307777"/>
          </a:xfrm>
          <a:prstGeom prst="rect">
            <a:avLst/>
          </a:prstGeom>
          <a:noFill/>
        </p:spPr>
        <p:txBody>
          <a:bodyPr wrap="square">
            <a:spAutoFit/>
          </a:bodyPr>
          <a:lstStyle/>
          <a:p>
            <a:r>
              <a:rPr lang="en-US" sz="1400" i="1" dirty="0">
                <a:solidFill>
                  <a:schemeClr val="bg1">
                    <a:lumMod val="50000"/>
                  </a:schemeClr>
                </a:solidFill>
              </a:rPr>
              <a:t>Our educational method is grounded in the conviction that every individual is spiritual by nature and therefore possesses incredible capacity for learning and growth</a:t>
            </a:r>
            <a:r>
              <a:rPr lang="en-US" sz="1200" dirty="0">
                <a:solidFill>
                  <a:schemeClr val="bg1">
                    <a:lumMod val="50000"/>
                  </a:schemeClr>
                </a:solidFill>
              </a:rPr>
              <a:t>.</a:t>
            </a:r>
            <a:endParaRPr lang="en-GB" sz="1200" dirty="0">
              <a:solidFill>
                <a:schemeClr val="bg1">
                  <a:lumMod val="50000"/>
                </a:schemeClr>
              </a:solidFill>
            </a:endParaRPr>
          </a:p>
        </p:txBody>
      </p:sp>
      <p:pic>
        <p:nvPicPr>
          <p:cNvPr id="8" name="Picture 7">
            <a:extLst>
              <a:ext uri="{FF2B5EF4-FFF2-40B4-BE49-F238E27FC236}">
                <a16:creationId xmlns:a16="http://schemas.microsoft.com/office/drawing/2014/main" id="{F3D10AAF-7670-454E-AC8A-F0EB9E76610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97874" y="68140"/>
            <a:ext cx="618138" cy="618138"/>
          </a:xfrm>
          <a:prstGeom prst="rect">
            <a:avLst/>
          </a:prstGeom>
        </p:spPr>
      </p:pic>
    </p:spTree>
    <p:extLst>
      <p:ext uri="{BB962C8B-B14F-4D97-AF65-F5344CB8AC3E}">
        <p14:creationId xmlns:p14="http://schemas.microsoft.com/office/powerpoint/2010/main" val="3500215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724686980"/>
              </p:ext>
            </p:extLst>
          </p:nvPr>
        </p:nvGraphicFramePr>
        <p:xfrm>
          <a:off x="262488" y="492233"/>
          <a:ext cx="11459364" cy="6125718"/>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52906">
                  <a:extLst>
                    <a:ext uri="{9D8B030D-6E8A-4147-A177-3AD203B41FA5}">
                      <a16:colId xmlns:a16="http://schemas.microsoft.com/office/drawing/2014/main" val="872926247"/>
                    </a:ext>
                  </a:extLst>
                </a:gridCol>
                <a:gridCol w="1484146">
                  <a:extLst>
                    <a:ext uri="{9D8B030D-6E8A-4147-A177-3AD203B41FA5}">
                      <a16:colId xmlns:a16="http://schemas.microsoft.com/office/drawing/2014/main" val="4138297329"/>
                    </a:ext>
                  </a:extLst>
                </a:gridCol>
                <a:gridCol w="1450440">
                  <a:extLst>
                    <a:ext uri="{9D8B030D-6E8A-4147-A177-3AD203B41FA5}">
                      <a16:colId xmlns:a16="http://schemas.microsoft.com/office/drawing/2014/main" val="1315738151"/>
                    </a:ext>
                  </a:extLst>
                </a:gridCol>
                <a:gridCol w="1703170">
                  <a:extLst>
                    <a:ext uri="{9D8B030D-6E8A-4147-A177-3AD203B41FA5}">
                      <a16:colId xmlns:a16="http://schemas.microsoft.com/office/drawing/2014/main" val="2573491699"/>
                    </a:ext>
                  </a:extLst>
                </a:gridCol>
                <a:gridCol w="120494">
                  <a:extLst>
                    <a:ext uri="{9D8B030D-6E8A-4147-A177-3AD203B41FA5}">
                      <a16:colId xmlns:a16="http://schemas.microsoft.com/office/drawing/2014/main" val="345752596"/>
                    </a:ext>
                  </a:extLst>
                </a:gridCol>
                <a:gridCol w="1637052">
                  <a:extLst>
                    <a:ext uri="{9D8B030D-6E8A-4147-A177-3AD203B41FA5}">
                      <a16:colId xmlns:a16="http://schemas.microsoft.com/office/drawing/2014/main" val="2335150482"/>
                    </a:ext>
                  </a:extLst>
                </a:gridCol>
                <a:gridCol w="213297">
                  <a:extLst>
                    <a:ext uri="{9D8B030D-6E8A-4147-A177-3AD203B41FA5}">
                      <a16:colId xmlns:a16="http://schemas.microsoft.com/office/drawing/2014/main" val="4046203905"/>
                    </a:ext>
                  </a:extLst>
                </a:gridCol>
                <a:gridCol w="1423755">
                  <a:extLst>
                    <a:ext uri="{9D8B030D-6E8A-4147-A177-3AD203B41FA5}">
                      <a16:colId xmlns:a16="http://schemas.microsoft.com/office/drawing/2014/main" val="3958640114"/>
                    </a:ext>
                  </a:extLst>
                </a:gridCol>
              </a:tblGrid>
              <a:tr h="38116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280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93847">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8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93847">
                <a:tc rowSpan="3">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9">
                  <a:txBody>
                    <a:bodyPr/>
                    <a:lstStyle/>
                    <a:p>
                      <a:pPr algn="ctr"/>
                      <a:r>
                        <a:rPr lang="en-US" sz="800" dirty="0"/>
                        <a:t>Understanding the world involves guiding children to </a:t>
                      </a:r>
                      <a:r>
                        <a:rPr lang="en-US" sz="800" b="1" dirty="0"/>
                        <a:t>make sense of their physical world and their community</a:t>
                      </a:r>
                      <a:r>
                        <a:rPr lang="en-US" sz="800" dirty="0"/>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879381019"/>
                  </a:ext>
                </a:extLst>
              </a:tr>
              <a:tr h="2597634">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Identifying their family. Commenting on photos of their family; naming who they can see and of what relation they are to them.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do with their family and places they have been with their family. Can draw similarities and make comparisons between other families. </a:t>
                      </a:r>
                      <a:r>
                        <a:rPr lang="en-US" sz="700" dirty="0">
                          <a:latin typeface="+mn-lt"/>
                        </a:rPr>
                        <a:t>Name and describe people who are familiar to them.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Read fictional stories about families and start to tell the difference between real and fiction. </a:t>
                      </a:r>
                      <a:r>
                        <a:rPr lang="en-US" sz="700" dirty="0">
                          <a:latin typeface="+mn-lt"/>
                        </a:rPr>
                        <a:t>Talk about members of their immediate family and community.</a:t>
                      </a:r>
                      <a:endParaRPr lang="en-GB" sz="700" b="0" dirty="0">
                        <a:solidFill>
                          <a:schemeClr val="tx1"/>
                        </a:solidFill>
                        <a:effectLst/>
                        <a:latin typeface="+mn-lt"/>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Navigating around our classroom and outdoor areas. Create treasure hunts to find places/ objects within our learning environment.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different occupations and how they use transport to help them in their jobs.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Listen out for and make note of children’s discussion between themselves regarding their experience of past birthday celebrations.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solidFill>
                            <a:schemeClr val="tx1"/>
                          </a:solidFill>
                          <a:latin typeface="+mn-lt"/>
                        </a:rPr>
                        <a:t>Long ago – How time has changed. Using cameras.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Listening to stories and placing events in chronological order.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What can we do here to take care of animals in the jungle?</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Compare animals from a jungle to those on a farm.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a range of jungle animals. Learn their names and label their body parts. Could include a trip to the zoo.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Nocturnal Animals Making sense of different environments and habitats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Use images, video clips, shared texts and other resources to bring the wider world into the classroom. Listen to what children say about what they see</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Listen to children describing and commenting on things they have seen whilst outside, including plants and animals.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After close observation, draw pictures of the natural world, including animals and plants</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Trip to our local park (to link with seasons); discuss what we will see on our journey to the park and how we will get there.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recycling and how it can take care of our world. Look at what rubbish can do to our environment and animals. </a:t>
                      </a:r>
                      <a:r>
                        <a:rPr lang="en-US" sz="700" dirty="0"/>
                        <a:t>Create opportunities to discuss how we care for the natural world around us.</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make comments on the weather, culture, clothing, housing.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Change in living things – Changes in the leaves, weather, seasons,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the world around us and see how it changes as we enter Summer. </a:t>
                      </a:r>
                      <a:r>
                        <a:rPr lang="en-US" sz="700" dirty="0"/>
                        <a:t>Provide opportunities for children to note and record the weather.</a:t>
                      </a:r>
                      <a:r>
                        <a:rPr lang="en-GB" sz="700" b="0" dirty="0">
                          <a:solidFill>
                            <a:schemeClr val="tx1"/>
                          </a:solidFill>
                          <a:effectLst/>
                          <a:latin typeface="+mn-lt"/>
                          <a:ea typeface="Calibri" panose="020F0502020204030204" pitchFamily="34" charset="0"/>
                          <a:cs typeface="Amatic SC" panose="00000500000000000000" pitchFamily="2" charset="-79"/>
                        </a:rPr>
                        <a: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dirty="0">
                          <a:latin typeface="+mn-lt"/>
                        </a:rPr>
                        <a:t>Building a ‘Bug Hotel’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Draw children’s attention to the immediate environment, introducing and modelling new vocabulary where appropriate.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Encourage interactions with the outdoors to foster curiosity and give children freedom to touch, smell and hear the natural world around them during hands-on experiences.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Look for children incorporating their understanding of the seasons and weather in their play.</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0" dirty="0">
                          <a:solidFill>
                            <a:schemeClr val="tx1"/>
                          </a:solidFill>
                          <a:effectLst/>
                          <a:latin typeface="+mn-lt"/>
                          <a:ea typeface="Calibri" panose="020F0502020204030204" pitchFamily="34" charset="0"/>
                          <a:cs typeface="Amatic SC" panose="00000500000000000000" pitchFamily="2" charset="-79"/>
                        </a:rPr>
                        <a:t>Use the </a:t>
                      </a:r>
                      <a:r>
                        <a:rPr lang="en-US" sz="700" b="0" dirty="0" err="1">
                          <a:solidFill>
                            <a:schemeClr val="tx1"/>
                          </a:solidFill>
                          <a:effectLst/>
                          <a:latin typeface="+mn-lt"/>
                          <a:ea typeface="Calibri" panose="020F0502020204030204" pitchFamily="34" charset="0"/>
                          <a:cs typeface="Amatic SC" panose="00000500000000000000" pitchFamily="2" charset="-79"/>
                        </a:rPr>
                        <a:t>BeeBots</a:t>
                      </a:r>
                      <a:endParaRPr lang="en-US"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Take children to places of worship and places of local importance to the community. </a:t>
                      </a: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a:lnSpc>
                          <a:spcPct val="107000"/>
                        </a:lnSpc>
                        <a:spcAft>
                          <a:spcPts val="800"/>
                        </a:spcAft>
                      </a:pP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dirty="0">
                          <a:latin typeface="+mn-lt"/>
                        </a:rPr>
                        <a:t>Materials: Floating / Sinking – boat building Metallic / non-metallic objects</a:t>
                      </a:r>
                    </a:p>
                    <a:p>
                      <a:pPr>
                        <a:lnSpc>
                          <a:spcPct val="107000"/>
                        </a:lnSpc>
                        <a:spcAft>
                          <a:spcPts val="800"/>
                        </a:spcAft>
                      </a:pPr>
                      <a:endParaRPr lang="en-US"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 </a:t>
                      </a:r>
                    </a:p>
                    <a:p>
                      <a:r>
                        <a:rPr lang="en-GB" sz="700" b="0" dirty="0">
                          <a:solidFill>
                            <a:schemeClr val="tx1"/>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marL="171450" indent="-171450">
                        <a:lnSpc>
                          <a:spcPct val="100000"/>
                        </a:lnSpc>
                        <a:spcBef>
                          <a:spcPts val="100"/>
                        </a:spcBef>
                        <a:spcAft>
                          <a:spcPts val="800"/>
                        </a:spcAft>
                        <a:buFont typeface="Courier New" panose="02070309020205020404" pitchFamily="49" charset="0"/>
                        <a:buChar char="o"/>
                      </a:pPr>
                      <a:r>
                        <a:rPr lang="en-US" sz="700" dirty="0">
                          <a:latin typeface="+mn-lt"/>
                        </a:rPr>
                        <a:t>Materials: Floating / Sinking – boat building Metallic / non-metallic objects</a:t>
                      </a:r>
                      <a:endParaRPr lang="en-US"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p>
                    <a:p>
                      <a:pPr marL="171450" indent="-171450">
                        <a:lnSpc>
                          <a:spcPct val="100000"/>
                        </a:lnSpc>
                        <a:spcBef>
                          <a:spcPts val="100"/>
                        </a:spcBef>
                        <a:spcAft>
                          <a:spcPts val="800"/>
                        </a:spcAft>
                        <a:buFont typeface="Courier New" panose="02070309020205020404" pitchFamily="49" charset="0"/>
                        <a:buChar char="o"/>
                      </a:pPr>
                      <a:r>
                        <a:rPr lang="en-US" sz="700" dirty="0"/>
                        <a:t>Share non-fiction texts that offer an insight into contrasting environments.</a:t>
                      </a:r>
                    </a:p>
                    <a:p>
                      <a:pPr marL="171450" indent="-171450">
                        <a:lnSpc>
                          <a:spcPct val="100000"/>
                        </a:lnSpc>
                        <a:spcBef>
                          <a:spcPts val="100"/>
                        </a:spcBef>
                        <a:spcAft>
                          <a:spcPts val="800"/>
                        </a:spcAft>
                        <a:buFont typeface="Courier New" panose="02070309020205020404" pitchFamily="49" charset="0"/>
                        <a:buChar char="o"/>
                      </a:pPr>
                      <a:r>
                        <a:rPr lang="en-US" sz="700" dirty="0"/>
                        <a:t>Listen to how children communicate their understanding of their own environment and contrasting environments through conversation and in play.</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0" indent="0">
                        <a:lnSpc>
                          <a:spcPct val="100000"/>
                        </a:lnSpc>
                        <a:spcBef>
                          <a:spcPts val="100"/>
                        </a:spcBef>
                        <a:spcAft>
                          <a:spcPts val="800"/>
                        </a:spcAft>
                        <a:buFont typeface="Courier New" panose="02070309020205020404" pitchFamily="49" charset="0"/>
                        <a:buNone/>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0">
                <a:tc vMerge="1">
                  <a:txBody>
                    <a:bodyPr/>
                    <a:lstStyle/>
                    <a:p>
                      <a:pPr algn="ctr"/>
                      <a:r>
                        <a:rPr lang="en-US" sz="2400" b="1" dirty="0">
                          <a:latin typeface="Amatic SC" panose="00000500000000000000" pitchFamily="2" charset="-79"/>
                          <a:cs typeface="Amatic SC" panose="00000500000000000000" pitchFamily="2" charset="-79"/>
                        </a:rPr>
                        <a:t>RE / Festivals </a:t>
                      </a:r>
                    </a:p>
                    <a:p>
                      <a:pPr algn="ctr"/>
                      <a:r>
                        <a:rPr lang="en-US" sz="1100" dirty="0"/>
                        <a:t>RE is a compulsory part of the basic curriculum for all Reception age pupils, and should be taught according to this Agreed Syllabus for RE.</a:t>
                      </a:r>
                      <a:endParaRPr lang="en-GB" sz="11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Which stories are special and why? </a:t>
                      </a: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Rosh Hashanah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Yom Kippur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Sukkot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All Saints Day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What places are special and why?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Epiphany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Ash Wednesday / Shrove Tuesday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St David’s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Shivaratri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What times are special and why?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Holi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Palm Sunday</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Passover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Easter </a:t>
                      </a:r>
                      <a:endParaRPr lang="en-GB" sz="800" b="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Start of Ramadan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Shavuot </a:t>
                      </a: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err="1">
                          <a:solidFill>
                            <a:schemeClr val="bg1">
                              <a:lumMod val="50000"/>
                            </a:schemeClr>
                          </a:solidFill>
                          <a:effectLst/>
                          <a:latin typeface="+mn-lt"/>
                          <a:ea typeface="Calibri" panose="020F0502020204030204" pitchFamily="34" charset="0"/>
                          <a:cs typeface="Amatic SC" panose="00000500000000000000" pitchFamily="2" charset="-79"/>
                        </a:rPr>
                        <a:t>Shavouot</a:t>
                      </a: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 </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000" b="1" dirty="0">
                          <a:solidFill>
                            <a:schemeClr val="bg1">
                              <a:lumMod val="50000"/>
                            </a:schemeClr>
                          </a:solidFill>
                        </a:rPr>
                        <a:t>What is special about our world?</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b="1" dirty="0">
                          <a:solidFill>
                            <a:schemeClr val="bg1">
                              <a:lumMod val="50000"/>
                            </a:schemeClr>
                          </a:solidFill>
                          <a:latin typeface="+mn-lt"/>
                        </a:rPr>
                        <a:t>What is special about our world?</a:t>
                      </a:r>
                    </a:p>
                    <a:p>
                      <a:pPr algn="ctr"/>
                      <a:r>
                        <a:rPr lang="en-US" sz="800" b="0" dirty="0">
                          <a:solidFill>
                            <a:schemeClr val="tx1"/>
                          </a:solidFill>
                          <a:effectLst/>
                          <a:latin typeface="+mn-lt"/>
                          <a:ea typeface="Calibri" panose="020F0502020204030204" pitchFamily="34" charset="0"/>
                          <a:cs typeface="Amatic SC" panose="00000500000000000000" pitchFamily="2" charset="-79"/>
                        </a:rPr>
                        <a:t>Summer Solstice </a:t>
                      </a:r>
                    </a:p>
                    <a:p>
                      <a:pPr algn="ct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0415482"/>
                  </a:ext>
                </a:extLst>
              </a:tr>
            </a:tbl>
          </a:graphicData>
        </a:graphic>
      </p:graphicFrame>
      <p:sp>
        <p:nvSpPr>
          <p:cNvPr id="6" name="TextBox 5">
            <a:extLst>
              <a:ext uri="{FF2B5EF4-FFF2-40B4-BE49-F238E27FC236}">
                <a16:creationId xmlns:a16="http://schemas.microsoft.com/office/drawing/2014/main" id="{173CCD0D-EEDC-465E-8727-D5C7A8558768}"/>
              </a:ext>
            </a:extLst>
          </p:cNvPr>
          <p:cNvSpPr txBox="1"/>
          <p:nvPr/>
        </p:nvSpPr>
        <p:spPr>
          <a:xfrm>
            <a:off x="838200" y="6550223"/>
            <a:ext cx="11929512" cy="307777"/>
          </a:xfrm>
          <a:prstGeom prst="rect">
            <a:avLst/>
          </a:prstGeom>
          <a:noFill/>
        </p:spPr>
        <p:txBody>
          <a:bodyPr wrap="square">
            <a:spAutoFit/>
          </a:bodyPr>
          <a:lstStyle/>
          <a:p>
            <a:r>
              <a:rPr lang="en-US" sz="1400" b="0" i="1" dirty="0">
                <a:solidFill>
                  <a:schemeClr val="bg1">
                    <a:lumMod val="50000"/>
                  </a:schemeClr>
                </a:solidFill>
                <a:effectLst/>
              </a:rPr>
              <a:t>Developing children’s understanding of social skills and the values and codes of behaviour required for people to work together harmoniously.</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6A4A8A9C-972D-46D6-8C37-C4CB58E0C0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79465" y="51507"/>
            <a:ext cx="628409" cy="628409"/>
          </a:xfrm>
          <a:prstGeom prst="rect">
            <a:avLst/>
          </a:prstGeom>
        </p:spPr>
      </p:pic>
    </p:spTree>
    <p:extLst>
      <p:ext uri="{BB962C8B-B14F-4D97-AF65-F5344CB8AC3E}">
        <p14:creationId xmlns:p14="http://schemas.microsoft.com/office/powerpoint/2010/main" val="231599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21-22</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687358236"/>
              </p:ext>
            </p:extLst>
          </p:nvPr>
        </p:nvGraphicFramePr>
        <p:xfrm>
          <a:off x="262488" y="492233"/>
          <a:ext cx="11459364" cy="596415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52906">
                  <a:extLst>
                    <a:ext uri="{9D8B030D-6E8A-4147-A177-3AD203B41FA5}">
                      <a16:colId xmlns:a16="http://schemas.microsoft.com/office/drawing/2014/main" val="872926247"/>
                    </a:ext>
                  </a:extLst>
                </a:gridCol>
                <a:gridCol w="1484146">
                  <a:extLst>
                    <a:ext uri="{9D8B030D-6E8A-4147-A177-3AD203B41FA5}">
                      <a16:colId xmlns:a16="http://schemas.microsoft.com/office/drawing/2014/main" val="4138297329"/>
                    </a:ext>
                  </a:extLst>
                </a:gridCol>
                <a:gridCol w="1450440">
                  <a:extLst>
                    <a:ext uri="{9D8B030D-6E8A-4147-A177-3AD203B41FA5}">
                      <a16:colId xmlns:a16="http://schemas.microsoft.com/office/drawing/2014/main" val="1315738151"/>
                    </a:ext>
                  </a:extLst>
                </a:gridCol>
                <a:gridCol w="1703170">
                  <a:extLst>
                    <a:ext uri="{9D8B030D-6E8A-4147-A177-3AD203B41FA5}">
                      <a16:colId xmlns:a16="http://schemas.microsoft.com/office/drawing/2014/main" val="2573491699"/>
                    </a:ext>
                  </a:extLst>
                </a:gridCol>
                <a:gridCol w="120494">
                  <a:extLst>
                    <a:ext uri="{9D8B030D-6E8A-4147-A177-3AD203B41FA5}">
                      <a16:colId xmlns:a16="http://schemas.microsoft.com/office/drawing/2014/main" val="345752596"/>
                    </a:ext>
                  </a:extLst>
                </a:gridCol>
                <a:gridCol w="1637052">
                  <a:extLst>
                    <a:ext uri="{9D8B030D-6E8A-4147-A177-3AD203B41FA5}">
                      <a16:colId xmlns:a16="http://schemas.microsoft.com/office/drawing/2014/main" val="2335150482"/>
                    </a:ext>
                  </a:extLst>
                </a:gridCol>
                <a:gridCol w="213297">
                  <a:extLst>
                    <a:ext uri="{9D8B030D-6E8A-4147-A177-3AD203B41FA5}">
                      <a16:colId xmlns:a16="http://schemas.microsoft.com/office/drawing/2014/main" val="4046203905"/>
                    </a:ext>
                  </a:extLst>
                </a:gridCol>
                <a:gridCol w="1423755">
                  <a:extLst>
                    <a:ext uri="{9D8B030D-6E8A-4147-A177-3AD203B41FA5}">
                      <a16:colId xmlns:a16="http://schemas.microsoft.com/office/drawing/2014/main" val="3958640114"/>
                    </a:ext>
                  </a:extLst>
                </a:gridCol>
              </a:tblGrid>
              <a:tr h="38116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280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93847">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8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93847">
                <a:tc rowSpan="3">
                  <a:txBody>
                    <a:bodyPr/>
                    <a:lstStyle/>
                    <a:p>
                      <a:pPr algn="ctr"/>
                      <a:r>
                        <a:rPr lang="en-US" sz="2400" b="1" dirty="0">
                          <a:latin typeface="Amatic SC" panose="00000500000000000000" pitchFamily="2" charset="-79"/>
                          <a:cs typeface="Amatic SC" panose="00000500000000000000" pitchFamily="2" charset="-79"/>
                        </a:rPr>
                        <a:t>Science </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9">
                  <a:txBody>
                    <a:bodyPr/>
                    <a:lstStyle/>
                    <a:p>
                      <a:pPr algn="ctr"/>
                      <a:r>
                        <a:rPr lang="en-US" sz="800" dirty="0"/>
                        <a:t>Understanding the world involves guiding children to </a:t>
                      </a:r>
                      <a:r>
                        <a:rPr lang="en-US" sz="800" b="1" dirty="0"/>
                        <a:t>make sense of their physical world and their community</a:t>
                      </a:r>
                      <a:r>
                        <a:rPr lang="en-US" sz="800" dirty="0"/>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879381019"/>
                  </a:ext>
                </a:extLst>
              </a:tr>
              <a:tr h="3498572">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171450" indent="-171450">
                        <a:lnSpc>
                          <a:spcPct val="100000"/>
                        </a:lnSpc>
                        <a:spcBef>
                          <a:spcPts val="100"/>
                        </a:spcBef>
                        <a:spcAft>
                          <a:spcPts val="800"/>
                        </a:spcAft>
                        <a:buFont typeface="Courier New" panose="02070309020205020404" pitchFamily="49" charset="0"/>
                        <a:buChar char="o"/>
                      </a:pPr>
                      <a:r>
                        <a:rPr lang="en-GB" sz="700" dirty="0">
                          <a:solidFill>
                            <a:schemeClr val="tx1"/>
                          </a:solidFill>
                          <a:latin typeface="+mn-lt"/>
                        </a:rPr>
                        <a:t>Animals-</a:t>
                      </a:r>
                      <a:r>
                        <a:rPr lang="en-GB" sz="700" baseline="0" dirty="0">
                          <a:solidFill>
                            <a:schemeClr val="tx1"/>
                          </a:solidFill>
                          <a:latin typeface="+mn-lt"/>
                        </a:rPr>
                        <a:t> Humans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Materials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Animals and habitats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0" dirty="0">
                          <a:solidFill>
                            <a:schemeClr val="tx1"/>
                          </a:solidFill>
                          <a:effectLst/>
                          <a:latin typeface="+mn-lt"/>
                          <a:ea typeface="Calibri" panose="020F0502020204030204" pitchFamily="34" charset="0"/>
                          <a:cs typeface="Amatic SC" panose="00000500000000000000" pitchFamily="2" charset="-79"/>
                        </a:rPr>
                        <a:t>Changes of matter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Lifecycles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a:lnSpc>
                          <a:spcPct val="107000"/>
                        </a:lnSpc>
                        <a:spcAft>
                          <a:spcPts val="800"/>
                        </a:spcAft>
                      </a:pP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dirty="0">
                          <a:latin typeface="+mn-lt"/>
                        </a:rPr>
                        <a:t>Materials: Floating / Sinking – boat building Metallic / non-metallic objects</a:t>
                      </a:r>
                    </a:p>
                    <a:p>
                      <a:pPr>
                        <a:lnSpc>
                          <a:spcPct val="107000"/>
                        </a:lnSpc>
                        <a:spcAft>
                          <a:spcPts val="800"/>
                        </a:spcAft>
                      </a:pPr>
                      <a:endParaRPr lang="en-US"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 </a:t>
                      </a:r>
                    </a:p>
                    <a:p>
                      <a:r>
                        <a:rPr lang="en-GB" sz="700" b="0" dirty="0">
                          <a:solidFill>
                            <a:schemeClr val="tx1"/>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indent="0">
                        <a:lnSpc>
                          <a:spcPct val="100000"/>
                        </a:lnSpc>
                        <a:spcBef>
                          <a:spcPts val="100"/>
                        </a:spcBef>
                        <a:spcAft>
                          <a:spcPts val="800"/>
                        </a:spcAft>
                        <a:buFont typeface="Courier New" panose="02070309020205020404" pitchFamily="49" charset="0"/>
                        <a:buNone/>
                      </a:pPr>
                      <a:r>
                        <a:rPr lang="en-GB" sz="700" b="0" dirty="0" err="1">
                          <a:solidFill>
                            <a:schemeClr val="tx1"/>
                          </a:solidFill>
                          <a:effectLst/>
                          <a:latin typeface="+mn-lt"/>
                          <a:ea typeface="Calibri" panose="020F0502020204030204" pitchFamily="34" charset="0"/>
                          <a:cs typeface="Amatic SC" panose="00000500000000000000" pitchFamily="2" charset="-79"/>
                        </a:rPr>
                        <a:t>Insecst</a:t>
                      </a:r>
                      <a:r>
                        <a:rPr lang="en-GB" sz="700" b="0" baseline="0" dirty="0">
                          <a:solidFill>
                            <a:schemeClr val="tx1"/>
                          </a:solidFill>
                          <a:effectLst/>
                          <a:latin typeface="+mn-lt"/>
                          <a:ea typeface="Calibri" panose="020F0502020204030204" pitchFamily="34" charset="0"/>
                          <a:cs typeface="Amatic SC" panose="00000500000000000000" pitchFamily="2" charset="-79"/>
                        </a:rPr>
                        <a:t> s</a:t>
                      </a: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0">
                <a:tc v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Which stories are special and why? </a:t>
                      </a: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Rosh Hashanah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Yom Kippur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Sukkot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All Saints Day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What places are special and why?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Epiphany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Ash Wednesday / Shrove Tuesday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St David’s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Shivaratri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What times are special and why?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Holi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Palm Sunday</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Passover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Easter </a:t>
                      </a:r>
                      <a:endParaRPr lang="en-GB" sz="800" b="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Start of Ramadan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Shavuot </a:t>
                      </a: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endParaRPr lang="en-GB"/>
                    </a:p>
                  </a:txBody>
                  <a:tcPr/>
                </a:tc>
                <a:tc>
                  <a:txBody>
                    <a:bodyPr/>
                    <a:lstStyle/>
                    <a:p>
                      <a:pPr algn="ctr"/>
                      <a:r>
                        <a:rPr lang="en-US" sz="800" b="1" dirty="0">
                          <a:solidFill>
                            <a:schemeClr val="bg1">
                              <a:lumMod val="50000"/>
                            </a:schemeClr>
                          </a:solidFill>
                          <a:latin typeface="+mn-lt"/>
                        </a:rPr>
                        <a:t>What is special about our world?</a:t>
                      </a:r>
                    </a:p>
                    <a:p>
                      <a:pPr algn="ctr"/>
                      <a:r>
                        <a:rPr lang="en-US" sz="800" b="0" dirty="0">
                          <a:solidFill>
                            <a:schemeClr val="tx1"/>
                          </a:solidFill>
                          <a:effectLst/>
                          <a:latin typeface="+mn-lt"/>
                          <a:ea typeface="Calibri" panose="020F0502020204030204" pitchFamily="34" charset="0"/>
                          <a:cs typeface="Amatic SC" panose="00000500000000000000" pitchFamily="2" charset="-79"/>
                        </a:rPr>
                        <a:t>Summer Solstice </a:t>
                      </a:r>
                    </a:p>
                    <a:p>
                      <a:pPr algn="ct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18497644"/>
                  </a:ext>
                </a:extLst>
              </a:tr>
            </a:tbl>
          </a:graphicData>
        </a:graphic>
      </p:graphicFrame>
      <p:sp>
        <p:nvSpPr>
          <p:cNvPr id="6" name="TextBox 5">
            <a:extLst>
              <a:ext uri="{FF2B5EF4-FFF2-40B4-BE49-F238E27FC236}">
                <a16:creationId xmlns:a16="http://schemas.microsoft.com/office/drawing/2014/main" id="{173CCD0D-EEDC-465E-8727-D5C7A8558768}"/>
              </a:ext>
            </a:extLst>
          </p:cNvPr>
          <p:cNvSpPr txBox="1"/>
          <p:nvPr/>
        </p:nvSpPr>
        <p:spPr>
          <a:xfrm>
            <a:off x="838200" y="6550223"/>
            <a:ext cx="11929512" cy="307777"/>
          </a:xfrm>
          <a:prstGeom prst="rect">
            <a:avLst/>
          </a:prstGeom>
          <a:noFill/>
        </p:spPr>
        <p:txBody>
          <a:bodyPr wrap="square">
            <a:spAutoFit/>
          </a:bodyPr>
          <a:lstStyle/>
          <a:p>
            <a:r>
              <a:rPr lang="en-US" sz="1400" b="0" i="1" dirty="0">
                <a:solidFill>
                  <a:schemeClr val="bg1">
                    <a:lumMod val="50000"/>
                  </a:schemeClr>
                </a:solidFill>
                <a:effectLst/>
              </a:rPr>
              <a:t>Developing children’s understanding of social skills and the values and codes of behaviour required for people to work together harmoniously.</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6A4A8A9C-972D-46D6-8C37-C4CB58E0C0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79465" y="51507"/>
            <a:ext cx="628409" cy="628409"/>
          </a:xfrm>
          <a:prstGeom prst="rect">
            <a:avLst/>
          </a:prstGeom>
        </p:spPr>
      </p:pic>
    </p:spTree>
    <p:extLst>
      <p:ext uri="{BB962C8B-B14F-4D97-AF65-F5344CB8AC3E}">
        <p14:creationId xmlns:p14="http://schemas.microsoft.com/office/powerpoint/2010/main" val="1994880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500BA135-2A8E-4816-AC4A-715A44382B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9413751" y="-384842"/>
            <a:ext cx="2983308" cy="3146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56948761"/>
              </p:ext>
            </p:extLst>
          </p:nvPr>
        </p:nvGraphicFramePr>
        <p:xfrm>
          <a:off x="366318" y="524472"/>
          <a:ext cx="11459364" cy="5986311"/>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4084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The development of children’s artistic and cultural awareness supports </a:t>
                      </a:r>
                      <a:r>
                        <a:rPr lang="en-US" sz="800" b="1" dirty="0"/>
                        <a:t>their imagination and creativity</a:t>
                      </a:r>
                      <a:r>
                        <a:rPr lang="en-US" sz="800" dirty="0"/>
                        <a:t>. It is important that children have regular opportunities to </a:t>
                      </a:r>
                      <a:r>
                        <a:rPr lang="en-US" sz="800" b="1" dirty="0"/>
                        <a:t>engage with the arts</a:t>
                      </a:r>
                      <a:r>
                        <a:rPr lang="en-US" sz="800" dirty="0"/>
                        <a:t>, enabling them to explore and play with a wide range of </a:t>
                      </a:r>
                      <a:r>
                        <a:rPr lang="en-US" sz="800" b="1" dirty="0"/>
                        <a:t>media and materials</a:t>
                      </a:r>
                      <a:r>
                        <a:rPr lang="en-US" sz="800" dirty="0"/>
                        <a:t>. The quality and variety of what children see, hear and participate in is crucial for developing their understanding, </a:t>
                      </a:r>
                      <a:r>
                        <a:rPr lang="en-US" sz="800" b="1" dirty="0"/>
                        <a:t>self-expression, vocabulary and ability to communicate through the arts</a:t>
                      </a:r>
                      <a:r>
                        <a:rPr lang="en-US" sz="800" dirty="0"/>
                        <a:t>. The frequency, repetition and depth of their experiences are fundamental to their progress in interpreting and appreciating what they hear, respond to and observe.</a:t>
                      </a:r>
                    </a:p>
                    <a:p>
                      <a:pPr algn="ctr"/>
                      <a:r>
                        <a:rPr lang="en-US" sz="800" dirty="0"/>
                        <a:t>Give children an insight into new musical worlds. Invite musicians in to play music to children and talk about it. Encourage children to listen attentively to music. Discuss changes and patterns as a piece of music develops. </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 Join in with songs; beginning to mix colours, join in with role play games and use resources available for props; build models using construction equipment.</a:t>
                      </a:r>
                    </a:p>
                    <a:p>
                      <a:pPr algn="ctr"/>
                      <a:r>
                        <a:rPr lang="en-US" sz="1100" dirty="0"/>
                        <a:t>Sing call-and-response songs, so that children can echo phrases of songs you sing.</a:t>
                      </a:r>
                      <a:endParaRPr lang="en-GB" sz="1100" dirty="0">
                        <a:solidFill>
                          <a:schemeClr val="tx1"/>
                        </a:solidFill>
                      </a:endParaRPr>
                    </a:p>
                    <a:p>
                      <a:pPr algn="ctr"/>
                      <a:r>
                        <a:rPr lang="en-US" sz="1100" dirty="0"/>
                        <a:t>Self-portraits, junk modelling, take picture of children’s creations and record them explaining what they did.</a:t>
                      </a:r>
                    </a:p>
                    <a:p>
                      <a:pPr algn="ctr"/>
                      <a:r>
                        <a:rPr lang="en-US" sz="1100" dirty="0"/>
                        <a:t>Julia Donaldson songs Exploring sounds and how they can be changed, tapping out of simple rhythms. </a:t>
                      </a:r>
                    </a:p>
                    <a:p>
                      <a:pPr algn="ctr"/>
                      <a:r>
                        <a:rPr lang="en-US" sz="1100" dirty="0"/>
                        <a:t>Provide opportunities to work together to develop and realise creative ideas. </a:t>
                      </a:r>
                    </a:p>
                    <a:p>
                      <a:pPr algn="ctr"/>
                      <a:r>
                        <a:rPr lang="en-US" sz="1100" dirty="0"/>
                        <a:t>Superhero masks.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Use different textures and materials to make houses for the three little pigs and bridges for the Three Billy Goats</a:t>
                      </a:r>
                    </a:p>
                    <a:p>
                      <a:pPr algn="ctr">
                        <a:lnSpc>
                          <a:spcPct val="107000"/>
                        </a:lnSpc>
                        <a:spcAft>
                          <a:spcPts val="800"/>
                        </a:spcAft>
                      </a:pPr>
                      <a:r>
                        <a:rPr lang="en-GB" sz="1100" dirty="0">
                          <a:solidFill>
                            <a:schemeClr val="tx1"/>
                          </a:solidFill>
                        </a:rPr>
                        <a:t>Listen to music and make their own dances in response.</a:t>
                      </a:r>
                    </a:p>
                    <a:p>
                      <a:pPr algn="ctr">
                        <a:lnSpc>
                          <a:spcPct val="107000"/>
                        </a:lnSpc>
                        <a:spcAft>
                          <a:spcPts val="800"/>
                        </a:spcAft>
                      </a:pPr>
                      <a:r>
                        <a:rPr lang="en-GB" sz="1100" dirty="0">
                          <a:solidFill>
                            <a:schemeClr val="tx1"/>
                          </a:solidFill>
                        </a:rPr>
                        <a:t>Castle models </a:t>
                      </a:r>
                    </a:p>
                    <a:p>
                      <a:pPr algn="ctr">
                        <a:lnSpc>
                          <a:spcPct val="107000"/>
                        </a:lnSpc>
                        <a:spcAft>
                          <a:spcPts val="800"/>
                        </a:spcAft>
                      </a:pPr>
                      <a:r>
                        <a:rPr lang="en-US" sz="1100" dirty="0"/>
                        <a:t>Firework pictures, Christmas decorations, Christmas cards, Divas, Christmas songs/poems</a:t>
                      </a:r>
                      <a:endParaRPr lang="en-GB" sz="11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 </a:t>
                      </a:r>
                      <a:r>
                        <a:rPr lang="en-US" sz="1100" dirty="0"/>
                        <a:t>The use of story maps, props, puppets &amp; story bags will encourage children to retell, invent and adapt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Role Play Party’s and Celebrations Role Play of The Nativity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800"/>
                        </a:spcAft>
                      </a:pPr>
                      <a:r>
                        <a:rPr lang="en-GB" sz="1100" dirty="0">
                          <a:solidFill>
                            <a:schemeClr val="tx1"/>
                          </a:solidFill>
                        </a:rPr>
                        <a:t>Rousseau’s Tiger / animal prints /  Designing homes for hibernating animals.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rPr>
                        <a:t>Collage owls / symmetrical butterflies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Children will be encouraged to select the tools and techniques they need to assemble materials that they are using </a:t>
                      </a:r>
                      <a:r>
                        <a:rPr lang="en-GB" sz="1100" dirty="0" err="1">
                          <a:solidFill>
                            <a:schemeClr val="tx1"/>
                          </a:solidFill>
                        </a:rPr>
                        <a:t>e.g</a:t>
                      </a:r>
                      <a:r>
                        <a:rPr lang="en-GB" sz="1100" dirty="0">
                          <a:solidFill>
                            <a:schemeClr val="tx1"/>
                          </a:solidFill>
                        </a:rPr>
                        <a:t> creating animal masks.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Making lanterns, Chinese writing, puppet making, Chinese music and composition</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rPr>
                        <a:t>Shadow Puppets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Teach children different techniques for joining materials, such as how to use adhesive tape and different sorts of glue.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GB" sz="1100" dirty="0">
                          <a:solidFill>
                            <a:schemeClr val="tx1"/>
                          </a:solidFill>
                        </a:rPr>
                        <a:t>Make different textures; make  patterns using different colours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Children will explore ways to protect the growing of plants by designing scarecrows.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Collage-farm animals / Making houses. </a:t>
                      </a:r>
                      <a:r>
                        <a:rPr lang="en-US" sz="1100" dirty="0"/>
                        <a:t>Pastel drawings, printing, patterns on Easter eggs, Life cycles, Flowers-Sun flowers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Mother’s Day crafts Easter crafts Home Corner role play </a:t>
                      </a:r>
                      <a:endParaRPr lang="en-US" sz="11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Artwork themed around Eric Carle / </a:t>
                      </a:r>
                      <a:r>
                        <a:rPr lang="en-US" sz="1100" dirty="0">
                          <a:solidFill>
                            <a:schemeClr val="tx1"/>
                          </a:solidFill>
                        </a:rPr>
                        <a:t>The Seasons – Art</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Provide a wide range of props for play which encourage imagination.</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100" dirty="0">
                          <a:solidFill>
                            <a:schemeClr val="tx1"/>
                          </a:solidFill>
                        </a:rPr>
                        <a:t>  Design and make rockets. Design and make objects they may need in space, thinking about form and function. </a:t>
                      </a:r>
                    </a:p>
                    <a:p>
                      <a:pPr algn="ctr"/>
                      <a:endParaRPr lang="en-GB" sz="1100" dirty="0">
                        <a:solidFill>
                          <a:schemeClr val="tx1"/>
                        </a:solidFill>
                      </a:endParaRPr>
                    </a:p>
                    <a:p>
                      <a:pPr algn="ctr"/>
                      <a:r>
                        <a:rPr lang="en-GB" sz="1100" dirty="0">
                          <a:solidFill>
                            <a:schemeClr val="tx1"/>
                          </a:solidFill>
                        </a:rPr>
                        <a:t>Learn a traditional African song and dance and perform it / </a:t>
                      </a:r>
                      <a:r>
                        <a:rPr lang="en-US" sz="1100" dirty="0"/>
                        <a:t>Encourage children to create their own music. </a:t>
                      </a:r>
                      <a:endParaRPr lang="en-GB" sz="1100" dirty="0">
                        <a:solidFill>
                          <a:schemeClr val="tx1"/>
                        </a:solidFill>
                      </a:endParaRPr>
                    </a:p>
                    <a:p>
                      <a:pPr algn="ctr"/>
                      <a:r>
                        <a:rPr lang="en-US" sz="1100" dirty="0"/>
                        <a:t>Junk modelling, houses, bridges boats and transport. </a:t>
                      </a:r>
                    </a:p>
                    <a:p>
                      <a:pPr algn="ctr"/>
                      <a:endParaRPr lang="en-US" sz="1100" dirty="0">
                        <a:solidFill>
                          <a:schemeClr val="tx1"/>
                        </a:solidFill>
                      </a:endParaRPr>
                    </a:p>
                    <a:p>
                      <a:pPr algn="ctr"/>
                      <a:r>
                        <a:rPr lang="en-US" sz="1100" dirty="0"/>
                        <a:t>Exploration of other countries – dressing up in different costumes.</a:t>
                      </a:r>
                    </a:p>
                    <a:p>
                      <a:pPr algn="ctr"/>
                      <a:r>
                        <a:rPr lang="en-US" sz="1100" dirty="0"/>
                        <a:t>Retelling familiar stories Creating outer of space pictures </a:t>
                      </a:r>
                    </a:p>
                    <a:p>
                      <a:pPr algn="ctr"/>
                      <a:r>
                        <a:rPr lang="en-US" sz="1100" dirty="0"/>
                        <a:t>Provide children with a range of materials for children to construct with.</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100" dirty="0">
                          <a:solidFill>
                            <a:schemeClr val="tx1"/>
                          </a:solidFill>
                        </a:rPr>
                        <a:t>Sand pictures / Rainbow fish collages</a:t>
                      </a:r>
                    </a:p>
                    <a:p>
                      <a:pPr algn="ctr"/>
                      <a:endParaRPr lang="en-US" sz="1100" dirty="0">
                        <a:solidFill>
                          <a:schemeClr val="tx1"/>
                        </a:solidFill>
                      </a:endParaRPr>
                    </a:p>
                    <a:p>
                      <a:pPr algn="ctr"/>
                      <a:r>
                        <a:rPr lang="en-US" sz="1100" dirty="0">
                          <a:solidFill>
                            <a:schemeClr val="tx1"/>
                          </a:solidFill>
                        </a:rPr>
                        <a:t>Lighthouse designs</a:t>
                      </a:r>
                    </a:p>
                    <a:p>
                      <a:pPr algn="ctr"/>
                      <a:endParaRPr lang="en-US" sz="1100" dirty="0">
                        <a:solidFill>
                          <a:schemeClr val="tx1"/>
                        </a:solidFill>
                      </a:endParaRPr>
                    </a:p>
                    <a:p>
                      <a:pPr algn="ctr"/>
                      <a:r>
                        <a:rPr lang="en-US" sz="1100" dirty="0">
                          <a:solidFill>
                            <a:schemeClr val="tx1"/>
                          </a:solidFill>
                        </a:rPr>
                        <a:t>Paper plate jellyfish </a:t>
                      </a:r>
                    </a:p>
                    <a:p>
                      <a:pPr algn="ctr"/>
                      <a:endParaRPr lang="en-US" sz="1100" dirty="0">
                        <a:solidFill>
                          <a:schemeClr val="tx1"/>
                        </a:solidFill>
                      </a:endParaRPr>
                    </a:p>
                    <a:p>
                      <a:pPr algn="ctr"/>
                      <a:r>
                        <a:rPr lang="en-US" sz="1100" dirty="0">
                          <a:solidFill>
                            <a:schemeClr val="tx1"/>
                          </a:solidFill>
                        </a:rPr>
                        <a:t>Puppet shows: </a:t>
                      </a:r>
                      <a:r>
                        <a:rPr lang="en-US" sz="1100" dirty="0"/>
                        <a:t>Provide a wide range of props for play which encourage imagination.</a:t>
                      </a:r>
                    </a:p>
                    <a:p>
                      <a:pPr algn="ctr"/>
                      <a:endParaRPr lang="en-US" sz="1100" dirty="0"/>
                    </a:p>
                    <a:p>
                      <a:pPr algn="ctr"/>
                      <a:r>
                        <a:rPr lang="en-US" sz="1100" dirty="0">
                          <a:solidFill>
                            <a:schemeClr val="tx1"/>
                          </a:solidFill>
                        </a:rPr>
                        <a:t>Salt dough fossils </a:t>
                      </a:r>
                    </a:p>
                    <a:p>
                      <a:pPr algn="ctr"/>
                      <a:endParaRPr lang="en-US" sz="1100" dirty="0">
                        <a:solidFill>
                          <a:schemeClr val="tx1"/>
                        </a:solidFill>
                      </a:endParaRPr>
                    </a:p>
                    <a:p>
                      <a:pPr algn="ctr"/>
                      <a:r>
                        <a:rPr lang="en-US" sz="1100" dirty="0"/>
                        <a:t>Water pictures, collage, shading by adding black or white, colour mixing for beach huts, making passports. </a:t>
                      </a:r>
                    </a:p>
                    <a:p>
                      <a:pPr algn="ctr"/>
                      <a:endParaRPr lang="en-US" sz="1100" dirty="0">
                        <a:solidFill>
                          <a:schemeClr val="tx1"/>
                        </a:solidFill>
                      </a:endParaRPr>
                    </a:p>
                    <a:p>
                      <a:pPr algn="ctr"/>
                      <a:r>
                        <a:rPr lang="en-US" sz="1100" dirty="0"/>
                        <a:t>Colour mixing – underwater pictures. </a:t>
                      </a:r>
                    </a:p>
                    <a:p>
                      <a:pPr algn="ctr"/>
                      <a:endParaRPr lang="en-US" sz="1100" dirty="0">
                        <a:solidFill>
                          <a:schemeClr val="tx1"/>
                        </a:solidFill>
                      </a:endParaRPr>
                    </a:p>
                    <a:p>
                      <a:pPr algn="ctr"/>
                      <a:r>
                        <a:rPr lang="en-US" sz="1100" dirty="0">
                          <a:solidFill>
                            <a:schemeClr val="tx1"/>
                          </a:solidFill>
                        </a:rPr>
                        <a:t>Father’s </a:t>
                      </a:r>
                    </a:p>
                    <a:p>
                      <a:pPr algn="ctr"/>
                      <a:r>
                        <a:rPr lang="en-US" sz="1100" dirty="0">
                          <a:solidFill>
                            <a:schemeClr val="tx1"/>
                          </a:solidFill>
                        </a:rPr>
                        <a:t>Day Crafts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6" name="TextBox 5">
            <a:extLst>
              <a:ext uri="{FF2B5EF4-FFF2-40B4-BE49-F238E27FC236}">
                <a16:creationId xmlns:a16="http://schemas.microsoft.com/office/drawing/2014/main" id="{EE985009-E7D1-49E8-893A-056B0FA61C76}"/>
              </a:ext>
            </a:extLst>
          </p:cNvPr>
          <p:cNvSpPr txBox="1"/>
          <p:nvPr/>
        </p:nvSpPr>
        <p:spPr>
          <a:xfrm>
            <a:off x="-52782" y="6482083"/>
            <a:ext cx="12297564" cy="307777"/>
          </a:xfrm>
          <a:prstGeom prst="rect">
            <a:avLst/>
          </a:prstGeom>
          <a:noFill/>
        </p:spPr>
        <p:txBody>
          <a:bodyPr wrap="square">
            <a:spAutoFit/>
          </a:bodyPr>
          <a:lstStyle/>
          <a:p>
            <a:pPr algn="ctr"/>
            <a:r>
              <a:rPr lang="en-US" sz="1400" i="1" dirty="0">
                <a:solidFill>
                  <a:schemeClr val="bg1">
                    <a:lumMod val="50000"/>
                  </a:schemeClr>
                </a:solidFill>
              </a:rPr>
              <a:t>At the heart of education is a positive, synergistic relationship between the teacher and the student. This dynamic creates the environment for learning to take place. </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6DF42D42-0CEB-435B-AD2D-0ADD93E98EC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197730">
            <a:off x="650093" y="402385"/>
            <a:ext cx="1192809" cy="386669"/>
          </a:xfrm>
          <a:prstGeom prst="rect">
            <a:avLst/>
          </a:prstGeom>
        </p:spPr>
      </p:pic>
      <p:pic>
        <p:nvPicPr>
          <p:cNvPr id="3076" name="Picture 4" descr="See the source image">
            <a:extLst>
              <a:ext uri="{FF2B5EF4-FFF2-40B4-BE49-F238E27FC236}">
                <a16:creationId xmlns:a16="http://schemas.microsoft.com/office/drawing/2014/main" id="{706D85D1-16BB-4B06-B2CA-7F9990E63E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20518"/>
            <a:ext cx="1915453" cy="19154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a:extLst>
              <a:ext uri="{FF2B5EF4-FFF2-40B4-BE49-F238E27FC236}">
                <a16:creationId xmlns:a16="http://schemas.microsoft.com/office/drawing/2014/main" id="{FDFD0639-DD35-4F11-8CAD-68D61E05E5AF}"/>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11353800" y="5324284"/>
            <a:ext cx="1243480" cy="1311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E86068C-E4F3-4063-B847-D2FC77DC8B1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360602" y="68137"/>
            <a:ext cx="614034" cy="614034"/>
          </a:xfrm>
          <a:prstGeom prst="rect">
            <a:avLst/>
          </a:prstGeom>
        </p:spPr>
      </p:pic>
      <p:pic>
        <p:nvPicPr>
          <p:cNvPr id="5" name="Picture 4">
            <a:extLst>
              <a:ext uri="{FF2B5EF4-FFF2-40B4-BE49-F238E27FC236}">
                <a16:creationId xmlns:a16="http://schemas.microsoft.com/office/drawing/2014/main" id="{3F4432A0-F523-4F37-9145-061956227A8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20786153">
            <a:off x="2632469" y="222878"/>
            <a:ext cx="423530" cy="423530"/>
          </a:xfrm>
          <a:prstGeom prst="rect">
            <a:avLst/>
          </a:prstGeom>
        </p:spPr>
      </p:pic>
      <p:pic>
        <p:nvPicPr>
          <p:cNvPr id="12" name="Picture 11">
            <a:extLst>
              <a:ext uri="{FF2B5EF4-FFF2-40B4-BE49-F238E27FC236}">
                <a16:creationId xmlns:a16="http://schemas.microsoft.com/office/drawing/2014/main" id="{ABCC15F5-3ECD-4A4E-9645-0681E1EFA0D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658156">
            <a:off x="8327109" y="179118"/>
            <a:ext cx="423530" cy="423530"/>
          </a:xfrm>
          <a:prstGeom prst="rect">
            <a:avLst/>
          </a:prstGeom>
        </p:spPr>
      </p:pic>
    </p:spTree>
    <p:extLst>
      <p:ext uri="{BB962C8B-B14F-4D97-AF65-F5344CB8AC3E}">
        <p14:creationId xmlns:p14="http://schemas.microsoft.com/office/powerpoint/2010/main" val="1583067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500BA135-2A8E-4816-AC4A-715A44382B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9413751" y="-384842"/>
            <a:ext cx="2983308" cy="3146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361606235"/>
              </p:ext>
            </p:extLst>
          </p:nvPr>
        </p:nvGraphicFramePr>
        <p:xfrm>
          <a:off x="366318" y="524472"/>
          <a:ext cx="11459364" cy="6628613"/>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4084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GB" sz="800" kern="1200" dirty="0">
                          <a:solidFill>
                            <a:schemeClr val="dk1"/>
                          </a:solidFill>
                          <a:effectLst/>
                          <a:latin typeface="+mn-lt"/>
                          <a:ea typeface="+mn-ea"/>
                          <a:cs typeface="+mn-cs"/>
                        </a:rPr>
                        <a:t>Art</a:t>
                      </a:r>
                      <a:r>
                        <a:rPr lang="en-GB" sz="800" kern="1200" baseline="0" dirty="0">
                          <a:solidFill>
                            <a:schemeClr val="dk1"/>
                          </a:solidFill>
                          <a:effectLst/>
                          <a:latin typeface="+mn-lt"/>
                          <a:ea typeface="+mn-ea"/>
                          <a:cs typeface="+mn-cs"/>
                        </a:rPr>
                        <a:t> skills </a:t>
                      </a:r>
                    </a:p>
                    <a:p>
                      <a:r>
                        <a:rPr lang="en-GB" sz="800" kern="1200" baseline="0" dirty="0">
                          <a:solidFill>
                            <a:schemeClr val="dk1"/>
                          </a:solidFill>
                          <a:effectLst/>
                          <a:latin typeface="+mn-lt"/>
                          <a:ea typeface="+mn-ea"/>
                          <a:cs typeface="+mn-cs"/>
                        </a:rPr>
                        <a:t>K</a:t>
                      </a:r>
                      <a:r>
                        <a:rPr lang="en-GB" sz="800" kern="1200" dirty="0">
                          <a:solidFill>
                            <a:schemeClr val="dk1"/>
                          </a:solidFill>
                          <a:effectLst/>
                          <a:latin typeface="+mn-lt"/>
                          <a:ea typeface="+mn-ea"/>
                          <a:cs typeface="+mn-cs"/>
                        </a:rPr>
                        <a:t>now the </a:t>
                      </a:r>
                      <a:r>
                        <a:rPr lang="en-GB" sz="800" b="1" kern="1200" dirty="0">
                          <a:solidFill>
                            <a:schemeClr val="dk1"/>
                          </a:solidFill>
                          <a:effectLst/>
                          <a:latin typeface="+mn-lt"/>
                          <a:ea typeface="+mn-ea"/>
                          <a:cs typeface="+mn-cs"/>
                        </a:rPr>
                        <a:t>primary</a:t>
                      </a:r>
                      <a:r>
                        <a:rPr lang="en-GB" sz="800" kern="1200" dirty="0">
                          <a:solidFill>
                            <a:schemeClr val="dk1"/>
                          </a:solidFill>
                          <a:effectLst/>
                          <a:latin typeface="+mn-lt"/>
                          <a:ea typeface="+mn-ea"/>
                          <a:cs typeface="+mn-cs"/>
                        </a:rPr>
                        <a:t> and </a:t>
                      </a:r>
                      <a:r>
                        <a:rPr lang="en-GB" sz="800" b="1" kern="1200" dirty="0">
                          <a:solidFill>
                            <a:schemeClr val="dk1"/>
                          </a:solidFill>
                          <a:effectLst/>
                          <a:latin typeface="+mn-lt"/>
                          <a:ea typeface="+mn-ea"/>
                          <a:cs typeface="+mn-cs"/>
                        </a:rPr>
                        <a:t>secondary</a:t>
                      </a:r>
                      <a:r>
                        <a:rPr lang="en-GB" sz="800" kern="1200" dirty="0">
                          <a:solidFill>
                            <a:schemeClr val="dk1"/>
                          </a:solidFill>
                          <a:effectLst/>
                          <a:latin typeface="+mn-lt"/>
                          <a:ea typeface="+mn-ea"/>
                          <a:cs typeface="+mn-cs"/>
                        </a:rPr>
                        <a:t> colours</a:t>
                      </a:r>
                    </a:p>
                    <a:p>
                      <a:r>
                        <a:rPr lang="en-GB" sz="800" kern="1200" dirty="0">
                          <a:solidFill>
                            <a:schemeClr val="dk1"/>
                          </a:solidFill>
                          <a:effectLst/>
                          <a:latin typeface="+mn-lt"/>
                          <a:ea typeface="+mn-ea"/>
                          <a:cs typeface="+mn-cs"/>
                        </a:rPr>
                        <a:t>Know the difference between warm and cool colours</a:t>
                      </a:r>
                    </a:p>
                    <a:p>
                      <a:pPr fontAlgn="base"/>
                      <a:r>
                        <a:rPr lang="en-GB" sz="800" kern="1200" dirty="0">
                          <a:solidFill>
                            <a:schemeClr val="dk1"/>
                          </a:solidFill>
                          <a:effectLst/>
                          <a:latin typeface="+mn-lt"/>
                          <a:ea typeface="+mn-ea"/>
                          <a:cs typeface="+mn-cs"/>
                        </a:rPr>
                        <a:t>Know that there are different styles of art including</a:t>
                      </a:r>
                    </a:p>
                    <a:p>
                      <a:pPr fontAlgn="base"/>
                      <a:r>
                        <a:rPr lang="en-GB" sz="800" kern="1200" dirty="0">
                          <a:solidFill>
                            <a:schemeClr val="dk1"/>
                          </a:solidFill>
                          <a:effectLst/>
                          <a:latin typeface="+mn-lt"/>
                          <a:ea typeface="+mn-ea"/>
                          <a:cs typeface="+mn-cs"/>
                        </a:rPr>
                        <a:t>Know how to mix different colours</a:t>
                      </a:r>
                    </a:p>
                    <a:p>
                      <a:pPr fontAlgn="base"/>
                      <a:r>
                        <a:rPr lang="en-GB" sz="800" kern="1200" dirty="0">
                          <a:solidFill>
                            <a:schemeClr val="dk1"/>
                          </a:solidFill>
                          <a:effectLst/>
                          <a:latin typeface="+mn-lt"/>
                          <a:ea typeface="+mn-ea"/>
                          <a:cs typeface="+mn-cs"/>
                        </a:rPr>
                        <a:t>Know how to mix different shades of the same colour</a:t>
                      </a:r>
                    </a:p>
                    <a:p>
                      <a:pPr fontAlgn="base"/>
                      <a:r>
                        <a:rPr lang="en-GB" sz="800" kern="1200" dirty="0">
                          <a:solidFill>
                            <a:schemeClr val="dk1"/>
                          </a:solidFill>
                          <a:effectLst/>
                          <a:latin typeface="+mn-lt"/>
                          <a:ea typeface="+mn-ea"/>
                          <a:cs typeface="+mn-cs"/>
                        </a:rPr>
                        <a:t>Know that different paints can be used for different reasons e.g. powder paint, watercolours, poster paints. </a:t>
                      </a:r>
                    </a:p>
                    <a:p>
                      <a:pPr fontAlgn="base"/>
                      <a:r>
                        <a:rPr lang="en-GB" sz="800" kern="1200" dirty="0">
                          <a:solidFill>
                            <a:schemeClr val="dk1"/>
                          </a:solidFill>
                          <a:effectLst/>
                          <a:latin typeface="+mn-lt"/>
                          <a:ea typeface="+mn-ea"/>
                          <a:cs typeface="+mn-cs"/>
                        </a:rPr>
                        <a:t>Know about the Artist … and</a:t>
                      </a:r>
                    </a:p>
                    <a:p>
                      <a:pPr fontAlgn="base"/>
                      <a:r>
                        <a:rPr lang="en-GB" sz="800" kern="1200" dirty="0">
                          <a:solidFill>
                            <a:schemeClr val="dk1"/>
                          </a:solidFill>
                          <a:effectLst/>
                          <a:latin typeface="+mn-lt"/>
                          <a:ea typeface="+mn-ea"/>
                          <a:cs typeface="+mn-cs"/>
                        </a:rPr>
                        <a:t>Know about the Artist</a:t>
                      </a:r>
                      <a:r>
                        <a:rPr lang="en-GB" sz="800" kern="1200" baseline="0" dirty="0">
                          <a:solidFill>
                            <a:schemeClr val="dk1"/>
                          </a:solidFill>
                          <a:effectLst/>
                          <a:latin typeface="+mn-lt"/>
                          <a:ea typeface="+mn-ea"/>
                          <a:cs typeface="+mn-cs"/>
                        </a:rPr>
                        <a:t> … </a:t>
                      </a:r>
                      <a:r>
                        <a:rPr lang="en-GB" sz="800" kern="1200" dirty="0">
                          <a:solidFill>
                            <a:schemeClr val="dk1"/>
                          </a:solidFill>
                          <a:effectLst/>
                          <a:latin typeface="+mn-lt"/>
                          <a:ea typeface="+mn-ea"/>
                          <a:cs typeface="+mn-cs"/>
                        </a:rPr>
                        <a:t> and identify</a:t>
                      </a:r>
                    </a:p>
                    <a:p>
                      <a:pPr fontAlgn="base"/>
                      <a:r>
                        <a:rPr lang="en-GB" sz="800" kern="1200" dirty="0">
                          <a:solidFill>
                            <a:schemeClr val="dk1"/>
                          </a:solidFill>
                          <a:effectLst/>
                          <a:latin typeface="+mn-lt"/>
                          <a:ea typeface="+mn-ea"/>
                          <a:cs typeface="+mn-cs"/>
                        </a:rPr>
                        <a:t>Know the Artist … and identify</a:t>
                      </a:r>
                    </a:p>
                    <a:p>
                      <a:pPr fontAlgn="base"/>
                      <a:r>
                        <a:rPr lang="en-GB" sz="800" kern="1200" dirty="0">
                          <a:solidFill>
                            <a:schemeClr val="dk1"/>
                          </a:solidFill>
                          <a:effectLst/>
                          <a:latin typeface="+mn-lt"/>
                          <a:ea typeface="+mn-ea"/>
                          <a:cs typeface="+mn-cs"/>
                        </a:rPr>
                        <a:t> </a:t>
                      </a:r>
                    </a:p>
                    <a:p>
                      <a:pPr fontAlgn="base"/>
                      <a:r>
                        <a:rPr lang="en-GB" sz="800" kern="1200" dirty="0">
                          <a:solidFill>
                            <a:schemeClr val="dk1"/>
                          </a:solidFill>
                          <a:effectLst/>
                          <a:latin typeface="+mn-lt"/>
                          <a:ea typeface="+mn-ea"/>
                          <a:cs typeface="+mn-cs"/>
                        </a:rPr>
                        <a:t> </a:t>
                      </a:r>
                    </a:p>
                    <a:p>
                      <a:r>
                        <a:rPr lang="en-GB" sz="800" b="1" u="sng" kern="1200" dirty="0">
                          <a:solidFill>
                            <a:schemeClr val="dk1"/>
                          </a:solidFill>
                          <a:effectLst/>
                          <a:latin typeface="+mn-lt"/>
                          <a:ea typeface="+mn-ea"/>
                          <a:cs typeface="+mn-cs"/>
                        </a:rPr>
                        <a:t>Procedural knowledge: </a:t>
                      </a:r>
                      <a:r>
                        <a:rPr lang="en-GB" sz="800" kern="1200" dirty="0">
                          <a:solidFill>
                            <a:schemeClr val="dk1"/>
                          </a:solidFill>
                          <a:effectLst/>
                          <a:latin typeface="+mn-lt"/>
                          <a:ea typeface="+mn-ea"/>
                          <a:cs typeface="+mn-cs"/>
                        </a:rPr>
                        <a:t>(E.g. What skills will b</a:t>
                      </a:r>
                    </a:p>
                    <a:p>
                      <a:r>
                        <a:rPr lang="en-GB" sz="800" kern="1200" dirty="0">
                          <a:solidFill>
                            <a:schemeClr val="dk1"/>
                          </a:solidFill>
                          <a:effectLst/>
                          <a:latin typeface="+mn-lt"/>
                          <a:ea typeface="+mn-ea"/>
                          <a:cs typeface="+mn-cs"/>
                        </a:rPr>
                        <a:t>To be able to draw </a:t>
                      </a:r>
                      <a:r>
                        <a:rPr lang="en-GB" sz="800" b="1" kern="1200" dirty="0">
                          <a:solidFill>
                            <a:schemeClr val="dk1"/>
                          </a:solidFill>
                          <a:effectLst/>
                          <a:latin typeface="+mn-lt"/>
                          <a:ea typeface="+mn-ea"/>
                          <a:cs typeface="+mn-cs"/>
                        </a:rPr>
                        <a:t>vertical</a:t>
                      </a:r>
                      <a:r>
                        <a:rPr lang="en-GB" sz="800" kern="1200" dirty="0">
                          <a:solidFill>
                            <a:schemeClr val="dk1"/>
                          </a:solidFill>
                          <a:effectLst/>
                          <a:latin typeface="+mn-lt"/>
                          <a:ea typeface="+mn-ea"/>
                          <a:cs typeface="+mn-cs"/>
                        </a:rPr>
                        <a:t> straight lines freehand</a:t>
                      </a:r>
                    </a:p>
                    <a:p>
                      <a:r>
                        <a:rPr lang="en-GB" sz="800" kern="1200" dirty="0">
                          <a:solidFill>
                            <a:schemeClr val="dk1"/>
                          </a:solidFill>
                          <a:effectLst/>
                          <a:latin typeface="+mn-lt"/>
                          <a:ea typeface="+mn-ea"/>
                          <a:cs typeface="+mn-cs"/>
                        </a:rPr>
                        <a:t>To be able to draw </a:t>
                      </a:r>
                      <a:r>
                        <a:rPr lang="en-GB" sz="800" b="1" kern="1200" dirty="0">
                          <a:solidFill>
                            <a:schemeClr val="dk1"/>
                          </a:solidFill>
                          <a:effectLst/>
                          <a:latin typeface="+mn-lt"/>
                          <a:ea typeface="+mn-ea"/>
                          <a:cs typeface="+mn-cs"/>
                        </a:rPr>
                        <a:t>horizontal</a:t>
                      </a:r>
                      <a:r>
                        <a:rPr lang="en-GB" sz="800" kern="1200" dirty="0">
                          <a:solidFill>
                            <a:schemeClr val="dk1"/>
                          </a:solidFill>
                          <a:effectLst/>
                          <a:latin typeface="+mn-lt"/>
                          <a:ea typeface="+mn-ea"/>
                          <a:cs typeface="+mn-cs"/>
                        </a:rPr>
                        <a:t> straight lines freehand</a:t>
                      </a:r>
                    </a:p>
                    <a:p>
                      <a:r>
                        <a:rPr lang="en-GB" sz="800" kern="1200" dirty="0">
                          <a:solidFill>
                            <a:schemeClr val="dk1"/>
                          </a:solidFill>
                          <a:effectLst/>
                          <a:latin typeface="+mn-lt"/>
                          <a:ea typeface="+mn-ea"/>
                          <a:cs typeface="+mn-cs"/>
                        </a:rPr>
                        <a:t>To be able to draw circles</a:t>
                      </a:r>
                    </a:p>
                    <a:p>
                      <a:r>
                        <a:rPr lang="en-GB" sz="800" kern="1200" dirty="0">
                          <a:solidFill>
                            <a:schemeClr val="dk1"/>
                          </a:solidFill>
                          <a:effectLst/>
                          <a:latin typeface="+mn-lt"/>
                          <a:ea typeface="+mn-ea"/>
                          <a:cs typeface="+mn-cs"/>
                        </a:rPr>
                        <a:t>To be able to paint straight lines  and circle freehand</a:t>
                      </a:r>
                    </a:p>
                    <a:p>
                      <a:r>
                        <a:rPr lang="en-GB" sz="800" kern="1200" dirty="0">
                          <a:solidFill>
                            <a:schemeClr val="dk1"/>
                          </a:solidFill>
                          <a:effectLst/>
                          <a:latin typeface="+mn-lt"/>
                          <a:ea typeface="+mn-ea"/>
                          <a:cs typeface="+mn-cs"/>
                        </a:rPr>
                        <a:t>To be able to mix different shades using paint</a:t>
                      </a:r>
                    </a:p>
                    <a:p>
                      <a:r>
                        <a:rPr lang="en-GB" sz="800" kern="1200" dirty="0">
                          <a:solidFill>
                            <a:schemeClr val="dk1"/>
                          </a:solidFill>
                          <a:effectLst/>
                          <a:latin typeface="+mn-lt"/>
                          <a:ea typeface="+mn-ea"/>
                          <a:cs typeface="+mn-cs"/>
                        </a:rPr>
                        <a:t>To be able to make self-critique and improvements to their art</a:t>
                      </a:r>
                    </a:p>
                    <a:p>
                      <a:r>
                        <a:rPr lang="en-GB" sz="800" kern="1200" dirty="0">
                          <a:solidFill>
                            <a:schemeClr val="dk1"/>
                          </a:solidFill>
                          <a:effectLst/>
                          <a:latin typeface="+mn-lt"/>
                          <a:ea typeface="+mn-ea"/>
                          <a:cs typeface="+mn-cs"/>
                        </a:rPr>
                        <a:t>To be able to use pastels to create textures</a:t>
                      </a:r>
                      <a:endParaRPr lang="en-US" sz="800" kern="1200" dirty="0">
                        <a:solidFill>
                          <a:schemeClr val="dk1"/>
                        </a:solidFill>
                        <a:effectLst/>
                        <a:latin typeface="Amatic SC" panose="00000500000000000000" pitchFamily="2" charset="-79"/>
                        <a:ea typeface="+mn-ea"/>
                        <a:cs typeface="Amatic SC" panose="00000500000000000000" pitchFamily="2" charset="-79"/>
                      </a:endParaRPr>
                    </a:p>
                    <a:p>
                      <a:endParaRPr lang="en-US" sz="800" kern="1200" dirty="0">
                        <a:solidFill>
                          <a:schemeClr val="dk1"/>
                        </a:solidFill>
                        <a:effectLst/>
                        <a:latin typeface="Amatic SC" panose="00000500000000000000" pitchFamily="2" charset="-79"/>
                        <a:ea typeface="+mn-ea"/>
                        <a:cs typeface="Amatic SC" panose="00000500000000000000" pitchFamily="2" charset="-79"/>
                      </a:endParaRPr>
                    </a:p>
                    <a:p>
                      <a:r>
                        <a:rPr lang="en-GB" sz="800" kern="1200" dirty="0">
                          <a:solidFill>
                            <a:schemeClr val="dk1"/>
                          </a:solidFill>
                          <a:effectLst/>
                          <a:latin typeface="+mn-lt"/>
                          <a:ea typeface="+mn-ea"/>
                          <a:cs typeface="+mn-cs"/>
                        </a:rPr>
                        <a:t>Design</a:t>
                      </a:r>
                      <a:r>
                        <a:rPr lang="en-GB" sz="800" kern="1200" baseline="0" dirty="0">
                          <a:solidFill>
                            <a:schemeClr val="dk1"/>
                          </a:solidFill>
                          <a:effectLst/>
                          <a:latin typeface="+mn-lt"/>
                          <a:ea typeface="+mn-ea"/>
                          <a:cs typeface="+mn-cs"/>
                        </a:rPr>
                        <a:t> Technology skills </a:t>
                      </a:r>
                    </a:p>
                    <a:p>
                      <a:r>
                        <a:rPr lang="en-GB" sz="800" kern="1200" dirty="0">
                          <a:solidFill>
                            <a:schemeClr val="dk1"/>
                          </a:solidFill>
                          <a:effectLst/>
                          <a:latin typeface="+mn-lt"/>
                          <a:ea typeface="+mn-ea"/>
                          <a:cs typeface="+mn-cs"/>
                        </a:rPr>
                        <a:t>Experience of using construction kits to build walls, towers and frameworks.</a:t>
                      </a:r>
                    </a:p>
                    <a:p>
                      <a:r>
                        <a:rPr lang="en-GB" sz="800" kern="1200" dirty="0">
                          <a:solidFill>
                            <a:schemeClr val="dk1"/>
                          </a:solidFill>
                          <a:effectLst/>
                          <a:latin typeface="+mn-lt"/>
                          <a:ea typeface="+mn-ea"/>
                          <a:cs typeface="+mn-cs"/>
                        </a:rPr>
                        <a:t>Experience of using of basic tools e.g. scissors or hole punches with construction materials e.g. plastic, card.</a:t>
                      </a:r>
                    </a:p>
                    <a:p>
                      <a:r>
                        <a:rPr lang="en-GB" sz="800" kern="1200" dirty="0">
                          <a:solidFill>
                            <a:schemeClr val="dk1"/>
                          </a:solidFill>
                          <a:effectLst/>
                          <a:latin typeface="+mn-lt"/>
                          <a:ea typeface="+mn-ea"/>
                          <a:cs typeface="+mn-cs"/>
                        </a:rPr>
                        <a:t>Experience of different methods of joining card and paper.</a:t>
                      </a:r>
                    </a:p>
                    <a:p>
                      <a:r>
                        <a:rPr lang="en-GB" sz="800" b="1" kern="1200" dirty="0">
                          <a:solidFill>
                            <a:schemeClr val="dk1"/>
                          </a:solidFill>
                          <a:effectLst/>
                          <a:latin typeface="+mn-lt"/>
                          <a:ea typeface="+mn-ea"/>
                          <a:cs typeface="+mn-cs"/>
                        </a:rPr>
                        <a:t>Designing</a:t>
                      </a:r>
                      <a:endParaRPr lang="en-GB" sz="800" kern="1200" dirty="0">
                        <a:solidFill>
                          <a:schemeClr val="dk1"/>
                        </a:solidFill>
                        <a:effectLst/>
                        <a:latin typeface="+mn-lt"/>
                        <a:ea typeface="+mn-ea"/>
                        <a:cs typeface="+mn-cs"/>
                      </a:endParaRPr>
                    </a:p>
                    <a:p>
                      <a:r>
                        <a:rPr lang="en-GB" sz="800" kern="1200" dirty="0">
                          <a:solidFill>
                            <a:schemeClr val="dk1"/>
                          </a:solidFill>
                          <a:effectLst/>
                          <a:latin typeface="+mn-lt"/>
                          <a:ea typeface="+mn-ea"/>
                          <a:cs typeface="+mn-cs"/>
                        </a:rPr>
                        <a:t>Generate ideas based on simple design criteria and their own experiences, explaining what they could make.</a:t>
                      </a:r>
                    </a:p>
                    <a:p>
                      <a:r>
                        <a:rPr lang="en-GB" sz="800" kern="1200" dirty="0">
                          <a:solidFill>
                            <a:schemeClr val="dk1"/>
                          </a:solidFill>
                          <a:effectLst/>
                          <a:latin typeface="+mn-lt"/>
                          <a:ea typeface="+mn-ea"/>
                          <a:cs typeface="+mn-cs"/>
                        </a:rPr>
                        <a:t>Develop, model and communicate their ideas through talking, mock-ups and drawings.</a:t>
                      </a:r>
                    </a:p>
                    <a:p>
                      <a:r>
                        <a:rPr lang="en-GB" sz="800" b="1" kern="1200" dirty="0">
                          <a:solidFill>
                            <a:schemeClr val="dk1"/>
                          </a:solidFill>
                          <a:effectLst/>
                          <a:latin typeface="+mn-lt"/>
                          <a:ea typeface="+mn-ea"/>
                          <a:cs typeface="+mn-cs"/>
                        </a:rPr>
                        <a:t>Making</a:t>
                      </a:r>
                      <a:endParaRPr lang="en-GB" sz="800" kern="1200" dirty="0">
                        <a:solidFill>
                          <a:schemeClr val="dk1"/>
                        </a:solidFill>
                        <a:effectLst/>
                        <a:latin typeface="+mn-lt"/>
                        <a:ea typeface="+mn-ea"/>
                        <a:cs typeface="+mn-cs"/>
                      </a:endParaRPr>
                    </a:p>
                    <a:p>
                      <a:r>
                        <a:rPr lang="en-GB" sz="800" kern="1200" dirty="0">
                          <a:solidFill>
                            <a:schemeClr val="dk1"/>
                          </a:solidFill>
                          <a:effectLst/>
                          <a:latin typeface="+mn-lt"/>
                          <a:ea typeface="+mn-ea"/>
                          <a:cs typeface="+mn-cs"/>
                        </a:rPr>
                        <a:t>Plan by suggesting what to do next.</a:t>
                      </a:r>
                    </a:p>
                    <a:p>
                      <a:r>
                        <a:rPr lang="en-GB" sz="800" kern="1200" dirty="0">
                          <a:solidFill>
                            <a:schemeClr val="dk1"/>
                          </a:solidFill>
                          <a:effectLst/>
                          <a:latin typeface="+mn-lt"/>
                          <a:ea typeface="+mn-ea"/>
                          <a:cs typeface="+mn-cs"/>
                        </a:rPr>
                        <a:t>Select and use tools, skills and techniques, explaining their choices.</a:t>
                      </a:r>
                    </a:p>
                    <a:p>
                      <a:r>
                        <a:rPr lang="en-GB" sz="800" kern="1200" dirty="0">
                          <a:solidFill>
                            <a:schemeClr val="dk1"/>
                          </a:solidFill>
                          <a:effectLst/>
                          <a:latin typeface="+mn-lt"/>
                          <a:ea typeface="+mn-ea"/>
                          <a:cs typeface="+mn-cs"/>
                        </a:rPr>
                        <a:t>Select new and reclaimed materials and construction kits to build their structures.</a:t>
                      </a:r>
                    </a:p>
                    <a:p>
                      <a:r>
                        <a:rPr lang="en-GB" sz="800" kern="1200" dirty="0">
                          <a:solidFill>
                            <a:schemeClr val="dk1"/>
                          </a:solidFill>
                          <a:effectLst/>
                          <a:latin typeface="+mn-lt"/>
                          <a:ea typeface="+mn-ea"/>
                          <a:cs typeface="+mn-cs"/>
                        </a:rPr>
                        <a:t>Use simple finishing techniques suitable for the structure they are creating.</a:t>
                      </a:r>
                    </a:p>
                    <a:p>
                      <a:r>
                        <a:rPr lang="en-GB" sz="800" b="1" kern="1200" dirty="0">
                          <a:solidFill>
                            <a:schemeClr val="dk1"/>
                          </a:solidFill>
                          <a:effectLst/>
                          <a:latin typeface="+mn-lt"/>
                          <a:ea typeface="+mn-ea"/>
                          <a:cs typeface="+mn-cs"/>
                        </a:rPr>
                        <a:t>Evaluating</a:t>
                      </a:r>
                      <a:endParaRPr lang="en-GB" sz="800" kern="1200" dirty="0">
                        <a:solidFill>
                          <a:schemeClr val="dk1"/>
                        </a:solidFill>
                        <a:effectLst/>
                        <a:latin typeface="+mn-lt"/>
                        <a:ea typeface="+mn-ea"/>
                        <a:cs typeface="+mn-cs"/>
                      </a:endParaRPr>
                    </a:p>
                    <a:p>
                      <a:r>
                        <a:rPr lang="en-GB" sz="800" kern="1200" dirty="0">
                          <a:solidFill>
                            <a:schemeClr val="dk1"/>
                          </a:solidFill>
                          <a:effectLst/>
                          <a:latin typeface="+mn-lt"/>
                          <a:ea typeface="+mn-ea"/>
                          <a:cs typeface="+mn-cs"/>
                        </a:rPr>
                        <a:t>Explore a range of existing freestanding structures in the school and local environment e.g. everyday products and buildings.</a:t>
                      </a:r>
                    </a:p>
                    <a:p>
                      <a:r>
                        <a:rPr lang="en-GB" sz="800" kern="1200" dirty="0">
                          <a:solidFill>
                            <a:schemeClr val="dk1"/>
                          </a:solidFill>
                          <a:effectLst/>
                          <a:latin typeface="+mn-lt"/>
                          <a:ea typeface="+mn-ea"/>
                          <a:cs typeface="+mn-cs"/>
                        </a:rPr>
                        <a:t>Evaluate their product by discussing how well it works in relation to the purpose, the user and whether it meets the original design criteria.</a:t>
                      </a:r>
                    </a:p>
                    <a:p>
                      <a:r>
                        <a:rPr lang="en-GB" sz="800" b="1" kern="1200" dirty="0">
                          <a:solidFill>
                            <a:schemeClr val="dk1"/>
                          </a:solidFill>
                          <a:effectLst/>
                          <a:latin typeface="+mn-lt"/>
                          <a:ea typeface="+mn-ea"/>
                          <a:cs typeface="+mn-cs"/>
                        </a:rPr>
                        <a:t>Technical knowledge and understanding</a:t>
                      </a:r>
                      <a:endParaRPr lang="en-GB" sz="800" kern="1200" dirty="0">
                        <a:solidFill>
                          <a:schemeClr val="dk1"/>
                        </a:solidFill>
                        <a:effectLst/>
                        <a:latin typeface="+mn-lt"/>
                        <a:ea typeface="+mn-ea"/>
                        <a:cs typeface="+mn-cs"/>
                      </a:endParaRPr>
                    </a:p>
                    <a:p>
                      <a:r>
                        <a:rPr lang="en-GB" sz="800" kern="1200" dirty="0">
                          <a:solidFill>
                            <a:schemeClr val="dk1"/>
                          </a:solidFill>
                          <a:effectLst/>
                          <a:latin typeface="+mn-lt"/>
                          <a:ea typeface="+mn-ea"/>
                          <a:cs typeface="+mn-cs"/>
                        </a:rPr>
                        <a:t>Know how to make freestanding structures stronger, stiffer and more stable.</a:t>
                      </a:r>
                    </a:p>
                    <a:p>
                      <a:r>
                        <a:rPr lang="en-GB" sz="800" kern="1200" dirty="0">
                          <a:solidFill>
                            <a:schemeClr val="dk1"/>
                          </a:solidFill>
                          <a:effectLst/>
                          <a:latin typeface="+mn-lt"/>
                          <a:ea typeface="+mn-ea"/>
                          <a:cs typeface="+mn-cs"/>
                        </a:rPr>
                        <a:t>Know and use technical vocabulary relevant to the project.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 Sticky knowledge </a:t>
                      </a:r>
                      <a:endParaRPr lang="en-US" sz="11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11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800"/>
                        </a:spcAft>
                      </a:pPr>
                      <a:r>
                        <a:rPr lang="en-US" sz="1100" dirty="0"/>
                        <a:t>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6" name="TextBox 5">
            <a:extLst>
              <a:ext uri="{FF2B5EF4-FFF2-40B4-BE49-F238E27FC236}">
                <a16:creationId xmlns:a16="http://schemas.microsoft.com/office/drawing/2014/main" id="{EE985009-E7D1-49E8-893A-056B0FA61C76}"/>
              </a:ext>
            </a:extLst>
          </p:cNvPr>
          <p:cNvSpPr txBox="1"/>
          <p:nvPr/>
        </p:nvSpPr>
        <p:spPr>
          <a:xfrm>
            <a:off x="-52782" y="6482083"/>
            <a:ext cx="12297564" cy="307777"/>
          </a:xfrm>
          <a:prstGeom prst="rect">
            <a:avLst/>
          </a:prstGeom>
          <a:noFill/>
        </p:spPr>
        <p:txBody>
          <a:bodyPr wrap="square">
            <a:spAutoFit/>
          </a:bodyPr>
          <a:lstStyle/>
          <a:p>
            <a:pPr algn="ctr"/>
            <a:r>
              <a:rPr lang="en-US" sz="1400" i="1" dirty="0">
                <a:solidFill>
                  <a:schemeClr val="bg1">
                    <a:lumMod val="50000"/>
                  </a:schemeClr>
                </a:solidFill>
              </a:rPr>
              <a:t>At the heart of education is a positive, synergistic relationship between the teacher and the student. This dynamic creates the environment for learning to take place. </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6DF42D42-0CEB-435B-AD2D-0ADD93E98EC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197730">
            <a:off x="650093" y="402385"/>
            <a:ext cx="1192809" cy="386669"/>
          </a:xfrm>
          <a:prstGeom prst="rect">
            <a:avLst/>
          </a:prstGeom>
        </p:spPr>
      </p:pic>
      <p:pic>
        <p:nvPicPr>
          <p:cNvPr id="3076" name="Picture 4" descr="See the source image">
            <a:extLst>
              <a:ext uri="{FF2B5EF4-FFF2-40B4-BE49-F238E27FC236}">
                <a16:creationId xmlns:a16="http://schemas.microsoft.com/office/drawing/2014/main" id="{706D85D1-16BB-4B06-B2CA-7F9990E63E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20518"/>
            <a:ext cx="1915453" cy="19154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a:extLst>
              <a:ext uri="{FF2B5EF4-FFF2-40B4-BE49-F238E27FC236}">
                <a16:creationId xmlns:a16="http://schemas.microsoft.com/office/drawing/2014/main" id="{FDFD0639-DD35-4F11-8CAD-68D61E05E5AF}"/>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11353800" y="5324284"/>
            <a:ext cx="1243480" cy="1311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E86068C-E4F3-4063-B847-D2FC77DC8B1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360602" y="68137"/>
            <a:ext cx="614034" cy="614034"/>
          </a:xfrm>
          <a:prstGeom prst="rect">
            <a:avLst/>
          </a:prstGeom>
        </p:spPr>
      </p:pic>
      <p:pic>
        <p:nvPicPr>
          <p:cNvPr id="5" name="Picture 4">
            <a:extLst>
              <a:ext uri="{FF2B5EF4-FFF2-40B4-BE49-F238E27FC236}">
                <a16:creationId xmlns:a16="http://schemas.microsoft.com/office/drawing/2014/main" id="{3F4432A0-F523-4F37-9145-061956227A8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20786153">
            <a:off x="2632469" y="222878"/>
            <a:ext cx="423530" cy="423530"/>
          </a:xfrm>
          <a:prstGeom prst="rect">
            <a:avLst/>
          </a:prstGeom>
        </p:spPr>
      </p:pic>
      <p:pic>
        <p:nvPicPr>
          <p:cNvPr id="12" name="Picture 11">
            <a:extLst>
              <a:ext uri="{FF2B5EF4-FFF2-40B4-BE49-F238E27FC236}">
                <a16:creationId xmlns:a16="http://schemas.microsoft.com/office/drawing/2014/main" id="{ABCC15F5-3ECD-4A4E-9645-0681E1EFA0D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658156">
            <a:off x="8327109" y="179118"/>
            <a:ext cx="423530" cy="423530"/>
          </a:xfrm>
          <a:prstGeom prst="rect">
            <a:avLst/>
          </a:prstGeom>
        </p:spPr>
      </p:pic>
    </p:spTree>
    <p:extLst>
      <p:ext uri="{BB962C8B-B14F-4D97-AF65-F5344CB8AC3E}">
        <p14:creationId xmlns:p14="http://schemas.microsoft.com/office/powerpoint/2010/main" val="2492913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80024315"/>
              </p:ext>
            </p:extLst>
          </p:nvPr>
        </p:nvGraphicFramePr>
        <p:xfrm>
          <a:off x="231033" y="575513"/>
          <a:ext cx="11459364" cy="5578602"/>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43278">
                  <a:extLst>
                    <a:ext uri="{9D8B030D-6E8A-4147-A177-3AD203B41FA5}">
                      <a16:colId xmlns:a16="http://schemas.microsoft.com/office/drawing/2014/main" val="4046203905"/>
                    </a:ext>
                  </a:extLst>
                </a:gridCol>
                <a:gridCol w="1493774">
                  <a:extLst>
                    <a:ext uri="{9D8B030D-6E8A-4147-A177-3AD203B41FA5}">
                      <a16:colId xmlns:a16="http://schemas.microsoft.com/office/drawing/2014/main" val="124247196"/>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dirty="0"/>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3200" b="0" baseline="0" dirty="0">
                          <a:latin typeface="Amatic SC" panose="00000500000000000000" pitchFamily="2" charset="-79"/>
                          <a:cs typeface="Amatic SC" panose="00000500000000000000" pitchFamily="2" charset="-79"/>
                        </a:rPr>
                        <a:t>History</a:t>
                      </a:r>
                      <a:endParaRPr lang="en-US" sz="1600" b="1" i="1" kern="1200" dirty="0">
                        <a:solidFill>
                          <a:schemeClr val="bg1">
                            <a:lumMod val="50000"/>
                          </a:schemeClr>
                        </a:solidFill>
                        <a:effectLst/>
                        <a:latin typeface="+mn-lt"/>
                        <a:ea typeface="+mn-ea"/>
                        <a:cs typeface="+mn-cs"/>
                      </a:endParaRPr>
                    </a:p>
                    <a:p>
                      <a:pPr algn="ctr"/>
                      <a:endParaRPr lang="en-US" sz="1600" b="1" i="1" kern="1200" dirty="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7">
                  <a:txBody>
                    <a:bodyPr/>
                    <a:lstStyle/>
                    <a:p>
                      <a:pPr algn="ctr">
                        <a:lnSpc>
                          <a:spcPct val="107000"/>
                        </a:lnSpc>
                        <a:spcAft>
                          <a:spcPts val="0"/>
                        </a:spcAft>
                      </a:pPr>
                      <a:r>
                        <a:rPr lang="en-GB" sz="900" u="sng" dirty="0">
                          <a:effectLst/>
                          <a:latin typeface="Comic Sans MS" panose="030F0702030302020204" pitchFamily="66" charset="0"/>
                          <a:ea typeface="Calibri" panose="020F0502020204030204" pitchFamily="34" charset="0"/>
                          <a:cs typeface="Arial" panose="020B0604020202020204" pitchFamily="34" charset="0"/>
                        </a:rPr>
                        <a:t>Key skills </a:t>
                      </a:r>
                    </a:p>
                    <a:p>
                      <a:pPr algn="ctr">
                        <a:lnSpc>
                          <a:spcPct val="107000"/>
                        </a:lnSpc>
                        <a:spcAft>
                          <a:spcPts val="0"/>
                        </a:spcAft>
                      </a:pPr>
                      <a:r>
                        <a:rPr lang="en-GB" sz="900" u="sng" dirty="0">
                          <a:effectLst/>
                          <a:latin typeface="Comic Sans MS" panose="030F0702030302020204" pitchFamily="66" charset="0"/>
                          <a:ea typeface="Calibri" panose="020F0502020204030204" pitchFamily="34" charset="0"/>
                          <a:cs typeface="Arial" panose="020B0604020202020204" pitchFamily="34" charset="0"/>
                        </a:rPr>
                        <a:t>Chronological knowledge and understanding</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900" dirty="0">
                          <a:effectLst/>
                          <a:latin typeface="Comic Sans MS" panose="030F0702030302020204" pitchFamily="66" charset="0"/>
                          <a:ea typeface="Calibri" panose="020F0502020204030204" pitchFamily="34" charset="0"/>
                          <a:cs typeface="Arial" panose="020B0604020202020204" pitchFamily="34" charset="0"/>
                        </a:rPr>
                        <a:t>Use every day language related to time.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900" dirty="0">
                          <a:effectLst/>
                          <a:latin typeface="Comic Sans MS" panose="030F0702030302020204" pitchFamily="66" charset="0"/>
                          <a:ea typeface="Calibri" panose="020F0502020204030204" pitchFamily="34" charset="0"/>
                          <a:cs typeface="Arial" panose="020B0604020202020204" pitchFamily="34" charset="0"/>
                        </a:rPr>
                        <a:t>Order and sequence familiar events.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effectLst/>
                          <a:latin typeface="Comic Sans MS" panose="030F0702030302020204" pitchFamily="66" charset="0"/>
                          <a:ea typeface="Calibri" panose="020F0502020204030204" pitchFamily="34" charset="0"/>
                          <a:cs typeface="Arial" panose="020B0604020202020204" pitchFamily="34" charset="0"/>
                        </a:rPr>
                        <a:t>Talk about past and present events in their own lives.</a:t>
                      </a:r>
                      <a:endParaRPr lang="en-GB" sz="900" u="sng" dirty="0">
                        <a:effectLst/>
                        <a:latin typeface="Comic Sans MS" panose="030F0702030302020204" pitchFamily="66"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effectLst/>
                          <a:latin typeface="Comic Sans MS" panose="030F0702030302020204" pitchFamily="66" charset="0"/>
                          <a:ea typeface="Calibri" panose="020F0502020204030204" pitchFamily="34" charset="0"/>
                          <a:cs typeface="Arial" panose="020B0604020202020204" pitchFamily="34" charset="0"/>
                        </a:rPr>
                        <a:t>Describe many story settings, events and characters.</a:t>
                      </a:r>
                    </a:p>
                    <a:p>
                      <a:pPr algn="ctr">
                        <a:lnSpc>
                          <a:spcPct val="107000"/>
                        </a:lnSpc>
                        <a:spcAft>
                          <a:spcPts val="0"/>
                        </a:spcAft>
                      </a:pPr>
                      <a:r>
                        <a:rPr lang="en-GB" sz="900" u="sng" dirty="0">
                          <a:effectLst/>
                          <a:latin typeface="Comic Sans MS" panose="030F0702030302020204" pitchFamily="66" charset="0"/>
                          <a:ea typeface="Calibri" panose="020F0502020204030204" pitchFamily="34" charset="0"/>
                          <a:cs typeface="Arial" panose="020B0604020202020204" pitchFamily="34" charset="0"/>
                        </a:rPr>
                        <a:t>Historical terms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900" dirty="0">
                          <a:effectLst/>
                          <a:latin typeface="Comic Sans MS" panose="030F0702030302020204" pitchFamily="66" charset="0"/>
                          <a:ea typeface="Calibri" panose="020F0502020204030204" pitchFamily="34" charset="0"/>
                          <a:cs typeface="Arial" panose="020B0604020202020204" pitchFamily="34" charset="0"/>
                        </a:rPr>
                        <a:t>Extend vocabulary e.g. past, before, present, future.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900" u="sng" dirty="0">
                          <a:effectLst/>
                          <a:latin typeface="Comic Sans MS" panose="030F0702030302020204" pitchFamily="66" charset="0"/>
                          <a:ea typeface="Calibri" panose="020F0502020204030204" pitchFamily="34" charset="0"/>
                          <a:cs typeface="Arial" panose="020B0604020202020204" pitchFamily="34" charset="0"/>
                        </a:rPr>
                        <a:t>Historical enquiry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900" dirty="0">
                          <a:effectLst/>
                          <a:latin typeface="Comic Sans MS" panose="030F0702030302020204" pitchFamily="66" charset="0"/>
                          <a:ea typeface="Calibri" panose="020F0502020204030204" pitchFamily="34" charset="0"/>
                          <a:cs typeface="Arial" panose="020B0604020202020204" pitchFamily="34" charset="0"/>
                        </a:rPr>
                        <a:t>Be curious about people and show interest in stories.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900" dirty="0">
                          <a:effectLst/>
                          <a:latin typeface="Comic Sans MS" panose="030F0702030302020204" pitchFamily="66" charset="0"/>
                          <a:ea typeface="Calibri" panose="020F0502020204030204" pitchFamily="34" charset="0"/>
                          <a:cs typeface="Arial" panose="020B0604020202020204" pitchFamily="34" charset="0"/>
                        </a:rPr>
                        <a:t>Explain own knowledge and understanding and ask appropriate questions.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900" dirty="0">
                          <a:effectLst/>
                          <a:latin typeface="Comic Sans MS" panose="030F0702030302020204" pitchFamily="66" charset="0"/>
                          <a:ea typeface="Calibri" panose="020F0502020204030204" pitchFamily="34" charset="0"/>
                          <a:cs typeface="Arial" panose="020B0604020202020204" pitchFamily="34" charset="0"/>
                        </a:rPr>
                        <a:t>Know about similarities, differences, patterns and change.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900" dirty="0">
                          <a:effectLst/>
                          <a:latin typeface="Comic Sans MS" panose="030F0702030302020204" pitchFamily="66" charset="0"/>
                          <a:ea typeface="Calibri" panose="020F0502020204030204" pitchFamily="34" charset="0"/>
                          <a:cs typeface="Arial" panose="020B0604020202020204" pitchFamily="34" charset="0"/>
                        </a:rPr>
                        <a:t>Question why things happen and give explanations.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900" dirty="0">
                          <a:effectLst/>
                          <a:latin typeface="Comic Sans MS" panose="030F0702030302020204" pitchFamily="66" charset="0"/>
                          <a:ea typeface="Calibri" panose="020F0502020204030204" pitchFamily="34" charset="0"/>
                          <a:cs typeface="Arial" panose="020B0604020202020204" pitchFamily="34" charset="0"/>
                        </a:rPr>
                        <a:t>Recognise and describe special times or events.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a:effectLst/>
                          <a:latin typeface="Comic Sans MS" panose="030F0702030302020204" pitchFamily="66" charset="0"/>
                          <a:ea typeface="Calibri" panose="020F0502020204030204" pitchFamily="34" charset="0"/>
                          <a:cs typeface="Arial" panose="020B0604020202020204" pitchFamily="34" charset="0"/>
                        </a:rPr>
                        <a:t>Be curious about people and show interest in stories.</a:t>
                      </a:r>
                      <a:r>
                        <a:rPr lang="en-GB" sz="1100" dirty="0">
                          <a:effectLst/>
                          <a:latin typeface="Comic Sans MS" panose="030F0702030302020204" pitchFamily="66" charset="0"/>
                          <a:ea typeface="Calibri" panose="020F0502020204030204" pitchFamily="34"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1850951761"/>
                  </a:ext>
                </a:extLst>
              </a:tr>
              <a:tr h="781483">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dirty="0">
                          <a:solidFill>
                            <a:schemeClr val="bg1">
                              <a:lumMod val="50000"/>
                            </a:schemeClr>
                          </a:solidFill>
                          <a:latin typeface="+mn-lt"/>
                          <a:cs typeface="Amatic SC" panose="00000500000000000000" pitchFamily="2" charset="-79"/>
                        </a:rPr>
                        <a:t>Sticky</a:t>
                      </a:r>
                      <a:r>
                        <a:rPr lang="en-GB" sz="1100" b="1" baseline="0" dirty="0">
                          <a:solidFill>
                            <a:schemeClr val="bg1">
                              <a:lumMod val="50000"/>
                            </a:schemeClr>
                          </a:solidFill>
                          <a:latin typeface="+mn-lt"/>
                          <a:cs typeface="Amatic SC" panose="00000500000000000000" pitchFamily="2" charset="-79"/>
                        </a:rPr>
                        <a:t> knowledge </a:t>
                      </a:r>
                    </a:p>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000" b="1" dirty="0">
                          <a:solidFill>
                            <a:schemeClr val="bg1">
                              <a:lumMod val="50000"/>
                            </a:schemeClr>
                          </a:solidFill>
                          <a:latin typeface="+mn-lt"/>
                          <a:cs typeface="Amatic SC" panose="00000500000000000000" pitchFamily="2" charset="-79"/>
                        </a:rPr>
                        <a:t>Sticky</a:t>
                      </a:r>
                      <a:r>
                        <a:rPr lang="en-GB" sz="1000" b="1" baseline="0" dirty="0">
                          <a:solidFill>
                            <a:schemeClr val="bg1">
                              <a:lumMod val="50000"/>
                            </a:schemeClr>
                          </a:solidFill>
                          <a:latin typeface="+mn-lt"/>
                          <a:cs typeface="Amatic SC" panose="00000500000000000000" pitchFamily="2" charset="-79"/>
                        </a:rPr>
                        <a:t> knowledge </a:t>
                      </a:r>
                    </a:p>
                    <a:p>
                      <a:pPr algn="ctr">
                        <a:lnSpc>
                          <a:spcPct val="107000"/>
                        </a:lnSpc>
                        <a:spcAft>
                          <a:spcPts val="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latin typeface="+mn-lt"/>
                          <a:cs typeface="Amatic SC" panose="00000500000000000000" pitchFamily="2" charset="-79"/>
                        </a:rPr>
                        <a:t>Sticky knowledge </a:t>
                      </a:r>
                    </a:p>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bg1">
                              <a:lumMod val="50000"/>
                            </a:schemeClr>
                          </a:solidFill>
                          <a:latin typeface="+mn-lt"/>
                          <a:cs typeface="Amatic SC" panose="00000500000000000000" pitchFamily="2" charset="-79"/>
                        </a:rPr>
                        <a:t>Sticky</a:t>
                      </a:r>
                      <a:r>
                        <a:rPr lang="en-GB" sz="900" b="1" baseline="0" dirty="0">
                          <a:solidFill>
                            <a:schemeClr val="bg1">
                              <a:lumMod val="50000"/>
                            </a:schemeClr>
                          </a:solidFill>
                          <a:latin typeface="+mn-lt"/>
                          <a:cs typeface="Amatic SC" panose="00000500000000000000" pitchFamily="2" charset="-79"/>
                        </a:rPr>
                        <a:t> knowledge </a:t>
                      </a: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bg1">
                              <a:lumMod val="50000"/>
                            </a:schemeClr>
                          </a:solidFill>
                          <a:latin typeface="+mn-lt"/>
                          <a:cs typeface="Amatic SC" panose="00000500000000000000" pitchFamily="2" charset="-79"/>
                        </a:rPr>
                        <a:t>Sticky</a:t>
                      </a:r>
                      <a:r>
                        <a:rPr lang="en-GB" sz="1000" b="1" baseline="0" dirty="0">
                          <a:solidFill>
                            <a:schemeClr val="bg1">
                              <a:lumMod val="50000"/>
                            </a:schemeClr>
                          </a:solidFill>
                          <a:latin typeface="+mn-lt"/>
                          <a:cs typeface="Amatic SC" panose="00000500000000000000" pitchFamily="2" charset="-79"/>
                        </a:rPr>
                        <a:t> knowledge </a:t>
                      </a:r>
                    </a:p>
                    <a:p>
                      <a:pPr algn="ctr"/>
                      <a:endParaRPr lang="en-GB" sz="1000"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endParaRPr lang="en-US"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6" name="TextBox 5">
            <a:extLst>
              <a:ext uri="{FF2B5EF4-FFF2-40B4-BE49-F238E27FC236}">
                <a16:creationId xmlns:a16="http://schemas.microsoft.com/office/drawing/2014/main" id="{B313AC54-6A12-4F6B-9B40-FB4CFF8167A9}"/>
              </a:ext>
            </a:extLst>
          </p:cNvPr>
          <p:cNvSpPr txBox="1"/>
          <p:nvPr/>
        </p:nvSpPr>
        <p:spPr>
          <a:xfrm>
            <a:off x="92077" y="6482083"/>
            <a:ext cx="12505336" cy="307777"/>
          </a:xfrm>
          <a:prstGeom prst="rect">
            <a:avLst/>
          </a:prstGeom>
          <a:noFill/>
        </p:spPr>
        <p:txBody>
          <a:bodyPr wrap="square">
            <a:spAutoFit/>
          </a:bodyPr>
          <a:lstStyle/>
          <a:p>
            <a:r>
              <a:rPr lang="en-US" sz="1400" i="1" dirty="0">
                <a:solidFill>
                  <a:schemeClr val="bg1">
                    <a:lumMod val="50000"/>
                  </a:schemeClr>
                </a:solidFill>
              </a:rPr>
              <a:t>Our educational method is grounded in the conviction that every individual is spiritual by nature and therefore possesses incredible capacity for learning and growth</a:t>
            </a:r>
            <a:r>
              <a:rPr lang="en-US" sz="1200" dirty="0">
                <a:solidFill>
                  <a:schemeClr val="bg1">
                    <a:lumMod val="50000"/>
                  </a:schemeClr>
                </a:solidFill>
              </a:rPr>
              <a:t>.</a:t>
            </a:r>
            <a:endParaRPr lang="en-GB" sz="1200" dirty="0">
              <a:solidFill>
                <a:schemeClr val="bg1">
                  <a:lumMod val="50000"/>
                </a:schemeClr>
              </a:solidFill>
            </a:endParaRPr>
          </a:p>
        </p:txBody>
      </p:sp>
      <p:pic>
        <p:nvPicPr>
          <p:cNvPr id="8" name="Picture 7">
            <a:extLst>
              <a:ext uri="{FF2B5EF4-FFF2-40B4-BE49-F238E27FC236}">
                <a16:creationId xmlns:a16="http://schemas.microsoft.com/office/drawing/2014/main" id="{F3D10AAF-7670-454E-AC8A-F0EB9E76610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97874" y="68140"/>
            <a:ext cx="618138" cy="618138"/>
          </a:xfrm>
          <a:prstGeom prst="rect">
            <a:avLst/>
          </a:prstGeom>
        </p:spPr>
      </p:pic>
    </p:spTree>
    <p:extLst>
      <p:ext uri="{BB962C8B-B14F-4D97-AF65-F5344CB8AC3E}">
        <p14:creationId xmlns:p14="http://schemas.microsoft.com/office/powerpoint/2010/main" val="533069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6773079"/>
              </p:ext>
            </p:extLst>
          </p:nvPr>
        </p:nvGraphicFramePr>
        <p:xfrm>
          <a:off x="262488" y="492233"/>
          <a:ext cx="11459364" cy="7572821"/>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52906">
                  <a:extLst>
                    <a:ext uri="{9D8B030D-6E8A-4147-A177-3AD203B41FA5}">
                      <a16:colId xmlns:a16="http://schemas.microsoft.com/office/drawing/2014/main" val="872926247"/>
                    </a:ext>
                  </a:extLst>
                </a:gridCol>
                <a:gridCol w="1484146">
                  <a:extLst>
                    <a:ext uri="{9D8B030D-6E8A-4147-A177-3AD203B41FA5}">
                      <a16:colId xmlns:a16="http://schemas.microsoft.com/office/drawing/2014/main" val="4138297329"/>
                    </a:ext>
                  </a:extLst>
                </a:gridCol>
                <a:gridCol w="1450440">
                  <a:extLst>
                    <a:ext uri="{9D8B030D-6E8A-4147-A177-3AD203B41FA5}">
                      <a16:colId xmlns:a16="http://schemas.microsoft.com/office/drawing/2014/main" val="1315738151"/>
                    </a:ext>
                  </a:extLst>
                </a:gridCol>
                <a:gridCol w="1703170">
                  <a:extLst>
                    <a:ext uri="{9D8B030D-6E8A-4147-A177-3AD203B41FA5}">
                      <a16:colId xmlns:a16="http://schemas.microsoft.com/office/drawing/2014/main" val="2573491699"/>
                    </a:ext>
                  </a:extLst>
                </a:gridCol>
                <a:gridCol w="120494">
                  <a:extLst>
                    <a:ext uri="{9D8B030D-6E8A-4147-A177-3AD203B41FA5}">
                      <a16:colId xmlns:a16="http://schemas.microsoft.com/office/drawing/2014/main" val="345752596"/>
                    </a:ext>
                  </a:extLst>
                </a:gridCol>
                <a:gridCol w="1637052">
                  <a:extLst>
                    <a:ext uri="{9D8B030D-6E8A-4147-A177-3AD203B41FA5}">
                      <a16:colId xmlns:a16="http://schemas.microsoft.com/office/drawing/2014/main" val="2335150482"/>
                    </a:ext>
                  </a:extLst>
                </a:gridCol>
                <a:gridCol w="213297">
                  <a:extLst>
                    <a:ext uri="{9D8B030D-6E8A-4147-A177-3AD203B41FA5}">
                      <a16:colId xmlns:a16="http://schemas.microsoft.com/office/drawing/2014/main" val="4046203905"/>
                    </a:ext>
                  </a:extLst>
                </a:gridCol>
                <a:gridCol w="1423755">
                  <a:extLst>
                    <a:ext uri="{9D8B030D-6E8A-4147-A177-3AD203B41FA5}">
                      <a16:colId xmlns:a16="http://schemas.microsoft.com/office/drawing/2014/main" val="3958640114"/>
                    </a:ext>
                  </a:extLst>
                </a:gridCol>
              </a:tblGrid>
              <a:tr h="589763">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280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50995">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8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2777752">
                <a:tc rowSpan="3">
                  <a:txBody>
                    <a:bodyPr/>
                    <a:lstStyle/>
                    <a:p>
                      <a:pPr algn="ctr"/>
                      <a:r>
                        <a:rPr lang="en-US" sz="2400" b="1" dirty="0">
                          <a:latin typeface="Amatic SC" panose="00000500000000000000" pitchFamily="2" charset="-79"/>
                          <a:cs typeface="Amatic SC" panose="00000500000000000000" pitchFamily="2" charset="-79"/>
                        </a:rPr>
                        <a:t>Geography </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9">
                  <a:txBody>
                    <a:bodyPr/>
                    <a:lstStyle/>
                    <a:p>
                      <a:r>
                        <a:rPr lang="en-US" sz="800" dirty="0"/>
                        <a:t>Understanding the world involves guiding children to </a:t>
                      </a:r>
                      <a:r>
                        <a:rPr lang="en-US" sz="800" b="1" dirty="0"/>
                        <a:t>make sense of their physical world and their community</a:t>
                      </a:r>
                      <a:r>
                        <a:rPr lang="en-US" sz="800" dirty="0"/>
                        <a:t>.</a:t>
                      </a:r>
                    </a:p>
                    <a:p>
                      <a:r>
                        <a:rPr lang="en-US" sz="800" dirty="0"/>
                        <a:t>Key skills</a:t>
                      </a:r>
                    </a:p>
                    <a:p>
                      <a:r>
                        <a:rPr lang="en-US" sz="800" dirty="0"/>
                        <a:t> </a:t>
                      </a:r>
                      <a:r>
                        <a:rPr lang="en-GB" sz="800" u="sng" kern="1200" dirty="0">
                          <a:solidFill>
                            <a:schemeClr val="dk1"/>
                          </a:solidFill>
                          <a:effectLst/>
                          <a:latin typeface="+mn-lt"/>
                          <a:ea typeface="+mn-ea"/>
                          <a:cs typeface="+mn-cs"/>
                        </a:rPr>
                        <a:t>Communicate geographically</a:t>
                      </a:r>
                      <a:endParaRPr lang="en-GB" sz="800" kern="1200" dirty="0">
                        <a:solidFill>
                          <a:schemeClr val="dk1"/>
                        </a:solidFill>
                        <a:effectLst/>
                        <a:latin typeface="+mn-lt"/>
                        <a:ea typeface="+mn-ea"/>
                        <a:cs typeface="+mn-cs"/>
                      </a:endParaRPr>
                    </a:p>
                    <a:p>
                      <a:r>
                        <a:rPr lang="en-GB" sz="800" kern="1200" dirty="0">
                          <a:solidFill>
                            <a:schemeClr val="dk1"/>
                          </a:solidFill>
                          <a:effectLst/>
                          <a:latin typeface="+mn-lt"/>
                          <a:ea typeface="+mn-ea"/>
                          <a:cs typeface="+mn-cs"/>
                        </a:rPr>
                        <a:t>Use</a:t>
                      </a:r>
                      <a:r>
                        <a:rPr lang="en-GB" sz="800" u="sng" kern="1200" dirty="0">
                          <a:solidFill>
                            <a:schemeClr val="dk1"/>
                          </a:solidFill>
                          <a:effectLst/>
                          <a:latin typeface="+mn-lt"/>
                          <a:ea typeface="+mn-ea"/>
                          <a:cs typeface="+mn-cs"/>
                        </a:rPr>
                        <a:t> </a:t>
                      </a:r>
                      <a:r>
                        <a:rPr lang="en-GB" sz="800" kern="1200" dirty="0">
                          <a:solidFill>
                            <a:schemeClr val="dk1"/>
                          </a:solidFill>
                          <a:effectLst/>
                          <a:latin typeface="+mn-lt"/>
                          <a:ea typeface="+mn-ea"/>
                          <a:cs typeface="+mn-cs"/>
                        </a:rPr>
                        <a:t>simple locational and directional language (E.g. near and far, left and right) to describe the location of features.</a:t>
                      </a:r>
                      <a:r>
                        <a:rPr lang="en-GB" sz="800" u="sng" kern="1200" dirty="0">
                          <a:solidFill>
                            <a:schemeClr val="dk1"/>
                          </a:solidFill>
                          <a:effectLst/>
                          <a:latin typeface="+mn-lt"/>
                          <a:ea typeface="+mn-ea"/>
                          <a:cs typeface="+mn-cs"/>
                        </a:rPr>
                        <a:t> </a:t>
                      </a:r>
                      <a:endParaRPr lang="en-GB" sz="800" kern="1200" dirty="0">
                        <a:solidFill>
                          <a:schemeClr val="dk1"/>
                        </a:solidFill>
                        <a:effectLst/>
                        <a:latin typeface="+mn-lt"/>
                        <a:ea typeface="+mn-ea"/>
                        <a:cs typeface="+mn-cs"/>
                      </a:endParaRPr>
                    </a:p>
                    <a:p>
                      <a:r>
                        <a:rPr lang="en-GB" sz="800" u="sng" kern="1200" dirty="0">
                          <a:solidFill>
                            <a:schemeClr val="dk1"/>
                          </a:solidFill>
                          <a:effectLst/>
                          <a:latin typeface="+mn-lt"/>
                          <a:ea typeface="+mn-ea"/>
                          <a:cs typeface="+mn-cs"/>
                        </a:rPr>
                        <a:t>Enquire geographically</a:t>
                      </a:r>
                      <a:endParaRPr lang="en-GB" sz="800" kern="1200" dirty="0">
                        <a:solidFill>
                          <a:schemeClr val="dk1"/>
                        </a:solidFill>
                        <a:effectLst/>
                        <a:latin typeface="+mn-lt"/>
                        <a:ea typeface="+mn-ea"/>
                        <a:cs typeface="+mn-cs"/>
                      </a:endParaRPr>
                    </a:p>
                    <a:p>
                      <a:r>
                        <a:rPr lang="en-GB" sz="800" kern="1200" dirty="0">
                          <a:solidFill>
                            <a:schemeClr val="dk1"/>
                          </a:solidFill>
                          <a:effectLst/>
                          <a:latin typeface="+mn-lt"/>
                          <a:ea typeface="+mn-ea"/>
                          <a:cs typeface="+mn-cs"/>
                        </a:rPr>
                        <a:t>Ask and answer geographical questions (e.g. What is this place like? What do people do in this place?)</a:t>
                      </a:r>
                    </a:p>
                    <a:p>
                      <a:r>
                        <a:rPr lang="en-GB" sz="800" u="sng" kern="1200" dirty="0">
                          <a:solidFill>
                            <a:schemeClr val="dk1"/>
                          </a:solidFill>
                          <a:effectLst/>
                          <a:latin typeface="+mn-lt"/>
                          <a:ea typeface="+mn-ea"/>
                          <a:cs typeface="+mn-cs"/>
                        </a:rPr>
                        <a:t>Mapping</a:t>
                      </a:r>
                      <a:endParaRPr lang="en-GB" sz="800" kern="1200" dirty="0">
                        <a:solidFill>
                          <a:schemeClr val="dk1"/>
                        </a:solidFill>
                        <a:effectLst/>
                        <a:latin typeface="+mn-lt"/>
                        <a:ea typeface="+mn-ea"/>
                        <a:cs typeface="+mn-cs"/>
                      </a:endParaRPr>
                    </a:p>
                    <a:p>
                      <a:r>
                        <a:rPr lang="en-GB" sz="800" kern="1200" dirty="0">
                          <a:solidFill>
                            <a:schemeClr val="dk1"/>
                          </a:solidFill>
                          <a:effectLst/>
                          <a:latin typeface="+mn-lt"/>
                          <a:ea typeface="+mn-ea"/>
                          <a:cs typeface="+mn-cs"/>
                        </a:rPr>
                        <a:t>Use world maps, atlases and globes to identify the UK. </a:t>
                      </a:r>
                    </a:p>
                    <a:p>
                      <a:r>
                        <a:rPr lang="en-GB" sz="800" kern="1200" dirty="0">
                          <a:solidFill>
                            <a:schemeClr val="dk1"/>
                          </a:solidFill>
                          <a:effectLst/>
                          <a:latin typeface="+mn-lt"/>
                          <a:ea typeface="+mn-ea"/>
                          <a:cs typeface="+mn-cs"/>
                        </a:rPr>
                        <a:t>Use world maps, atlases and globes to identify the UK. </a:t>
                      </a:r>
                    </a:p>
                    <a:p>
                      <a:r>
                        <a:rPr lang="en-GB" sz="800" kern="1200" dirty="0">
                          <a:solidFill>
                            <a:schemeClr val="dk1"/>
                          </a:solidFill>
                          <a:effectLst/>
                          <a:latin typeface="+mn-lt"/>
                          <a:ea typeface="+mn-ea"/>
                          <a:cs typeface="+mn-cs"/>
                        </a:rPr>
                        <a:t>Use aerial photographs and plan perspectives to recognise landmarks and basic human and physical features.</a:t>
                      </a:r>
                    </a:p>
                    <a:p>
                      <a:r>
                        <a:rPr lang="en-GB" sz="800" u="sng" kern="1200" dirty="0">
                          <a:solidFill>
                            <a:schemeClr val="dk1"/>
                          </a:solidFill>
                          <a:effectLst/>
                          <a:latin typeface="+mn-lt"/>
                          <a:ea typeface="+mn-ea"/>
                          <a:cs typeface="+mn-cs"/>
                        </a:rPr>
                        <a:t>Location</a:t>
                      </a:r>
                      <a:endParaRPr lang="en-GB" sz="800" kern="1200" dirty="0">
                        <a:solidFill>
                          <a:schemeClr val="dk1"/>
                        </a:solidFill>
                        <a:effectLst/>
                        <a:latin typeface="+mn-lt"/>
                        <a:ea typeface="+mn-ea"/>
                        <a:cs typeface="+mn-cs"/>
                      </a:endParaRPr>
                    </a:p>
                    <a:p>
                      <a:r>
                        <a:rPr lang="en-GB" sz="800" u="sng" kern="1200" dirty="0">
                          <a:solidFill>
                            <a:schemeClr val="dk1"/>
                          </a:solidFill>
                          <a:effectLst/>
                          <a:latin typeface="+mn-lt"/>
                          <a:ea typeface="+mn-ea"/>
                          <a:cs typeface="+mn-cs"/>
                        </a:rPr>
                        <a:t>(Space)</a:t>
                      </a:r>
                      <a:endParaRPr lang="en-GB" sz="800" kern="1200" dirty="0">
                        <a:solidFill>
                          <a:schemeClr val="dk1"/>
                        </a:solidFill>
                        <a:effectLst/>
                        <a:latin typeface="+mn-lt"/>
                        <a:ea typeface="+mn-ea"/>
                        <a:cs typeface="+mn-cs"/>
                      </a:endParaRPr>
                    </a:p>
                    <a:p>
                      <a:r>
                        <a:rPr lang="en-GB" sz="800" kern="1200" dirty="0">
                          <a:solidFill>
                            <a:schemeClr val="dk1"/>
                          </a:solidFill>
                          <a:effectLst/>
                          <a:latin typeface="+mn-lt"/>
                          <a:ea typeface="+mn-ea"/>
                          <a:cs typeface="+mn-cs"/>
                        </a:rPr>
                        <a:t>Name, locate and identify  England and London and its surrounding seas.</a:t>
                      </a:r>
                    </a:p>
                    <a:p>
                      <a:r>
                        <a:rPr lang="en-GB" sz="800" kern="1200" dirty="0">
                          <a:solidFill>
                            <a:schemeClr val="dk1"/>
                          </a:solidFill>
                          <a:effectLst/>
                          <a:latin typeface="+mn-lt"/>
                          <a:ea typeface="+mn-ea"/>
                          <a:cs typeface="+mn-cs"/>
                        </a:rPr>
                        <a:t>Name, locate and identify Africa and name some of its countries</a:t>
                      </a:r>
                    </a:p>
                    <a:p>
                      <a:r>
                        <a:rPr lang="en-GB" sz="800" kern="1200" dirty="0">
                          <a:solidFill>
                            <a:schemeClr val="dk1"/>
                          </a:solidFill>
                          <a:effectLst/>
                          <a:latin typeface="+mn-lt"/>
                          <a:ea typeface="+mn-ea"/>
                          <a:cs typeface="+mn-cs"/>
                        </a:rPr>
                        <a:t>Name and locate Europe</a:t>
                      </a:r>
                    </a:p>
                    <a:p>
                      <a:r>
                        <a:rPr lang="en-GB" sz="800" u="sng" kern="1200" dirty="0">
                          <a:solidFill>
                            <a:schemeClr val="dk1"/>
                          </a:solidFill>
                          <a:effectLst/>
                          <a:latin typeface="+mn-lt"/>
                          <a:ea typeface="+mn-ea"/>
                          <a:cs typeface="+mn-cs"/>
                        </a:rPr>
                        <a:t>Place </a:t>
                      </a:r>
                      <a:endParaRPr lang="en-GB" sz="800" kern="1200" dirty="0">
                        <a:solidFill>
                          <a:schemeClr val="dk1"/>
                        </a:solidFill>
                        <a:effectLst/>
                        <a:latin typeface="+mn-lt"/>
                        <a:ea typeface="+mn-ea"/>
                        <a:cs typeface="+mn-cs"/>
                      </a:endParaRPr>
                    </a:p>
                    <a:p>
                      <a:r>
                        <a:rPr lang="en-GB" sz="800" kern="1200" dirty="0">
                          <a:solidFill>
                            <a:schemeClr val="dk1"/>
                          </a:solidFill>
                          <a:effectLst/>
                          <a:latin typeface="+mn-lt"/>
                          <a:ea typeface="+mn-ea"/>
                          <a:cs typeface="+mn-cs"/>
                        </a:rPr>
                        <a:t>Identify the key features of a city</a:t>
                      </a:r>
                    </a:p>
                    <a:p>
                      <a:r>
                        <a:rPr lang="en-GB" sz="800" kern="1200" dirty="0">
                          <a:solidFill>
                            <a:schemeClr val="dk1"/>
                          </a:solidFill>
                          <a:effectLst/>
                          <a:latin typeface="+mn-lt"/>
                          <a:ea typeface="+mn-ea"/>
                          <a:cs typeface="+mn-cs"/>
                        </a:rPr>
                        <a:t> </a:t>
                      </a:r>
                      <a:r>
                        <a:rPr lang="en-GB" sz="800" u="sng" kern="1200" dirty="0">
                          <a:solidFill>
                            <a:schemeClr val="dk1"/>
                          </a:solidFill>
                          <a:effectLst/>
                          <a:latin typeface="+mn-lt"/>
                          <a:ea typeface="+mn-ea"/>
                          <a:cs typeface="+mn-cs"/>
                        </a:rPr>
                        <a:t>Physical processes</a:t>
                      </a:r>
                      <a:endParaRPr lang="en-GB" sz="800" kern="1200" dirty="0">
                        <a:solidFill>
                          <a:schemeClr val="dk1"/>
                        </a:solidFill>
                        <a:effectLst/>
                        <a:latin typeface="+mn-lt"/>
                        <a:ea typeface="+mn-ea"/>
                        <a:cs typeface="+mn-cs"/>
                      </a:endParaRPr>
                    </a:p>
                    <a:p>
                      <a:r>
                        <a:rPr lang="en-GB" sz="800" kern="1200" dirty="0">
                          <a:solidFill>
                            <a:schemeClr val="dk1"/>
                          </a:solidFill>
                          <a:effectLst/>
                          <a:latin typeface="+mn-lt"/>
                          <a:ea typeface="+mn-ea"/>
                          <a:cs typeface="+mn-cs"/>
                        </a:rPr>
                        <a:t>Identify the weather daily and the seasons.</a:t>
                      </a:r>
                    </a:p>
                    <a:p>
                      <a:r>
                        <a:rPr lang="en-GB" sz="800" kern="1200" dirty="0">
                          <a:solidFill>
                            <a:schemeClr val="dk1"/>
                          </a:solidFill>
                          <a:effectLst/>
                          <a:latin typeface="+mn-lt"/>
                          <a:ea typeface="+mn-ea"/>
                          <a:cs typeface="+mn-cs"/>
                        </a:rPr>
                        <a:t>To identify key physical features including: Beach, coast, mountain and river</a:t>
                      </a:r>
                      <a:endParaRPr lang="en-GB" sz="800" b="0" dirty="0">
                        <a:solidFill>
                          <a:schemeClr val="tx1"/>
                        </a:solidFill>
                        <a:effectLst/>
                        <a:latin typeface="+mn-lt"/>
                        <a:ea typeface="Calibri" panose="020F0502020204030204" pitchFamily="34" charset="0"/>
                        <a:cs typeface="Amatic SC" panose="00000500000000000000" pitchFamily="2" charset="-79"/>
                      </a:endParaRPr>
                    </a:p>
                    <a:p>
                      <a:pPr algn="ct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879381019"/>
                  </a:ext>
                </a:extLst>
              </a:tr>
              <a:tr h="3250741">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800" b="1" dirty="0">
                          <a:solidFill>
                            <a:schemeClr val="bg1">
                              <a:lumMod val="50000"/>
                            </a:schemeClr>
                          </a:solidFill>
                          <a:latin typeface="+mn-lt"/>
                          <a:cs typeface="Amatic SC" panose="00000500000000000000" pitchFamily="2" charset="-79"/>
                        </a:rPr>
                        <a:t>Sticky</a:t>
                      </a:r>
                      <a:r>
                        <a:rPr lang="en-GB" sz="800" b="1" baseline="0" dirty="0">
                          <a:solidFill>
                            <a:schemeClr val="bg1">
                              <a:lumMod val="50000"/>
                            </a:schemeClr>
                          </a:solidFill>
                          <a:latin typeface="+mn-lt"/>
                          <a:cs typeface="Amatic SC" panose="00000500000000000000" pitchFamily="2" charset="-79"/>
                        </a:rPr>
                        <a:t> knowledge </a:t>
                      </a:r>
                    </a:p>
                    <a:p>
                      <a:pPr marL="171450" indent="-171450">
                        <a:lnSpc>
                          <a:spcPct val="100000"/>
                        </a:lnSpc>
                        <a:spcBef>
                          <a:spcPts val="100"/>
                        </a:spcBef>
                        <a:spcAft>
                          <a:spcPts val="800"/>
                        </a:spcAft>
                        <a:buFont typeface="Courier New" panose="02070309020205020404" pitchFamily="49" charset="0"/>
                        <a:buChar char="o"/>
                      </a:pP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800" b="1" dirty="0">
                          <a:solidFill>
                            <a:schemeClr val="bg1">
                              <a:lumMod val="50000"/>
                            </a:schemeClr>
                          </a:solidFill>
                          <a:latin typeface="+mn-lt"/>
                          <a:cs typeface="Amatic SC" panose="00000500000000000000" pitchFamily="2" charset="-79"/>
                        </a:rPr>
                        <a:t>Sticky</a:t>
                      </a:r>
                      <a:r>
                        <a:rPr lang="en-GB" sz="800" b="1" baseline="0" dirty="0">
                          <a:solidFill>
                            <a:schemeClr val="bg1">
                              <a:lumMod val="50000"/>
                            </a:schemeClr>
                          </a:solidFill>
                          <a:latin typeface="+mn-lt"/>
                          <a:cs typeface="Amatic SC" panose="00000500000000000000" pitchFamily="2" charset="-79"/>
                        </a:rPr>
                        <a:t> knowledge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solidFill>
                            <a:schemeClr val="bg1">
                              <a:lumMod val="50000"/>
                            </a:schemeClr>
                          </a:solidFill>
                          <a:latin typeface="+mn-lt"/>
                          <a:cs typeface="Amatic SC" panose="00000500000000000000" pitchFamily="2" charset="-79"/>
                        </a:rPr>
                        <a:t>Sticky</a:t>
                      </a:r>
                      <a:r>
                        <a:rPr lang="en-GB" sz="800" b="1" baseline="0" dirty="0">
                          <a:solidFill>
                            <a:schemeClr val="bg1">
                              <a:lumMod val="50000"/>
                            </a:schemeClr>
                          </a:solidFill>
                          <a:latin typeface="+mn-lt"/>
                          <a:cs typeface="Amatic SC" panose="00000500000000000000" pitchFamily="2" charset="-79"/>
                        </a:rPr>
                        <a:t> knowledge </a:t>
                      </a:r>
                    </a:p>
                    <a:p>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800" b="1" dirty="0">
                          <a:solidFill>
                            <a:schemeClr val="bg1">
                              <a:lumMod val="50000"/>
                            </a:schemeClr>
                          </a:solidFill>
                          <a:latin typeface="+mn-lt"/>
                          <a:cs typeface="Amatic SC" panose="00000500000000000000" pitchFamily="2" charset="-79"/>
                        </a:rPr>
                        <a:t>Sticky</a:t>
                      </a:r>
                      <a:r>
                        <a:rPr lang="en-GB" sz="800" b="1" baseline="0" dirty="0">
                          <a:solidFill>
                            <a:schemeClr val="bg1">
                              <a:lumMod val="50000"/>
                            </a:schemeClr>
                          </a:solidFill>
                          <a:latin typeface="+mn-lt"/>
                          <a:cs typeface="Amatic SC" panose="00000500000000000000" pitchFamily="2" charset="-79"/>
                        </a:rPr>
                        <a:t> knowledge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800" b="1" dirty="0">
                          <a:solidFill>
                            <a:schemeClr val="bg1">
                              <a:lumMod val="50000"/>
                            </a:schemeClr>
                          </a:solidFill>
                          <a:latin typeface="+mn-lt"/>
                          <a:cs typeface="Amatic SC" panose="00000500000000000000" pitchFamily="2" charset="-79"/>
                        </a:rPr>
                        <a:t>Sticky</a:t>
                      </a:r>
                      <a:r>
                        <a:rPr lang="en-GB" sz="800" b="1" baseline="0" dirty="0">
                          <a:solidFill>
                            <a:schemeClr val="bg1">
                              <a:lumMod val="50000"/>
                            </a:schemeClr>
                          </a:solidFill>
                          <a:latin typeface="+mn-lt"/>
                          <a:cs typeface="Amatic SC" panose="00000500000000000000" pitchFamily="2" charset="-79"/>
                        </a:rPr>
                        <a:t> knowledge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a:lnSpc>
                          <a:spcPct val="107000"/>
                        </a:lnSpc>
                        <a:spcAft>
                          <a:spcPts val="800"/>
                        </a:spcAft>
                      </a:pP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dirty="0">
                          <a:latin typeface="+mn-lt"/>
                        </a:rPr>
                        <a:t>Materials: Floating / Sinking – boat building Metallic / non-metallic objects</a:t>
                      </a:r>
                    </a:p>
                    <a:p>
                      <a:pPr>
                        <a:lnSpc>
                          <a:spcPct val="107000"/>
                        </a:lnSpc>
                        <a:spcAft>
                          <a:spcPts val="800"/>
                        </a:spcAft>
                      </a:pPr>
                      <a:endParaRPr lang="en-US"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 </a:t>
                      </a:r>
                    </a:p>
                    <a:p>
                      <a:r>
                        <a:rPr lang="en-GB" sz="700" b="0" dirty="0">
                          <a:solidFill>
                            <a:schemeClr val="tx1"/>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l" defTabSz="914400" rtl="0" eaLnBrk="1" fontAlgn="auto" latinLnBrk="0" hangingPunct="1">
                        <a:lnSpc>
                          <a:spcPct val="100000"/>
                        </a:lnSpc>
                        <a:spcBef>
                          <a:spcPts val="100"/>
                        </a:spcBef>
                        <a:spcAft>
                          <a:spcPts val="800"/>
                        </a:spcAft>
                        <a:buClrTx/>
                        <a:buSzTx/>
                        <a:buFont typeface="Courier New" panose="02070309020205020404" pitchFamily="49" charset="0"/>
                        <a:buNone/>
                        <a:tabLst/>
                        <a:defRPr/>
                      </a:pPr>
                      <a:r>
                        <a:rPr lang="en-GB" sz="800" b="1" dirty="0">
                          <a:solidFill>
                            <a:schemeClr val="bg1">
                              <a:lumMod val="50000"/>
                            </a:schemeClr>
                          </a:solidFill>
                          <a:latin typeface="+mn-lt"/>
                          <a:cs typeface="Amatic SC" panose="00000500000000000000" pitchFamily="2" charset="-79"/>
                        </a:rPr>
                        <a:t>Sticky</a:t>
                      </a:r>
                      <a:r>
                        <a:rPr lang="en-GB" sz="800" b="1" baseline="0" dirty="0">
                          <a:solidFill>
                            <a:schemeClr val="bg1">
                              <a:lumMod val="50000"/>
                            </a:schemeClr>
                          </a:solidFill>
                          <a:latin typeface="+mn-lt"/>
                          <a:cs typeface="Amatic SC" panose="00000500000000000000" pitchFamily="2" charset="-79"/>
                        </a:rPr>
                        <a:t> knowledge </a:t>
                      </a:r>
                    </a:p>
                    <a:p>
                      <a:pPr marL="0" indent="0">
                        <a:lnSpc>
                          <a:spcPct val="100000"/>
                        </a:lnSpc>
                        <a:spcBef>
                          <a:spcPts val="100"/>
                        </a:spcBef>
                        <a:spcAft>
                          <a:spcPts val="800"/>
                        </a:spcAft>
                        <a:buFont typeface="Courier New" panose="02070309020205020404" pitchFamily="49" charset="0"/>
                        <a:buNone/>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48453">
                <a:tc vMerge="1">
                  <a:txBody>
                    <a:bodyPr/>
                    <a:lstStyle/>
                    <a:p>
                      <a:pPr algn="ctr"/>
                      <a:r>
                        <a:rPr lang="en-US" sz="2400" b="1" dirty="0">
                          <a:latin typeface="Amatic SC" panose="00000500000000000000" pitchFamily="2" charset="-79"/>
                          <a:cs typeface="Amatic SC" panose="00000500000000000000" pitchFamily="2" charset="-79"/>
                        </a:rPr>
                        <a:t>RE / Festivals </a:t>
                      </a:r>
                    </a:p>
                    <a:p>
                      <a:pPr algn="ctr"/>
                      <a:r>
                        <a:rPr lang="en-US" sz="1100" dirty="0"/>
                        <a:t>RE is a compulsory part of the basic curriculum for all Reception age pupils, and should be taught according to this Agreed Syllabus for RE.</a:t>
                      </a:r>
                      <a:endParaRPr lang="en-GB" sz="11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err="1">
                          <a:solidFill>
                            <a:schemeClr val="bg1">
                              <a:lumMod val="50000"/>
                            </a:schemeClr>
                          </a:solidFill>
                          <a:effectLst/>
                          <a:latin typeface="+mn-lt"/>
                          <a:ea typeface="Calibri" panose="020F0502020204030204" pitchFamily="34" charset="0"/>
                          <a:cs typeface="Amatic SC" panose="00000500000000000000" pitchFamily="2" charset="-79"/>
                        </a:rPr>
                        <a:t>Shavouot</a:t>
                      </a: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 </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000" b="1" dirty="0">
                          <a:solidFill>
                            <a:schemeClr val="bg1">
                              <a:lumMod val="50000"/>
                            </a:schemeClr>
                          </a:solidFill>
                        </a:rPr>
                        <a:t>What is special about our world?</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0415482"/>
                  </a:ext>
                </a:extLst>
              </a:tr>
            </a:tbl>
          </a:graphicData>
        </a:graphic>
      </p:graphicFrame>
      <p:sp>
        <p:nvSpPr>
          <p:cNvPr id="6" name="TextBox 5">
            <a:extLst>
              <a:ext uri="{FF2B5EF4-FFF2-40B4-BE49-F238E27FC236}">
                <a16:creationId xmlns:a16="http://schemas.microsoft.com/office/drawing/2014/main" id="{173CCD0D-EEDC-465E-8727-D5C7A8558768}"/>
              </a:ext>
            </a:extLst>
          </p:cNvPr>
          <p:cNvSpPr txBox="1"/>
          <p:nvPr/>
        </p:nvSpPr>
        <p:spPr>
          <a:xfrm>
            <a:off x="838200" y="6550223"/>
            <a:ext cx="11929512" cy="307777"/>
          </a:xfrm>
          <a:prstGeom prst="rect">
            <a:avLst/>
          </a:prstGeom>
          <a:noFill/>
        </p:spPr>
        <p:txBody>
          <a:bodyPr wrap="square">
            <a:spAutoFit/>
          </a:bodyPr>
          <a:lstStyle/>
          <a:p>
            <a:r>
              <a:rPr lang="en-US" sz="1400" b="0" i="1" dirty="0">
                <a:solidFill>
                  <a:schemeClr val="bg1">
                    <a:lumMod val="50000"/>
                  </a:schemeClr>
                </a:solidFill>
                <a:effectLst/>
              </a:rPr>
              <a:t>Developing children’s understanding of social skills and the values and codes of behaviour required for people to work together harmoniously.</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6A4A8A9C-972D-46D6-8C37-C4CB58E0C0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79465" y="51507"/>
            <a:ext cx="628409" cy="628409"/>
          </a:xfrm>
          <a:prstGeom prst="rect">
            <a:avLst/>
          </a:prstGeom>
        </p:spPr>
      </p:pic>
    </p:spTree>
    <p:extLst>
      <p:ext uri="{BB962C8B-B14F-4D97-AF65-F5344CB8AC3E}">
        <p14:creationId xmlns:p14="http://schemas.microsoft.com/office/powerpoint/2010/main" val="116868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6237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586586501"/>
              </p:ext>
            </p:extLst>
          </p:nvPr>
        </p:nvGraphicFramePr>
        <p:xfrm>
          <a:off x="366318" y="506944"/>
          <a:ext cx="11459364" cy="5943600"/>
        </p:xfrm>
        <a:graphic>
          <a:graphicData uri="http://schemas.openxmlformats.org/drawingml/2006/table">
            <a:tbl>
              <a:tblPr firstRow="1" bandRow="1">
                <a:tableStyleId>{5C22544A-7EE6-4342-B048-85BDC9FD1C3A}</a:tableStyleId>
              </a:tblPr>
              <a:tblGrid>
                <a:gridCol w="1682603">
                  <a:extLst>
                    <a:ext uri="{9D8B030D-6E8A-4147-A177-3AD203B41FA5}">
                      <a16:colId xmlns:a16="http://schemas.microsoft.com/office/drawing/2014/main" val="385991600"/>
                    </a:ext>
                  </a:extLst>
                </a:gridCol>
                <a:gridCol w="1591501">
                  <a:extLst>
                    <a:ext uri="{9D8B030D-6E8A-4147-A177-3AD203B41FA5}">
                      <a16:colId xmlns:a16="http://schemas.microsoft.com/office/drawing/2014/main" val="2865123548"/>
                    </a:ext>
                  </a:extLst>
                </a:gridCol>
                <a:gridCol w="1206786">
                  <a:extLst>
                    <a:ext uri="{9D8B030D-6E8A-4147-A177-3AD203B41FA5}">
                      <a16:colId xmlns:a16="http://schemas.microsoft.com/office/drawing/2014/main" val="872926247"/>
                    </a:ext>
                  </a:extLst>
                </a:gridCol>
                <a:gridCol w="2068497">
                  <a:extLst>
                    <a:ext uri="{9D8B030D-6E8A-4147-A177-3AD203B41FA5}">
                      <a16:colId xmlns:a16="http://schemas.microsoft.com/office/drawing/2014/main" val="1315738151"/>
                    </a:ext>
                  </a:extLst>
                </a:gridCol>
                <a:gridCol w="1384916">
                  <a:extLst>
                    <a:ext uri="{9D8B030D-6E8A-4147-A177-3AD203B41FA5}">
                      <a16:colId xmlns:a16="http://schemas.microsoft.com/office/drawing/2014/main" val="2709165749"/>
                    </a:ext>
                  </a:extLst>
                </a:gridCol>
                <a:gridCol w="2148396">
                  <a:extLst>
                    <a:ext uri="{9D8B030D-6E8A-4147-A177-3AD203B41FA5}">
                      <a16:colId xmlns:a16="http://schemas.microsoft.com/office/drawing/2014/main" val="2335150482"/>
                    </a:ext>
                  </a:extLst>
                </a:gridCol>
                <a:gridCol w="1376665">
                  <a:extLst>
                    <a:ext uri="{9D8B030D-6E8A-4147-A177-3AD203B41FA5}">
                      <a16:colId xmlns:a16="http://schemas.microsoft.com/office/drawing/2014/main" val="4046203905"/>
                    </a:ext>
                  </a:extLst>
                </a:gridCol>
              </a:tblGrid>
              <a:tr h="327592">
                <a:tc gridSpan="7">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Early Learning Goals – for the </a:t>
                      </a:r>
                      <a:r>
                        <a:rPr lang="en-US" sz="2800" dirty="0">
                          <a:solidFill>
                            <a:srgbClr val="FF0000"/>
                          </a:solidFill>
                          <a:latin typeface="Amatic SC" panose="00000500000000000000" pitchFamily="2" charset="-79"/>
                          <a:cs typeface="Amatic SC" panose="00000500000000000000" pitchFamily="2" charset="-79"/>
                        </a:rPr>
                        <a:t>end of the year  </a:t>
                      </a:r>
                      <a:r>
                        <a:rPr lang="en-US" sz="2400" dirty="0">
                          <a:solidFill>
                            <a:srgbClr val="FF0000"/>
                          </a:solidFill>
                          <a:latin typeface="Amatic SC" panose="00000500000000000000" pitchFamily="2" charset="-79"/>
                          <a:cs typeface="Amatic SC" panose="00000500000000000000" pitchFamily="2" charset="-79"/>
                        </a:rPr>
                        <a:t>- </a:t>
                      </a:r>
                      <a:r>
                        <a:rPr lang="en-US" sz="2400" dirty="0">
                          <a:solidFill>
                            <a:schemeClr val="bg1">
                              <a:lumMod val="50000"/>
                            </a:schemeClr>
                          </a:solidFill>
                          <a:latin typeface="Amatic SC" panose="00000500000000000000" pitchFamily="2" charset="-79"/>
                          <a:cs typeface="Amatic SC" panose="00000500000000000000" pitchFamily="2" charset="-79"/>
                        </a:rPr>
                        <a:t>Holistic / best fit Judgement! </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Early Learning Goals </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88791">
                <a:tc>
                  <a:txBody>
                    <a:bodyPr/>
                    <a:lstStyle/>
                    <a:p>
                      <a:pPr algn="r"/>
                      <a:r>
                        <a:rPr lang="en-US" sz="1400" b="1" dirty="0">
                          <a:latin typeface="Amatic SC" panose="00000500000000000000" pitchFamily="2" charset="-79"/>
                          <a:cs typeface="Amatic SC" panose="00000500000000000000" pitchFamily="2" charset="-79"/>
                        </a:rPr>
                        <a:t>Communication and Language </a:t>
                      </a:r>
                      <a:endParaRPr lang="en-GB" sz="1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r"/>
                      <a:r>
                        <a:rPr lang="en-US" sz="1400" b="1" dirty="0">
                          <a:latin typeface="Amatic SC" panose="00000500000000000000" pitchFamily="2" charset="-79"/>
                          <a:cs typeface="Amatic SC" panose="00000500000000000000" pitchFamily="2" charset="-79"/>
                        </a:rPr>
                        <a:t>Personal, social,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Physical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r"/>
                      <a:r>
                        <a:rPr lang="en-US" sz="1400" b="1" dirty="0">
                          <a:latin typeface="Amatic SC" panose="00000500000000000000" pitchFamily="2" charset="-79"/>
                          <a:cs typeface="Amatic SC" panose="00000500000000000000" pitchFamily="2" charset="-79"/>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err="1">
                          <a:latin typeface="Amatic SC" panose="00000500000000000000" pitchFamily="2" charset="-79"/>
                          <a:cs typeface="Amatic SC" panose="00000500000000000000" pitchFamily="2" charset="-79"/>
                        </a:rPr>
                        <a:t>Maths</a:t>
                      </a:r>
                      <a:r>
                        <a:rPr lang="en-US" sz="1400" b="1"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US" sz="1400" b="1" dirty="0">
                          <a:latin typeface="Amatic SC" panose="00000500000000000000" pitchFamily="2" charset="-79"/>
                          <a:cs typeface="Amatic SC" panose="00000500000000000000" pitchFamily="2" charset="-79"/>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0">
                <a:tc>
                  <a:txBody>
                    <a:bodyPr/>
                    <a:lstStyle/>
                    <a:p>
                      <a:pPr algn="ctr"/>
                      <a:r>
                        <a:rPr lang="en-US" sz="700" b="1" dirty="0">
                          <a:latin typeface="+mn-lt"/>
                        </a:rPr>
                        <a:t>ELG: Listening, Attention and Understanding</a:t>
                      </a:r>
                    </a:p>
                    <a:p>
                      <a:pPr algn="ctr"/>
                      <a:endParaRPr lang="en-US" sz="700" dirty="0">
                        <a:latin typeface="+mn-lt"/>
                      </a:endParaRPr>
                    </a:p>
                    <a:p>
                      <a:pPr algn="ctr"/>
                      <a:r>
                        <a:rPr lang="en-US" sz="700" dirty="0">
                          <a:latin typeface="+mn-lt"/>
                        </a:rPr>
                        <a:t> Listen attentively and respond to what they hear with relevant questions, comments and actions when being read to and during whole class discussions and small group interactions</a:t>
                      </a:r>
                    </a:p>
                    <a:p>
                      <a:pPr algn="ctr"/>
                      <a:endParaRPr lang="en-US" sz="700" dirty="0">
                        <a:latin typeface="+mn-lt"/>
                      </a:endParaRPr>
                    </a:p>
                    <a:p>
                      <a:pPr algn="ctr"/>
                      <a:r>
                        <a:rPr lang="en-US" sz="700" dirty="0">
                          <a:latin typeface="+mn-lt"/>
                        </a:rPr>
                        <a:t> Make comments about what they have heard and ask questions to clarify their understanding</a:t>
                      </a:r>
                    </a:p>
                    <a:p>
                      <a:pPr algn="ctr"/>
                      <a:endParaRPr lang="en-US" sz="700" dirty="0">
                        <a:latin typeface="+mn-lt"/>
                      </a:endParaRPr>
                    </a:p>
                    <a:p>
                      <a:pPr algn="ctr"/>
                      <a:r>
                        <a:rPr lang="en-US" sz="700" dirty="0">
                          <a:latin typeface="+mn-lt"/>
                        </a:rPr>
                        <a:t> Hold conversation when engaged in back-and-forth exchanges with their teacher and peers</a:t>
                      </a:r>
                    </a:p>
                    <a:p>
                      <a:pPr algn="ctr"/>
                      <a:endParaRPr lang="en-US" sz="700" b="0" dirty="0">
                        <a:latin typeface="+mn-lt"/>
                        <a:cs typeface="Amatic SC" panose="00000500000000000000" pitchFamily="2" charset="-79"/>
                      </a:endParaRPr>
                    </a:p>
                    <a:p>
                      <a:pPr algn="ctr"/>
                      <a:r>
                        <a:rPr lang="en-US" sz="700" b="1" dirty="0">
                          <a:latin typeface="+mn-lt"/>
                        </a:rPr>
                        <a:t>ELG: Speaking</a:t>
                      </a:r>
                    </a:p>
                    <a:p>
                      <a:pPr algn="ctr"/>
                      <a:endParaRPr lang="en-US" sz="700" dirty="0">
                        <a:latin typeface="+mn-lt"/>
                      </a:endParaRPr>
                    </a:p>
                    <a:p>
                      <a:pPr algn="ctr"/>
                      <a:r>
                        <a:rPr lang="en-US" sz="700" dirty="0">
                          <a:latin typeface="+mn-lt"/>
                        </a:rPr>
                        <a:t>Participate in small group, class and one-to-one discussions, offering their own ideas, using recently introduced vocabulary. </a:t>
                      </a:r>
                    </a:p>
                    <a:p>
                      <a:pPr algn="ctr"/>
                      <a:endParaRPr lang="en-US" sz="700" dirty="0">
                        <a:latin typeface="+mn-lt"/>
                      </a:endParaRPr>
                    </a:p>
                    <a:p>
                      <a:pPr algn="ctr"/>
                      <a:r>
                        <a:rPr lang="en-US" sz="700" dirty="0">
                          <a:latin typeface="+mn-lt"/>
                        </a:rPr>
                        <a:t>Offer explanations for why things might happen, making use of recently introduced vocabulary from stories, non-fiction, rhymes and poems when appropriate. </a:t>
                      </a:r>
                    </a:p>
                    <a:p>
                      <a:pPr algn="ctr"/>
                      <a:endParaRPr lang="en-US" sz="700" dirty="0">
                        <a:latin typeface="+mn-lt"/>
                      </a:endParaRPr>
                    </a:p>
                    <a:p>
                      <a:pPr algn="ctr"/>
                      <a:r>
                        <a:rPr lang="en-US" sz="700" dirty="0">
                          <a:latin typeface="+mn-lt"/>
                        </a:rPr>
                        <a:t> Express their ideas and feelings about their experiences using full sentences, including use of past, present and future tenses and making use of conjunctions, with modelling and support from their teacher. </a:t>
                      </a:r>
                      <a:endParaRPr lang="en-US" sz="7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700" b="1" dirty="0">
                          <a:latin typeface="+mn-lt"/>
                        </a:rPr>
                        <a:t>ELG: Self-Regulation </a:t>
                      </a:r>
                    </a:p>
                    <a:p>
                      <a:pPr algn="ctr"/>
                      <a:endParaRPr lang="en-US" sz="700" dirty="0">
                        <a:latin typeface="+mn-lt"/>
                      </a:endParaRPr>
                    </a:p>
                    <a:p>
                      <a:pPr algn="ctr"/>
                      <a:r>
                        <a:rPr lang="en-US" sz="700" dirty="0">
                          <a:latin typeface="+mn-lt"/>
                        </a:rPr>
                        <a:t>Show an understanding of their own feelings and those of others, and begin to regulate their behaviour accordingly. </a:t>
                      </a:r>
                    </a:p>
                    <a:p>
                      <a:pPr algn="ctr"/>
                      <a:endParaRPr lang="en-US" sz="700" dirty="0">
                        <a:latin typeface="+mn-lt"/>
                      </a:endParaRPr>
                    </a:p>
                    <a:p>
                      <a:pPr algn="ctr"/>
                      <a:r>
                        <a:rPr lang="en-US" sz="700" dirty="0">
                          <a:latin typeface="+mn-lt"/>
                        </a:rPr>
                        <a:t> Set and work towards simple goals, being able to wait for what they want and control their immediate impulses when appropriate. </a:t>
                      </a:r>
                    </a:p>
                    <a:p>
                      <a:pPr algn="ctr"/>
                      <a:endParaRPr lang="en-US" sz="700" dirty="0">
                        <a:latin typeface="+mn-lt"/>
                      </a:endParaRPr>
                    </a:p>
                    <a:p>
                      <a:pPr algn="ctr"/>
                      <a:r>
                        <a:rPr lang="en-US" sz="700" dirty="0">
                          <a:latin typeface="+mn-lt"/>
                        </a:rPr>
                        <a:t>Give focused attention to what the teacher says, responding appropriately even when engaged in activity, and show an ability to follow instructions involving several ideas or actions.</a:t>
                      </a:r>
                    </a:p>
                    <a:p>
                      <a:pPr algn="ctr"/>
                      <a:endParaRPr lang="en-US" sz="700" b="1" dirty="0">
                        <a:latin typeface="+mn-lt"/>
                      </a:endParaRPr>
                    </a:p>
                    <a:p>
                      <a:pPr algn="ctr"/>
                      <a:r>
                        <a:rPr lang="en-US" sz="700" b="1" dirty="0">
                          <a:latin typeface="+mn-lt"/>
                        </a:rPr>
                        <a:t> ELG: Managing Self </a:t>
                      </a:r>
                    </a:p>
                    <a:p>
                      <a:pPr algn="ctr"/>
                      <a:endParaRPr lang="en-US" sz="700" dirty="0">
                        <a:latin typeface="+mn-lt"/>
                      </a:endParaRPr>
                    </a:p>
                    <a:p>
                      <a:pPr algn="ctr"/>
                      <a:r>
                        <a:rPr lang="en-US" sz="700" dirty="0">
                          <a:latin typeface="+mn-lt"/>
                        </a:rPr>
                        <a:t>Be confident to try new activities and show independence, resilience and perseverance in the face of challenge. </a:t>
                      </a:r>
                    </a:p>
                    <a:p>
                      <a:pPr algn="ctr"/>
                      <a:endParaRPr lang="en-US" sz="700" dirty="0">
                        <a:latin typeface="+mn-lt"/>
                      </a:endParaRPr>
                    </a:p>
                    <a:p>
                      <a:pPr algn="ctr"/>
                      <a:r>
                        <a:rPr lang="en-US" sz="700" dirty="0">
                          <a:latin typeface="+mn-lt"/>
                        </a:rPr>
                        <a:t>Explain the reasons for rules, know right from wrong and try to behave accordingly. </a:t>
                      </a:r>
                    </a:p>
                    <a:p>
                      <a:pPr algn="ctr"/>
                      <a:endParaRPr lang="en-US" sz="700" dirty="0">
                        <a:latin typeface="+mn-lt"/>
                      </a:endParaRPr>
                    </a:p>
                    <a:p>
                      <a:pPr algn="ctr"/>
                      <a:r>
                        <a:rPr lang="en-US" sz="700" dirty="0">
                          <a:latin typeface="+mn-lt"/>
                        </a:rPr>
                        <a:t>Manage their own basic hygiene and personal needs, including dressing, going to the toilet and understanding the importance of healthy food choices. </a:t>
                      </a:r>
                    </a:p>
                    <a:p>
                      <a:pPr algn="ctr"/>
                      <a:endParaRPr lang="en-US" sz="700" dirty="0">
                        <a:latin typeface="+mn-lt"/>
                      </a:endParaRPr>
                    </a:p>
                    <a:p>
                      <a:pPr algn="ctr"/>
                      <a:endParaRPr lang="en-US" sz="700" dirty="0">
                        <a:latin typeface="+mn-lt"/>
                      </a:endParaRPr>
                    </a:p>
                    <a:p>
                      <a:pPr algn="ctr"/>
                      <a:r>
                        <a:rPr lang="en-US" sz="700" dirty="0">
                          <a:latin typeface="+mn-lt"/>
                        </a:rPr>
                        <a:t>ELG: Building Relationships </a:t>
                      </a:r>
                    </a:p>
                    <a:p>
                      <a:pPr algn="ctr"/>
                      <a:endParaRPr lang="en-US" sz="700" dirty="0">
                        <a:latin typeface="+mn-lt"/>
                      </a:endParaRPr>
                    </a:p>
                    <a:p>
                      <a:pPr algn="ctr"/>
                      <a:endParaRPr lang="en-US" sz="700" dirty="0">
                        <a:latin typeface="+mn-lt"/>
                      </a:endParaRPr>
                    </a:p>
                    <a:p>
                      <a:pPr algn="ctr"/>
                      <a:r>
                        <a:rPr lang="en-US" sz="700" dirty="0">
                          <a:latin typeface="+mn-lt"/>
                        </a:rPr>
                        <a:t>Work and play cooperatively and take turns with others.</a:t>
                      </a:r>
                    </a:p>
                    <a:p>
                      <a:pPr algn="ctr"/>
                      <a:endParaRPr lang="en-US" sz="700" dirty="0">
                        <a:latin typeface="+mn-lt"/>
                      </a:endParaRPr>
                    </a:p>
                    <a:p>
                      <a:pPr algn="ctr"/>
                      <a:r>
                        <a:rPr lang="en-US" sz="700" dirty="0">
                          <a:latin typeface="+mn-lt"/>
                        </a:rPr>
                        <a:t>Form positive attachments to adults and friendships with peers;. </a:t>
                      </a:r>
                    </a:p>
                    <a:p>
                      <a:pPr algn="ctr"/>
                      <a:endParaRPr lang="en-US" sz="700" dirty="0">
                        <a:latin typeface="+mn-lt"/>
                      </a:endParaRPr>
                    </a:p>
                    <a:p>
                      <a:pPr algn="ctr"/>
                      <a:r>
                        <a:rPr lang="en-US" sz="700" dirty="0">
                          <a:latin typeface="+mn-lt"/>
                        </a:rPr>
                        <a:t>Show sensitivity to their own and to others’ needs.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Gross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Negotiate space and obstacles safely, with consideration for themselves and others.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strength, balance and coordination when playing.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700" dirty="0">
                        <a:latin typeface="+mn-lt"/>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Move energetically, such as running, jumping, dancing, hopping, skipping and climbing.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Fine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Hold a pencil effectively in preparation for fluent writing – using the tripod grip in almost all cases.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 range of small tools, including scissors, paint brushes and cutlery.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Begin to show accuracy and care when drawing.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Comprehension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understanding of what has been read to them by retelling stories and narratives using their own words and recently introduced vocabulary.</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Anticipate – where appropriate – key events in stories.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and understand recently introduced vocabulary during discussions about stories, non-fiction, rhymes and poems and during role-play.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Word Reading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Say a sound for each letter in the alphabet and at least 10 digraphs.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words consistent with their phonic knowledge by sound-blending.</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aloud simple sentences and books that are consistent with their phonic knowledge, including some common exception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 ELG: Writing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Write recognisable letters, most of which are correctly formed.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Spell words by identifying sounds in them and representing the sounds with a letter or letters.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Write simple phrases and sentences that can be read by others.</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US" sz="700" b="1" dirty="0">
                          <a:latin typeface="+mn-lt"/>
                        </a:rPr>
                        <a:t>ELG: Number </a:t>
                      </a:r>
                    </a:p>
                    <a:p>
                      <a:pPr algn="ctr">
                        <a:lnSpc>
                          <a:spcPct val="107000"/>
                        </a:lnSpc>
                        <a:spcAft>
                          <a:spcPts val="800"/>
                        </a:spcAft>
                      </a:pPr>
                      <a:r>
                        <a:rPr lang="en-US" sz="700" dirty="0">
                          <a:latin typeface="+mn-lt"/>
                        </a:rPr>
                        <a:t>Have a deep understanding of number to 10, including the composition of each number; </a:t>
                      </a:r>
                    </a:p>
                    <a:p>
                      <a:pPr algn="ctr">
                        <a:lnSpc>
                          <a:spcPct val="107000"/>
                        </a:lnSpc>
                        <a:spcAft>
                          <a:spcPts val="800"/>
                        </a:spcAft>
                      </a:pPr>
                      <a:r>
                        <a:rPr lang="en-US" sz="700" dirty="0" err="1">
                          <a:latin typeface="+mn-lt"/>
                        </a:rPr>
                        <a:t>Subitise</a:t>
                      </a:r>
                      <a:r>
                        <a:rPr lang="en-US" sz="700" dirty="0">
                          <a:latin typeface="+mn-lt"/>
                        </a:rPr>
                        <a:t> (recognise quantities without counting) up to 5; - Automatically recall (without reference to rhymes, counting or other aids) number bonds up to 5 (including subtraction facts) and some number bonds to 10, including double facts. </a:t>
                      </a:r>
                    </a:p>
                    <a:p>
                      <a:pPr algn="ctr">
                        <a:lnSpc>
                          <a:spcPct val="107000"/>
                        </a:lnSpc>
                        <a:spcAft>
                          <a:spcPts val="800"/>
                        </a:spcAft>
                      </a:pPr>
                      <a:r>
                        <a:rPr lang="en-US" sz="700" b="1" dirty="0">
                          <a:latin typeface="+mn-lt"/>
                        </a:rPr>
                        <a:t>ELG: Numerical Patterns </a:t>
                      </a:r>
                    </a:p>
                    <a:p>
                      <a:pPr algn="ctr">
                        <a:lnSpc>
                          <a:spcPct val="107000"/>
                        </a:lnSpc>
                        <a:spcAft>
                          <a:spcPts val="800"/>
                        </a:spcAft>
                      </a:pPr>
                      <a:r>
                        <a:rPr lang="en-US" sz="700" dirty="0">
                          <a:latin typeface="+mn-lt"/>
                        </a:rPr>
                        <a:t>Verbally count beyond 20, recognising the pattern of the counting system; - Compare quantities up to 10 in different contexts, recognising when one quantity is greater than, less than or the same as the other quantity. </a:t>
                      </a:r>
                    </a:p>
                    <a:p>
                      <a:pPr algn="ctr">
                        <a:lnSpc>
                          <a:spcPct val="107000"/>
                        </a:lnSpc>
                        <a:spcAft>
                          <a:spcPts val="800"/>
                        </a:spcAft>
                      </a:pPr>
                      <a:r>
                        <a:rPr lang="en-US" sz="700" dirty="0">
                          <a:latin typeface="+mn-lt"/>
                        </a:rPr>
                        <a:t> Explore and represent patterns within numbers up to 10, including evens and odds, double facts and how quantities can be distributed equally.</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700" b="1" dirty="0">
                          <a:latin typeface="+mn-lt"/>
                        </a:rPr>
                        <a:t>ELG: Past and Present </a:t>
                      </a:r>
                    </a:p>
                    <a:p>
                      <a:pPr algn="ctr"/>
                      <a:endParaRPr lang="en-US" sz="700" dirty="0">
                        <a:latin typeface="+mn-lt"/>
                      </a:endParaRPr>
                    </a:p>
                    <a:p>
                      <a:pPr algn="ctr"/>
                      <a:r>
                        <a:rPr lang="en-US" sz="700" dirty="0">
                          <a:latin typeface="+mn-lt"/>
                        </a:rPr>
                        <a:t>Talk about the lives of the people around them and their roles in society.</a:t>
                      </a:r>
                    </a:p>
                    <a:p>
                      <a:pPr algn="ctr"/>
                      <a:endParaRPr lang="en-US" sz="700" dirty="0">
                        <a:latin typeface="+mn-lt"/>
                      </a:endParaRPr>
                    </a:p>
                    <a:p>
                      <a:pPr algn="ctr"/>
                      <a:r>
                        <a:rPr lang="en-US" sz="700" dirty="0">
                          <a:latin typeface="+mn-lt"/>
                        </a:rPr>
                        <a:t>Know some similarities and differences between things in the past and now, drawing on their experiences and what has been read in class. </a:t>
                      </a:r>
                    </a:p>
                    <a:p>
                      <a:pPr algn="ctr"/>
                      <a:endParaRPr lang="en-US" sz="700" dirty="0">
                        <a:latin typeface="+mn-lt"/>
                      </a:endParaRPr>
                    </a:p>
                    <a:p>
                      <a:pPr algn="ctr"/>
                      <a:r>
                        <a:rPr lang="en-US" sz="700" dirty="0">
                          <a:latin typeface="+mn-lt"/>
                        </a:rPr>
                        <a:t>Understand the past through settings, characters and events encountered in books read in class and storytelling.</a:t>
                      </a:r>
                    </a:p>
                    <a:p>
                      <a:pPr algn="ctr"/>
                      <a:endParaRPr lang="en-US" sz="700" dirty="0">
                        <a:latin typeface="+mn-lt"/>
                      </a:endParaRPr>
                    </a:p>
                    <a:p>
                      <a:pPr algn="ctr"/>
                      <a:r>
                        <a:rPr lang="en-US" sz="700" b="1" dirty="0">
                          <a:latin typeface="+mn-lt"/>
                        </a:rPr>
                        <a:t> ELG: People, Culture and Communities </a:t>
                      </a:r>
                    </a:p>
                    <a:p>
                      <a:pPr algn="ctr"/>
                      <a:endParaRPr lang="en-US" sz="700" dirty="0">
                        <a:latin typeface="+mn-lt"/>
                      </a:endParaRPr>
                    </a:p>
                    <a:p>
                      <a:pPr algn="ctr"/>
                      <a:r>
                        <a:rPr lang="en-US" sz="700" dirty="0">
                          <a:latin typeface="+mn-lt"/>
                        </a:rPr>
                        <a:t>Describe their immediate environment using knowledge from observation, discussion, stories, non-fiction texts and maps. </a:t>
                      </a:r>
                    </a:p>
                    <a:p>
                      <a:pPr algn="ctr"/>
                      <a:endParaRPr lang="en-US" sz="700" dirty="0">
                        <a:latin typeface="+mn-lt"/>
                      </a:endParaRPr>
                    </a:p>
                    <a:p>
                      <a:pPr algn="ctr"/>
                      <a:r>
                        <a:rPr lang="en-US" sz="700" dirty="0">
                          <a:latin typeface="+mn-lt"/>
                        </a:rPr>
                        <a:t>Know some similarities and differences between different religious and cultural communities in this country, drawing on their experiences and what has been read in class. </a:t>
                      </a:r>
                    </a:p>
                    <a:p>
                      <a:pPr algn="ctr"/>
                      <a:endParaRPr lang="en-US" sz="700" dirty="0">
                        <a:latin typeface="+mn-lt"/>
                      </a:endParaRPr>
                    </a:p>
                    <a:p>
                      <a:pPr algn="ctr"/>
                      <a:r>
                        <a:rPr lang="en-US" sz="700" dirty="0">
                          <a:latin typeface="+mn-lt"/>
                        </a:rPr>
                        <a:t>Explain some similarities and differences between life in this country and life in other countries, drawing on knowledge from stories, non-fiction texts and – when appropriate – maps.</a:t>
                      </a:r>
                    </a:p>
                    <a:p>
                      <a:pPr algn="ctr"/>
                      <a:endParaRPr lang="en-US" sz="700" dirty="0">
                        <a:solidFill>
                          <a:schemeClr val="tx1"/>
                        </a:solidFill>
                        <a:latin typeface="+mn-lt"/>
                      </a:endParaRPr>
                    </a:p>
                    <a:p>
                      <a:pPr algn="ctr"/>
                      <a:r>
                        <a:rPr lang="en-US" sz="700" b="1" dirty="0">
                          <a:latin typeface="+mn-lt"/>
                        </a:rPr>
                        <a:t>ELG: The Natural World </a:t>
                      </a:r>
                    </a:p>
                    <a:p>
                      <a:pPr algn="ctr"/>
                      <a:endParaRPr lang="en-US" sz="700" dirty="0">
                        <a:latin typeface="+mn-lt"/>
                      </a:endParaRPr>
                    </a:p>
                    <a:p>
                      <a:pPr algn="ctr"/>
                      <a:r>
                        <a:rPr lang="en-US" sz="700" dirty="0">
                          <a:latin typeface="+mn-lt"/>
                        </a:rPr>
                        <a:t>Explore the natural world around them, making observations and drawing pictures of animals and plants.</a:t>
                      </a:r>
                    </a:p>
                    <a:p>
                      <a:pPr algn="ctr"/>
                      <a:endParaRPr lang="en-US" sz="700" dirty="0">
                        <a:latin typeface="+mn-lt"/>
                      </a:endParaRPr>
                    </a:p>
                    <a:p>
                      <a:pPr algn="ctr"/>
                      <a:r>
                        <a:rPr lang="en-US" sz="700" dirty="0">
                          <a:latin typeface="+mn-lt"/>
                        </a:rPr>
                        <a:t>Know some similarities and differences between the natural world around them and contrasting environments, drawing on their experiences and what has been read in class.</a:t>
                      </a:r>
                    </a:p>
                    <a:p>
                      <a:pPr algn="ctr"/>
                      <a:endParaRPr lang="en-US" sz="700" dirty="0">
                        <a:latin typeface="+mn-lt"/>
                      </a:endParaRPr>
                    </a:p>
                    <a:p>
                      <a:pPr algn="ctr"/>
                      <a:r>
                        <a:rPr lang="en-US" sz="700" dirty="0">
                          <a:latin typeface="+mn-lt"/>
                        </a:rPr>
                        <a:t>Understand some important processes and changes in the natural world around them, including the seasons and changing states of matter.</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700" b="1" dirty="0">
                          <a:latin typeface="+mn-lt"/>
                        </a:rPr>
                        <a:t>ELG: Creating with Materials </a:t>
                      </a:r>
                    </a:p>
                    <a:p>
                      <a:pPr algn="ctr"/>
                      <a:endParaRPr lang="en-US" sz="700" b="1" dirty="0">
                        <a:latin typeface="+mn-lt"/>
                      </a:endParaRPr>
                    </a:p>
                    <a:p>
                      <a:pPr algn="ctr"/>
                      <a:r>
                        <a:rPr lang="en-US" sz="700" dirty="0">
                          <a:latin typeface="+mn-lt"/>
                        </a:rPr>
                        <a:t>Safely use and explore a variety of materials, tools and techniques, experimenting with colour, design, texture, form and function. </a:t>
                      </a:r>
                    </a:p>
                    <a:p>
                      <a:pPr algn="ctr"/>
                      <a:endParaRPr lang="en-US" sz="700" dirty="0">
                        <a:latin typeface="+mn-lt"/>
                      </a:endParaRPr>
                    </a:p>
                    <a:p>
                      <a:pPr algn="ctr"/>
                      <a:r>
                        <a:rPr lang="en-US" sz="700" dirty="0">
                          <a:latin typeface="+mn-lt"/>
                        </a:rPr>
                        <a:t>Share their creations, explaining the process they have used; - Make use of props and materials when role playing characters in narratives and stories.</a:t>
                      </a:r>
                    </a:p>
                    <a:p>
                      <a:pPr algn="ctr"/>
                      <a:endParaRPr lang="en-US" sz="700" dirty="0">
                        <a:latin typeface="+mn-lt"/>
                      </a:endParaRPr>
                    </a:p>
                    <a:p>
                      <a:pPr algn="ctr"/>
                      <a:r>
                        <a:rPr lang="en-US" sz="700" dirty="0">
                          <a:latin typeface="+mn-lt"/>
                        </a:rPr>
                        <a:t> </a:t>
                      </a:r>
                      <a:r>
                        <a:rPr lang="en-US" sz="700" b="1" dirty="0">
                          <a:latin typeface="+mn-lt"/>
                        </a:rPr>
                        <a:t>ELG: Being Imaginative and Expressive </a:t>
                      </a:r>
                    </a:p>
                    <a:p>
                      <a:pPr algn="ctr"/>
                      <a:endParaRPr lang="en-US" sz="700" dirty="0">
                        <a:latin typeface="+mn-lt"/>
                      </a:endParaRPr>
                    </a:p>
                    <a:p>
                      <a:pPr algn="ctr"/>
                      <a:r>
                        <a:rPr lang="en-US" sz="700" dirty="0">
                          <a:latin typeface="+mn-lt"/>
                        </a:rPr>
                        <a:t>Invent, adapt and recount narratives and stories with peers and their teacher. </a:t>
                      </a:r>
                    </a:p>
                    <a:p>
                      <a:pPr algn="ctr"/>
                      <a:endParaRPr lang="en-US" sz="700" dirty="0">
                        <a:latin typeface="+mn-lt"/>
                      </a:endParaRPr>
                    </a:p>
                    <a:p>
                      <a:pPr algn="ctr"/>
                      <a:r>
                        <a:rPr lang="en-US" sz="700" dirty="0">
                          <a:latin typeface="+mn-lt"/>
                        </a:rPr>
                        <a:t> Sing a range of well-known nursery rhymes and songs; Perform songs, rhymes, poems and stories with others, and – when appropriate – try to move in time with music.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5" name="Picture 4">
            <a:extLst>
              <a:ext uri="{FF2B5EF4-FFF2-40B4-BE49-F238E27FC236}">
                <a16:creationId xmlns:a16="http://schemas.microsoft.com/office/drawing/2014/main" id="{20E47392-370A-4989-B303-86ED92B4CA2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197730">
            <a:off x="3419419" y="179179"/>
            <a:ext cx="668437" cy="204833"/>
          </a:xfrm>
          <a:prstGeom prst="rect">
            <a:avLst/>
          </a:prstGeom>
        </p:spPr>
      </p:pic>
      <p:pic>
        <p:nvPicPr>
          <p:cNvPr id="8" name="Picture 7">
            <a:extLst>
              <a:ext uri="{FF2B5EF4-FFF2-40B4-BE49-F238E27FC236}">
                <a16:creationId xmlns:a16="http://schemas.microsoft.com/office/drawing/2014/main" id="{115F40D6-CFA8-4566-9890-A489E988177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52519" y="1212112"/>
            <a:ext cx="363194" cy="363194"/>
          </a:xfrm>
          <a:prstGeom prst="rect">
            <a:avLst/>
          </a:prstGeom>
        </p:spPr>
      </p:pic>
      <p:pic>
        <p:nvPicPr>
          <p:cNvPr id="9" name="Picture 8">
            <a:extLst>
              <a:ext uri="{FF2B5EF4-FFF2-40B4-BE49-F238E27FC236}">
                <a16:creationId xmlns:a16="http://schemas.microsoft.com/office/drawing/2014/main" id="{0A0B5B12-8D4D-4712-8431-41086A8AC33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60986" y="1074263"/>
            <a:ext cx="466695" cy="466695"/>
          </a:xfrm>
          <a:prstGeom prst="rect">
            <a:avLst/>
          </a:prstGeom>
        </p:spPr>
      </p:pic>
      <p:pic>
        <p:nvPicPr>
          <p:cNvPr id="10" name="Picture 9">
            <a:extLst>
              <a:ext uri="{FF2B5EF4-FFF2-40B4-BE49-F238E27FC236}">
                <a16:creationId xmlns:a16="http://schemas.microsoft.com/office/drawing/2014/main" id="{AC1E81BA-2249-4FAC-88E8-19E565C0D22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382138" y="1070135"/>
            <a:ext cx="466695" cy="466695"/>
          </a:xfrm>
          <a:prstGeom prst="rect">
            <a:avLst/>
          </a:prstGeom>
        </p:spPr>
      </p:pic>
      <p:pic>
        <p:nvPicPr>
          <p:cNvPr id="11" name="Picture 10">
            <a:extLst>
              <a:ext uri="{FF2B5EF4-FFF2-40B4-BE49-F238E27FC236}">
                <a16:creationId xmlns:a16="http://schemas.microsoft.com/office/drawing/2014/main" id="{46936493-4B19-4961-877B-8975158800A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946117" y="1103305"/>
            <a:ext cx="363194" cy="363194"/>
          </a:xfrm>
          <a:prstGeom prst="rect">
            <a:avLst/>
          </a:prstGeom>
        </p:spPr>
      </p:pic>
      <p:pic>
        <p:nvPicPr>
          <p:cNvPr id="12" name="Picture 11">
            <a:extLst>
              <a:ext uri="{FF2B5EF4-FFF2-40B4-BE49-F238E27FC236}">
                <a16:creationId xmlns:a16="http://schemas.microsoft.com/office/drawing/2014/main" id="{128822E2-39EF-4679-81F8-C43940C418C2}"/>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3573850" y="1099467"/>
            <a:ext cx="445770" cy="445770"/>
          </a:xfrm>
          <a:prstGeom prst="rect">
            <a:avLst/>
          </a:prstGeom>
        </p:spPr>
      </p:pic>
      <p:pic>
        <p:nvPicPr>
          <p:cNvPr id="13" name="Picture 12">
            <a:extLst>
              <a:ext uri="{FF2B5EF4-FFF2-40B4-BE49-F238E27FC236}">
                <a16:creationId xmlns:a16="http://schemas.microsoft.com/office/drawing/2014/main" id="{39401746-DFF5-45B3-B458-DEB981D97B0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66450" y="1034191"/>
            <a:ext cx="540780" cy="540780"/>
          </a:xfrm>
          <a:prstGeom prst="rect">
            <a:avLst/>
          </a:prstGeom>
        </p:spPr>
      </p:pic>
      <p:pic>
        <p:nvPicPr>
          <p:cNvPr id="14" name="Picture 13">
            <a:extLst>
              <a:ext uri="{FF2B5EF4-FFF2-40B4-BE49-F238E27FC236}">
                <a16:creationId xmlns:a16="http://schemas.microsoft.com/office/drawing/2014/main" id="{52E055B6-F448-4C08-B24C-A9523B238E55}"/>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034585" y="887457"/>
            <a:ext cx="417124" cy="417124"/>
          </a:xfrm>
          <a:prstGeom prst="rect">
            <a:avLst/>
          </a:prstGeom>
        </p:spPr>
      </p:pic>
      <p:sp>
        <p:nvSpPr>
          <p:cNvPr id="16" name="TextBox 15">
            <a:extLst>
              <a:ext uri="{FF2B5EF4-FFF2-40B4-BE49-F238E27FC236}">
                <a16:creationId xmlns:a16="http://schemas.microsoft.com/office/drawing/2014/main" id="{A2B6D5F2-6D0A-41F9-A819-D98F029320E9}"/>
              </a:ext>
            </a:extLst>
          </p:cNvPr>
          <p:cNvSpPr txBox="1"/>
          <p:nvPr/>
        </p:nvSpPr>
        <p:spPr>
          <a:xfrm>
            <a:off x="707230" y="6362850"/>
            <a:ext cx="11196084" cy="307777"/>
          </a:xfrm>
          <a:prstGeom prst="rect">
            <a:avLst/>
          </a:prstGeom>
          <a:noFill/>
        </p:spPr>
        <p:txBody>
          <a:bodyPr wrap="square">
            <a:spAutoFit/>
          </a:bodyPr>
          <a:lstStyle/>
          <a:p>
            <a:r>
              <a:rPr lang="en-US" sz="1400" i="1" dirty="0">
                <a:solidFill>
                  <a:schemeClr val="bg1">
                    <a:lumMod val="50000"/>
                  </a:schemeClr>
                </a:solidFill>
              </a:rPr>
              <a:t>It is important for parents and early years settings to have a strong and respectful partnership. This sets the scene for children to thrive in the early years.</a:t>
            </a:r>
            <a:endParaRPr lang="en-GB" sz="1400" i="1" dirty="0">
              <a:solidFill>
                <a:schemeClr val="bg1">
                  <a:lumMod val="50000"/>
                </a:schemeClr>
              </a:solidFill>
            </a:endParaRPr>
          </a:p>
        </p:txBody>
      </p:sp>
    </p:spTree>
    <p:extLst>
      <p:ext uri="{BB962C8B-B14F-4D97-AF65-F5344CB8AC3E}">
        <p14:creationId xmlns:p14="http://schemas.microsoft.com/office/powerpoint/2010/main" val="197912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03144842"/>
              </p:ext>
            </p:extLst>
          </p:nvPr>
        </p:nvGraphicFramePr>
        <p:xfrm>
          <a:off x="133491" y="501550"/>
          <a:ext cx="11925018" cy="6911340"/>
        </p:xfrm>
        <a:graphic>
          <a:graphicData uri="http://schemas.openxmlformats.org/drawingml/2006/table">
            <a:tbl>
              <a:tblPr firstRow="1" bandRow="1">
                <a:tableStyleId>{5C22544A-7EE6-4342-B048-85BDC9FD1C3A}</a:tableStyleId>
              </a:tblPr>
              <a:tblGrid>
                <a:gridCol w="1550363">
                  <a:extLst>
                    <a:ext uri="{9D8B030D-6E8A-4147-A177-3AD203B41FA5}">
                      <a16:colId xmlns:a16="http://schemas.microsoft.com/office/drawing/2014/main" val="385991600"/>
                    </a:ext>
                  </a:extLst>
                </a:gridCol>
                <a:gridCol w="1867214">
                  <a:extLst>
                    <a:ext uri="{9D8B030D-6E8A-4147-A177-3AD203B41FA5}">
                      <a16:colId xmlns:a16="http://schemas.microsoft.com/office/drawing/2014/main" val="2865123548"/>
                    </a:ext>
                  </a:extLst>
                </a:gridCol>
                <a:gridCol w="1953087">
                  <a:extLst>
                    <a:ext uri="{9D8B030D-6E8A-4147-A177-3AD203B41FA5}">
                      <a16:colId xmlns:a16="http://schemas.microsoft.com/office/drawing/2014/main" val="872926247"/>
                    </a:ext>
                  </a:extLst>
                </a:gridCol>
                <a:gridCol w="1571348">
                  <a:extLst>
                    <a:ext uri="{9D8B030D-6E8A-4147-A177-3AD203B41FA5}">
                      <a16:colId xmlns:a16="http://schemas.microsoft.com/office/drawing/2014/main" val="1315738151"/>
                    </a:ext>
                  </a:extLst>
                </a:gridCol>
                <a:gridCol w="1660124">
                  <a:extLst>
                    <a:ext uri="{9D8B030D-6E8A-4147-A177-3AD203B41FA5}">
                      <a16:colId xmlns:a16="http://schemas.microsoft.com/office/drawing/2014/main" val="2709165749"/>
                    </a:ext>
                  </a:extLst>
                </a:gridCol>
                <a:gridCol w="1651247">
                  <a:extLst>
                    <a:ext uri="{9D8B030D-6E8A-4147-A177-3AD203B41FA5}">
                      <a16:colId xmlns:a16="http://schemas.microsoft.com/office/drawing/2014/main" val="2335150482"/>
                    </a:ext>
                  </a:extLst>
                </a:gridCol>
                <a:gridCol w="1671635">
                  <a:extLst>
                    <a:ext uri="{9D8B030D-6E8A-4147-A177-3AD203B41FA5}">
                      <a16:colId xmlns:a16="http://schemas.microsoft.com/office/drawing/2014/main" val="4046203905"/>
                    </a:ext>
                  </a:extLst>
                </a:gridCol>
              </a:tblGrid>
              <a:tr h="26193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 (history)</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 (history)</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r>
                        <a:rPr lang="en-GB" sz="2400" dirty="0">
                          <a:solidFill>
                            <a:schemeClr val="bg1">
                              <a:lumMod val="50000"/>
                            </a:schemeClr>
                          </a:solidFill>
                          <a:latin typeface="Amatic SC" panose="00000500000000000000" pitchFamily="2" charset="-79"/>
                          <a:cs typeface="Amatic SC" panose="00000500000000000000" pitchFamily="2" charset="-79"/>
                        </a:rPr>
                        <a:t>(geography)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 (Geography)</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r>
                        <a:rPr lang="en-US" sz="2400" baseline="0" dirty="0">
                          <a:solidFill>
                            <a:schemeClr val="bg1">
                              <a:lumMod val="50000"/>
                            </a:schemeClr>
                          </a:solidFill>
                          <a:latin typeface="Amatic SC" panose="00000500000000000000" pitchFamily="2" charset="-79"/>
                          <a:cs typeface="Amatic SC" panose="00000500000000000000" pitchFamily="2" charset="-79"/>
                        </a:rPr>
                        <a:t> (History Geography)</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 (history)</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296806">
                <a:tc>
                  <a:txBody>
                    <a:bodyPr/>
                    <a:lstStyle/>
                    <a:p>
                      <a:pPr algn="ctr"/>
                      <a:r>
                        <a:rPr lang="en-US" sz="1800" b="0" dirty="0">
                          <a:latin typeface="Amatic SC" panose="00000500000000000000" pitchFamily="2" charset="-79"/>
                          <a:cs typeface="Amatic SC" panose="00000500000000000000" pitchFamily="2" charset="-79"/>
                        </a:rPr>
                        <a:t>General Themes </a:t>
                      </a:r>
                    </a:p>
                    <a:p>
                      <a:pPr algn="ctr"/>
                      <a:r>
                        <a:rPr lang="en-US" sz="1600" b="1" dirty="0">
                          <a:latin typeface="Amatic SC" panose="00000500000000000000" pitchFamily="2" charset="-79"/>
                          <a:cs typeface="Amatic SC" panose="00000500000000000000" pitchFamily="2" charset="-79"/>
                        </a:rPr>
                        <a:t>NB: </a:t>
                      </a:r>
                      <a:r>
                        <a:rPr lang="en-US" sz="1600" b="1" i="1" dirty="0">
                          <a:latin typeface="Amatic SC" panose="00000500000000000000" pitchFamily="2" charset="-79"/>
                          <a:cs typeface="Amatic SC" panose="00000500000000000000" pitchFamily="2" charset="-79"/>
                        </a:rPr>
                        <a:t>These themes may be adapted at various points to allow for children’s interests to flow through the provision  </a:t>
                      </a:r>
                    </a:p>
                    <a:p>
                      <a:pPr algn="ctr"/>
                      <a:r>
                        <a:rPr lang="en-US" sz="1400" b="1" i="1" dirty="0">
                          <a:solidFill>
                            <a:srgbClr val="7030A0"/>
                          </a:solidFill>
                          <a:latin typeface="Amatic SC" panose="00000500000000000000" pitchFamily="2" charset="-79"/>
                          <a:cs typeface="Amatic SC" panose="00000500000000000000" pitchFamily="2" charset="-79"/>
                        </a:rPr>
                        <a:t>WELL-BEING  &amp; Behaviour For Learning </a:t>
                      </a:r>
                      <a:endParaRPr lang="en-GB" sz="1400" b="1" i="1" dirty="0">
                        <a:solidFill>
                          <a:srgbClr val="7030A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dirty="0">
                          <a:solidFill>
                            <a:srgbClr val="7030A0"/>
                          </a:solidFill>
                          <a:latin typeface="Amatic SC" panose="00000500000000000000" pitchFamily="2" charset="-79"/>
                          <a:cs typeface="Amatic SC" panose="00000500000000000000" pitchFamily="2" charset="-79"/>
                        </a:rPr>
                        <a:t>All About me!</a:t>
                      </a:r>
                    </a:p>
                    <a:p>
                      <a:pPr algn="ctr"/>
                      <a:r>
                        <a:rPr lang="en-US" sz="1050" dirty="0">
                          <a:solidFill>
                            <a:schemeClr val="tx1"/>
                          </a:solidFill>
                          <a:latin typeface="+mn-lt"/>
                          <a:cs typeface="Amatic SC" panose="00000500000000000000" pitchFamily="2" charset="-79"/>
                        </a:rPr>
                        <a:t>Starting school / my new class / New Beginnings </a:t>
                      </a:r>
                    </a:p>
                    <a:p>
                      <a:pPr algn="ctr"/>
                      <a:r>
                        <a:rPr lang="en-US" sz="1050" dirty="0">
                          <a:solidFill>
                            <a:schemeClr val="tx1"/>
                          </a:solidFill>
                          <a:latin typeface="+mn-lt"/>
                          <a:cs typeface="Amatic SC" panose="00000500000000000000" pitchFamily="2" charset="-79"/>
                        </a:rPr>
                        <a:t>Superheroes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People who help us / Careers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Staying healthy / Food  / Human body</a:t>
                      </a:r>
                    </a:p>
                    <a:p>
                      <a:pPr algn="ctr"/>
                      <a:r>
                        <a:rPr lang="en-US" sz="1050" dirty="0">
                          <a:solidFill>
                            <a:schemeClr val="tx1"/>
                          </a:solidFill>
                          <a:latin typeface="+mn-lt"/>
                          <a:cs typeface="Amatic SC" panose="00000500000000000000" pitchFamily="2" charset="-79"/>
                        </a:rPr>
                        <a:t>How have I changed? </a:t>
                      </a:r>
                    </a:p>
                    <a:p>
                      <a:pPr algn="ctr"/>
                      <a:r>
                        <a:rPr lang="en-US" sz="1050" dirty="0">
                          <a:solidFill>
                            <a:schemeClr val="tx1"/>
                          </a:solidFill>
                          <a:latin typeface="+mn-lt"/>
                          <a:cs typeface="Amatic SC" panose="00000500000000000000" pitchFamily="2" charset="-79"/>
                        </a:rPr>
                        <a:t>My family / PSED focus </a:t>
                      </a:r>
                    </a:p>
                    <a:p>
                      <a:pPr algn="ctr"/>
                      <a:r>
                        <a:rPr lang="en-US" sz="1050" dirty="0">
                          <a:solidFill>
                            <a:schemeClr val="tx1"/>
                          </a:solidFill>
                          <a:latin typeface="+mn-lt"/>
                          <a:cs typeface="Amatic SC" panose="00000500000000000000" pitchFamily="2" charset="-79"/>
                        </a:rPr>
                        <a:t>What am I good at? </a:t>
                      </a:r>
                    </a:p>
                    <a:p>
                      <a:pPr algn="ctr"/>
                      <a:r>
                        <a:rPr lang="en-US" sz="1050" dirty="0">
                          <a:solidFill>
                            <a:schemeClr val="tx1"/>
                          </a:solidFill>
                          <a:latin typeface="+mn-lt"/>
                          <a:cs typeface="Amatic SC" panose="00000500000000000000" pitchFamily="2" charset="-79"/>
                        </a:rPr>
                        <a:t>How do I make others feel? </a:t>
                      </a:r>
                    </a:p>
                    <a:p>
                      <a:pPr algn="ctr"/>
                      <a:r>
                        <a:rPr lang="en-US" sz="1050" dirty="0">
                          <a:solidFill>
                            <a:schemeClr val="tx1"/>
                          </a:solidFill>
                          <a:latin typeface="+mn-lt"/>
                          <a:cs typeface="Amatic SC" panose="00000500000000000000" pitchFamily="2" charset="-79"/>
                        </a:rPr>
                        <a:t>Being kind / staying safe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7030A0"/>
                          </a:solidFill>
                          <a:latin typeface="Amatic SC" panose="00000500000000000000" pitchFamily="2" charset="-79"/>
                          <a:cs typeface="Amatic SC" panose="00000500000000000000" pitchFamily="2" charset="-79"/>
                        </a:rPr>
                        <a:t>Terrific Tales!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Traditional Tales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Little Red Hen - Harvest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Old favourites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Familiar tales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Library visits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Gingerbread Man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Cinderella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The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At the Panto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Lists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Letters to Father Christmas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Amazing Animals! </a:t>
                      </a:r>
                    </a:p>
                    <a:p>
                      <a:pPr algn="ctr"/>
                      <a:r>
                        <a:rPr lang="en-US" sz="1050" dirty="0">
                          <a:solidFill>
                            <a:schemeClr val="tx1"/>
                          </a:solidFill>
                          <a:latin typeface="+mn-lt"/>
                          <a:cs typeface="Amatic SC" panose="00000500000000000000" pitchFamily="2" charset="-79"/>
                        </a:rPr>
                        <a:t>Life cycles </a:t>
                      </a:r>
                    </a:p>
                    <a:p>
                      <a:pPr algn="ctr"/>
                      <a:r>
                        <a:rPr lang="en-US" sz="1050" dirty="0">
                          <a:solidFill>
                            <a:schemeClr val="tx1"/>
                          </a:solidFill>
                          <a:latin typeface="+mn-lt"/>
                          <a:cs typeface="Amatic SC" panose="00000500000000000000" pitchFamily="2" charset="-79"/>
                        </a:rPr>
                        <a:t>Safari </a:t>
                      </a:r>
                    </a:p>
                    <a:p>
                      <a:pPr algn="ctr"/>
                      <a:r>
                        <a:rPr lang="en-US" sz="1050" dirty="0">
                          <a:solidFill>
                            <a:schemeClr val="tx1"/>
                          </a:solidFill>
                          <a:latin typeface="+mn-lt"/>
                          <a:cs typeface="Amatic SC" panose="00000500000000000000" pitchFamily="2" charset="-79"/>
                        </a:rPr>
                        <a:t>Animals around the world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Climates / Hibernation </a:t>
                      </a:r>
                    </a:p>
                    <a:p>
                      <a:pPr algn="ctr"/>
                      <a:r>
                        <a:rPr lang="en-US" sz="1050" dirty="0">
                          <a:solidFill>
                            <a:schemeClr val="tx1"/>
                          </a:solidFill>
                          <a:latin typeface="+mn-lt"/>
                          <a:cs typeface="Amatic SC" panose="00000500000000000000" pitchFamily="2" charset="-79"/>
                        </a:rPr>
                        <a:t>Down on the Farm </a:t>
                      </a:r>
                    </a:p>
                    <a:p>
                      <a:pPr algn="ctr"/>
                      <a:r>
                        <a:rPr lang="en-US" sz="1050" dirty="0">
                          <a:solidFill>
                            <a:schemeClr val="tx1"/>
                          </a:solidFill>
                          <a:latin typeface="+mn-lt"/>
                          <a:cs typeface="Amatic SC" panose="00000500000000000000" pitchFamily="2" charset="-79"/>
                        </a:rPr>
                        <a:t>Min Beasts </a:t>
                      </a:r>
                    </a:p>
                    <a:p>
                      <a:pPr algn="ctr"/>
                      <a:r>
                        <a:rPr lang="en-US" sz="1050" dirty="0">
                          <a:solidFill>
                            <a:schemeClr val="tx1"/>
                          </a:solidFill>
                          <a:latin typeface="+mn-lt"/>
                          <a:cs typeface="Amatic SC" panose="00000500000000000000" pitchFamily="2" charset="-79"/>
                        </a:rPr>
                        <a:t>Animal Arts and crafts</a:t>
                      </a:r>
                    </a:p>
                    <a:p>
                      <a:pPr algn="ctr"/>
                      <a:r>
                        <a:rPr lang="en-US" sz="1050" dirty="0">
                          <a:solidFill>
                            <a:schemeClr val="tx1"/>
                          </a:solidFill>
                          <a:latin typeface="+mn-lt"/>
                          <a:cs typeface="Amatic SC" panose="00000500000000000000" pitchFamily="2" charset="-79"/>
                        </a:rPr>
                        <a:t>Night and day animals </a:t>
                      </a:r>
                    </a:p>
                    <a:p>
                      <a:pPr algn="ctr"/>
                      <a:r>
                        <a:rPr lang="en-US" sz="1050" dirty="0">
                          <a:solidFill>
                            <a:schemeClr val="tx1"/>
                          </a:solidFill>
                          <a:latin typeface="+mn-lt"/>
                          <a:cs typeface="Amatic SC" panose="00000500000000000000" pitchFamily="2" charset="-79"/>
                        </a:rPr>
                        <a:t>Animal patterns</a:t>
                      </a:r>
                    </a:p>
                    <a:p>
                      <a:pPr algn="ctr"/>
                      <a:r>
                        <a:rPr lang="en-US" sz="1050" dirty="0">
                          <a:solidFill>
                            <a:schemeClr val="tx1"/>
                          </a:solidFill>
                          <a:latin typeface="+mn-lt"/>
                          <a:cs typeface="Amatic SC" panose="00000500000000000000" pitchFamily="2" charset="-79"/>
                        </a:rPr>
                        <a:t>David Attenborough </a:t>
                      </a:r>
                    </a:p>
                    <a:p>
                      <a:pPr algn="ctr"/>
                      <a:r>
                        <a:rPr lang="en-US" sz="1050" dirty="0">
                          <a:solidFill>
                            <a:schemeClr val="tx1"/>
                          </a:solidFill>
                          <a:latin typeface="+mn-lt"/>
                          <a:cs typeface="Amatic SC" panose="00000500000000000000" pitchFamily="2" charset="-79"/>
                        </a:rPr>
                        <a:t>Happy Habitats</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Come Outside! </a:t>
                      </a:r>
                    </a:p>
                    <a:p>
                      <a:pPr algn="ctr"/>
                      <a:r>
                        <a:rPr lang="en-US" sz="1050" dirty="0">
                          <a:solidFill>
                            <a:schemeClr val="tx1"/>
                          </a:solidFill>
                          <a:latin typeface="+mn-lt"/>
                          <a:cs typeface="Amatic SC" panose="00000500000000000000" pitchFamily="2" charset="-79"/>
                        </a:rPr>
                        <a:t>Plants &amp; Flowers </a:t>
                      </a:r>
                    </a:p>
                    <a:p>
                      <a:pPr algn="ctr"/>
                      <a:r>
                        <a:rPr lang="en-US" sz="1050" dirty="0">
                          <a:solidFill>
                            <a:schemeClr val="tx1"/>
                          </a:solidFill>
                          <a:latin typeface="+mn-lt"/>
                          <a:cs typeface="Amatic SC" panose="00000500000000000000" pitchFamily="2" charset="-79"/>
                        </a:rPr>
                        <a:t>Weather / seasons </a:t>
                      </a:r>
                    </a:p>
                    <a:p>
                      <a:pPr algn="ctr"/>
                      <a:r>
                        <a:rPr lang="en-US" sz="1050" dirty="0">
                          <a:solidFill>
                            <a:schemeClr val="tx1"/>
                          </a:solidFill>
                          <a:latin typeface="+mn-lt"/>
                          <a:cs typeface="Amatic SC" panose="00000500000000000000" pitchFamily="2" charset="-79"/>
                        </a:rPr>
                        <a:t>Does the moon shine? </a:t>
                      </a:r>
                    </a:p>
                    <a:p>
                      <a:pPr algn="ctr"/>
                      <a:r>
                        <a:rPr lang="en-US" sz="1050" dirty="0">
                          <a:solidFill>
                            <a:schemeClr val="tx1"/>
                          </a:solidFill>
                          <a:latin typeface="+mn-lt"/>
                          <a:cs typeface="Amatic SC" panose="00000500000000000000" pitchFamily="2" charset="-79"/>
                        </a:rPr>
                        <a:t>The great outdoors </a:t>
                      </a:r>
                    </a:p>
                    <a:p>
                      <a:pPr algn="ctr"/>
                      <a:r>
                        <a:rPr lang="en-US" sz="1050" dirty="0">
                          <a:solidFill>
                            <a:schemeClr val="tx1"/>
                          </a:solidFill>
                          <a:latin typeface="+mn-lt"/>
                          <a:cs typeface="Amatic SC" panose="00000500000000000000" pitchFamily="2" charset="-79"/>
                        </a:rPr>
                        <a:t>Forest School </a:t>
                      </a:r>
                    </a:p>
                    <a:p>
                      <a:pPr algn="ctr"/>
                      <a:r>
                        <a:rPr lang="en-US" sz="1050" dirty="0">
                          <a:solidFill>
                            <a:schemeClr val="tx1"/>
                          </a:solidFill>
                          <a:latin typeface="+mn-lt"/>
                          <a:cs typeface="Amatic SC" panose="00000500000000000000" pitchFamily="2" charset="-79"/>
                        </a:rPr>
                        <a:t>Planting seeds </a:t>
                      </a:r>
                    </a:p>
                    <a:p>
                      <a:pPr algn="ctr"/>
                      <a:r>
                        <a:rPr lang="en-US" sz="1050" dirty="0">
                          <a:solidFill>
                            <a:schemeClr val="tx1"/>
                          </a:solidFill>
                          <a:latin typeface="+mn-lt"/>
                          <a:cs typeface="Amatic SC" panose="00000500000000000000" pitchFamily="2" charset="-79"/>
                        </a:rPr>
                        <a:t>Make a sculpture: Andy Goldsworthy </a:t>
                      </a:r>
                    </a:p>
                    <a:p>
                      <a:pPr algn="ctr"/>
                      <a:r>
                        <a:rPr lang="en-US" sz="1050" dirty="0">
                          <a:solidFill>
                            <a:schemeClr val="tx1"/>
                          </a:solidFill>
                          <a:latin typeface="+mn-lt"/>
                          <a:cs typeface="Amatic SC" panose="00000500000000000000" pitchFamily="2" charset="-79"/>
                        </a:rPr>
                        <a:t>Reduce, Reuse &amp; Recycle </a:t>
                      </a:r>
                    </a:p>
                    <a:p>
                      <a:pPr algn="ctr"/>
                      <a:r>
                        <a:rPr lang="en-US" sz="1050" dirty="0">
                          <a:solidFill>
                            <a:schemeClr val="tx1"/>
                          </a:solidFill>
                          <a:latin typeface="+mn-lt"/>
                          <a:cs typeface="Amatic SC" panose="00000500000000000000" pitchFamily="2" charset="-79"/>
                        </a:rPr>
                        <a:t>Fun Science / Materials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b="1" dirty="0">
                          <a:solidFill>
                            <a:srgbClr val="00B0F0"/>
                          </a:solidFill>
                          <a:latin typeface="Amatic SC" panose="00000500000000000000" pitchFamily="2" charset="-79"/>
                          <a:cs typeface="Amatic SC" panose="00000500000000000000" pitchFamily="2" charset="-79"/>
                        </a:rPr>
                        <a:t>Ticket to ride!  </a:t>
                      </a:r>
                    </a:p>
                    <a:p>
                      <a:pPr algn="ctr"/>
                      <a:r>
                        <a:rPr lang="en-US" sz="1050" dirty="0">
                          <a:solidFill>
                            <a:schemeClr val="tx1"/>
                          </a:solidFill>
                          <a:latin typeface="+mn-lt"/>
                          <a:cs typeface="Amatic SC" panose="00000500000000000000" pitchFamily="2" charset="-79"/>
                        </a:rPr>
                        <a:t>Around the Town</a:t>
                      </a:r>
                    </a:p>
                    <a:p>
                      <a:pPr algn="ctr"/>
                      <a:r>
                        <a:rPr lang="en-US" sz="1050" dirty="0">
                          <a:solidFill>
                            <a:schemeClr val="tx1"/>
                          </a:solidFill>
                          <a:latin typeface="+mn-lt"/>
                          <a:cs typeface="Amatic SC" panose="00000500000000000000" pitchFamily="2" charset="-79"/>
                        </a:rPr>
                        <a:t>How do I get there? </a:t>
                      </a:r>
                    </a:p>
                    <a:p>
                      <a:pPr algn="ctr"/>
                      <a:r>
                        <a:rPr lang="en-US" sz="1050" dirty="0">
                          <a:solidFill>
                            <a:schemeClr val="tx1"/>
                          </a:solidFill>
                          <a:latin typeface="+mn-lt"/>
                          <a:cs typeface="Amatic SC" panose="00000500000000000000" pitchFamily="2" charset="-79"/>
                        </a:rPr>
                        <a:t>Where in the world have you been? </a:t>
                      </a:r>
                    </a:p>
                    <a:p>
                      <a:pPr algn="ctr"/>
                      <a:r>
                        <a:rPr lang="en-US" sz="1050" dirty="0">
                          <a:solidFill>
                            <a:schemeClr val="tx1"/>
                          </a:solidFill>
                          <a:latin typeface="+mn-lt"/>
                          <a:cs typeface="Amatic SC" panose="00000500000000000000" pitchFamily="2" charset="-79"/>
                        </a:rPr>
                        <a:t>Where do we live in the UK / world? </a:t>
                      </a:r>
                    </a:p>
                    <a:p>
                      <a:pPr algn="ctr"/>
                      <a:r>
                        <a:rPr lang="en-US" sz="1050" dirty="0">
                          <a:solidFill>
                            <a:schemeClr val="tx1"/>
                          </a:solidFill>
                          <a:latin typeface="+mn-lt"/>
                          <a:cs typeface="Amatic SC" panose="00000500000000000000" pitchFamily="2" charset="-79"/>
                        </a:rPr>
                        <a:t>Fly me to the moon! </a:t>
                      </a:r>
                    </a:p>
                    <a:p>
                      <a:pPr algn="ctr"/>
                      <a:r>
                        <a:rPr lang="en-US" sz="1050" dirty="0">
                          <a:solidFill>
                            <a:schemeClr val="tx1"/>
                          </a:solidFill>
                          <a:latin typeface="+mn-lt"/>
                          <a:cs typeface="Amatic SC" panose="00000500000000000000" pitchFamily="2" charset="-79"/>
                        </a:rPr>
                        <a:t>Vehicles past and Present </a:t>
                      </a:r>
                    </a:p>
                    <a:p>
                      <a:pPr algn="ctr"/>
                      <a:r>
                        <a:rPr lang="en-US" sz="1050" dirty="0">
                          <a:solidFill>
                            <a:schemeClr val="tx1"/>
                          </a:solidFill>
                          <a:latin typeface="+mn-lt"/>
                          <a:cs typeface="Amatic SC" panose="00000500000000000000" pitchFamily="2" charset="-79"/>
                        </a:rPr>
                        <a:t>Design your own transport! </a:t>
                      </a:r>
                    </a:p>
                    <a:p>
                      <a:pPr algn="ctr"/>
                      <a:r>
                        <a:rPr lang="en-US" sz="1050" dirty="0">
                          <a:solidFill>
                            <a:schemeClr val="tx1"/>
                          </a:solidFill>
                          <a:latin typeface="+mn-lt"/>
                          <a:cs typeface="Amatic SC" panose="00000500000000000000" pitchFamily="2" charset="-79"/>
                        </a:rPr>
                        <a:t>Who was Neil Armstrong?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B0F0"/>
                          </a:solidFill>
                          <a:latin typeface="Amatic SC" panose="00000500000000000000" pitchFamily="2" charset="-79"/>
                          <a:cs typeface="Amatic SC" panose="00000500000000000000" pitchFamily="2" charset="-79"/>
                        </a:rPr>
                        <a:t>Fun at the Seaside!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Under the sea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Off on holiday / clothes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Where in the world shall we go?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Send me a postcard! </a:t>
                      </a:r>
                    </a:p>
                    <a:p>
                      <a:pPr algn="ctr"/>
                      <a:r>
                        <a:rPr lang="en-US" sz="1050" dirty="0">
                          <a:solidFill>
                            <a:schemeClr val="tx1"/>
                          </a:solidFill>
                          <a:latin typeface="+mn-lt"/>
                          <a:cs typeface="Amatic SC" panose="00000500000000000000" pitchFamily="2" charset="-79"/>
                        </a:rPr>
                        <a:t>Marine life  </a:t>
                      </a:r>
                    </a:p>
                    <a:p>
                      <a:pPr algn="ctr"/>
                      <a:r>
                        <a:rPr lang="en-US" sz="1050" dirty="0">
                          <a:solidFill>
                            <a:schemeClr val="tx1"/>
                          </a:solidFill>
                          <a:latin typeface="+mn-lt"/>
                          <a:cs typeface="Amatic SC" panose="00000500000000000000" pitchFamily="2" charset="-79"/>
                        </a:rPr>
                        <a:t>Fossils – Mary Anning </a:t>
                      </a:r>
                    </a:p>
                    <a:p>
                      <a:pPr algn="ctr"/>
                      <a:r>
                        <a:rPr lang="en-US" sz="1050" dirty="0">
                          <a:solidFill>
                            <a:schemeClr val="tx1"/>
                          </a:solidFill>
                          <a:latin typeface="+mn-lt"/>
                          <a:cs typeface="Amatic SC" panose="00000500000000000000" pitchFamily="2" charset="-79"/>
                        </a:rPr>
                        <a:t>Seasides in the past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Compare: Now and then! </a:t>
                      </a:r>
                    </a:p>
                    <a:p>
                      <a:pPr algn="ctr"/>
                      <a:r>
                        <a:rPr lang="en-US" sz="1050" dirty="0">
                          <a:solidFill>
                            <a:schemeClr val="tx1"/>
                          </a:solidFill>
                          <a:latin typeface="+mn-lt"/>
                          <a:cs typeface="Amatic SC" panose="00000500000000000000" pitchFamily="2" charset="-79"/>
                        </a:rPr>
                        <a:t>Seaside art </a:t>
                      </a:r>
                    </a:p>
                    <a:p>
                      <a:pPr algn="ctr"/>
                      <a:endParaRPr lang="en-GB" sz="16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371041">
                <a:tc>
                  <a:txBody>
                    <a:bodyPr/>
                    <a:lstStyle/>
                    <a:p>
                      <a:pPr algn="ctr"/>
                      <a:r>
                        <a:rPr lang="en-US" sz="2400" b="1" dirty="0">
                          <a:latin typeface="Amatic SC" panose="00000500000000000000" pitchFamily="2" charset="-79"/>
                          <a:cs typeface="Amatic SC" panose="00000500000000000000" pitchFamily="2" charset="-79"/>
                        </a:rPr>
                        <a:t>Possible Texts and </a:t>
                      </a:r>
                    </a:p>
                    <a:p>
                      <a:pPr algn="ctr"/>
                      <a:r>
                        <a:rPr lang="en-US" sz="2400" b="1" dirty="0">
                          <a:latin typeface="Amatic SC" panose="00000500000000000000" pitchFamily="2" charset="-79"/>
                          <a:cs typeface="Amatic SC" panose="00000500000000000000" pitchFamily="2" charset="-79"/>
                        </a:rPr>
                        <a:t>‘old favourites’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Owl Babies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Once there were Giants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Stick Man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Smartest Giant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Colour Monster</a:t>
                      </a:r>
                    </a:p>
                    <a:p>
                      <a:pPr algn="ctr"/>
                      <a:r>
                        <a:rPr lang="en-US" sz="1050" dirty="0">
                          <a:solidFill>
                            <a:schemeClr val="tx1"/>
                          </a:solidFill>
                          <a:latin typeface="+mn-lt"/>
                          <a:cs typeface="RM Typerighter old" panose="00000400000000000000" pitchFamily="2" charset="-79"/>
                        </a:rPr>
                        <a:t>The Rainbow Fish </a:t>
                      </a:r>
                    </a:p>
                    <a:p>
                      <a:pPr algn="ctr"/>
                      <a:r>
                        <a:rPr lang="en-US" sz="1050" dirty="0">
                          <a:solidFill>
                            <a:schemeClr val="tx1"/>
                          </a:solidFill>
                          <a:latin typeface="+mn-lt"/>
                          <a:cs typeface="RM Typerighter old" panose="00000400000000000000" pitchFamily="2" charset="-79"/>
                        </a:rPr>
                        <a:t>Funny Bones </a:t>
                      </a:r>
                    </a:p>
                    <a:p>
                      <a:pPr algn="ctr"/>
                      <a:r>
                        <a:rPr lang="en-US" sz="1050" dirty="0">
                          <a:solidFill>
                            <a:schemeClr val="tx1"/>
                          </a:solidFill>
                          <a:latin typeface="+mn-lt"/>
                          <a:cs typeface="RM Typerighter old" panose="00000400000000000000" pitchFamily="2" charset="-79"/>
                        </a:rPr>
                        <a:t>The Big Book of Families </a:t>
                      </a:r>
                    </a:p>
                    <a:p>
                      <a:pPr algn="ctr"/>
                      <a:r>
                        <a:rPr lang="en-US" sz="1050" dirty="0">
                          <a:solidFill>
                            <a:schemeClr val="tx1"/>
                          </a:solidFill>
                          <a:latin typeface="+mn-lt"/>
                          <a:cs typeface="RM Typerighter old" panose="00000400000000000000" pitchFamily="2" charset="-79"/>
                        </a:rPr>
                        <a:t>Pete the Cat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Jolly Postman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Goldilocks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Farmer Duck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Hansel &amp; Gretal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Ugly Duckling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Christmas Story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t>Rama and Sita</a:t>
                      </a:r>
                      <a:endParaRPr lang="en-US"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Emperors Egg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Very Hungry Caterpillar </a:t>
                      </a:r>
                    </a:p>
                    <a:p>
                      <a:pPr algn="ctr"/>
                      <a:r>
                        <a:rPr lang="en-GB" sz="1050" dirty="0">
                          <a:solidFill>
                            <a:schemeClr val="tx1"/>
                          </a:solidFill>
                          <a:latin typeface="+mn-lt"/>
                          <a:cs typeface="RM Typerighter old" panose="00000400000000000000" pitchFamily="2" charset="-79"/>
                        </a:rPr>
                        <a:t>Aghh Spider! </a:t>
                      </a:r>
                    </a:p>
                    <a:p>
                      <a:pPr algn="ctr"/>
                      <a:r>
                        <a:rPr lang="en-GB" sz="1050" dirty="0">
                          <a:solidFill>
                            <a:schemeClr val="tx1"/>
                          </a:solidFill>
                          <a:latin typeface="+mn-lt"/>
                          <a:cs typeface="RM Typerighter old" panose="00000400000000000000" pitchFamily="2" charset="-79"/>
                        </a:rPr>
                        <a:t>Tige who came to tea </a:t>
                      </a:r>
                    </a:p>
                    <a:p>
                      <a:pPr algn="ctr"/>
                      <a:r>
                        <a:rPr lang="en-GB" sz="1050" dirty="0">
                          <a:solidFill>
                            <a:schemeClr val="tx1"/>
                          </a:solidFill>
                          <a:latin typeface="+mn-lt"/>
                          <a:cs typeface="RM Typerighter old" panose="00000400000000000000" pitchFamily="2" charset="-79"/>
                        </a:rPr>
                        <a:t>Diary of a wombat</a:t>
                      </a:r>
                    </a:p>
                    <a:p>
                      <a:pPr algn="ctr"/>
                      <a:r>
                        <a:rPr lang="en-GB" sz="1050" dirty="0">
                          <a:solidFill>
                            <a:schemeClr val="tx1"/>
                          </a:solidFill>
                          <a:latin typeface="+mn-lt"/>
                          <a:cs typeface="RM Typerighter old" panose="00000400000000000000" pitchFamily="2" charset="-79"/>
                        </a:rPr>
                        <a:t>Elephant and the Bad Baby</a:t>
                      </a:r>
                    </a:p>
                    <a:p>
                      <a:pPr algn="ctr"/>
                      <a:r>
                        <a:rPr lang="en-GB" sz="1050" dirty="0">
                          <a:solidFill>
                            <a:schemeClr val="tx1"/>
                          </a:solidFill>
                          <a:latin typeface="+mn-lt"/>
                          <a:cs typeface="RM Typerighter old" panose="00000400000000000000" pitchFamily="2" charset="-79"/>
                        </a:rPr>
                        <a:t>Pig in the Pond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Tiny Seed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Oliver’s Vegetables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Jack and the 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One Plastic Bag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Jasper’s 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Tree, Seasons come and seasons go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t>A stroll through the seasons</a:t>
                      </a:r>
                      <a:endParaRPr lang="en-GB"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Snail and the Whale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Way back Home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Naughty Bus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Mr. Gumpy’s Outing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Train Ride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Bob, The Man on the Moon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Beegu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Oi! Get off my train! </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mn-lt"/>
                          <a:cs typeface="RM Typerighter old" panose="00000400000000000000" pitchFamily="2" charset="-79"/>
                        </a:rPr>
                        <a:t>Lighthouse Keeper’s Lunch</a:t>
                      </a:r>
                    </a:p>
                    <a:p>
                      <a:pPr algn="ctr"/>
                      <a:r>
                        <a:rPr lang="en-US" sz="1050" dirty="0">
                          <a:solidFill>
                            <a:schemeClr val="tx1"/>
                          </a:solidFill>
                          <a:latin typeface="+mn-lt"/>
                          <a:cs typeface="RM Typerighter old" panose="00000400000000000000" pitchFamily="2" charset="-79"/>
                        </a:rPr>
                        <a:t>Under the Sea Non – Fiction</a:t>
                      </a:r>
                    </a:p>
                    <a:p>
                      <a:pPr algn="ctr"/>
                      <a:r>
                        <a:rPr lang="en-US" sz="1050" dirty="0">
                          <a:solidFill>
                            <a:schemeClr val="tx1"/>
                          </a:solidFill>
                          <a:latin typeface="+mn-lt"/>
                          <a:cs typeface="RM Typerighter old" panose="00000400000000000000" pitchFamily="2" charset="-79"/>
                        </a:rPr>
                        <a:t>P is for Passport</a:t>
                      </a:r>
                    </a:p>
                    <a:p>
                      <a:pPr algn="ctr"/>
                      <a:r>
                        <a:rPr lang="en-US" sz="1050" dirty="0">
                          <a:solidFill>
                            <a:schemeClr val="tx1"/>
                          </a:solidFill>
                          <a:latin typeface="+mn-lt"/>
                          <a:cs typeface="RM Typerighter old" panose="00000400000000000000" pitchFamily="2" charset="-79"/>
                        </a:rPr>
                        <a:t>The Journey </a:t>
                      </a:r>
                    </a:p>
                    <a:p>
                      <a:pPr algn="ctr"/>
                      <a:r>
                        <a:rPr lang="en-US" sz="1050" dirty="0">
                          <a:solidFill>
                            <a:schemeClr val="tx1"/>
                          </a:solidFill>
                          <a:latin typeface="+mn-lt"/>
                          <a:cs typeface="RM Typerighter old" panose="00000400000000000000" pitchFamily="2" charset="-79"/>
                        </a:rPr>
                        <a:t>Zoom </a:t>
                      </a:r>
                    </a:p>
                    <a:p>
                      <a:pPr algn="ctr"/>
                      <a:r>
                        <a:rPr lang="en-US" sz="1050" dirty="0">
                          <a:solidFill>
                            <a:schemeClr val="tx1"/>
                          </a:solidFill>
                          <a:latin typeface="+mn-lt"/>
                          <a:cs typeface="RM Typerighter old" panose="00000400000000000000" pitchFamily="2" charset="-79"/>
                        </a:rPr>
                        <a:t>Passport to Paris </a:t>
                      </a:r>
                    </a:p>
                    <a:p>
                      <a:pPr algn="ctr"/>
                      <a:r>
                        <a:rPr lang="en-US" sz="1050" dirty="0">
                          <a:solidFill>
                            <a:schemeClr val="tx1"/>
                          </a:solidFill>
                          <a:latin typeface="+mn-lt"/>
                          <a:cs typeface="RM Typerighter old" panose="00000400000000000000" pitchFamily="2" charset="-79"/>
                        </a:rPr>
                        <a:t>World Atlases </a:t>
                      </a:r>
                    </a:p>
                    <a:p>
                      <a:pPr algn="ctr"/>
                      <a:r>
                        <a:rPr lang="en-US" sz="1050" dirty="0" err="1">
                          <a:solidFill>
                            <a:schemeClr val="tx1"/>
                          </a:solidFill>
                          <a:latin typeface="+mn-lt"/>
                          <a:cs typeface="RM Typerighter old" panose="00000400000000000000" pitchFamily="2" charset="-79"/>
                        </a:rPr>
                        <a:t>Tiddler</a:t>
                      </a:r>
                      <a:r>
                        <a:rPr lang="en-US" sz="1050" dirty="0">
                          <a:solidFill>
                            <a:schemeClr val="tx1"/>
                          </a:solidFill>
                          <a:latin typeface="+mn-lt"/>
                          <a:cs typeface="RM Typerighter old" panose="00000400000000000000" pitchFamily="2" charset="-79"/>
                        </a:rPr>
                        <a:t>  </a:t>
                      </a:r>
                      <a:endParaRPr lang="en-GB"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1245256">
                <a:tc>
                  <a:txBody>
                    <a:bodyPr/>
                    <a:lstStyle/>
                    <a:p>
                      <a:pPr algn="ctr"/>
                      <a:r>
                        <a:rPr lang="en-US" sz="2000" b="1" dirty="0">
                          <a:latin typeface="Amatic SC" panose="00000500000000000000" pitchFamily="2" charset="-79"/>
                          <a:cs typeface="Amatic SC" panose="00000500000000000000" pitchFamily="2" charset="-79"/>
                        </a:rPr>
                        <a:t>‘Wow’ moments / </a:t>
                      </a:r>
                      <a:r>
                        <a:rPr lang="en-US" sz="2000" b="1" dirty="0">
                          <a:solidFill>
                            <a:srgbClr val="0070C0"/>
                          </a:solidFill>
                          <a:latin typeface="Amatic SC" panose="00000500000000000000" pitchFamily="2" charset="-79"/>
                          <a:cs typeface="Amatic SC" panose="00000500000000000000" pitchFamily="2" charset="-79"/>
                        </a:rPr>
                        <a:t>Enrichment Weeks </a:t>
                      </a:r>
                      <a:endParaRPr lang="en-GB" sz="2000" b="1" dirty="0">
                        <a:solidFill>
                          <a:srgbClr val="0070C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mn-lt"/>
                          <a:cs typeface="Amatic SC" panose="00000500000000000000" pitchFamily="2" charset="-79"/>
                        </a:rPr>
                        <a:t>Autumn Trail </a:t>
                      </a:r>
                    </a:p>
                    <a:p>
                      <a:pPr algn="ctr"/>
                      <a:r>
                        <a:rPr lang="en-US" sz="1050" dirty="0">
                          <a:solidFill>
                            <a:schemeClr val="tx1"/>
                          </a:solidFill>
                          <a:latin typeface="+mn-lt"/>
                          <a:cs typeface="Amatic SC" panose="00000500000000000000" pitchFamily="2" charset="-79"/>
                        </a:rPr>
                        <a:t>Remembrance Day </a:t>
                      </a:r>
                    </a:p>
                    <a:p>
                      <a:pPr algn="ctr"/>
                      <a:r>
                        <a:rPr lang="en-US" sz="1050" dirty="0">
                          <a:solidFill>
                            <a:schemeClr val="tx1"/>
                          </a:solidFill>
                          <a:latin typeface="+mn-lt"/>
                          <a:cs typeface="Amatic SC" panose="00000500000000000000" pitchFamily="2" charset="-79"/>
                        </a:rPr>
                        <a:t>Nurse / Firefighter visit </a:t>
                      </a:r>
                    </a:p>
                    <a:p>
                      <a:pPr algn="ctr"/>
                      <a:r>
                        <a:rPr lang="en-US" sz="1050" dirty="0">
                          <a:solidFill>
                            <a:schemeClr val="tx1"/>
                          </a:solidFill>
                          <a:latin typeface="+mn-lt"/>
                          <a:cs typeface="Amatic SC" panose="00000500000000000000" pitchFamily="2" charset="-79"/>
                        </a:rPr>
                        <a:t>Harvest Time </a:t>
                      </a:r>
                    </a:p>
                    <a:p>
                      <a:pPr algn="ctr"/>
                      <a:r>
                        <a:rPr lang="en-US" sz="1050" dirty="0">
                          <a:solidFill>
                            <a:schemeClr val="tx1"/>
                          </a:solidFill>
                          <a:latin typeface="+mn-lt"/>
                          <a:cs typeface="Amatic SC" panose="00000500000000000000" pitchFamily="2" charset="-79"/>
                        </a:rPr>
                        <a:t>Birthdays</a:t>
                      </a:r>
                    </a:p>
                    <a:p>
                      <a:pPr algn="ctr"/>
                      <a:r>
                        <a:rPr lang="en-US" sz="1050" dirty="0">
                          <a:solidFill>
                            <a:schemeClr val="tx1"/>
                          </a:solidFill>
                          <a:latin typeface="+mn-lt"/>
                          <a:cs typeface="Amatic SC" panose="00000500000000000000" pitchFamily="2" charset="-79"/>
                        </a:rPr>
                        <a:t>Favourite Songs </a:t>
                      </a:r>
                    </a:p>
                    <a:p>
                      <a:pPr algn="ctr"/>
                      <a:r>
                        <a:rPr lang="en-US" sz="1050" dirty="0">
                          <a:solidFill>
                            <a:schemeClr val="tx1"/>
                          </a:solidFill>
                          <a:latin typeface="+mn-lt"/>
                          <a:cs typeface="Amatic SC" panose="00000500000000000000" pitchFamily="2" charset="-79"/>
                        </a:rPr>
                        <a:t>Talent show </a:t>
                      </a:r>
                    </a:p>
                    <a:p>
                      <a:pPr algn="ctr"/>
                      <a:r>
                        <a:rPr lang="en-US" sz="1050" dirty="0">
                          <a:solidFill>
                            <a:schemeClr val="tx1"/>
                          </a:solidFill>
                          <a:latin typeface="+mn-lt"/>
                          <a:cs typeface="Amatic SC" panose="00000500000000000000" pitchFamily="2" charset="-79"/>
                        </a:rPr>
                        <a:t>Roald Dahl Day </a:t>
                      </a:r>
                    </a:p>
                    <a:p>
                      <a:pPr algn="ctr"/>
                      <a:r>
                        <a:rPr lang="en-US" sz="1050" dirty="0">
                          <a:solidFill>
                            <a:schemeClr val="tx1"/>
                          </a:solidFill>
                          <a:latin typeface="+mn-lt"/>
                          <a:cs typeface="Amatic SC" panose="00000500000000000000" pitchFamily="2" charset="-79"/>
                        </a:rPr>
                        <a:t>Halloween </a:t>
                      </a:r>
                    </a:p>
                    <a:p>
                      <a:pPr algn="ctr"/>
                      <a:r>
                        <a:rPr lang="en-US" sz="1050" dirty="0">
                          <a:solidFill>
                            <a:schemeClr val="tx1"/>
                          </a:solidFill>
                          <a:latin typeface="+mn-lt"/>
                          <a:cs typeface="Amatic SC" panose="00000500000000000000" pitchFamily="2" charset="-79"/>
                        </a:rPr>
                        <a:t>What do I want to be when I grow up? Video for parents.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Guy Fawkes / Bonfire Night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Time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Hannukah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Black History Month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Remembrance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Road Safety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Stories by the Fireside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World Space Week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Children in Need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Anti- Bullying Week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a:solidFill>
                            <a:schemeClr val="tx1"/>
                          </a:solidFill>
                          <a:latin typeface="+mn-lt"/>
                          <a:cs typeface="Amatic SC" panose="00000500000000000000" pitchFamily="2" charset="-79"/>
                        </a:rPr>
                        <a:t>Zoo Lab visit </a:t>
                      </a:r>
                    </a:p>
                    <a:p>
                      <a:pPr algn="ctr"/>
                      <a:r>
                        <a:rPr lang="en-US" sz="1050" dirty="0">
                          <a:solidFill>
                            <a:schemeClr val="tx1"/>
                          </a:solidFill>
                          <a:latin typeface="+mn-lt"/>
                          <a:cs typeface="Amatic SC" panose="00000500000000000000" pitchFamily="2" charset="-79"/>
                        </a:rPr>
                        <a:t>Chinese New Year </a:t>
                      </a:r>
                    </a:p>
                    <a:p>
                      <a:pPr algn="ctr"/>
                      <a:r>
                        <a:rPr lang="en-US" sz="1050" dirty="0">
                          <a:solidFill>
                            <a:schemeClr val="tx1"/>
                          </a:solidFill>
                          <a:latin typeface="+mn-lt"/>
                          <a:cs typeface="Amatic SC" panose="00000500000000000000" pitchFamily="2" charset="-79"/>
                        </a:rPr>
                        <a:t>LENT</a:t>
                      </a:r>
                    </a:p>
                    <a:p>
                      <a:pPr algn="ctr"/>
                      <a:r>
                        <a:rPr lang="en-US" sz="1050" dirty="0">
                          <a:solidFill>
                            <a:schemeClr val="tx1"/>
                          </a:solidFill>
                          <a:latin typeface="+mn-lt"/>
                          <a:cs typeface="Amatic SC" panose="00000500000000000000" pitchFamily="2" charset="-79"/>
                        </a:rPr>
                        <a:t>Story Telling Week </a:t>
                      </a:r>
                    </a:p>
                    <a:p>
                      <a:pPr algn="ctr"/>
                      <a:r>
                        <a:rPr lang="en-US" sz="1050" dirty="0">
                          <a:solidFill>
                            <a:schemeClr val="tx1"/>
                          </a:solidFill>
                          <a:latin typeface="+mn-lt"/>
                          <a:cs typeface="Amatic SC" panose="00000500000000000000" pitchFamily="2" charset="-79"/>
                        </a:rPr>
                        <a:t>Random Acts of Kindness Week </a:t>
                      </a:r>
                    </a:p>
                    <a:p>
                      <a:pPr algn="ctr"/>
                      <a:r>
                        <a:rPr lang="en-US" sz="1050" dirty="0">
                          <a:solidFill>
                            <a:schemeClr val="tx1"/>
                          </a:solidFill>
                          <a:latin typeface="+mn-lt"/>
                          <a:cs typeface="Amatic SC" panose="00000500000000000000" pitchFamily="2" charset="-79"/>
                        </a:rPr>
                        <a:t>Valentine’s Day</a:t>
                      </a:r>
                    </a:p>
                    <a:p>
                      <a:pPr algn="ctr"/>
                      <a:r>
                        <a:rPr lang="en-US" sz="1050" dirty="0">
                          <a:solidFill>
                            <a:schemeClr val="tx1"/>
                          </a:solidFill>
                          <a:latin typeface="+mn-lt"/>
                          <a:cs typeface="Amatic SC" panose="00000500000000000000" pitchFamily="2" charset="-79"/>
                        </a:rPr>
                        <a:t>Internet Safety Day </a:t>
                      </a:r>
                    </a:p>
                    <a:p>
                      <a:pPr algn="ctr"/>
                      <a:r>
                        <a:rPr lang="en-US" sz="1050" dirty="0">
                          <a:solidFill>
                            <a:schemeClr val="tx1"/>
                          </a:solidFill>
                          <a:latin typeface="+mn-lt"/>
                          <a:cs typeface="Amatic SC" panose="00000500000000000000" pitchFamily="2" charset="-79"/>
                        </a:rPr>
                        <a:t>Animal Art week</a:t>
                      </a:r>
                    </a:p>
                    <a:p>
                      <a:pPr algn="ctr"/>
                      <a:r>
                        <a:rPr lang="en-US" sz="1050" dirty="0">
                          <a:solidFill>
                            <a:schemeClr val="tx1"/>
                          </a:solidFill>
                          <a:latin typeface="+mn-lt"/>
                          <a:cs typeface="Amatic SC" panose="00000500000000000000" pitchFamily="2" charset="-79"/>
                        </a:rPr>
                        <a:t>Let’s go on Safari -  An animal a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Walk to the park / Picnic </a:t>
                      </a: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Planting seeds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Easter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Weather experiments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Weather Forecast videos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Nature Scavenger Hunt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Vincent Van Gogh Study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Mother’s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Queen’s Birthday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Science Week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Eater Egg Hunt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a:solidFill>
                            <a:schemeClr val="tx1"/>
                          </a:solidFill>
                          <a:latin typeface="+mn-lt"/>
                          <a:cs typeface="Amatic SC" panose="00000500000000000000" pitchFamily="2" charset="-79"/>
                        </a:rPr>
                        <a:t>Post a letter</a:t>
                      </a:r>
                    </a:p>
                    <a:p>
                      <a:pPr algn="ctr"/>
                      <a:r>
                        <a:rPr lang="en-US" sz="1050" dirty="0">
                          <a:solidFill>
                            <a:schemeClr val="tx1"/>
                          </a:solidFill>
                          <a:latin typeface="+mn-lt"/>
                          <a:cs typeface="Amatic SC" panose="00000500000000000000" pitchFamily="2" charset="-79"/>
                        </a:rPr>
                        <a:t>Food tasting – different cultures  </a:t>
                      </a:r>
                    </a:p>
                    <a:p>
                      <a:pPr algn="ctr"/>
                      <a:r>
                        <a:rPr lang="en-US" sz="1050" dirty="0">
                          <a:solidFill>
                            <a:schemeClr val="tx1"/>
                          </a:solidFill>
                          <a:latin typeface="+mn-lt"/>
                          <a:cs typeface="Amatic SC" panose="00000500000000000000" pitchFamily="2" charset="-79"/>
                        </a:rPr>
                        <a:t>Map work  - Find the Treasure </a:t>
                      </a:r>
                    </a:p>
                    <a:p>
                      <a:pPr algn="ctr"/>
                      <a:r>
                        <a:rPr lang="en-US" sz="1050" dirty="0">
                          <a:solidFill>
                            <a:schemeClr val="tx1"/>
                          </a:solidFill>
                          <a:latin typeface="+mn-lt"/>
                          <a:cs typeface="Amatic SC" panose="00000500000000000000" pitchFamily="2" charset="-79"/>
                        </a:rPr>
                        <a:t>Start of Ramadan </a:t>
                      </a:r>
                    </a:p>
                    <a:p>
                      <a:pPr algn="ctr"/>
                      <a:r>
                        <a:rPr lang="en-US" sz="1050" dirty="0">
                          <a:solidFill>
                            <a:schemeClr val="tx1"/>
                          </a:solidFill>
                          <a:latin typeface="+mn-lt"/>
                          <a:cs typeface="Amatic SC" panose="00000500000000000000" pitchFamily="2" charset="-79"/>
                        </a:rPr>
                        <a:t>Eid</a:t>
                      </a:r>
                    </a:p>
                    <a:p>
                      <a:pPr algn="ctr"/>
                      <a:r>
                        <a:rPr lang="en-US" sz="1050" dirty="0">
                          <a:solidFill>
                            <a:schemeClr val="tx1"/>
                          </a:solidFill>
                          <a:latin typeface="+mn-lt"/>
                          <a:cs typeface="Amatic SC" panose="00000500000000000000" pitchFamily="2" charset="-79"/>
                        </a:rPr>
                        <a:t>D-Day </a:t>
                      </a:r>
                    </a:p>
                    <a:p>
                      <a:pPr algn="ctr"/>
                      <a:r>
                        <a:rPr lang="en-US" sz="1050" dirty="0">
                          <a:solidFill>
                            <a:schemeClr val="tx1"/>
                          </a:solidFill>
                          <a:latin typeface="+mn-lt"/>
                          <a:cs typeface="Amatic SC" panose="00000500000000000000" pitchFamily="2" charset="-79"/>
                        </a:rPr>
                        <a:t>Let’s fly - Role play and Green Screen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mn-lt"/>
                          <a:cs typeface="Amatic SC" panose="00000500000000000000" pitchFamily="2" charset="-79"/>
                        </a:rPr>
                        <a:t>Visit to the beach </a:t>
                      </a:r>
                    </a:p>
                    <a:p>
                      <a:pPr algn="ctr"/>
                      <a:r>
                        <a:rPr lang="en-US" sz="1050" dirty="0">
                          <a:solidFill>
                            <a:schemeClr val="tx1"/>
                          </a:solidFill>
                          <a:latin typeface="+mn-lt"/>
                          <a:cs typeface="Amatic SC" panose="00000500000000000000" pitchFamily="2" charset="-79"/>
                        </a:rPr>
                        <a:t>Under the Sea – singing songs and sea shanties</a:t>
                      </a:r>
                    </a:p>
                    <a:p>
                      <a:pPr algn="ctr"/>
                      <a:r>
                        <a:rPr lang="en-US" sz="1050" dirty="0">
                          <a:solidFill>
                            <a:schemeClr val="tx1"/>
                          </a:solidFill>
                          <a:latin typeface="+mn-lt"/>
                          <a:cs typeface="Amatic SC" panose="00000500000000000000" pitchFamily="2" charset="-79"/>
                        </a:rPr>
                        <a:t>Fossil hunting </a:t>
                      </a:r>
                    </a:p>
                    <a:p>
                      <a:pPr algn="ctr"/>
                      <a:r>
                        <a:rPr lang="en-US" sz="1050" dirty="0">
                          <a:solidFill>
                            <a:schemeClr val="tx1"/>
                          </a:solidFill>
                          <a:latin typeface="+mn-lt"/>
                          <a:cs typeface="Amatic SC" panose="00000500000000000000" pitchFamily="2" charset="-79"/>
                        </a:rPr>
                        <a:t>Father’s Day </a:t>
                      </a:r>
                    </a:p>
                    <a:p>
                      <a:pPr algn="ctr"/>
                      <a:r>
                        <a:rPr lang="en-US" sz="1050" dirty="0">
                          <a:solidFill>
                            <a:schemeClr val="tx1"/>
                          </a:solidFill>
                          <a:latin typeface="+mn-lt"/>
                          <a:cs typeface="Amatic SC" panose="00000500000000000000" pitchFamily="2" charset="-79"/>
                        </a:rPr>
                        <a:t>Heathy Eating Week </a:t>
                      </a:r>
                    </a:p>
                    <a:p>
                      <a:pPr algn="ctr"/>
                      <a:r>
                        <a:rPr lang="en-US" sz="1050" dirty="0">
                          <a:solidFill>
                            <a:schemeClr val="tx1"/>
                          </a:solidFill>
                          <a:latin typeface="+mn-lt"/>
                          <a:cs typeface="Amatic SC" panose="00000500000000000000" pitchFamily="2" charset="-79"/>
                        </a:rPr>
                        <a:t>World Environment Day </a:t>
                      </a:r>
                    </a:p>
                    <a:p>
                      <a:pPr algn="ctr"/>
                      <a:r>
                        <a:rPr lang="en-US" sz="1050" dirty="0">
                          <a:solidFill>
                            <a:schemeClr val="tx1"/>
                          </a:solidFill>
                          <a:latin typeface="+mn-lt"/>
                          <a:cs typeface="Amatic SC" panose="00000500000000000000" pitchFamily="2" charset="-79"/>
                        </a:rPr>
                        <a:t>Anniversary of the NHS</a:t>
                      </a:r>
                    </a:p>
                    <a:p>
                      <a:pPr algn="ctr"/>
                      <a:r>
                        <a:rPr lang="en-US" sz="1050" dirty="0">
                          <a:solidFill>
                            <a:schemeClr val="tx1"/>
                          </a:solidFill>
                          <a:latin typeface="+mn-lt"/>
                          <a:cs typeface="Amatic SC" panose="00000500000000000000" pitchFamily="2" charset="-79"/>
                        </a:rPr>
                        <a:t>Pirate Day </a:t>
                      </a:r>
                    </a:p>
                    <a:p>
                      <a:pPr algn="ctr"/>
                      <a:r>
                        <a:rPr lang="en-US" sz="1050" dirty="0">
                          <a:solidFill>
                            <a:schemeClr val="tx1"/>
                          </a:solidFill>
                          <a:latin typeface="+mn-lt"/>
                          <a:cs typeface="Amatic SC" panose="00000500000000000000" pitchFamily="2" charset="-79"/>
                        </a:rPr>
                        <a:t>Ice – Cream at the park</a:t>
                      </a: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5" name="Picture 4">
            <a:extLst>
              <a:ext uri="{FF2B5EF4-FFF2-40B4-BE49-F238E27FC236}">
                <a16:creationId xmlns:a16="http://schemas.microsoft.com/office/drawing/2014/main" id="{8808DBC9-A638-4186-838C-46491B74B33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197730">
            <a:off x="490664" y="468824"/>
            <a:ext cx="798410" cy="258818"/>
          </a:xfrm>
          <a:prstGeom prst="rect">
            <a:avLst/>
          </a:prstGeom>
        </p:spPr>
      </p:pic>
      <p:pic>
        <p:nvPicPr>
          <p:cNvPr id="6" name="Picture 5">
            <a:extLst>
              <a:ext uri="{FF2B5EF4-FFF2-40B4-BE49-F238E27FC236}">
                <a16:creationId xmlns:a16="http://schemas.microsoft.com/office/drawing/2014/main" id="{CF723307-A94F-4C20-9CDA-ACAED3B7A0E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46860" y="581002"/>
            <a:ext cx="488272" cy="488272"/>
          </a:xfrm>
          <a:prstGeom prst="rect">
            <a:avLst/>
          </a:prstGeom>
        </p:spPr>
      </p:pic>
      <p:pic>
        <p:nvPicPr>
          <p:cNvPr id="8" name="Picture 7">
            <a:extLst>
              <a:ext uri="{FF2B5EF4-FFF2-40B4-BE49-F238E27FC236}">
                <a16:creationId xmlns:a16="http://schemas.microsoft.com/office/drawing/2014/main" id="{40C165C1-D4BD-45B0-A0DC-76C33F0E951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795584">
            <a:off x="3409807" y="288442"/>
            <a:ext cx="536918" cy="536918"/>
          </a:xfrm>
          <a:prstGeom prst="rect">
            <a:avLst/>
          </a:prstGeom>
        </p:spPr>
      </p:pic>
      <p:pic>
        <p:nvPicPr>
          <p:cNvPr id="12" name="Picture 11">
            <a:extLst>
              <a:ext uri="{FF2B5EF4-FFF2-40B4-BE49-F238E27FC236}">
                <a16:creationId xmlns:a16="http://schemas.microsoft.com/office/drawing/2014/main" id="{05BDFB97-D597-487C-BC35-5D6584AEA15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20562501">
            <a:off x="5276303" y="565292"/>
            <a:ext cx="505803" cy="505803"/>
          </a:xfrm>
          <a:prstGeom prst="rect">
            <a:avLst/>
          </a:prstGeom>
        </p:spPr>
      </p:pic>
      <p:pic>
        <p:nvPicPr>
          <p:cNvPr id="14" name="Picture 13">
            <a:extLst>
              <a:ext uri="{FF2B5EF4-FFF2-40B4-BE49-F238E27FC236}">
                <a16:creationId xmlns:a16="http://schemas.microsoft.com/office/drawing/2014/main" id="{ECE7A007-1214-4A11-85C1-D67FAE3A8C6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755735">
            <a:off x="6869874" y="545577"/>
            <a:ext cx="789373" cy="789373"/>
          </a:xfrm>
          <a:prstGeom prst="rect">
            <a:avLst/>
          </a:prstGeom>
        </p:spPr>
      </p:pic>
      <p:pic>
        <p:nvPicPr>
          <p:cNvPr id="16" name="Picture 15">
            <a:extLst>
              <a:ext uri="{FF2B5EF4-FFF2-40B4-BE49-F238E27FC236}">
                <a16:creationId xmlns:a16="http://schemas.microsoft.com/office/drawing/2014/main" id="{695ED8A0-982D-45FC-BC62-B83A30D483B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20946721">
            <a:off x="8486760" y="500015"/>
            <a:ext cx="582151" cy="582151"/>
          </a:xfrm>
          <a:prstGeom prst="rect">
            <a:avLst/>
          </a:prstGeom>
        </p:spPr>
      </p:pic>
      <p:pic>
        <p:nvPicPr>
          <p:cNvPr id="18" name="Picture 17">
            <a:extLst>
              <a:ext uri="{FF2B5EF4-FFF2-40B4-BE49-F238E27FC236}">
                <a16:creationId xmlns:a16="http://schemas.microsoft.com/office/drawing/2014/main" id="{75C191AE-71E1-4878-9BF1-F9017988830A}"/>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rot="931948">
            <a:off x="10001380" y="212009"/>
            <a:ext cx="816746" cy="816746"/>
          </a:xfrm>
          <a:prstGeom prst="rect">
            <a:avLst/>
          </a:prstGeom>
        </p:spPr>
      </p:pic>
    </p:spTree>
    <p:extLst>
      <p:ext uri="{BB962C8B-B14F-4D97-AF65-F5344CB8AC3E}">
        <p14:creationId xmlns:p14="http://schemas.microsoft.com/office/powerpoint/2010/main" val="379394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007494556"/>
              </p:ext>
            </p:extLst>
          </p:nvPr>
        </p:nvGraphicFramePr>
        <p:xfrm>
          <a:off x="366318" y="476214"/>
          <a:ext cx="11459364" cy="5929168"/>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5502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Autumn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bg1">
                              <a:lumMod val="50000"/>
                            </a:schemeClr>
                          </a:solidFill>
                          <a:latin typeface="Amatic SC" panose="00000500000000000000" pitchFamily="2" charset="-79"/>
                          <a:cs typeface="Amatic SC" panose="00000500000000000000" pitchFamily="2" charset="-79"/>
                        </a:rPr>
                        <a:t>Autumn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42768">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630503">
                <a:tc rowSpan="2">
                  <a:txBody>
                    <a:bodyPr/>
                    <a:lstStyle/>
                    <a:p>
                      <a:pPr algn="ctr"/>
                      <a:r>
                        <a:rPr lang="en-US" sz="8000" b="0" dirty="0">
                          <a:latin typeface="Amatic SC" panose="00000500000000000000" pitchFamily="2" charset="-79"/>
                          <a:cs typeface="Amatic SC" panose="00000500000000000000" pitchFamily="2" charset="-79"/>
                        </a:rPr>
                        <a:t> </a:t>
                      </a: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200" b="1" dirty="0">
                          <a:solidFill>
                            <a:schemeClr val="bg1">
                              <a:lumMod val="50000"/>
                            </a:schemeClr>
                          </a:solidFill>
                          <a:latin typeface="+mn-lt"/>
                          <a:cs typeface="Amatic SC" panose="00000500000000000000" pitchFamily="2" charset="-79"/>
                        </a:rPr>
                        <a:t>Characteristics of Effective Learning </a:t>
                      </a:r>
                    </a:p>
                    <a:p>
                      <a:r>
                        <a:rPr lang="en-US" sz="1200" b="1" dirty="0">
                          <a:solidFill>
                            <a:srgbClr val="FF33CC"/>
                          </a:solidFill>
                          <a:latin typeface="+mn-lt"/>
                          <a:cs typeface="Amatic SC" panose="00000500000000000000" pitchFamily="2" charset="-79"/>
                        </a:rPr>
                        <a:t>Playing and exploring: </a:t>
                      </a:r>
                      <a:r>
                        <a:rPr lang="en-US" sz="1200" dirty="0">
                          <a:latin typeface="+mn-lt"/>
                          <a:cs typeface="RM Typerighter old" panose="00000400000000000000" pitchFamily="2" charset="-79"/>
                        </a:rPr>
                        <a:t>- Children investigate and experience things, and ‘have a go’. </a:t>
                      </a:r>
                      <a:r>
                        <a:rPr lang="en-GB" sz="1200" dirty="0">
                          <a:solidFill>
                            <a:srgbClr val="000000"/>
                          </a:solidFill>
                          <a:effectLst/>
                          <a:latin typeface="+mn-lt"/>
                          <a:ea typeface="Calibri" panose="020F0502020204030204" pitchFamily="34" charset="0"/>
                          <a:cs typeface="Acumin Pro"/>
                        </a:rPr>
                        <a:t>Children who actively participate in their </a:t>
                      </a:r>
                      <a:r>
                        <a:rPr lang="en-GB" sz="1200" dirty="0">
                          <a:solidFill>
                            <a:srgbClr val="000000"/>
                          </a:solidFill>
                          <a:latin typeface="+mn-lt"/>
                          <a:ea typeface="Calibri" panose="020F0502020204030204" pitchFamily="34" charset="0"/>
                          <a:cs typeface="Acumin Pro"/>
                        </a:rPr>
                        <a:t>own play </a:t>
                      </a:r>
                      <a:r>
                        <a:rPr lang="en-GB" sz="1200" dirty="0">
                          <a:solidFill>
                            <a:srgbClr val="000000"/>
                          </a:solidFill>
                          <a:effectLst/>
                          <a:latin typeface="+mn-lt"/>
                          <a:ea typeface="Calibri" panose="020F0502020204030204" pitchFamily="34" charset="0"/>
                          <a:cs typeface="Acumin Pro"/>
                        </a:rPr>
                        <a:t>develop a larger store of information and experiences to draw on which positively supports their learning </a:t>
                      </a:r>
                      <a:endParaRPr lang="en-US" sz="1200" dirty="0">
                        <a:latin typeface="+mn-lt"/>
                        <a:cs typeface="RM Typerighter old" panose="00000400000000000000" pitchFamily="2" charset="-79"/>
                      </a:endParaRPr>
                    </a:p>
                    <a:p>
                      <a:r>
                        <a:rPr lang="en-US" sz="1200" b="1" dirty="0">
                          <a:solidFill>
                            <a:srgbClr val="FF33CC"/>
                          </a:solidFill>
                          <a:latin typeface="+mn-lt"/>
                          <a:cs typeface="Amatic SC" panose="00000500000000000000" pitchFamily="2" charset="-79"/>
                        </a:rPr>
                        <a:t>Active learning: </a:t>
                      </a:r>
                      <a:r>
                        <a:rPr lang="en-US" sz="1200" dirty="0">
                          <a:latin typeface="+mn-lt"/>
                          <a:cs typeface="RM Typerighter old" panose="00000400000000000000" pitchFamily="2" charset="-79"/>
                        </a:rPr>
                        <a:t>- Children concentrate and keep on trying if they encounter difficulties. They are proud of their own achievements. </a:t>
                      </a:r>
                      <a:r>
                        <a:rPr lang="en-GB" sz="1200" dirty="0">
                          <a:effectLst/>
                          <a:latin typeface="+mn-lt"/>
                          <a:ea typeface="Calibri" panose="020F0502020204030204" pitchFamily="34" charset="0"/>
                          <a:cs typeface="RM Typerighter old" panose="00000400000000000000" pitchFamily="2" charset="-79"/>
                        </a:rPr>
                        <a:t>For children to develop into self-regulating, lifelong learners they are required to take ownership, accept challenges and learn persistence.</a:t>
                      </a:r>
                    </a:p>
                    <a:p>
                      <a:r>
                        <a:rPr lang="en-US" sz="1200" b="1" dirty="0">
                          <a:solidFill>
                            <a:srgbClr val="FF33CC"/>
                          </a:solidFill>
                          <a:latin typeface="+mn-lt"/>
                          <a:cs typeface="Amatic SC" panose="00000500000000000000" pitchFamily="2" charset="-79"/>
                        </a:rPr>
                        <a:t>Creating and thinking critically: </a:t>
                      </a:r>
                      <a:r>
                        <a:rPr lang="en-US" sz="1200" dirty="0">
                          <a:latin typeface="+mn-lt"/>
                          <a:cs typeface="RM Typerighter old" panose="00000400000000000000" pitchFamily="2" charset="-79"/>
                        </a:rPr>
                        <a:t>- Children develop their own ideas and make links between these ideas. </a:t>
                      </a:r>
                      <a:r>
                        <a:rPr lang="en-GB" sz="1200" dirty="0">
                          <a:effectLst/>
                          <a:latin typeface="+mn-lt"/>
                          <a:ea typeface="Calibri" panose="020F0502020204030204" pitchFamily="34" charset="0"/>
                          <a:cs typeface="RM Typerighter old" panose="00000400000000000000" pitchFamily="2" charset="-79"/>
                        </a:rPr>
                        <a:t>They think flexibly and rationally, drawing on previous experiences which help them to solve problems and reach conclusions.</a:t>
                      </a:r>
                      <a:r>
                        <a:rPr lang="en-GB" sz="1200" dirty="0">
                          <a:effectLst/>
                          <a:latin typeface="+mn-lt"/>
                          <a:ea typeface="Calibri" panose="020F0502020204030204" pitchFamily="34" charset="0"/>
                          <a:cs typeface="Arial" panose="020B0604020202020204" pitchFamily="34" charset="0"/>
                        </a:rPr>
                        <a:t> </a:t>
                      </a:r>
                    </a:p>
                    <a:p>
                      <a:endParaRPr lang="en-GB" sz="1200"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lang="en-GB"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07345316"/>
                  </a:ext>
                </a:extLst>
              </a:tr>
              <a:tr h="2621592">
                <a:tc vMerge="1">
                  <a:txBody>
                    <a:bodyPr/>
                    <a:lstStyle/>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US" sz="1200" b="1" i="0" dirty="0">
                          <a:solidFill>
                            <a:srgbClr val="7030A0"/>
                          </a:solidFill>
                          <a:latin typeface="+mn-lt"/>
                          <a:cs typeface="Amatic SC" panose="00000500000000000000" pitchFamily="2" charset="-79"/>
                        </a:rPr>
                        <a:t>Unique Child: </a:t>
                      </a:r>
                      <a:r>
                        <a:rPr lang="en-US" sz="1200" i="0" dirty="0">
                          <a:latin typeface="+mn-lt"/>
                          <a:cs typeface="RM Typerighter old" panose="00000400000000000000" pitchFamily="2" charset="-79"/>
                        </a:rPr>
                        <a:t>Every child is unique and has the potential to be resilient, capable, confident and self-assured.  </a:t>
                      </a:r>
                    </a:p>
                    <a:p>
                      <a:r>
                        <a:rPr lang="en-US" sz="1200" b="1" i="0" dirty="0">
                          <a:solidFill>
                            <a:srgbClr val="7030A0"/>
                          </a:solidFill>
                          <a:latin typeface="+mn-lt"/>
                          <a:cs typeface="Amatic SC" panose="00000500000000000000" pitchFamily="2" charset="-79"/>
                        </a:rPr>
                        <a:t>Positive Relationships: </a:t>
                      </a:r>
                      <a:r>
                        <a:rPr lang="en-US" sz="1200" i="0" dirty="0">
                          <a:latin typeface="+mn-lt"/>
                          <a:cs typeface="RM Typerighter old" panose="00000400000000000000" pitchFamily="2" charset="-79"/>
                        </a:rPr>
                        <a:t>Children flourish with warm, strong &amp; positive partnerships between all staff and parents/carers. This promotes independence across the EYFS curriculum. Children and practitioners are NOT alone – embrace each community. </a:t>
                      </a:r>
                    </a:p>
                    <a:p>
                      <a:r>
                        <a:rPr lang="en-US" sz="1200" b="1" i="0" dirty="0">
                          <a:solidFill>
                            <a:srgbClr val="7030A0"/>
                          </a:solidFill>
                          <a:latin typeface="+mn-lt"/>
                          <a:cs typeface="Amatic SC" panose="00000500000000000000" pitchFamily="2" charset="-79"/>
                        </a:rPr>
                        <a:t>Enabling environments: </a:t>
                      </a:r>
                      <a:r>
                        <a:rPr lang="en-US" sz="1200" i="0" dirty="0">
                          <a:latin typeface="+mn-lt"/>
                          <a:cs typeface="RM Typerighter old" panose="00000400000000000000" pitchFamily="2" charset="-79"/>
                        </a:rPr>
                        <a:t>Children learn and develop well in safe and secure environments where routines are established and where adults respond to their individual needs and passions and help them to build upon their learning over time. </a:t>
                      </a:r>
                    </a:p>
                    <a:p>
                      <a:r>
                        <a:rPr lang="en-US" sz="1200" b="1" i="0" dirty="0">
                          <a:solidFill>
                            <a:srgbClr val="7030A0"/>
                          </a:solidFill>
                          <a:latin typeface="+mn-lt"/>
                          <a:cs typeface="Amatic SC" panose="00000500000000000000" pitchFamily="2" charset="-79"/>
                        </a:rPr>
                        <a:t>Learning and Development: </a:t>
                      </a:r>
                      <a:r>
                        <a:rPr lang="en-US" sz="1200" i="0" dirty="0">
                          <a:latin typeface="+mn-lt"/>
                          <a:cs typeface="RM Typerighter old" panose="00000400000000000000" pitchFamily="2" charset="-79"/>
                        </a:rPr>
                        <a:t>Children develop and learn at different rates (not in different ways as it stated 2017). We must be aware of children who need greater support than others. </a:t>
                      </a:r>
                    </a:p>
                    <a:p>
                      <a:endParaRPr lang="en-US" sz="1200" i="1" dirty="0">
                        <a:latin typeface="+mn-lt"/>
                        <a:cs typeface="RM Typerighter old" panose="00000400000000000000" pitchFamily="2" charset="-79"/>
                      </a:endParaRPr>
                    </a:p>
                    <a:p>
                      <a:r>
                        <a:rPr lang="en-US" sz="1200" i="1" dirty="0">
                          <a:latin typeface="+mn-lt"/>
                          <a:cs typeface="RM Typerighter old" panose="00000400000000000000" pitchFamily="2" charset="-79"/>
                        </a:rPr>
                        <a:t>PLAY: </a:t>
                      </a:r>
                      <a:r>
                        <a:rPr lang="en-US" sz="1200" b="0" i="1" kern="1200" dirty="0">
                          <a:solidFill>
                            <a:schemeClr val="dk1"/>
                          </a:solidFill>
                          <a:effectLst/>
                          <a:latin typeface="+mn-lt"/>
                          <a:ea typeface="+mn-ea"/>
                          <a:cs typeface="+mn-cs"/>
                        </a:rPr>
                        <a:t>At Laceby</a:t>
                      </a:r>
                      <a:r>
                        <a:rPr lang="en-US" sz="1200" b="0" i="1" kern="1200" baseline="0" dirty="0">
                          <a:solidFill>
                            <a:schemeClr val="dk1"/>
                          </a:solidFill>
                          <a:effectLst/>
                          <a:latin typeface="+mn-lt"/>
                          <a:ea typeface="+mn-ea"/>
                          <a:cs typeface="+mn-cs"/>
                        </a:rPr>
                        <a:t> Acres</a:t>
                      </a:r>
                      <a:r>
                        <a:rPr lang="en-US" sz="1200" b="0" i="1" kern="1200" dirty="0">
                          <a:solidFill>
                            <a:schemeClr val="dk1"/>
                          </a:solidFill>
                          <a:effectLst/>
                          <a:latin typeface="+mn-lt"/>
                          <a:ea typeface="+mn-ea"/>
                          <a:cs typeface="+mn-cs"/>
                        </a:rPr>
                        <a:t>, we understand that children learn best when they are absorbed, interested and active.  We understand that active learning involves other children, adults, objects, ideas, stimuli and events that aim to engage and involve children for sustained periods. We believe that Early Years education should be as practical as possible and therefore , we are proud that our EYFS setting has an underlying ethos of ‘Learning through play. </a:t>
                      </a:r>
                      <a:r>
                        <a:rPr lang="en-GB" sz="1200" i="1" dirty="0">
                          <a:solidFill>
                            <a:schemeClr val="tx1"/>
                          </a:solidFill>
                          <a:latin typeface="+mn-lt"/>
                          <a:cs typeface="RM Typerighter old" panose="00000400000000000000" pitchFamily="2" charset="-79"/>
                        </a:rPr>
                        <a:t>PLAY is essential for children’s development across all areas. Play builds on children’s confidence as they learn to explore, to relate to others around them and develop relationships , set their own goals and solve problems. Children learn by leading their own play and by taking part in play which is guided by adults.</a:t>
                      </a:r>
                      <a:r>
                        <a:rPr lang="en-US" sz="1200" b="0" i="1" kern="1200" dirty="0">
                          <a:solidFill>
                            <a:schemeClr val="dk1"/>
                          </a:solidFill>
                          <a:effectLst/>
                          <a:latin typeface="+mn-lt"/>
                          <a:ea typeface="+mn-ea"/>
                          <a:cs typeface="+mn-cs"/>
                        </a:rPr>
                        <a:t>’. EYFS Team</a:t>
                      </a:r>
                    </a:p>
                    <a:p>
                      <a:r>
                        <a:rPr lang="en-US" sz="1200" b="0" i="1" kern="1200" dirty="0">
                          <a:solidFill>
                            <a:schemeClr val="dk1"/>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latin typeface="+mn-lt"/>
                          <a:cs typeface="Amatic SC" panose="00000500000000000000" pitchFamily="2" charset="-79"/>
                        </a:rPr>
                        <a:t>We will ensure that all children learn and develop well and are kept healthy and safe at ALL times. </a:t>
                      </a:r>
                      <a:endParaRPr lang="en-GB" sz="1400" b="1" i="1" dirty="0">
                        <a:latin typeface="+mn-lt"/>
                        <a:cs typeface="Amatic SC" panose="00000500000000000000" pitchFamily="2" charset="-79"/>
                      </a:endParaRPr>
                    </a:p>
                    <a:p>
                      <a:endParaRPr lang="en-US" sz="1200" i="1"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bl>
          </a:graphicData>
        </a:graphic>
      </p:graphicFrame>
      <p:sp>
        <p:nvSpPr>
          <p:cNvPr id="6" name="TextBox 5">
            <a:extLst>
              <a:ext uri="{FF2B5EF4-FFF2-40B4-BE49-F238E27FC236}">
                <a16:creationId xmlns:a16="http://schemas.microsoft.com/office/drawing/2014/main" id="{D6796E57-4BE4-4760-9518-06087CD670E2}"/>
              </a:ext>
            </a:extLst>
          </p:cNvPr>
          <p:cNvSpPr txBox="1"/>
          <p:nvPr/>
        </p:nvSpPr>
        <p:spPr>
          <a:xfrm>
            <a:off x="1109291" y="6477811"/>
            <a:ext cx="12192000" cy="307777"/>
          </a:xfrm>
          <a:prstGeom prst="rect">
            <a:avLst/>
          </a:prstGeom>
          <a:noFill/>
        </p:spPr>
        <p:txBody>
          <a:bodyPr wrap="square">
            <a:spAutoFit/>
          </a:bodyPr>
          <a:lstStyle/>
          <a:p>
            <a:r>
              <a:rPr lang="en-US" sz="1400" i="1" dirty="0">
                <a:solidFill>
                  <a:schemeClr val="bg1">
                    <a:lumMod val="50000"/>
                  </a:schemeClr>
                </a:solidFill>
              </a:rPr>
              <a:t>The ultimate purpose of education, for adults and children, is to help them cultivate love, which is both an aesthetic and rational experience.</a:t>
            </a:r>
            <a:endParaRPr lang="en-GB" sz="1400" i="1" dirty="0">
              <a:solidFill>
                <a:schemeClr val="bg1">
                  <a:lumMod val="50000"/>
                </a:schemeClr>
              </a:solidFill>
            </a:endParaRPr>
          </a:p>
        </p:txBody>
      </p:sp>
      <p:sp>
        <p:nvSpPr>
          <p:cNvPr id="2" name="Arrow: Curved Down 1">
            <a:extLst>
              <a:ext uri="{FF2B5EF4-FFF2-40B4-BE49-F238E27FC236}">
                <a16:creationId xmlns:a16="http://schemas.microsoft.com/office/drawing/2014/main" id="{EDEE4DCC-E742-421C-AA1B-CCCBC03083AB}"/>
              </a:ext>
            </a:extLst>
          </p:cNvPr>
          <p:cNvSpPr/>
          <p:nvPr/>
        </p:nvSpPr>
        <p:spPr>
          <a:xfrm>
            <a:off x="585926" y="4169339"/>
            <a:ext cx="1438183" cy="1186155"/>
          </a:xfrm>
          <a:prstGeom prst="curvedDownArrow">
            <a:avLst/>
          </a:prstGeom>
          <a:solidFill>
            <a:srgbClr val="CC66FF"/>
          </a:solidFill>
          <a:ln>
            <a:solidFill>
              <a:srgbClr val="E1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6" name="Picture 2" descr="See the source image">
            <a:extLst>
              <a:ext uri="{FF2B5EF4-FFF2-40B4-BE49-F238E27FC236}">
                <a16:creationId xmlns:a16="http://schemas.microsoft.com/office/drawing/2014/main" id="{A01F3A18-D7E6-4C03-BEAE-37E240B480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416929" y="955559"/>
            <a:ext cx="3052439" cy="30524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B99C4B-24E8-40A1-9E6B-3C6AB4384B00}"/>
              </a:ext>
            </a:extLst>
          </p:cNvPr>
          <p:cNvSpPr/>
          <p:nvPr/>
        </p:nvSpPr>
        <p:spPr>
          <a:xfrm rot="20846512">
            <a:off x="495570" y="2336154"/>
            <a:ext cx="1367682"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accent3"/>
                </a:solidFill>
                <a:latin typeface="Adler" panose="00000400000000000000" pitchFamily="2" charset="0"/>
              </a:rPr>
              <a:t>COEL</a:t>
            </a:r>
          </a:p>
        </p:txBody>
      </p:sp>
    </p:spTree>
    <p:extLst>
      <p:ext uri="{BB962C8B-B14F-4D97-AF65-F5344CB8AC3E}">
        <p14:creationId xmlns:p14="http://schemas.microsoft.com/office/powerpoint/2010/main" val="295277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616829985"/>
              </p:ext>
            </p:extLst>
          </p:nvPr>
        </p:nvGraphicFramePr>
        <p:xfrm>
          <a:off x="366318" y="835488"/>
          <a:ext cx="11459364" cy="5604946"/>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641303">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708709">
                <a:tc rowSpan="2">
                  <a:txBody>
                    <a:bodyPr/>
                    <a:lstStyle/>
                    <a:p>
                      <a:pPr algn="ctr"/>
                      <a:r>
                        <a:rPr lang="en-US" sz="3200" b="1" dirty="0">
                          <a:latin typeface="Amatic SC" panose="00000500000000000000" pitchFamily="2" charset="-79"/>
                          <a:cs typeface="Amatic SC" panose="00000500000000000000" pitchFamily="2" charset="-79"/>
                        </a:rPr>
                        <a:t>Laceby</a:t>
                      </a:r>
                      <a:r>
                        <a:rPr lang="en-US" sz="3200" b="1" baseline="0" dirty="0">
                          <a:latin typeface="Amatic SC" panose="00000500000000000000" pitchFamily="2" charset="-79"/>
                          <a:cs typeface="Amatic SC" panose="00000500000000000000" pitchFamily="2" charset="-79"/>
                        </a:rPr>
                        <a:t> Acres Golden Threads </a:t>
                      </a:r>
                      <a:r>
                        <a:rPr lang="en-US" sz="3200" b="1" dirty="0">
                          <a:latin typeface="Amatic SC" panose="00000500000000000000" pitchFamily="2" charset="-79"/>
                          <a:cs typeface="Amatic SC" panose="00000500000000000000" pitchFamily="2" charset="-79"/>
                        </a:rPr>
                        <a:t> </a:t>
                      </a:r>
                    </a:p>
                    <a:p>
                      <a:pPr algn="ctr"/>
                      <a:r>
                        <a:rPr lang="en-US" sz="1600" b="1" dirty="0">
                          <a:solidFill>
                            <a:srgbClr val="7030A0"/>
                          </a:solidFill>
                          <a:latin typeface="Amatic SC" panose="00000500000000000000" pitchFamily="2" charset="-79"/>
                          <a:cs typeface="Amatic SC" panose="00000500000000000000" pitchFamily="2" charset="-79"/>
                        </a:rPr>
                        <a:t>Secrets</a:t>
                      </a:r>
                      <a:r>
                        <a:rPr lang="en-US" sz="1600" b="1" baseline="0" dirty="0">
                          <a:solidFill>
                            <a:srgbClr val="7030A0"/>
                          </a:solidFill>
                          <a:latin typeface="Amatic SC" panose="00000500000000000000" pitchFamily="2" charset="-79"/>
                          <a:cs typeface="Amatic SC" panose="00000500000000000000" pitchFamily="2" charset="-79"/>
                        </a:rPr>
                        <a:t> to success </a:t>
                      </a:r>
                    </a:p>
                    <a:p>
                      <a:pPr algn="ctr"/>
                      <a:endParaRPr lang="en-US" sz="1600" b="1" dirty="0">
                        <a:solidFill>
                          <a:srgbClr val="7030A0"/>
                        </a:solidFill>
                        <a:latin typeface="Amatic SC" panose="00000500000000000000" pitchFamily="2" charset="-79"/>
                        <a:cs typeface="Amatic SC" panose="00000500000000000000" pitchFamily="2" charset="-79"/>
                      </a:endParaRPr>
                    </a:p>
                    <a:p>
                      <a:pPr algn="ctr"/>
                      <a:r>
                        <a:rPr lang="en-US" sz="1600" b="1" dirty="0">
                          <a:solidFill>
                            <a:srgbClr val="7030A0"/>
                          </a:solidFill>
                          <a:latin typeface="Amatic SC" panose="00000500000000000000" pitchFamily="2" charset="-79"/>
                          <a:cs typeface="Amatic SC" panose="00000500000000000000" pitchFamily="2" charset="-79"/>
                        </a:rPr>
                        <a:t>Vocabulary </a:t>
                      </a:r>
                    </a:p>
                    <a:p>
                      <a:pPr algn="ctr"/>
                      <a:endParaRPr lang="en-US" sz="1600" b="1" dirty="0">
                        <a:solidFill>
                          <a:srgbClr val="7030A0"/>
                        </a:solidFill>
                        <a:latin typeface="Amatic SC" panose="00000500000000000000" pitchFamily="2" charset="-79"/>
                        <a:cs typeface="Amatic SC" panose="00000500000000000000" pitchFamily="2" charset="-79"/>
                      </a:endParaRPr>
                    </a:p>
                    <a:p>
                      <a:pPr algn="ctr"/>
                      <a:r>
                        <a:rPr lang="en-US" sz="1600" b="1" dirty="0">
                          <a:solidFill>
                            <a:srgbClr val="7030A0"/>
                          </a:solidFill>
                          <a:latin typeface="Amatic SC" panose="00000500000000000000" pitchFamily="2" charset="-79"/>
                          <a:cs typeface="Amatic SC" panose="00000500000000000000" pitchFamily="2" charset="-79"/>
                        </a:rPr>
                        <a:t>Arts</a:t>
                      </a:r>
                      <a:r>
                        <a:rPr lang="en-US" sz="1600" b="1" baseline="0" dirty="0">
                          <a:solidFill>
                            <a:srgbClr val="7030A0"/>
                          </a:solidFill>
                          <a:latin typeface="Amatic SC" panose="00000500000000000000" pitchFamily="2" charset="-79"/>
                          <a:cs typeface="Amatic SC" panose="00000500000000000000" pitchFamily="2" charset="-79"/>
                        </a:rPr>
                        <a:t> and diversity </a:t>
                      </a:r>
                      <a:r>
                        <a:rPr lang="en-US" sz="1600" b="1" dirty="0">
                          <a:solidFill>
                            <a:srgbClr val="7030A0"/>
                          </a:solidFill>
                          <a:latin typeface="Amatic SC" panose="00000500000000000000" pitchFamily="2" charset="-79"/>
                          <a:cs typeface="Amatic SC" panose="00000500000000000000" pitchFamily="2" charset="-79"/>
                        </a:rPr>
                        <a:t> </a:t>
                      </a:r>
                    </a:p>
                    <a:p>
                      <a:pPr algn="ctr"/>
                      <a:endParaRPr lang="en-US" sz="1600" b="1" dirty="0">
                        <a:solidFill>
                          <a:srgbClr val="7030A0"/>
                        </a:solidFill>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7030A0"/>
                          </a:solidFill>
                          <a:latin typeface="Amatic SC" panose="00000500000000000000" pitchFamily="2" charset="-79"/>
                          <a:cs typeface="Amatic SC" panose="00000500000000000000" pitchFamily="2" charset="-79"/>
                        </a:rPr>
                        <a:t>Threshold</a:t>
                      </a:r>
                      <a:r>
                        <a:rPr lang="en-GB" sz="1600" b="1" baseline="0" dirty="0">
                          <a:solidFill>
                            <a:srgbClr val="7030A0"/>
                          </a:solidFill>
                          <a:latin typeface="Amatic SC" panose="00000500000000000000" pitchFamily="2" charset="-79"/>
                          <a:cs typeface="Amatic SC" panose="00000500000000000000" pitchFamily="2" charset="-79"/>
                        </a:rPr>
                        <a:t> concepts </a:t>
                      </a:r>
                      <a:r>
                        <a:rPr lang="en-GB" sz="1600" b="1" dirty="0">
                          <a:solidFill>
                            <a:srgbClr val="7030A0"/>
                          </a:solidFill>
                          <a:latin typeface="Amatic SC" panose="00000500000000000000" pitchFamily="2" charset="-79"/>
                          <a:cs typeface="Amatic SC" panose="000005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latin typeface="Amatic SC" panose="00000500000000000000" pitchFamily="2" charset="-79"/>
                        <a:cs typeface="Amatic SC" panose="00000500000000000000" pitchFamily="2" charset="-79"/>
                      </a:endParaRPr>
                    </a:p>
                    <a:p>
                      <a:pPr algn="ctr"/>
                      <a:r>
                        <a:rPr lang="en-US" sz="3600" b="1" dirty="0">
                          <a:latin typeface="Amatic SC" panose="00000500000000000000" pitchFamily="2" charset="-79"/>
                          <a:cs typeface="Amatic SC" panose="00000500000000000000" pitchFamily="2" charset="-79"/>
                        </a:rPr>
                        <a:t>Core Principles </a:t>
                      </a:r>
                      <a:endParaRPr lang="en-GB" sz="36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50000"/>
                            </a:schemeClr>
                          </a:solidFill>
                          <a:latin typeface="+mn-lt"/>
                          <a:cs typeface="Amatic SC" panose="00000500000000000000" pitchFamily="2" charset="-79"/>
                        </a:rPr>
                        <a:t>Secrets to success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rPr>
                        <a:t>Introduce to our 7 secrets</a:t>
                      </a:r>
                      <a:r>
                        <a:rPr lang="en-US" sz="1000" baseline="0" dirty="0">
                          <a:solidFill>
                            <a:schemeClr val="tx1"/>
                          </a:solidFill>
                          <a:latin typeface="+mn-lt"/>
                        </a:rPr>
                        <a:t> to success. </a:t>
                      </a:r>
                      <a:endParaRPr lang="en-US" sz="10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rPr>
                        <a:t> </a:t>
                      </a:r>
                      <a:r>
                        <a:rPr lang="en-US" sz="1000" dirty="0">
                          <a:solidFill>
                            <a:schemeClr val="tx1"/>
                          </a:solidFill>
                          <a:latin typeface="+mn-lt"/>
                          <a:cs typeface="Amatic SC" panose="00000500000000000000" pitchFamily="2" charset="-79"/>
                        </a:rPr>
                        <a:t>Experienced Based Curriculum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Provision for Philosophy, Religion &amp; Ethics, PSHE, yoga and meditation</a:t>
                      </a:r>
                      <a:r>
                        <a:rPr lang="en-US" sz="1000" dirty="0">
                          <a:solidFill>
                            <a:schemeClr val="bg1">
                              <a:lumMod val="50000"/>
                            </a:schemeClr>
                          </a:solidFill>
                          <a:latin typeface="+mn-lt"/>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cs typeface="Amatic SC" panose="00000500000000000000" pitchFamily="2" charset="-79"/>
                        </a:rPr>
                        <a:t>Community</a:t>
                      </a:r>
                      <a:r>
                        <a:rPr lang="en-US" sz="1000" baseline="0" dirty="0">
                          <a:solidFill>
                            <a:schemeClr val="tx1"/>
                          </a:solidFill>
                          <a:latin typeface="+mn-lt"/>
                          <a:cs typeface="Amatic SC" panose="000005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aseline="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latin typeface="+mn-lt"/>
                          <a:cs typeface="Amatic SC" panose="00000500000000000000" pitchFamily="2" charset="-79"/>
                        </a:rPr>
                        <a:t>Christmas performance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latin typeface="+mn-lt"/>
                          <a:cs typeface="Amatic SC" panose="00000500000000000000" pitchFamily="2" charset="-79"/>
                        </a:rPr>
                        <a:t>Make item to sell at Christmas Fayre  </a:t>
                      </a:r>
                      <a:endParaRPr lang="en-US" sz="10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900" dirty="0"/>
                        <a:t>Celebration</a:t>
                      </a:r>
                      <a:r>
                        <a:rPr lang="en-US" sz="900" baseline="0" dirty="0"/>
                        <a:t> assembly linked to secrets to success </a:t>
                      </a:r>
                      <a:endParaRPr lang="en-US" sz="900" dirty="0"/>
                    </a:p>
                    <a:p>
                      <a:pPr algn="ctr"/>
                      <a:endParaRPr lang="en-GB" sz="9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Celebration</a:t>
                      </a:r>
                      <a:r>
                        <a:rPr lang="en-US" sz="1000" baseline="0" dirty="0"/>
                        <a:t> assembly linked to secrets to success </a:t>
                      </a:r>
                      <a:endParaRPr lang="en-US" sz="1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Celebration</a:t>
                      </a:r>
                      <a:r>
                        <a:rPr lang="en-US" sz="1000" baseline="0" dirty="0"/>
                        <a:t> assembly linked to secrets to success </a:t>
                      </a:r>
                      <a:endParaRPr lang="en-US" sz="1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Celebration</a:t>
                      </a:r>
                      <a:r>
                        <a:rPr lang="en-US" sz="1000" baseline="0" dirty="0"/>
                        <a:t> assembly linked to secrets to success </a:t>
                      </a:r>
                      <a:endParaRPr lang="en-US" sz="1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r h="989017">
                <a:tc vMerge="1">
                  <a:txBody>
                    <a:bodyPr/>
                    <a:lstStyle/>
                    <a:p>
                      <a:pPr algn="ctr"/>
                      <a:r>
                        <a:rPr lang="en-US" sz="2400" b="0" dirty="0">
                          <a:latin typeface="Amatic SC" panose="00000500000000000000" pitchFamily="2" charset="-79"/>
                          <a:cs typeface="Amatic SC" panose="00000500000000000000" pitchFamily="2" charset="-79"/>
                        </a:rPr>
                        <a:t>Core Principles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600" b="0" dirty="0">
                          <a:solidFill>
                            <a:schemeClr val="tx1"/>
                          </a:solidFill>
                          <a:latin typeface="+mn-lt"/>
                          <a:cs typeface="Amatic SC" panose="00000500000000000000" pitchFamily="2" charset="-79"/>
                        </a:rPr>
                        <a:t>Add</a:t>
                      </a:r>
                      <a:r>
                        <a:rPr lang="en-GB" sz="1600" b="0" baseline="0" dirty="0">
                          <a:solidFill>
                            <a:schemeClr val="tx1"/>
                          </a:solidFill>
                          <a:latin typeface="+mn-lt"/>
                          <a:cs typeface="Amatic SC" panose="00000500000000000000" pitchFamily="2" charset="-79"/>
                        </a:rPr>
                        <a:t> in secrets to success </a:t>
                      </a:r>
                      <a:endParaRPr lang="en-GB" sz="16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34059294"/>
                  </a:ext>
                </a:extLst>
              </a:tr>
            </a:tbl>
          </a:graphicData>
        </a:graphic>
      </p:graphicFrame>
      <p:sp>
        <p:nvSpPr>
          <p:cNvPr id="8" name="TextBox 7">
            <a:extLst>
              <a:ext uri="{FF2B5EF4-FFF2-40B4-BE49-F238E27FC236}">
                <a16:creationId xmlns:a16="http://schemas.microsoft.com/office/drawing/2014/main" id="{3B56C48B-F564-4F8D-9D13-E7F7C28E2C7D}"/>
              </a:ext>
            </a:extLst>
          </p:cNvPr>
          <p:cNvSpPr txBox="1"/>
          <p:nvPr/>
        </p:nvSpPr>
        <p:spPr>
          <a:xfrm>
            <a:off x="1438182" y="6482083"/>
            <a:ext cx="12473126" cy="307777"/>
          </a:xfrm>
          <a:prstGeom prst="rect">
            <a:avLst/>
          </a:prstGeom>
          <a:noFill/>
        </p:spPr>
        <p:txBody>
          <a:bodyPr wrap="square">
            <a:spAutoFit/>
          </a:bodyPr>
          <a:lstStyle/>
          <a:p>
            <a:r>
              <a:rPr lang="en-US" sz="1400" i="1" dirty="0">
                <a:solidFill>
                  <a:schemeClr val="bg1">
                    <a:lumMod val="50000"/>
                  </a:schemeClr>
                </a:solidFill>
              </a:rPr>
              <a:t>The symptom of an educated person is good character, which includes empathy, gratitude, courage, integrity, self-discipline and respect.</a:t>
            </a:r>
            <a:endParaRPr lang="en-GB" sz="1400" i="1" dirty="0">
              <a:solidFill>
                <a:schemeClr val="bg1">
                  <a:lumMod val="50000"/>
                </a:schemeClr>
              </a:solidFill>
            </a:endParaRPr>
          </a:p>
        </p:txBody>
      </p:sp>
      <p:pic>
        <p:nvPicPr>
          <p:cNvPr id="2050" name="Picture 2" descr="See the source image">
            <a:extLst>
              <a:ext uri="{FF2B5EF4-FFF2-40B4-BE49-F238E27FC236}">
                <a16:creationId xmlns:a16="http://schemas.microsoft.com/office/drawing/2014/main" id="{204737CF-5E88-431A-B7FD-FCE5CF26012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rot="19945883">
            <a:off x="669391" y="181002"/>
            <a:ext cx="778788" cy="110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84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030255931"/>
              </p:ext>
            </p:extLst>
          </p:nvPr>
        </p:nvGraphicFramePr>
        <p:xfrm>
          <a:off x="171904" y="512838"/>
          <a:ext cx="11848192" cy="5679923"/>
        </p:xfrm>
        <a:graphic>
          <a:graphicData uri="http://schemas.openxmlformats.org/drawingml/2006/table">
            <a:tbl>
              <a:tblPr firstRow="1" bandRow="1">
                <a:tableStyleId>{5C22544A-7EE6-4342-B048-85BDC9FD1C3A}</a:tableStyleId>
              </a:tblPr>
              <a:tblGrid>
                <a:gridCol w="1692599">
                  <a:extLst>
                    <a:ext uri="{9D8B030D-6E8A-4147-A177-3AD203B41FA5}">
                      <a16:colId xmlns:a16="http://schemas.microsoft.com/office/drawing/2014/main" val="385991600"/>
                    </a:ext>
                  </a:extLst>
                </a:gridCol>
                <a:gridCol w="1692599">
                  <a:extLst>
                    <a:ext uri="{9D8B030D-6E8A-4147-A177-3AD203B41FA5}">
                      <a16:colId xmlns:a16="http://schemas.microsoft.com/office/drawing/2014/main" val="2865123548"/>
                    </a:ext>
                  </a:extLst>
                </a:gridCol>
                <a:gridCol w="1704796">
                  <a:extLst>
                    <a:ext uri="{9D8B030D-6E8A-4147-A177-3AD203B41FA5}">
                      <a16:colId xmlns:a16="http://schemas.microsoft.com/office/drawing/2014/main" val="872926247"/>
                    </a:ext>
                  </a:extLst>
                </a:gridCol>
                <a:gridCol w="1680401">
                  <a:extLst>
                    <a:ext uri="{9D8B030D-6E8A-4147-A177-3AD203B41FA5}">
                      <a16:colId xmlns:a16="http://schemas.microsoft.com/office/drawing/2014/main" val="1315738151"/>
                    </a:ext>
                  </a:extLst>
                </a:gridCol>
                <a:gridCol w="1692599">
                  <a:extLst>
                    <a:ext uri="{9D8B030D-6E8A-4147-A177-3AD203B41FA5}">
                      <a16:colId xmlns:a16="http://schemas.microsoft.com/office/drawing/2014/main" val="2709165749"/>
                    </a:ext>
                  </a:extLst>
                </a:gridCol>
                <a:gridCol w="1540460">
                  <a:extLst>
                    <a:ext uri="{9D8B030D-6E8A-4147-A177-3AD203B41FA5}">
                      <a16:colId xmlns:a16="http://schemas.microsoft.com/office/drawing/2014/main" val="2335150482"/>
                    </a:ext>
                  </a:extLst>
                </a:gridCol>
                <a:gridCol w="1844738">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0">
                <a:tc>
                  <a:txBody>
                    <a:bodyPr/>
                    <a:lstStyle/>
                    <a:p>
                      <a:pPr algn="ctr"/>
                      <a:r>
                        <a:rPr lang="en-US" sz="2400" b="1" dirty="0">
                          <a:latin typeface="Amatic SC" panose="00000500000000000000" pitchFamily="2" charset="-79"/>
                          <a:cs typeface="Amatic SC" panose="00000500000000000000" pitchFamily="2" charset="-79"/>
                        </a:rPr>
                        <a:t>Our Values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CC66FF"/>
                          </a:solidFill>
                          <a:latin typeface="Amatic SC" panose="00000500000000000000" pitchFamily="2" charset="-79"/>
                          <a:cs typeface="Amatic SC" panose="00000500000000000000" pitchFamily="2" charset="-79"/>
                        </a:rPr>
                        <a:t>Assemblies / Sharing Circles </a:t>
                      </a:r>
                    </a:p>
                    <a:p>
                      <a:pPr algn="ctr"/>
                      <a:endParaRPr lang="en-US" sz="500" b="1"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These will mirror the principles and values of our school.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We will ‘dip in and out of each area’ each term as and when we need to. </a:t>
                      </a:r>
                      <a:endParaRPr lang="en-GB" sz="2000" b="0" dirty="0">
                        <a:solidFill>
                          <a:schemeClr val="tx1"/>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ase"/>
                      <a:r>
                        <a:rPr lang="en-US" sz="1600" b="1" i="0" dirty="0">
                          <a:solidFill>
                            <a:schemeClr val="bg1">
                              <a:lumMod val="50000"/>
                            </a:schemeClr>
                          </a:solidFill>
                          <a:effectLst/>
                          <a:latin typeface="+mn-lt"/>
                        </a:rPr>
                        <a:t>Mutual respect </a:t>
                      </a:r>
                    </a:p>
                    <a:p>
                      <a:pPr marL="0" indent="0" algn="ctr">
                        <a:buFont typeface="Arial" panose="020B0604020202020204" pitchFamily="34" charset="0"/>
                        <a:buNone/>
                      </a:pPr>
                      <a:r>
                        <a:rPr lang="en-US" sz="1000" b="0" i="0" dirty="0">
                          <a:solidFill>
                            <a:schemeClr val="tx1"/>
                          </a:solidFill>
                          <a:effectLst/>
                          <a:latin typeface="+mn-lt"/>
                        </a:rPr>
                        <a:t> </a:t>
                      </a:r>
                      <a:r>
                        <a:rPr lang="en-GB" sz="1000" dirty="0">
                          <a:solidFill>
                            <a:schemeClr val="tx1"/>
                          </a:solidFill>
                          <a:latin typeface="+mn-lt"/>
                        </a:rPr>
                        <a:t>We are all unique. </a:t>
                      </a:r>
                    </a:p>
                    <a:p>
                      <a:pPr marL="0" lvl="0" indent="0" algn="ctr">
                        <a:buFont typeface="Arial" panose="020B0604020202020204" pitchFamily="34" charset="0"/>
                        <a:buNone/>
                      </a:pPr>
                      <a:r>
                        <a:rPr lang="en-GB" sz="1000" dirty="0">
                          <a:solidFill>
                            <a:schemeClr val="tx1"/>
                          </a:solidFill>
                          <a:latin typeface="+mn-lt"/>
                        </a:rPr>
                        <a:t>We respect differences between different people and their beliefs in our community, in this country and all around the world.</a:t>
                      </a:r>
                    </a:p>
                    <a:p>
                      <a:pPr marL="0" lvl="0" indent="0" algn="ctr">
                        <a:buFont typeface="Arial" panose="020B0604020202020204" pitchFamily="34" charset="0"/>
                        <a:buNone/>
                      </a:pPr>
                      <a:r>
                        <a:rPr lang="en-GB" sz="1000" dirty="0">
                          <a:solidFill>
                            <a:schemeClr val="tx1"/>
                          </a:solidFill>
                          <a:latin typeface="+mn-lt"/>
                        </a:rPr>
                        <a:t>All cultures are learned , respected, and celebrated. </a:t>
                      </a:r>
                    </a:p>
                    <a:p>
                      <a:pPr marL="0" lvl="0" indent="0" algn="ctr">
                        <a:buFont typeface="Arial" panose="020B0604020202020204" pitchFamily="34" charset="0"/>
                        <a:buNone/>
                      </a:pPr>
                      <a:endParaRPr lang="en-GB" sz="1000" dirty="0">
                        <a:solidFill>
                          <a:schemeClr val="tx1"/>
                        </a:solidFill>
                        <a:latin typeface="+mn-lt"/>
                      </a:endParaRPr>
                    </a:p>
                    <a:p>
                      <a:pPr algn="ctr" rtl="0" fontAlgn="base"/>
                      <a:endParaRPr lang="en-US" sz="1600" b="0" i="0" dirty="0">
                        <a:solidFill>
                          <a:schemeClr val="bg1">
                            <a:lumMod val="50000"/>
                          </a:schemeClr>
                        </a:solidFill>
                        <a:effectLst/>
                        <a:latin typeface="+mn-lt"/>
                      </a:endParaRPr>
                    </a:p>
                    <a:p>
                      <a:pPr algn="ctr" rtl="0" fontAlgn="base"/>
                      <a:r>
                        <a:rPr lang="en-US" sz="16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rtl="0" fontAlgn="base"/>
                      <a:r>
                        <a:rPr lang="en-US" sz="1600" b="1" i="0" dirty="0">
                          <a:solidFill>
                            <a:schemeClr val="bg1">
                              <a:lumMod val="50000"/>
                            </a:schemeClr>
                          </a:solidFill>
                          <a:effectLst/>
                          <a:latin typeface="+mn-lt"/>
                        </a:rPr>
                        <a:t>Mutual</a:t>
                      </a:r>
                    </a:p>
                    <a:p>
                      <a:pPr algn="ctr" rtl="0" fontAlgn="base"/>
                      <a:r>
                        <a:rPr lang="en-US" sz="1600" b="1" i="0" dirty="0">
                          <a:solidFill>
                            <a:schemeClr val="bg1">
                              <a:lumMod val="50000"/>
                            </a:schemeClr>
                          </a:solidFill>
                          <a:effectLst/>
                          <a:latin typeface="+mn-lt"/>
                        </a:rPr>
                        <a:t>Tolerance </a:t>
                      </a:r>
                    </a:p>
                    <a:p>
                      <a:pPr algn="ctr" eaLnBrk="1" hangingPunct="1"/>
                      <a:r>
                        <a:rPr lang="en-GB" altLang="en-US" sz="1050" b="0" dirty="0">
                          <a:latin typeface="+mn-lt"/>
                          <a:cs typeface="Amatic SC" panose="00000500000000000000" pitchFamily="2" charset="-79"/>
                        </a:rPr>
                        <a:t>Everyone is valued, all cultures are celebrated and we all share and respect the opinions of others. </a:t>
                      </a:r>
                    </a:p>
                    <a:p>
                      <a:pPr algn="ctr" rtl="0" fontAlgn="base"/>
                      <a:r>
                        <a:rPr lang="en-US" sz="1600" b="0" i="0" dirty="0">
                          <a:solidFill>
                            <a:schemeClr val="bg1">
                              <a:lumMod val="50000"/>
                            </a:schemeClr>
                          </a:solidFill>
                          <a:effectLst/>
                          <a:latin typeface="+mn-lt"/>
                        </a:rPr>
                        <a:t> </a:t>
                      </a:r>
                      <a:r>
                        <a:rPr lang="en-US" sz="1050" b="0" i="0" kern="1200" dirty="0">
                          <a:solidFill>
                            <a:schemeClr val="dk1"/>
                          </a:solidFill>
                          <a:effectLst/>
                          <a:latin typeface="+mn-lt"/>
                          <a:ea typeface="+mn-ea"/>
                          <a:cs typeface="+mn-cs"/>
                        </a:rPr>
                        <a:t>Mutual tolerance of those with different faiths and beliefs and for those without faith.</a:t>
                      </a:r>
                      <a:endParaRPr lang="en-US" sz="1050" b="0" i="0" dirty="0">
                        <a:solidFill>
                          <a:schemeClr val="bg1">
                            <a:lumMod val="50000"/>
                          </a:schemeClr>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rtl="0" fontAlgn="base"/>
                      <a:r>
                        <a:rPr lang="en-US" sz="1600" b="1" i="0" dirty="0">
                          <a:solidFill>
                            <a:schemeClr val="bg1">
                              <a:lumMod val="50000"/>
                            </a:schemeClr>
                          </a:solidFill>
                          <a:effectLst/>
                          <a:latin typeface="+mn-lt"/>
                        </a:rPr>
                        <a:t>Rule of law </a:t>
                      </a:r>
                    </a:p>
                    <a:p>
                      <a:pPr marL="0" indent="0" algn="ctr">
                        <a:buFont typeface="Arial" panose="020B0604020202020204" pitchFamily="34" charset="0"/>
                        <a:buNone/>
                      </a:pPr>
                      <a:r>
                        <a:rPr lang="en-GB" sz="1000" dirty="0">
                          <a:solidFill>
                            <a:schemeClr val="tx1"/>
                          </a:solidFill>
                          <a:latin typeface="+mn-lt"/>
                        </a:rPr>
                        <a:t>We all know that we have rules at school that we must follow. </a:t>
                      </a:r>
                    </a:p>
                    <a:p>
                      <a:pPr marL="0" indent="0" algn="ctr">
                        <a:buFont typeface="Arial" panose="020B0604020202020204" pitchFamily="34" charset="0"/>
                        <a:buNone/>
                      </a:pPr>
                      <a:r>
                        <a:rPr lang="en-GB" sz="1000" dirty="0">
                          <a:solidFill>
                            <a:schemeClr val="tx1"/>
                          </a:solidFill>
                          <a:latin typeface="+mn-lt"/>
                        </a:rPr>
                        <a:t>We know who to talk to if we do not feel safe. </a:t>
                      </a:r>
                    </a:p>
                    <a:p>
                      <a:pPr marL="0" indent="0" algn="ctr">
                        <a:buFont typeface="Arial" panose="020B0604020202020204" pitchFamily="34" charset="0"/>
                        <a:buNone/>
                      </a:pPr>
                      <a:r>
                        <a:rPr lang="en-GB" sz="1000" dirty="0">
                          <a:solidFill>
                            <a:schemeClr val="tx1"/>
                          </a:solidFill>
                          <a:latin typeface="+mn-lt"/>
                        </a:rPr>
                        <a:t>We know right from wrong. </a:t>
                      </a:r>
                    </a:p>
                    <a:p>
                      <a:pPr marL="0" indent="0" algn="ctr">
                        <a:buFont typeface="Arial" panose="020B0604020202020204" pitchFamily="34" charset="0"/>
                        <a:buNone/>
                      </a:pPr>
                      <a:r>
                        <a:rPr lang="en-GB" sz="1000" dirty="0">
                          <a:solidFill>
                            <a:schemeClr val="tx1"/>
                          </a:solidFill>
                          <a:latin typeface="+mn-lt"/>
                        </a:rPr>
                        <a:t>We recognise that we are accountable for our actions. </a:t>
                      </a:r>
                    </a:p>
                    <a:p>
                      <a:pPr marL="0" indent="0" algn="ctr">
                        <a:buFont typeface="Arial" panose="020B0604020202020204" pitchFamily="34" charset="0"/>
                        <a:buNone/>
                      </a:pPr>
                      <a:r>
                        <a:rPr lang="en-GB" sz="1000" dirty="0">
                          <a:solidFill>
                            <a:schemeClr val="tx1"/>
                          </a:solidFill>
                          <a:latin typeface="+mn-lt"/>
                        </a:rPr>
                        <a:t>We must work together as a team when it is necessary.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rtl="0" fontAlgn="base"/>
                      <a:r>
                        <a:rPr lang="en-US" sz="1600" b="1" i="0" dirty="0">
                          <a:solidFill>
                            <a:schemeClr val="bg1">
                              <a:lumMod val="50000"/>
                            </a:schemeClr>
                          </a:solidFill>
                          <a:effectLst/>
                          <a:latin typeface="+mn-lt"/>
                        </a:rPr>
                        <a:t>Individual liberty</a:t>
                      </a:r>
                    </a:p>
                    <a:p>
                      <a:pPr marL="0" indent="0" algn="ctr">
                        <a:buFont typeface="Arial" panose="020B0604020202020204" pitchFamily="34" charset="0"/>
                        <a:buNone/>
                      </a:pPr>
                      <a:r>
                        <a:rPr lang="en-GB" sz="1000" dirty="0">
                          <a:solidFill>
                            <a:schemeClr val="tx1"/>
                          </a:solidFill>
                          <a:latin typeface="+mn-lt"/>
                        </a:rPr>
                        <a:t>We all have the right to have our own views. </a:t>
                      </a:r>
                    </a:p>
                    <a:p>
                      <a:pPr marL="0" indent="0" algn="ctr">
                        <a:buFont typeface="Arial" panose="020B0604020202020204" pitchFamily="34" charset="0"/>
                        <a:buNone/>
                      </a:pPr>
                      <a:r>
                        <a:rPr lang="en-GB" sz="1000" dirty="0">
                          <a:solidFill>
                            <a:schemeClr val="tx1"/>
                          </a:solidFill>
                          <a:latin typeface="+mn-lt"/>
                        </a:rPr>
                        <a:t>We are all respected as individuals. </a:t>
                      </a:r>
                    </a:p>
                    <a:p>
                      <a:pPr marL="0" indent="0" algn="ctr">
                        <a:buFont typeface="Arial" panose="020B0604020202020204" pitchFamily="34" charset="0"/>
                        <a:buNone/>
                      </a:pPr>
                      <a:r>
                        <a:rPr lang="en-GB" sz="1000" dirty="0">
                          <a:solidFill>
                            <a:schemeClr val="tx1"/>
                          </a:solidFill>
                          <a:latin typeface="+mn-lt"/>
                        </a:rPr>
                        <a:t>We feel safe to have a go at new activities. </a:t>
                      </a:r>
                    </a:p>
                    <a:p>
                      <a:pPr marL="0" indent="0" algn="ctr">
                        <a:buFont typeface="Arial" panose="020B0604020202020204" pitchFamily="34" charset="0"/>
                        <a:buNone/>
                      </a:pPr>
                      <a:r>
                        <a:rPr lang="en-GB" sz="1000" dirty="0">
                          <a:solidFill>
                            <a:schemeClr val="tx1"/>
                          </a:solidFill>
                          <a:latin typeface="+mn-lt"/>
                        </a:rPr>
                        <a:t>We understand and celebrate the fact that everyone is different. </a:t>
                      </a:r>
                    </a:p>
                    <a:p>
                      <a:pPr marL="0" indent="0" algn="ctr" rtl="0" fontAlgn="base">
                        <a:buFont typeface="Arial" panose="020B0604020202020204" pitchFamily="34" charset="0"/>
                        <a:buNone/>
                      </a:pPr>
                      <a:r>
                        <a:rPr lang="en-US" sz="1000" b="0" i="0" dirty="0">
                          <a:solidFill>
                            <a:schemeClr val="tx1"/>
                          </a:solidFill>
                          <a:effectLst/>
                          <a:latin typeface="+mn-lt"/>
                        </a:rPr>
                        <a:t> </a:t>
                      </a:r>
                    </a:p>
                    <a:p>
                      <a:pPr algn="ctr" rtl="0" fontAlgn="base"/>
                      <a:r>
                        <a:rPr lang="en-US" sz="16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rtl="0" fontAlgn="base"/>
                      <a:r>
                        <a:rPr lang="en-US" sz="1600" b="1" i="0" dirty="0">
                          <a:solidFill>
                            <a:schemeClr val="bg1">
                              <a:lumMod val="50000"/>
                            </a:schemeClr>
                          </a:solidFill>
                          <a:effectLst/>
                          <a:latin typeface="+mn-lt"/>
                        </a:rPr>
                        <a:t>Democracy</a:t>
                      </a:r>
                    </a:p>
                    <a:p>
                      <a:pPr marL="0" indent="0" algn="ctr">
                        <a:buFont typeface="Arial" panose="020B0604020202020204" pitchFamily="34" charset="0"/>
                        <a:buNone/>
                      </a:pPr>
                      <a:r>
                        <a:rPr lang="en-GB" sz="1000" dirty="0">
                          <a:solidFill>
                            <a:schemeClr val="tx1"/>
                          </a:solidFill>
                          <a:latin typeface="+mn-lt"/>
                        </a:rPr>
                        <a:t>We all have the right to be listened to. </a:t>
                      </a:r>
                    </a:p>
                    <a:p>
                      <a:pPr marL="0" indent="0" algn="ctr">
                        <a:buFont typeface="Arial" panose="020B0604020202020204" pitchFamily="34" charset="0"/>
                        <a:buNone/>
                      </a:pPr>
                      <a:r>
                        <a:rPr lang="en-GB" sz="1000" dirty="0">
                          <a:solidFill>
                            <a:schemeClr val="tx1"/>
                          </a:solidFill>
                          <a:latin typeface="+mn-lt"/>
                        </a:rPr>
                        <a:t>We respect everyone and we value their different  ideas and opinions. </a:t>
                      </a:r>
                    </a:p>
                    <a:p>
                      <a:pPr marL="0" indent="0" algn="ctr">
                        <a:buFont typeface="Arial" panose="020B0604020202020204" pitchFamily="34" charset="0"/>
                        <a:buNone/>
                      </a:pPr>
                      <a:r>
                        <a:rPr lang="en-GB" sz="1000" dirty="0">
                          <a:solidFill>
                            <a:schemeClr val="tx1"/>
                          </a:solidFill>
                          <a:latin typeface="+mn-lt"/>
                        </a:rPr>
                        <a:t>We have the opportunity to play with who we want to play with. </a:t>
                      </a:r>
                    </a:p>
                    <a:p>
                      <a:pPr marL="0" indent="0" algn="ctr">
                        <a:buFont typeface="Arial" panose="020B0604020202020204" pitchFamily="34" charset="0"/>
                        <a:buNone/>
                      </a:pPr>
                      <a:r>
                        <a:rPr lang="en-GB" sz="1000" dirty="0">
                          <a:solidFill>
                            <a:schemeClr val="tx1"/>
                          </a:solidFill>
                          <a:latin typeface="+mn-lt"/>
                        </a:rPr>
                        <a:t>We listen with intrigue and value and respect the opinions of others. </a:t>
                      </a:r>
                      <a:r>
                        <a:rPr lang="en-US" sz="1050" b="0" i="0" dirty="0">
                          <a:solidFill>
                            <a:schemeClr val="tx1"/>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rtl="0" fontAlgn="base"/>
                      <a:r>
                        <a:rPr lang="en-US" sz="1600" b="1" i="0" dirty="0">
                          <a:solidFill>
                            <a:schemeClr val="bg1">
                              <a:lumMod val="50000"/>
                            </a:schemeClr>
                          </a:solidFill>
                          <a:effectLst/>
                          <a:latin typeface="+mn-lt"/>
                        </a:rPr>
                        <a:t>Recap all British Values </a:t>
                      </a:r>
                    </a:p>
                    <a:p>
                      <a:pPr algn="ctr"/>
                      <a:r>
                        <a:rPr lang="en-US" sz="1600" b="0" i="0" dirty="0">
                          <a:solidFill>
                            <a:schemeClr val="bg1">
                              <a:lumMod val="50000"/>
                            </a:schemeClr>
                          </a:solidFill>
                          <a:effectLst/>
                          <a:latin typeface="+mn-lt"/>
                        </a:rPr>
                        <a:t> </a:t>
                      </a:r>
                      <a:r>
                        <a:rPr lang="en-US" sz="1000" b="0" i="0" kern="1200" dirty="0">
                          <a:solidFill>
                            <a:schemeClr val="dk1"/>
                          </a:solidFill>
                          <a:effectLst/>
                          <a:latin typeface="+mn-lt"/>
                          <a:ea typeface="+mn-ea"/>
                          <a:cs typeface="+mn-cs"/>
                        </a:rPr>
                        <a:t>Fundamental British Values underpin what it is to be a citizen in a modern and diverse Great Britain valuing our community and celebrating diversity of the UK.</a:t>
                      </a:r>
                    </a:p>
                    <a:p>
                      <a:pPr algn="ctr"/>
                      <a:r>
                        <a:rPr lang="en-US" sz="1000" b="0" i="0" kern="1200" dirty="0">
                          <a:solidFill>
                            <a:schemeClr val="dk1"/>
                          </a:solidFill>
                          <a:effectLst/>
                          <a:latin typeface="+mn-lt"/>
                          <a:ea typeface="+mn-ea"/>
                          <a:cs typeface="+mn-cs"/>
                        </a:rPr>
                        <a:t>Fundamental British Values are not exclusive to being British and are shared by other democratic countries.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860817584"/>
                  </a:ext>
                </a:extLst>
              </a:tr>
              <a:tr h="989017">
                <a:tc>
                  <a:txBody>
                    <a:bodyPr/>
                    <a:lstStyle/>
                    <a:p>
                      <a:pPr algn="ctr"/>
                      <a:r>
                        <a:rPr lang="en-US" sz="2400" b="1" dirty="0">
                          <a:latin typeface="Amatic SC" panose="00000500000000000000" pitchFamily="2" charset="-79"/>
                          <a:cs typeface="Amatic SC" panose="00000500000000000000" pitchFamily="2" charset="-79"/>
                        </a:rPr>
                        <a:t>Assessment opportunities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mn-lt"/>
                          <a:cs typeface="Amatic SC" panose="00000500000000000000" pitchFamily="2" charset="-79"/>
                        </a:rPr>
                        <a:t>Analyse Nursery Assessments</a:t>
                      </a:r>
                    </a:p>
                    <a:p>
                      <a:pPr algn="ctr"/>
                      <a:r>
                        <a:rPr lang="en-US" sz="1050" dirty="0">
                          <a:solidFill>
                            <a:schemeClr val="tx1"/>
                          </a:solidFill>
                          <a:latin typeface="+mn-lt"/>
                          <a:cs typeface="Amatic SC" panose="00000500000000000000" pitchFamily="2" charset="-79"/>
                        </a:rPr>
                        <a:t>In-house - Baseline data on entry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National Baseline data by end of term</a:t>
                      </a:r>
                    </a:p>
                    <a:p>
                      <a:pPr algn="ctr"/>
                      <a:r>
                        <a:rPr lang="en-US" sz="1050" dirty="0">
                          <a:solidFill>
                            <a:schemeClr val="tx1"/>
                          </a:solidFill>
                          <a:latin typeface="+mn-lt"/>
                          <a:cs typeface="Amatic SC" panose="00000500000000000000" pitchFamily="2" charset="-79"/>
                        </a:rPr>
                        <a:t>Phonic Intervention groups</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a:solidFill>
                            <a:schemeClr val="tx1"/>
                          </a:solidFill>
                          <a:latin typeface="+mn-lt"/>
                          <a:cs typeface="Amatic SC" panose="00000500000000000000" pitchFamily="2" charset="-79"/>
                        </a:rPr>
                        <a:t>On going assessments</a:t>
                      </a:r>
                    </a:p>
                    <a:p>
                      <a:pPr algn="ctr"/>
                      <a:r>
                        <a:rPr lang="en-US" sz="1050" dirty="0">
                          <a:solidFill>
                            <a:schemeClr val="tx1"/>
                          </a:solidFill>
                          <a:latin typeface="+mn-lt"/>
                          <a:cs typeface="Amatic SC" panose="00000500000000000000" pitchFamily="2" charset="-79"/>
                        </a:rPr>
                        <a:t>Baseline analysis </a:t>
                      </a:r>
                    </a:p>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 </a:t>
                      </a:r>
                    </a:p>
                    <a:p>
                      <a:pPr algn="ctr"/>
                      <a:r>
                        <a:rPr lang="en-US" sz="1050" dirty="0">
                          <a:solidFill>
                            <a:schemeClr val="tx1"/>
                          </a:solidFill>
                          <a:latin typeface="+mn-lt"/>
                          <a:cs typeface="Amatic SC" panose="00000500000000000000" pitchFamily="2" charset="-79"/>
                        </a:rPr>
                        <a:t>In house moderation </a:t>
                      </a:r>
                    </a:p>
                    <a:p>
                      <a:pPr algn="ctr"/>
                      <a:r>
                        <a:rPr lang="en-US" sz="1050" dirty="0">
                          <a:solidFill>
                            <a:schemeClr val="tx1"/>
                          </a:solidFill>
                          <a:latin typeface="+mn-lt"/>
                          <a:cs typeface="Amatic SC" panose="00000500000000000000" pitchFamily="2" charset="-79"/>
                        </a:rPr>
                        <a:t>Data on </a:t>
                      </a:r>
                      <a:r>
                        <a:rPr lang="en-US" sz="1050" dirty="0" err="1">
                          <a:solidFill>
                            <a:schemeClr val="tx1"/>
                          </a:solidFill>
                          <a:latin typeface="+mn-lt"/>
                          <a:cs typeface="Amatic SC" panose="00000500000000000000" pitchFamily="2" charset="-79"/>
                        </a:rPr>
                        <a:t>bromcom</a:t>
                      </a: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Phonics</a:t>
                      </a:r>
                      <a:r>
                        <a:rPr lang="en-US" sz="1050" baseline="0" dirty="0">
                          <a:solidFill>
                            <a:schemeClr val="tx1"/>
                          </a:solidFill>
                          <a:latin typeface="+mn-lt"/>
                          <a:cs typeface="Amatic SC" panose="00000500000000000000" pitchFamily="2" charset="-79"/>
                        </a:rPr>
                        <a:t> </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050" dirty="0">
                          <a:solidFill>
                            <a:schemeClr val="tx1"/>
                          </a:solidFill>
                          <a:latin typeface="+mn-lt"/>
                          <a:cs typeface="Amatic SC" panose="00000500000000000000" pitchFamily="2" charset="-79"/>
                        </a:rPr>
                        <a:t>GLD Projections for EOY</a:t>
                      </a:r>
                    </a:p>
                    <a:p>
                      <a:pPr algn="ctr"/>
                      <a:r>
                        <a:rPr lang="en-GB" sz="1050" dirty="0">
                          <a:solidFill>
                            <a:schemeClr val="tx1"/>
                          </a:solidFill>
                          <a:latin typeface="+mn-lt"/>
                          <a:cs typeface="Amatic SC" panose="00000500000000000000" pitchFamily="2" charset="-79"/>
                        </a:rPr>
                        <a:t>Cluster moderation </a:t>
                      </a:r>
                    </a:p>
                    <a:p>
                      <a:pPr algn="ctr"/>
                      <a:r>
                        <a:rPr lang="en-GB" sz="1050" dirty="0">
                          <a:solidFill>
                            <a:schemeClr val="tx1"/>
                          </a:solidFill>
                          <a:latin typeface="+mn-lt"/>
                          <a:cs typeface="Amatic SC" panose="00000500000000000000" pitchFamily="2" charset="-79"/>
                        </a:rPr>
                        <a:t>Trust moderation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Phase meeting and internal moderations </a:t>
                      </a:r>
                    </a:p>
                    <a:p>
                      <a:pPr algn="ctr"/>
                      <a:r>
                        <a:rPr lang="en-GB" sz="1050" dirty="0">
                          <a:solidFill>
                            <a:schemeClr val="tx1"/>
                          </a:solidFill>
                          <a:latin typeface="+mn-lt"/>
                          <a:cs typeface="Amatic SC" panose="00000500000000000000" pitchFamily="2" charset="-79"/>
                        </a:rPr>
                        <a:t> Phonics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a:t>
                      </a:r>
                    </a:p>
                    <a:p>
                      <a:pPr algn="ctr"/>
                      <a:r>
                        <a:rPr lang="en-GB" sz="1050" dirty="0">
                          <a:solidFill>
                            <a:schemeClr val="tx1"/>
                          </a:solidFill>
                          <a:latin typeface="+mn-lt"/>
                          <a:cs typeface="Amatic SC" panose="00000500000000000000" pitchFamily="2" charset="-79"/>
                        </a:rPr>
                        <a:t>Data</a:t>
                      </a:r>
                      <a:r>
                        <a:rPr lang="en-GB" sz="1050" baseline="0" dirty="0">
                          <a:solidFill>
                            <a:schemeClr val="tx1"/>
                          </a:solidFill>
                          <a:latin typeface="+mn-lt"/>
                          <a:cs typeface="Amatic SC" panose="00000500000000000000" pitchFamily="2" charset="-79"/>
                        </a:rPr>
                        <a:t> on </a:t>
                      </a:r>
                      <a:r>
                        <a:rPr lang="en-GB" sz="1050" baseline="0" dirty="0" err="1">
                          <a:solidFill>
                            <a:schemeClr val="tx1"/>
                          </a:solidFill>
                          <a:latin typeface="+mn-lt"/>
                          <a:cs typeface="Amatic SC" panose="00000500000000000000" pitchFamily="2" charset="-79"/>
                        </a:rPr>
                        <a:t>bromcom</a:t>
                      </a:r>
                      <a:endParaRPr lang="en-GB" sz="1050" baseline="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a:solidFill>
                            <a:schemeClr val="tx1"/>
                          </a:solidFill>
                          <a:latin typeface="+mn-lt"/>
                          <a:cs typeface="Amatic SC" panose="00000500000000000000" pitchFamily="2" charset="-79"/>
                        </a:rPr>
                        <a:t>Review </a:t>
                      </a:r>
                      <a:r>
                        <a:rPr lang="en-GB" sz="1050" dirty="0">
                          <a:solidFill>
                            <a:schemeClr val="tx1"/>
                          </a:solidFill>
                          <a:latin typeface="+mn-lt"/>
                          <a:cs typeface="Amatic SC" panose="00000500000000000000" pitchFamily="2" charset="-79"/>
                        </a:rPr>
                        <a:t>GLD Projections for EOY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Phonics </a:t>
                      </a: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050" dirty="0">
                          <a:solidFill>
                            <a:schemeClr val="tx1"/>
                          </a:solidFill>
                          <a:latin typeface="+mn-lt"/>
                          <a:cs typeface="Amatic SC" panose="00000500000000000000" pitchFamily="2" charset="-79"/>
                        </a:rPr>
                        <a:t>Cluster moderation </a:t>
                      </a:r>
                    </a:p>
                    <a:p>
                      <a:pPr algn="ctr"/>
                      <a:r>
                        <a:rPr lang="en-GB" sz="1050" dirty="0">
                          <a:solidFill>
                            <a:schemeClr val="tx1"/>
                          </a:solidFill>
                          <a:latin typeface="+mn-lt"/>
                          <a:cs typeface="Amatic SC" panose="00000500000000000000" pitchFamily="2" charset="-79"/>
                        </a:rPr>
                        <a:t>Trust moderation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Phonics </a:t>
                      </a:r>
                      <a:endParaRPr lang="en-GB" sz="1050" dirty="0">
                        <a:solidFill>
                          <a:schemeClr val="tx1"/>
                        </a:solidFill>
                        <a:latin typeface="+mn-lt"/>
                        <a:cs typeface="Amatic SC" panose="00000500000000000000" pitchFamily="2" charset="-79"/>
                      </a:endParaRPr>
                    </a:p>
                    <a:p>
                      <a:pPr algn="ctr"/>
                      <a:endParaRPr lang="en-GB" sz="1050" dirty="0">
                        <a:solidFill>
                          <a:schemeClr val="tx1"/>
                        </a:solidFill>
                        <a:latin typeface="+mn-lt"/>
                        <a:cs typeface="Amatic SC" panose="00000500000000000000" pitchFamily="2" charset="-79"/>
                      </a:endParaRP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Tiny</a:t>
                      </a:r>
                      <a:r>
                        <a:rPr lang="en-GB" sz="1050" dirty="0">
                          <a:solidFill>
                            <a:schemeClr val="tx1"/>
                          </a:solidFill>
                          <a:latin typeface="+mn-lt"/>
                          <a:cs typeface="Amatic SC" panose="00000500000000000000" pitchFamily="2" charset="-79"/>
                        </a:rPr>
                        <a:t>EOY data to LA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Data on </a:t>
                      </a:r>
                      <a:r>
                        <a:rPr lang="en-GB" sz="1050" dirty="0" err="1">
                          <a:solidFill>
                            <a:schemeClr val="tx1"/>
                          </a:solidFill>
                          <a:latin typeface="+mn-lt"/>
                          <a:cs typeface="Amatic SC" panose="00000500000000000000" pitchFamily="2" charset="-79"/>
                        </a:rPr>
                        <a:t>bromcom</a:t>
                      </a: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Phonics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774966">
                <a:tc>
                  <a:txBody>
                    <a:bodyPr/>
                    <a:lstStyle/>
                    <a:p>
                      <a:pPr algn="ctr"/>
                      <a:r>
                        <a:rPr lang="en-US" sz="2400" b="1" dirty="0">
                          <a:latin typeface="Amatic SC" panose="00000500000000000000" pitchFamily="2" charset="-79"/>
                          <a:cs typeface="Amatic SC" panose="00000500000000000000" pitchFamily="2" charset="-79"/>
                        </a:rPr>
                        <a:t>Parental </a:t>
                      </a:r>
                    </a:p>
                    <a:p>
                      <a:pPr algn="ctr"/>
                      <a:r>
                        <a:rPr lang="en-US" sz="2400" b="1" dirty="0">
                          <a:latin typeface="Amatic SC" panose="00000500000000000000" pitchFamily="2" charset="-79"/>
                          <a:cs typeface="Amatic SC" panose="00000500000000000000" pitchFamily="2" charset="-79"/>
                        </a:rPr>
                        <a:t>Involvement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mn-lt"/>
                          <a:cs typeface="Amatic SC" panose="00000500000000000000" pitchFamily="2" charset="-79"/>
                        </a:rPr>
                        <a:t>Staggered Start </a:t>
                      </a:r>
                    </a:p>
                    <a:p>
                      <a:pPr algn="ctr"/>
                      <a:r>
                        <a:rPr lang="en-US" sz="1050" dirty="0">
                          <a:solidFill>
                            <a:schemeClr val="tx1"/>
                          </a:solidFill>
                          <a:latin typeface="+mn-lt"/>
                          <a:cs typeface="Amatic SC" panose="00000500000000000000" pitchFamily="2" charset="-79"/>
                        </a:rPr>
                        <a:t>Harvest Assembly </a:t>
                      </a:r>
                    </a:p>
                    <a:p>
                      <a:pPr algn="ctr"/>
                      <a:r>
                        <a:rPr lang="en-US" sz="1050" dirty="0">
                          <a:solidFill>
                            <a:schemeClr val="tx1"/>
                          </a:solidFill>
                          <a:latin typeface="+mn-lt"/>
                          <a:cs typeface="Amatic SC" panose="00000500000000000000" pitchFamily="2" charset="-79"/>
                        </a:rPr>
                        <a:t> Halloween</a:t>
                      </a:r>
                      <a:r>
                        <a:rPr lang="en-US" sz="1050" baseline="0" dirty="0">
                          <a:solidFill>
                            <a:schemeClr val="tx1"/>
                          </a:solidFill>
                          <a:latin typeface="+mn-lt"/>
                          <a:cs typeface="Amatic SC" panose="00000500000000000000" pitchFamily="2" charset="-79"/>
                        </a:rPr>
                        <a:t> stay and play</a:t>
                      </a:r>
                      <a:endParaRPr lang="en-US"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Phonics workshop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Maths workshop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Book at Bedtime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Christmas</a:t>
                      </a:r>
                      <a:r>
                        <a:rPr lang="en-GB" sz="1050" baseline="0" dirty="0">
                          <a:solidFill>
                            <a:schemeClr val="tx1"/>
                          </a:solidFill>
                          <a:latin typeface="+mn-lt"/>
                          <a:cs typeface="Amatic SC" panose="00000500000000000000" pitchFamily="2" charset="-79"/>
                        </a:rPr>
                        <a:t> stay and play</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Writing workshop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Share a story (introduce mystery reader)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Stay and Read morning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 stay and play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Art workshop / Gallery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Share a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 stay and play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Share a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err="1">
                          <a:solidFill>
                            <a:schemeClr val="tx1"/>
                          </a:solidFill>
                          <a:latin typeface="+mn-lt"/>
                          <a:cs typeface="Amatic SC" panose="00000500000000000000" pitchFamily="2" charset="-79"/>
                        </a:rPr>
                        <a:t>Maths</a:t>
                      </a:r>
                      <a:r>
                        <a:rPr lang="en-US" sz="1050" dirty="0">
                          <a:solidFill>
                            <a:schemeClr val="tx1"/>
                          </a:solidFill>
                          <a:latin typeface="+mn-lt"/>
                          <a:cs typeface="Amatic SC" panose="00000500000000000000" pitchFamily="2" charset="-79"/>
                        </a:rPr>
                        <a:t> Morning – Look how far we have come!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Stay and play session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Share a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Picnic and</a:t>
                      </a:r>
                      <a:r>
                        <a:rPr lang="en-GB" sz="1050" baseline="0" dirty="0">
                          <a:solidFill>
                            <a:schemeClr val="tx1"/>
                          </a:solidFill>
                          <a:latin typeface="+mn-lt"/>
                          <a:cs typeface="Amatic SC" panose="00000500000000000000" pitchFamily="2" charset="-79"/>
                        </a:rPr>
                        <a:t> graduation</a:t>
                      </a: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Stay and play and parent meeting for new starters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84788128"/>
                  </a:ext>
                </a:extLst>
              </a:tr>
            </a:tbl>
          </a:graphicData>
        </a:graphic>
      </p:graphicFrame>
      <p:sp>
        <p:nvSpPr>
          <p:cNvPr id="7" name="TextBox 6">
            <a:extLst>
              <a:ext uri="{FF2B5EF4-FFF2-40B4-BE49-F238E27FC236}">
                <a16:creationId xmlns:a16="http://schemas.microsoft.com/office/drawing/2014/main" id="{83A7148B-508C-46A0-A43F-8114FE320137}"/>
              </a:ext>
            </a:extLst>
          </p:cNvPr>
          <p:cNvSpPr txBox="1"/>
          <p:nvPr/>
        </p:nvSpPr>
        <p:spPr>
          <a:xfrm>
            <a:off x="3849244" y="6388557"/>
            <a:ext cx="6094520" cy="307777"/>
          </a:xfrm>
          <a:prstGeom prst="rect">
            <a:avLst/>
          </a:prstGeom>
          <a:noFill/>
        </p:spPr>
        <p:txBody>
          <a:bodyPr wrap="square">
            <a:spAutoFit/>
          </a:bodyPr>
          <a:lstStyle/>
          <a:p>
            <a:r>
              <a:rPr lang="en-US" sz="1400" i="1" dirty="0">
                <a:solidFill>
                  <a:schemeClr val="bg1">
                    <a:lumMod val="50000"/>
                  </a:schemeClr>
                </a:solidFill>
                <a:effectLst/>
              </a:rPr>
              <a:t>We recognise that all children are unique and special.</a:t>
            </a:r>
            <a:endParaRPr lang="en-GB" sz="1400" i="1" dirty="0">
              <a:solidFill>
                <a:schemeClr val="bg1">
                  <a:lumMod val="50000"/>
                </a:schemeClr>
              </a:solidFill>
            </a:endParaRPr>
          </a:p>
        </p:txBody>
      </p:sp>
    </p:spTree>
    <p:extLst>
      <p:ext uri="{BB962C8B-B14F-4D97-AF65-F5344CB8AC3E}">
        <p14:creationId xmlns:p14="http://schemas.microsoft.com/office/powerpoint/2010/main" val="44798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81224433"/>
              </p:ext>
            </p:extLst>
          </p:nvPr>
        </p:nvGraphicFramePr>
        <p:xfrm>
          <a:off x="197738" y="719663"/>
          <a:ext cx="11796523" cy="6380963"/>
        </p:xfrm>
        <a:graphic>
          <a:graphicData uri="http://schemas.openxmlformats.org/drawingml/2006/table">
            <a:tbl>
              <a:tblPr firstRow="1" bandRow="1">
                <a:tableStyleId>{5C22544A-7EE6-4342-B048-85BDC9FD1C3A}</a:tableStyleId>
              </a:tblPr>
              <a:tblGrid>
                <a:gridCol w="1735869">
                  <a:extLst>
                    <a:ext uri="{9D8B030D-6E8A-4147-A177-3AD203B41FA5}">
                      <a16:colId xmlns:a16="http://schemas.microsoft.com/office/drawing/2014/main" val="385991600"/>
                    </a:ext>
                  </a:extLst>
                </a:gridCol>
                <a:gridCol w="1538235">
                  <a:extLst>
                    <a:ext uri="{9D8B030D-6E8A-4147-A177-3AD203B41FA5}">
                      <a16:colId xmlns:a16="http://schemas.microsoft.com/office/drawing/2014/main" val="2865123548"/>
                    </a:ext>
                  </a:extLst>
                </a:gridCol>
                <a:gridCol w="116840">
                  <a:extLst>
                    <a:ext uri="{9D8B030D-6E8A-4147-A177-3AD203B41FA5}">
                      <a16:colId xmlns:a16="http://schemas.microsoft.com/office/drawing/2014/main" val="872926247"/>
                    </a:ext>
                  </a:extLst>
                </a:gridCol>
                <a:gridCol w="1554705">
                  <a:extLst>
                    <a:ext uri="{9D8B030D-6E8A-4147-A177-3AD203B41FA5}">
                      <a16:colId xmlns:a16="http://schemas.microsoft.com/office/drawing/2014/main" val="2690459710"/>
                    </a:ext>
                  </a:extLst>
                </a:gridCol>
                <a:gridCol w="116840">
                  <a:extLst>
                    <a:ext uri="{9D8B030D-6E8A-4147-A177-3AD203B41FA5}">
                      <a16:colId xmlns:a16="http://schemas.microsoft.com/office/drawing/2014/main" val="1315738151"/>
                    </a:ext>
                  </a:extLst>
                </a:gridCol>
                <a:gridCol w="1571174">
                  <a:extLst>
                    <a:ext uri="{9D8B030D-6E8A-4147-A177-3AD203B41FA5}">
                      <a16:colId xmlns:a16="http://schemas.microsoft.com/office/drawing/2014/main" val="1848787987"/>
                    </a:ext>
                  </a:extLst>
                </a:gridCol>
                <a:gridCol w="116840">
                  <a:extLst>
                    <a:ext uri="{9D8B030D-6E8A-4147-A177-3AD203B41FA5}">
                      <a16:colId xmlns:a16="http://schemas.microsoft.com/office/drawing/2014/main" val="2709165749"/>
                    </a:ext>
                  </a:extLst>
                </a:gridCol>
                <a:gridCol w="1587644">
                  <a:extLst>
                    <a:ext uri="{9D8B030D-6E8A-4147-A177-3AD203B41FA5}">
                      <a16:colId xmlns:a16="http://schemas.microsoft.com/office/drawing/2014/main" val="1626726412"/>
                    </a:ext>
                  </a:extLst>
                </a:gridCol>
                <a:gridCol w="116840">
                  <a:extLst>
                    <a:ext uri="{9D8B030D-6E8A-4147-A177-3AD203B41FA5}">
                      <a16:colId xmlns:a16="http://schemas.microsoft.com/office/drawing/2014/main" val="2335150482"/>
                    </a:ext>
                  </a:extLst>
                </a:gridCol>
                <a:gridCol w="1604113">
                  <a:extLst>
                    <a:ext uri="{9D8B030D-6E8A-4147-A177-3AD203B41FA5}">
                      <a16:colId xmlns:a16="http://schemas.microsoft.com/office/drawing/2014/main" val="3189764146"/>
                    </a:ext>
                  </a:extLst>
                </a:gridCol>
                <a:gridCol w="116840">
                  <a:extLst>
                    <a:ext uri="{9D8B030D-6E8A-4147-A177-3AD203B41FA5}">
                      <a16:colId xmlns:a16="http://schemas.microsoft.com/office/drawing/2014/main" val="4046203905"/>
                    </a:ext>
                  </a:extLst>
                </a:gridCol>
                <a:gridCol w="1620583">
                  <a:extLst>
                    <a:ext uri="{9D8B030D-6E8A-4147-A177-3AD203B41FA5}">
                      <a16:colId xmlns:a16="http://schemas.microsoft.com/office/drawing/2014/main" val="1588033082"/>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272033691"/>
                  </a:ext>
                </a:extLst>
              </a:tr>
              <a:tr h="4221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matic SC" panose="00000500000000000000" pitchFamily="2" charset="-79"/>
                          <a:cs typeface="Amatic SC" panose="00000500000000000000" pitchFamily="2" charset="-79"/>
                        </a:rPr>
                        <a:t>Communication and Language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mn-lt"/>
                        </a:rPr>
                        <a:t>Talk to parents about what language they speak at home, try and learn a few key words and celebrate multilingualism in your setting. </a:t>
                      </a:r>
                      <a:endParaRPr lang="en-GB" sz="800" b="1"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1">
                  <a:txBody>
                    <a:bodyPr/>
                    <a:lstStyle/>
                    <a:p>
                      <a:pPr algn="l"/>
                      <a:r>
                        <a:rPr lang="en-US" sz="1200" b="0" i="0" dirty="0">
                          <a:latin typeface="+mn-lt"/>
                        </a:rPr>
                        <a:t>The development of children’s spoken language underpins all seven areas of learning and development. Children’s </a:t>
                      </a:r>
                      <a:r>
                        <a:rPr lang="en-US" sz="1200" b="1" i="0" dirty="0">
                          <a:latin typeface="+mn-lt"/>
                        </a:rPr>
                        <a:t>back-and-forth interactions </a:t>
                      </a:r>
                      <a:r>
                        <a:rPr lang="en-US" sz="1200" b="0" i="0" dirty="0">
                          <a:latin typeface="+mn-lt"/>
                        </a:rPr>
                        <a:t>from an early age form the foundations for language and cognitive development. The number and quality of the conversations they have with adults and peers throughout the day in a </a:t>
                      </a:r>
                      <a:r>
                        <a:rPr lang="en-US" sz="1200" b="1" i="0" dirty="0">
                          <a:latin typeface="+mn-lt"/>
                        </a:rPr>
                        <a:t>language-rich environment</a:t>
                      </a:r>
                      <a:r>
                        <a:rPr lang="en-US" sz="1200" b="0" i="0" dirty="0">
                          <a:latin typeface="+mn-lt"/>
                        </a:rPr>
                        <a:t> is crucial. By commenting on what children are interested in or doing, and echoing back what they say with </a:t>
                      </a:r>
                      <a:r>
                        <a:rPr lang="en-US" sz="1200" b="1" i="0" dirty="0">
                          <a:latin typeface="+mn-lt"/>
                        </a:rPr>
                        <a:t>new vocabulary added</a:t>
                      </a:r>
                      <a:r>
                        <a:rPr lang="en-US" sz="1200" b="0" i="0" dirty="0">
                          <a:latin typeface="+mn-lt"/>
                        </a:rPr>
                        <a:t>, practitioners will build children's language effectively</a:t>
                      </a:r>
                      <a:r>
                        <a:rPr lang="en-US" sz="1200" b="1" i="0" dirty="0">
                          <a:latin typeface="+mn-lt"/>
                        </a:rPr>
                        <a:t>. Reading frequently to children</a:t>
                      </a:r>
                      <a:r>
                        <a:rPr lang="en-US" sz="1200" b="0" i="0" dirty="0">
                          <a:latin typeface="+mn-lt"/>
                        </a:rPr>
                        <a:t>, and </a:t>
                      </a:r>
                      <a:r>
                        <a:rPr lang="en-US" sz="1200" b="1" i="0" dirty="0">
                          <a:latin typeface="+mn-lt"/>
                        </a:rPr>
                        <a:t>engaging them actively in stories</a:t>
                      </a:r>
                      <a:r>
                        <a:rPr lang="en-US" sz="1200" b="0" i="0" dirty="0">
                          <a:latin typeface="+mn-lt"/>
                        </a:rPr>
                        <a:t>, non-fiction, rhymes and poems, and then providing them with extensive opportunities to use and </a:t>
                      </a:r>
                      <a:r>
                        <a:rPr lang="en-US" sz="1200" b="1" i="0" dirty="0">
                          <a:latin typeface="+mn-lt"/>
                        </a:rPr>
                        <a:t>embed new words in a range of contexts, </a:t>
                      </a:r>
                      <a:r>
                        <a:rPr lang="en-US" sz="1200" b="0" i="0" dirty="0">
                          <a:latin typeface="+mn-lt"/>
                        </a:rPr>
                        <a:t>will give children the opportunity to thrive. Through </a:t>
                      </a:r>
                      <a:r>
                        <a:rPr lang="en-US" sz="1200" b="1" i="0" dirty="0">
                          <a:latin typeface="+mn-lt"/>
                        </a:rPr>
                        <a:t>conversation, story-telling and role play</a:t>
                      </a:r>
                      <a:r>
                        <a:rPr lang="en-US" sz="1200" b="0" i="0" dirty="0">
                          <a:latin typeface="+mn-lt"/>
                        </a:rPr>
                        <a:t>, where children </a:t>
                      </a:r>
                      <a:r>
                        <a:rPr lang="en-US" sz="1200" b="1" i="0" dirty="0">
                          <a:latin typeface="+mn-lt"/>
                        </a:rPr>
                        <a:t>share their ideas </a:t>
                      </a:r>
                      <a:r>
                        <a:rPr lang="en-US" sz="1200" b="0" i="0" dirty="0">
                          <a:latin typeface="+mn-lt"/>
                        </a:rPr>
                        <a:t>with support and </a:t>
                      </a:r>
                      <a:r>
                        <a:rPr lang="en-US" sz="1200" b="1" i="0" dirty="0">
                          <a:latin typeface="+mn-lt"/>
                        </a:rPr>
                        <a:t>modelling</a:t>
                      </a:r>
                      <a:r>
                        <a:rPr lang="en-US" sz="1200" b="0" i="0" dirty="0">
                          <a:latin typeface="+mn-lt"/>
                        </a:rPr>
                        <a:t> from their teacher, and sensitive questioning that invites them to elaborate, children become comfortable using a </a:t>
                      </a:r>
                      <a:r>
                        <a:rPr lang="en-US" sz="1200" b="1" i="0" dirty="0">
                          <a:latin typeface="+mn-lt"/>
                        </a:rPr>
                        <a:t>rich range of vocabulary </a:t>
                      </a:r>
                      <a:r>
                        <a:rPr lang="en-US" sz="1200" b="0" i="0" dirty="0">
                          <a:latin typeface="+mn-lt"/>
                        </a:rPr>
                        <a:t>and </a:t>
                      </a:r>
                      <a:r>
                        <a:rPr lang="en-US" sz="1200" b="1" i="0" dirty="0">
                          <a:latin typeface="+mn-lt"/>
                        </a:rPr>
                        <a:t>language structures.</a:t>
                      </a:r>
                      <a:endParaRPr lang="en-US" sz="1200" b="1" i="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765929432"/>
                  </a:ext>
                </a:extLst>
              </a:tr>
              <a:tr h="989017">
                <a:tc>
                  <a:txBody>
                    <a:bodyPr/>
                    <a:lstStyle/>
                    <a:p>
                      <a:pPr algn="ctr"/>
                      <a:r>
                        <a:rPr lang="en-US" sz="1100" dirty="0"/>
                        <a:t>Whole EYFS Focus – C&amp;L is developed throughout the year through high quality interactions, daily group discussions, sharing circles, PSHE times,  stories, singing, speech and language interventions, Pie Corbett T4W actions, EYFS productions, assemblies  and weekly interventions. </a:t>
                      </a:r>
                    </a:p>
                    <a:p>
                      <a:pPr algn="ctr"/>
                      <a:r>
                        <a:rPr lang="en-US" sz="2800" b="1" dirty="0">
                          <a:latin typeface="Amatic SC" panose="00000500000000000000" pitchFamily="2" charset="-79"/>
                          <a:cs typeface="Amatic SC" panose="00000500000000000000" pitchFamily="2" charset="-79"/>
                        </a:rPr>
                        <a:t>Daily story time </a:t>
                      </a:r>
                    </a:p>
                    <a:p>
                      <a:pPr algn="ctr"/>
                      <a:r>
                        <a:rPr lang="en-US" sz="2800" b="1" dirty="0">
                          <a:latin typeface="Amatic SC" panose="00000500000000000000" pitchFamily="2" charset="-79"/>
                          <a:cs typeface="Amatic SC" panose="00000500000000000000" pitchFamily="2" charset="-79"/>
                        </a:rPr>
                        <a:t>Weekly nursery rhyme challenge </a:t>
                      </a:r>
                      <a:endParaRPr lang="en-GB" sz="2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1100" b="1" dirty="0">
                          <a:solidFill>
                            <a:schemeClr val="bg1">
                              <a:lumMod val="50000"/>
                            </a:schemeClr>
                          </a:solidFill>
                          <a:latin typeface="+mn-lt"/>
                          <a:cs typeface="Amatic SC" panose="00000500000000000000" pitchFamily="2" charset="-79"/>
                        </a:rPr>
                        <a:t>Welcome to EYFS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Making friends </a:t>
                      </a:r>
                    </a:p>
                    <a:p>
                      <a:pPr algn="ctr"/>
                      <a:r>
                        <a:rPr lang="en-US" sz="1100" dirty="0"/>
                        <a:t>Children talking about experiences that are familiar to them</a:t>
                      </a:r>
                    </a:p>
                    <a:p>
                      <a:pPr algn="ctr"/>
                      <a:r>
                        <a:rPr lang="en-US" sz="1100" b="0" dirty="0">
                          <a:solidFill>
                            <a:schemeClr val="tx1"/>
                          </a:solidFill>
                          <a:latin typeface="+mn-lt"/>
                          <a:cs typeface="Amatic SC" panose="00000500000000000000" pitchFamily="2" charset="-79"/>
                        </a:rPr>
                        <a:t>What are your passions / goals / dreams? </a:t>
                      </a:r>
                    </a:p>
                    <a:p>
                      <a:pPr algn="ctr"/>
                      <a:r>
                        <a:rPr lang="en-US" sz="1100" b="0" dirty="0">
                          <a:solidFill>
                            <a:schemeClr val="tx1"/>
                          </a:solidFill>
                          <a:latin typeface="+mn-lt"/>
                          <a:cs typeface="Amatic SC" panose="00000500000000000000" pitchFamily="2" charset="-79"/>
                        </a:rPr>
                        <a:t>This is me! </a:t>
                      </a:r>
                    </a:p>
                    <a:p>
                      <a:pPr algn="ctr"/>
                      <a:r>
                        <a:rPr lang="en-US" sz="1100" b="0" dirty="0">
                          <a:solidFill>
                            <a:schemeClr val="tx1"/>
                          </a:solidFill>
                          <a:latin typeface="+mn-lt"/>
                          <a:cs typeface="Amatic SC" panose="00000500000000000000" pitchFamily="2" charset="-79"/>
                        </a:rPr>
                        <a:t>Rhyming and alliteration </a:t>
                      </a:r>
                    </a:p>
                    <a:p>
                      <a:pPr algn="ctr"/>
                      <a:r>
                        <a:rPr lang="en-US" sz="1100" b="0" dirty="0">
                          <a:solidFill>
                            <a:schemeClr val="tx1"/>
                          </a:solidFill>
                          <a:latin typeface="+mn-lt"/>
                          <a:cs typeface="Amatic SC" panose="00000500000000000000" pitchFamily="2" charset="-79"/>
                        </a:rPr>
                        <a:t>Familiar Print</a:t>
                      </a:r>
                    </a:p>
                    <a:p>
                      <a:pPr algn="ctr"/>
                      <a:r>
                        <a:rPr lang="en-US" sz="1100" b="0" dirty="0">
                          <a:solidFill>
                            <a:schemeClr val="tx1"/>
                          </a:solidFill>
                          <a:latin typeface="+mn-lt"/>
                          <a:cs typeface="Amatic SC" panose="00000500000000000000" pitchFamily="2" charset="-79"/>
                        </a:rPr>
                        <a:t>Sharing facts about 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mn-lt"/>
                          <a:cs typeface="Amatic SC" panose="00000500000000000000" pitchFamily="2" charset="-79"/>
                        </a:rPr>
                        <a:t>Mood Monsters Shared stories </a:t>
                      </a:r>
                    </a:p>
                    <a:p>
                      <a:pPr algn="ctr"/>
                      <a:r>
                        <a:rPr lang="en-US" sz="1100" b="0" dirty="0">
                          <a:solidFill>
                            <a:schemeClr val="tx1"/>
                          </a:solidFill>
                          <a:latin typeface="+mn-lt"/>
                          <a:cs typeface="Amatic SC" panose="00000500000000000000" pitchFamily="2" charset="-79"/>
                        </a:rPr>
                        <a:t>All about me! </a:t>
                      </a:r>
                    </a:p>
                    <a:p>
                      <a:pPr algn="ctr"/>
                      <a:r>
                        <a:rPr lang="en-US" sz="1100" dirty="0"/>
                        <a:t>Model talk routines through the day. For example, arriving in school: “Good morning, how are you?” </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Tell me a story! </a:t>
                      </a:r>
                    </a:p>
                    <a:p>
                      <a:pPr algn="ctr"/>
                      <a:r>
                        <a:rPr lang="en-US" sz="1100" b="0" dirty="0">
                          <a:solidFill>
                            <a:schemeClr val="tx1"/>
                          </a:solidFill>
                          <a:latin typeface="+mn-lt"/>
                          <a:cs typeface="Amatic SC" panose="00000500000000000000" pitchFamily="2" charset="-79"/>
                        </a:rPr>
                        <a:t>Settling in activities</a:t>
                      </a:r>
                    </a:p>
                    <a:p>
                      <a:pPr algn="ctr"/>
                      <a:r>
                        <a:rPr lang="en-US" sz="1100" b="0" dirty="0">
                          <a:solidFill>
                            <a:schemeClr val="tx1"/>
                          </a:solidFill>
                          <a:latin typeface="+mn-lt"/>
                          <a:cs typeface="Amatic SC" panose="00000500000000000000" pitchFamily="2" charset="-79"/>
                        </a:rPr>
                        <a:t>Develop vocabulary  </a:t>
                      </a:r>
                    </a:p>
                    <a:p>
                      <a:pPr algn="ctr"/>
                      <a:r>
                        <a:rPr lang="en-US" sz="1100" b="0" dirty="0">
                          <a:solidFill>
                            <a:schemeClr val="tx1"/>
                          </a:solidFill>
                          <a:latin typeface="+mn-lt"/>
                          <a:cs typeface="Amatic SC" panose="00000500000000000000" pitchFamily="2" charset="-79"/>
                        </a:rPr>
                        <a:t>Discovering Passions </a:t>
                      </a:r>
                    </a:p>
                    <a:p>
                      <a:pPr algn="ctr"/>
                      <a:r>
                        <a:rPr lang="en-US" sz="1100" b="0" dirty="0">
                          <a:solidFill>
                            <a:schemeClr val="tx1"/>
                          </a:solidFill>
                          <a:latin typeface="+mn-lt"/>
                          <a:cs typeface="Amatic SC" panose="00000500000000000000" pitchFamily="2" charset="-79"/>
                        </a:rPr>
                        <a:t>Tell me a story - retelling stories</a:t>
                      </a:r>
                    </a:p>
                    <a:p>
                      <a:pPr algn="ctr"/>
                      <a:r>
                        <a:rPr lang="en-US" sz="1100" b="0" dirty="0">
                          <a:solidFill>
                            <a:schemeClr val="tx1"/>
                          </a:solidFill>
                          <a:latin typeface="+mn-lt"/>
                          <a:cs typeface="Amatic SC" panose="00000500000000000000" pitchFamily="2" charset="-79"/>
                        </a:rPr>
                        <a:t>Story language </a:t>
                      </a:r>
                    </a:p>
                    <a:p>
                      <a:pPr algn="ctr"/>
                      <a:r>
                        <a:rPr lang="en-US" sz="1100" b="0" dirty="0">
                          <a:solidFill>
                            <a:schemeClr val="tx1"/>
                          </a:solidFill>
                          <a:latin typeface="+mn-lt"/>
                          <a:cs typeface="Amatic SC" panose="00000500000000000000" pitchFamily="2" charset="-79"/>
                        </a:rPr>
                        <a:t>Word hunts</a:t>
                      </a:r>
                    </a:p>
                    <a:p>
                      <a:pPr algn="ctr"/>
                      <a:r>
                        <a:rPr lang="en-US" sz="1100" b="0" dirty="0">
                          <a:solidFill>
                            <a:schemeClr val="tx1"/>
                          </a:solidFill>
                          <a:latin typeface="+mn-lt"/>
                          <a:cs typeface="Amatic SC" panose="00000500000000000000" pitchFamily="2" charset="-79"/>
                        </a:rPr>
                        <a:t>Listening and responding to stories</a:t>
                      </a:r>
                    </a:p>
                    <a:p>
                      <a:pPr algn="ctr"/>
                      <a:r>
                        <a:rPr lang="en-US" sz="1100" b="0" dirty="0">
                          <a:solidFill>
                            <a:schemeClr val="tx1"/>
                          </a:solidFill>
                          <a:latin typeface="+mn-lt"/>
                          <a:cs typeface="Amatic SC" panose="00000500000000000000" pitchFamily="2" charset="-79"/>
                        </a:rPr>
                        <a:t>Following instructions  </a:t>
                      </a:r>
                    </a:p>
                    <a:p>
                      <a:pPr algn="ctr"/>
                      <a:r>
                        <a:rPr lang="en-US" sz="1100" b="0" dirty="0">
                          <a:solidFill>
                            <a:schemeClr val="tx1"/>
                          </a:solidFill>
                          <a:latin typeface="+mn-lt"/>
                          <a:cs typeface="Amatic SC" panose="00000500000000000000" pitchFamily="2" charset="-79"/>
                        </a:rPr>
                        <a:t>Takes part in discussion </a:t>
                      </a:r>
                    </a:p>
                    <a:p>
                      <a:pPr algn="ctr"/>
                      <a:r>
                        <a:rPr lang="en-US" sz="1100" dirty="0"/>
                        <a:t>Understand how to listen carefully and why listening is important.</a:t>
                      </a:r>
                    </a:p>
                    <a:p>
                      <a:pPr algn="ctr"/>
                      <a:r>
                        <a:rPr lang="en-US" sz="1100" dirty="0"/>
                        <a:t>Use new vocabulary through the day.</a:t>
                      </a:r>
                    </a:p>
                    <a:p>
                      <a:pPr algn="ctr"/>
                      <a:r>
                        <a:rPr lang="en-US" sz="1100" dirty="0"/>
                        <a:t>Choose books that will develop their vocabulary.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Tell me why! </a:t>
                      </a:r>
                    </a:p>
                    <a:p>
                      <a:pPr algn="ctr"/>
                      <a:r>
                        <a:rPr lang="en-US" sz="1100" b="0" dirty="0">
                          <a:solidFill>
                            <a:schemeClr val="tx1"/>
                          </a:solidFill>
                          <a:latin typeface="+mn-lt"/>
                          <a:cs typeface="Amatic SC" panose="00000500000000000000" pitchFamily="2" charset="-79"/>
                        </a:rPr>
                        <a:t>Using language well </a:t>
                      </a:r>
                    </a:p>
                    <a:p>
                      <a:pPr algn="ctr"/>
                      <a:r>
                        <a:rPr lang="en-US" sz="1100" b="0" dirty="0">
                          <a:solidFill>
                            <a:schemeClr val="tx1"/>
                          </a:solidFill>
                          <a:latin typeface="+mn-lt"/>
                          <a:cs typeface="Amatic SC" panose="00000500000000000000" pitchFamily="2" charset="-79"/>
                        </a:rPr>
                        <a:t>Ask’s how and why questions…</a:t>
                      </a:r>
                    </a:p>
                    <a:p>
                      <a:pPr algn="ctr"/>
                      <a:r>
                        <a:rPr lang="en-US" sz="1100" b="0" dirty="0">
                          <a:solidFill>
                            <a:schemeClr val="tx1"/>
                          </a:solidFill>
                          <a:latin typeface="+mn-lt"/>
                          <a:cs typeface="Amatic SC" panose="00000500000000000000" pitchFamily="2" charset="-79"/>
                        </a:rPr>
                        <a:t>Discovering Passions</a:t>
                      </a:r>
                    </a:p>
                    <a:p>
                      <a:pPr algn="ctr"/>
                      <a:r>
                        <a:rPr lang="en-US" sz="1100" b="0" dirty="0">
                          <a:solidFill>
                            <a:schemeClr val="tx1"/>
                          </a:solidFill>
                          <a:latin typeface="+mn-lt"/>
                          <a:cs typeface="Amatic SC" panose="00000500000000000000" pitchFamily="2" charset="-79"/>
                        </a:rPr>
                        <a:t>Retell a story with story language </a:t>
                      </a:r>
                    </a:p>
                    <a:p>
                      <a:pPr algn="ctr"/>
                      <a:r>
                        <a:rPr lang="en-US" sz="1100" b="0" dirty="0">
                          <a:solidFill>
                            <a:schemeClr val="tx1"/>
                          </a:solidFill>
                          <a:latin typeface="+mn-lt"/>
                          <a:cs typeface="Amatic SC" panose="00000500000000000000" pitchFamily="2" charset="-79"/>
                        </a:rPr>
                        <a:t>Story invention – talk it!</a:t>
                      </a:r>
                    </a:p>
                    <a:p>
                      <a:pPr algn="ctr"/>
                      <a:r>
                        <a:rPr lang="en-US" sz="1100" dirty="0"/>
                        <a:t>Ask questions to find out more and to check they understand what has been said to them. </a:t>
                      </a:r>
                    </a:p>
                    <a:p>
                      <a:pPr algn="ctr"/>
                      <a:r>
                        <a:rPr lang="en-US" sz="1100" dirty="0"/>
                        <a:t>Describe events in some detail. </a:t>
                      </a:r>
                      <a:r>
                        <a:rPr lang="en-US" sz="1100" b="0" dirty="0">
                          <a:solidFill>
                            <a:schemeClr val="tx1"/>
                          </a:solidFill>
                          <a:latin typeface="+mn-lt"/>
                          <a:cs typeface="Amatic SC" panose="00000500000000000000" pitchFamily="2" charset="-79"/>
                        </a:rPr>
                        <a:t>  </a:t>
                      </a:r>
                    </a:p>
                    <a:p>
                      <a:pPr algn="ctr"/>
                      <a:r>
                        <a:rPr lang="en-US" sz="1100" dirty="0"/>
                        <a:t>Listen to and talk about stories to build familiarity and understanding. </a:t>
                      </a:r>
                    </a:p>
                    <a:p>
                      <a:pPr algn="ctr"/>
                      <a:r>
                        <a:rPr lang="en-US" sz="1100" dirty="0"/>
                        <a:t>Learn rhymes, poems and songs.</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Talk it through!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Describe events in detail – time connectives</a:t>
                      </a:r>
                    </a:p>
                    <a:p>
                      <a:pPr algn="ctr"/>
                      <a:r>
                        <a:rPr lang="en-US" sz="1100" b="0" dirty="0">
                          <a:solidFill>
                            <a:schemeClr val="tx1"/>
                          </a:solidFill>
                          <a:latin typeface="+mn-lt"/>
                          <a:cs typeface="Amatic SC" panose="00000500000000000000" pitchFamily="2" charset="-79"/>
                        </a:rPr>
                        <a:t>Discovering Passions </a:t>
                      </a:r>
                    </a:p>
                    <a:p>
                      <a:pPr algn="ctr"/>
                      <a:r>
                        <a:rPr lang="en-US" sz="1100" b="0" dirty="0">
                          <a:solidFill>
                            <a:schemeClr val="tx1"/>
                          </a:solidFill>
                        </a:rPr>
                        <a:t>Understand how to listen carefully and why listening is important.</a:t>
                      </a:r>
                    </a:p>
                    <a:p>
                      <a:pPr algn="ctr"/>
                      <a:r>
                        <a:rPr lang="en-US" sz="1100" b="0" dirty="0">
                          <a:solidFill>
                            <a:schemeClr val="tx1"/>
                          </a:solidFill>
                        </a:rPr>
                        <a:t>Use picture cue cards to talk about an object: “What colour is it? Where would you find it? </a:t>
                      </a:r>
                    </a:p>
                    <a:p>
                      <a:pPr algn="ctr"/>
                      <a:r>
                        <a:rPr lang="en-US" sz="1100" b="0" dirty="0">
                          <a:solidFill>
                            <a:schemeClr val="tx1"/>
                          </a:solidFill>
                          <a:latin typeface="+mn-lt"/>
                          <a:cs typeface="Amatic SC" panose="00000500000000000000" pitchFamily="2" charset="-79"/>
                        </a:rPr>
                        <a:t>Sustained focus when listening to a story </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What happened?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Discovering Passions </a:t>
                      </a:r>
                    </a:p>
                    <a:p>
                      <a:pPr algn="ctr"/>
                      <a:r>
                        <a:rPr lang="en-US" sz="1100" b="0" dirty="0">
                          <a:solidFill>
                            <a:schemeClr val="tx1"/>
                          </a:solidFill>
                        </a:rPr>
                        <a:t>Re-read some books so children learn the language necessary to talk about what is happening in each illustration and relate it to their own lives</a:t>
                      </a:r>
                      <a:endParaRPr lang="en-GB" sz="1100" b="0" dirty="0">
                        <a:solidFill>
                          <a:schemeClr val="tx1"/>
                        </a:solidFill>
                        <a:latin typeface="+mn-lt"/>
                        <a:cs typeface="Amatic SC" panose="00000500000000000000" pitchFamily="2" charset="-79"/>
                      </a:endParaRPr>
                    </a:p>
                    <a:p>
                      <a:pPr algn="l"/>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100" b="1" u="sng" dirty="0">
                          <a:solidFill>
                            <a:schemeClr val="bg1">
                              <a:lumMod val="50000"/>
                            </a:schemeClr>
                          </a:solidFill>
                          <a:latin typeface="+mn-lt"/>
                          <a:cs typeface="Amatic SC" panose="00000500000000000000" pitchFamily="2" charset="-79"/>
                        </a:rPr>
                        <a:t>Time to share! </a:t>
                      </a:r>
                    </a:p>
                    <a:p>
                      <a:pPr algn="ctr"/>
                      <a:r>
                        <a:rPr lang="en-US" sz="1100" b="0" dirty="0">
                          <a:solidFill>
                            <a:schemeClr val="tx1"/>
                          </a:solidFill>
                          <a:latin typeface="+mn-lt"/>
                          <a:cs typeface="Amatic SC" panose="00000500000000000000" pitchFamily="2" charset="-79"/>
                        </a:rPr>
                        <a:t>Show and tell </a:t>
                      </a:r>
                    </a:p>
                    <a:p>
                      <a:pPr algn="ctr"/>
                      <a:r>
                        <a:rPr lang="en-US" sz="1100" b="0" dirty="0">
                          <a:solidFill>
                            <a:schemeClr val="tx1"/>
                          </a:solidFill>
                          <a:latin typeface="+mn-lt"/>
                          <a:cs typeface="Amatic SC" panose="00000500000000000000" pitchFamily="2" charset="-79"/>
                        </a:rPr>
                        <a:t>Weekend news </a:t>
                      </a:r>
                    </a:p>
                    <a:p>
                      <a:pPr algn="ctr"/>
                      <a:r>
                        <a:rPr lang="en-US" sz="1100" b="0" dirty="0">
                          <a:solidFill>
                            <a:schemeClr val="tx1"/>
                          </a:solidFill>
                          <a:latin typeface="+mn-lt"/>
                          <a:cs typeface="Amatic SC" panose="00000500000000000000" pitchFamily="2" charset="-79"/>
                        </a:rPr>
                        <a:t>Discovering Passions </a:t>
                      </a:r>
                    </a:p>
                    <a:p>
                      <a:pPr algn="ctr"/>
                      <a:r>
                        <a:rPr lang="en-US" sz="1100" dirty="0"/>
                        <a:t>Read aloud books to children that will extend their knowledge of the world and illustrate a current topic. Select books containing photographs and pictures, for example, places in different weather conditions and seasons.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5" name="TextBox 4">
            <a:extLst>
              <a:ext uri="{FF2B5EF4-FFF2-40B4-BE49-F238E27FC236}">
                <a16:creationId xmlns:a16="http://schemas.microsoft.com/office/drawing/2014/main" id="{3F4194DF-97B0-47DB-92D5-D5D6E1C9E41A}"/>
              </a:ext>
            </a:extLst>
          </p:cNvPr>
          <p:cNvSpPr txBox="1"/>
          <p:nvPr/>
        </p:nvSpPr>
        <p:spPr>
          <a:xfrm>
            <a:off x="1361907" y="6506800"/>
            <a:ext cx="12473126" cy="307777"/>
          </a:xfrm>
          <a:prstGeom prst="rect">
            <a:avLst/>
          </a:prstGeom>
          <a:noFill/>
        </p:spPr>
        <p:txBody>
          <a:bodyPr wrap="square">
            <a:spAutoFit/>
          </a:bodyPr>
          <a:lstStyle/>
          <a:p>
            <a:r>
              <a:rPr lang="en-US" sz="1400" i="1" dirty="0">
                <a:solidFill>
                  <a:schemeClr val="bg1">
                    <a:lumMod val="50000"/>
                  </a:schemeClr>
                </a:solidFill>
              </a:rPr>
              <a:t>We understand that children will make progress at different times.  There is no right time… they will progress when they are ready. </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B104108D-1DFF-4989-BD29-E5963E27A1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66731" y="0"/>
            <a:ext cx="848557" cy="848557"/>
          </a:xfrm>
          <a:prstGeom prst="rect">
            <a:avLst/>
          </a:prstGeom>
        </p:spPr>
      </p:pic>
    </p:spTree>
    <p:extLst>
      <p:ext uri="{BB962C8B-B14F-4D97-AF65-F5344CB8AC3E}">
        <p14:creationId xmlns:p14="http://schemas.microsoft.com/office/powerpoint/2010/main" val="419303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760386893"/>
              </p:ext>
            </p:extLst>
          </p:nvPr>
        </p:nvGraphicFramePr>
        <p:xfrm>
          <a:off x="187378" y="467118"/>
          <a:ext cx="11922031" cy="6472403"/>
        </p:xfrm>
        <a:graphic>
          <a:graphicData uri="http://schemas.openxmlformats.org/drawingml/2006/table">
            <a:tbl>
              <a:tblPr firstRow="1" bandRow="1">
                <a:tableStyleId>{5C22544A-7EE6-4342-B048-85BDC9FD1C3A}</a:tableStyleId>
              </a:tblPr>
              <a:tblGrid>
                <a:gridCol w="1682078">
                  <a:extLst>
                    <a:ext uri="{9D8B030D-6E8A-4147-A177-3AD203B41FA5}">
                      <a16:colId xmlns:a16="http://schemas.microsoft.com/office/drawing/2014/main" val="385991600"/>
                    </a:ext>
                  </a:extLst>
                </a:gridCol>
                <a:gridCol w="1490568">
                  <a:extLst>
                    <a:ext uri="{9D8B030D-6E8A-4147-A177-3AD203B41FA5}">
                      <a16:colId xmlns:a16="http://schemas.microsoft.com/office/drawing/2014/main" val="2865123548"/>
                    </a:ext>
                  </a:extLst>
                </a:gridCol>
                <a:gridCol w="201826">
                  <a:extLst>
                    <a:ext uri="{9D8B030D-6E8A-4147-A177-3AD203B41FA5}">
                      <a16:colId xmlns:a16="http://schemas.microsoft.com/office/drawing/2014/main" val="872926247"/>
                    </a:ext>
                  </a:extLst>
                </a:gridCol>
                <a:gridCol w="1506529">
                  <a:extLst>
                    <a:ext uri="{9D8B030D-6E8A-4147-A177-3AD203B41FA5}">
                      <a16:colId xmlns:a16="http://schemas.microsoft.com/office/drawing/2014/main" val="663868259"/>
                    </a:ext>
                  </a:extLst>
                </a:gridCol>
                <a:gridCol w="201826">
                  <a:extLst>
                    <a:ext uri="{9D8B030D-6E8A-4147-A177-3AD203B41FA5}">
                      <a16:colId xmlns:a16="http://schemas.microsoft.com/office/drawing/2014/main" val="1315738151"/>
                    </a:ext>
                  </a:extLst>
                </a:gridCol>
                <a:gridCol w="1522487">
                  <a:extLst>
                    <a:ext uri="{9D8B030D-6E8A-4147-A177-3AD203B41FA5}">
                      <a16:colId xmlns:a16="http://schemas.microsoft.com/office/drawing/2014/main" val="167047094"/>
                    </a:ext>
                  </a:extLst>
                </a:gridCol>
                <a:gridCol w="234878">
                  <a:extLst>
                    <a:ext uri="{9D8B030D-6E8A-4147-A177-3AD203B41FA5}">
                      <a16:colId xmlns:a16="http://schemas.microsoft.com/office/drawing/2014/main" val="2709165749"/>
                    </a:ext>
                  </a:extLst>
                </a:gridCol>
                <a:gridCol w="1636459">
                  <a:extLst>
                    <a:ext uri="{9D8B030D-6E8A-4147-A177-3AD203B41FA5}">
                      <a16:colId xmlns:a16="http://schemas.microsoft.com/office/drawing/2014/main" val="2243997706"/>
                    </a:ext>
                  </a:extLst>
                </a:gridCol>
                <a:gridCol w="143137">
                  <a:extLst>
                    <a:ext uri="{9D8B030D-6E8A-4147-A177-3AD203B41FA5}">
                      <a16:colId xmlns:a16="http://schemas.microsoft.com/office/drawing/2014/main" val="2335150482"/>
                    </a:ext>
                  </a:extLst>
                </a:gridCol>
                <a:gridCol w="1613093">
                  <a:extLst>
                    <a:ext uri="{9D8B030D-6E8A-4147-A177-3AD203B41FA5}">
                      <a16:colId xmlns:a16="http://schemas.microsoft.com/office/drawing/2014/main" val="2836676925"/>
                    </a:ext>
                  </a:extLst>
                </a:gridCol>
                <a:gridCol w="1689150">
                  <a:extLst>
                    <a:ext uri="{9D8B030D-6E8A-4147-A177-3AD203B41FA5}">
                      <a16:colId xmlns:a16="http://schemas.microsoft.com/office/drawing/2014/main" val="4046203905"/>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989017">
                <a:tc>
                  <a:txBody>
                    <a:bodyPr/>
                    <a:lstStyle/>
                    <a:p>
                      <a:pPr algn="ctr"/>
                      <a:r>
                        <a:rPr lang="en-US" sz="2000" b="1" dirty="0">
                          <a:latin typeface="Amatic SC" panose="00000500000000000000" pitchFamily="2" charset="-79"/>
                          <a:cs typeface="Amatic SC" panose="00000500000000000000" pitchFamily="2" charset="-79"/>
                        </a:rPr>
                        <a:t>Personal, Social and Emotional Development  </a:t>
                      </a:r>
                      <a:endParaRPr lang="en-GB"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0">
                  <a:txBody>
                    <a:bodyPr/>
                    <a:lstStyle/>
                    <a:p>
                      <a:pPr algn="l"/>
                      <a:r>
                        <a:rPr lang="en-US" sz="1200" dirty="0"/>
                        <a:t>Children’s personal, social and emotional development (PSED) is </a:t>
                      </a:r>
                      <a:r>
                        <a:rPr lang="en-US" sz="1200" b="1" dirty="0"/>
                        <a:t>crucial for children to lead healthy and happy lives</a:t>
                      </a:r>
                      <a:r>
                        <a:rPr lang="en-US" sz="1200" dirty="0"/>
                        <a:t>, and is fundamental to their cognitive development. Underpinning their personal development are the important attachments that </a:t>
                      </a:r>
                      <a:r>
                        <a:rPr lang="en-US" sz="1200" b="1" dirty="0"/>
                        <a:t>shape their social world</a:t>
                      </a:r>
                      <a:r>
                        <a:rPr lang="en-US" sz="1200" dirty="0"/>
                        <a:t>. Strong, warm and supportive  relationships with adults enable children to learn how to </a:t>
                      </a:r>
                      <a:r>
                        <a:rPr lang="en-US" sz="1200" b="1" dirty="0"/>
                        <a:t>understand their own feelings and those of others</a:t>
                      </a:r>
                      <a:r>
                        <a:rPr lang="en-US" sz="1200" dirty="0"/>
                        <a:t>. Children should be supported to </a:t>
                      </a:r>
                      <a:r>
                        <a:rPr lang="en-US" sz="1200" b="1" dirty="0"/>
                        <a:t>manage emotions, develop a positive sense of self, set themselves simple goals, have confidence in their own abilities, to persist</a:t>
                      </a:r>
                      <a:r>
                        <a:rPr lang="en-US" sz="1200" dirty="0"/>
                        <a:t> and wait for what they want and direct attention as necessary. Through adult modelling and guidance, they will learn </a:t>
                      </a:r>
                      <a:r>
                        <a:rPr lang="en-US" sz="1200" b="1" dirty="0"/>
                        <a:t>how to look after their bodies, including healthy eating</a:t>
                      </a:r>
                      <a:r>
                        <a:rPr lang="en-US" sz="1200" dirty="0"/>
                        <a:t>, and manage personal needs independently. Through supported interaction with other children, they learn how to make good friendships, co-operate and resolve conflicts peaceably. These attributes will provide a secure platform from which </a:t>
                      </a:r>
                      <a:r>
                        <a:rPr lang="en-US" sz="1200" b="1" dirty="0"/>
                        <a:t>children can achieve at school and in later life. We follow Jigsaw to start out PSHE journey with the rest of the school. </a:t>
                      </a:r>
                      <a:endParaRPr lang="en-GB" sz="12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89017">
                <a:tc rowSpan="2">
                  <a:txBody>
                    <a:bodyPr/>
                    <a:lstStyle/>
                    <a:p>
                      <a:pPr algn="ctr"/>
                      <a:r>
                        <a:rPr lang="en-US" sz="2000" b="1" dirty="0">
                          <a:latin typeface="Amatic SC" panose="00000500000000000000" pitchFamily="2" charset="-79"/>
                          <a:cs typeface="Amatic SC" panose="00000500000000000000" pitchFamily="2" charset="-79"/>
                        </a:rPr>
                        <a:t>Managing Self </a:t>
                      </a:r>
                    </a:p>
                    <a:p>
                      <a:pPr algn="ctr"/>
                      <a:endParaRPr lang="en-US" sz="2000" b="1" dirty="0">
                        <a:latin typeface="Amatic SC" panose="00000500000000000000" pitchFamily="2" charset="-79"/>
                        <a:cs typeface="Amatic SC" panose="00000500000000000000" pitchFamily="2" charset="-79"/>
                      </a:endParaRPr>
                    </a:p>
                    <a:p>
                      <a:pPr algn="ctr"/>
                      <a:r>
                        <a:rPr lang="en-US" sz="2400" b="1" dirty="0">
                          <a:latin typeface="Amatic SC" panose="00000500000000000000" pitchFamily="2" charset="-79"/>
                          <a:cs typeface="Amatic SC" panose="00000500000000000000" pitchFamily="2" charset="-79"/>
                        </a:rPr>
                        <a:t>Self -  Regulation</a:t>
                      </a:r>
                    </a:p>
                    <a:p>
                      <a:pPr algn="ctr"/>
                      <a:endParaRPr lang="en-US" sz="2400" b="1" dirty="0">
                        <a:solidFill>
                          <a:srgbClr val="CC66FF"/>
                        </a:solidFill>
                        <a:latin typeface="Amatic SC" panose="00000500000000000000" pitchFamily="2" charset="-79"/>
                        <a:cs typeface="Amatic SC" panose="00000500000000000000" pitchFamily="2" charset="-79"/>
                      </a:endParaRPr>
                    </a:p>
                    <a:p>
                      <a:pPr algn="ctr"/>
                      <a:r>
                        <a:rPr lang="en-US" sz="1800" b="1" dirty="0">
                          <a:solidFill>
                            <a:srgbClr val="CC66FF"/>
                          </a:solidFill>
                          <a:latin typeface="Amatic SC" panose="00000500000000000000" pitchFamily="2" charset="-79"/>
                          <a:cs typeface="Amatic SC" panose="00000500000000000000" pitchFamily="2" charset="-79"/>
                        </a:rPr>
                        <a:t>Link to secrets</a:t>
                      </a:r>
                      <a:r>
                        <a:rPr lang="en-US" sz="1800" b="1" baseline="0" dirty="0">
                          <a:solidFill>
                            <a:srgbClr val="CC66FF"/>
                          </a:solidFill>
                          <a:latin typeface="Amatic SC" panose="00000500000000000000" pitchFamily="2" charset="-79"/>
                          <a:cs typeface="Amatic SC" panose="00000500000000000000" pitchFamily="2" charset="-79"/>
                        </a:rPr>
                        <a:t> to success</a:t>
                      </a:r>
                      <a:r>
                        <a:rPr lang="en-US" sz="1800" b="1" dirty="0">
                          <a:solidFill>
                            <a:srgbClr val="CC66FF"/>
                          </a:solidFill>
                          <a:latin typeface="Amatic SC" panose="00000500000000000000" pitchFamily="2" charset="-79"/>
                          <a:cs typeface="Amatic SC" panose="00000500000000000000" pitchFamily="2" charset="-79"/>
                        </a:rPr>
                        <a:t>  </a:t>
                      </a:r>
                    </a:p>
                    <a:p>
                      <a:pPr algn="ctr"/>
                      <a:endParaRPr lang="en-GB" sz="18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900" b="0" dirty="0" err="1">
                          <a:solidFill>
                            <a:schemeClr val="tx1"/>
                          </a:solidFill>
                        </a:rPr>
                        <a:t>Jogsaw</a:t>
                      </a:r>
                      <a:r>
                        <a:rPr lang="en-US" sz="900" b="0" dirty="0">
                          <a:solidFill>
                            <a:schemeClr val="tx1"/>
                          </a:solidFill>
                        </a:rPr>
                        <a:t>- Being me in the world</a:t>
                      </a:r>
                    </a:p>
                    <a:p>
                      <a:pPr algn="ctr"/>
                      <a:r>
                        <a:rPr lang="en-US" sz="900" b="0" dirty="0">
                          <a:solidFill>
                            <a:schemeClr val="tx1"/>
                          </a:solidFill>
                        </a:rPr>
                        <a:t>Circle</a:t>
                      </a:r>
                      <a:r>
                        <a:rPr lang="en-US" sz="900" b="0" baseline="0" dirty="0">
                          <a:solidFill>
                            <a:schemeClr val="tx1"/>
                          </a:solidFill>
                        </a:rPr>
                        <a:t> time themes</a:t>
                      </a:r>
                      <a:endParaRPr lang="en-US" sz="900" b="0" dirty="0">
                        <a:solidFill>
                          <a:schemeClr val="tx1"/>
                        </a:solidFill>
                      </a:endParaRPr>
                    </a:p>
                    <a:p>
                      <a:pPr algn="ctr"/>
                      <a:r>
                        <a:rPr lang="en-US" sz="900" b="0" dirty="0">
                          <a:solidFill>
                            <a:schemeClr val="tx1"/>
                          </a:solidFill>
                        </a:rPr>
                        <a:t>New Beginnings </a:t>
                      </a:r>
                    </a:p>
                    <a:p>
                      <a:pPr algn="ctr"/>
                      <a:r>
                        <a:rPr lang="en-US" sz="900" dirty="0"/>
                        <a:t>See themselves as a valuable individual.</a:t>
                      </a:r>
                      <a:endParaRPr lang="en-US" sz="900" b="0" dirty="0">
                        <a:solidFill>
                          <a:schemeClr val="tx1"/>
                        </a:solidFill>
                      </a:endParaRPr>
                    </a:p>
                    <a:p>
                      <a:pPr algn="ctr"/>
                      <a:r>
                        <a:rPr lang="en-US" sz="900" b="0" dirty="0">
                          <a:solidFill>
                            <a:schemeClr val="tx1"/>
                          </a:solidFill>
                        </a:rPr>
                        <a:t>Being me in my world </a:t>
                      </a:r>
                    </a:p>
                    <a:p>
                      <a:pPr algn="ctr"/>
                      <a:r>
                        <a:rPr lang="en-US" sz="900" b="0" dirty="0">
                          <a:solidFill>
                            <a:schemeClr val="tx1"/>
                          </a:solidFill>
                        </a:rPr>
                        <a:t>Class Rule Rules and Routines </a:t>
                      </a:r>
                    </a:p>
                    <a:p>
                      <a:pPr algn="ctr"/>
                      <a:r>
                        <a:rPr lang="en-US" sz="900" b="0" dirty="0">
                          <a:solidFill>
                            <a:schemeClr val="tx1"/>
                          </a:solidFill>
                        </a:rPr>
                        <a:t>Supporting children to build relationships</a:t>
                      </a:r>
                    </a:p>
                    <a:p>
                      <a:pPr algn="ctr"/>
                      <a:r>
                        <a:rPr lang="en-US" sz="900" b="0" dirty="0">
                          <a:solidFill>
                            <a:schemeClr val="tx1"/>
                          </a:solidFill>
                          <a:latin typeface="+mn-lt"/>
                          <a:cs typeface="Amatic SC" panose="00000500000000000000" pitchFamily="2" charset="-79"/>
                        </a:rPr>
                        <a:t>Dreams and Goals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900" b="0" dirty="0">
                          <a:solidFill>
                            <a:schemeClr val="tx1"/>
                          </a:solidFill>
                        </a:rPr>
                        <a:t>Jigsaw-</a:t>
                      </a:r>
                      <a:r>
                        <a:rPr lang="en-US" sz="900" b="0" baseline="0" dirty="0">
                          <a:solidFill>
                            <a:schemeClr val="tx1"/>
                          </a:solidFill>
                        </a:rPr>
                        <a:t> Celebrating difference</a:t>
                      </a:r>
                    </a:p>
                    <a:p>
                      <a:pPr algn="ctr"/>
                      <a:r>
                        <a:rPr lang="en-US" sz="900" b="0" baseline="0" dirty="0">
                          <a:solidFill>
                            <a:schemeClr val="tx1"/>
                          </a:solidFill>
                        </a:rPr>
                        <a:t>Circle time themes </a:t>
                      </a:r>
                      <a:endParaRPr lang="en-US" sz="900" b="0" dirty="0">
                        <a:solidFill>
                          <a:schemeClr val="tx1"/>
                        </a:solidFill>
                      </a:endParaRPr>
                    </a:p>
                    <a:p>
                      <a:pPr algn="ctr"/>
                      <a:r>
                        <a:rPr lang="en-US" sz="900" b="0" dirty="0">
                          <a:solidFill>
                            <a:schemeClr val="tx1"/>
                          </a:solidFill>
                        </a:rPr>
                        <a:t>Getting on and falling out. </a:t>
                      </a:r>
                    </a:p>
                    <a:p>
                      <a:pPr algn="ctr"/>
                      <a:r>
                        <a:rPr lang="en-US" sz="900" b="0" dirty="0">
                          <a:solidFill>
                            <a:schemeClr val="tx1"/>
                          </a:solidFill>
                        </a:rPr>
                        <a:t>How to deal with anger Emotions</a:t>
                      </a:r>
                    </a:p>
                    <a:p>
                      <a:pPr algn="ctr"/>
                      <a:r>
                        <a:rPr lang="en-US" sz="900" b="0" dirty="0">
                          <a:solidFill>
                            <a:schemeClr val="tx1"/>
                          </a:solidFill>
                        </a:rPr>
                        <a:t>Self - Confidence </a:t>
                      </a:r>
                    </a:p>
                    <a:p>
                      <a:pPr algn="ctr"/>
                      <a:r>
                        <a:rPr lang="en-US" sz="900" dirty="0"/>
                        <a:t>Build constructive and respectful relationships.</a:t>
                      </a:r>
                    </a:p>
                    <a:p>
                      <a:pPr algn="ctr"/>
                      <a:r>
                        <a:rPr lang="en-US" sz="900" dirty="0"/>
                        <a:t>Ask children to explain to others how they thought about a problem or an emotion and how they dealt with it.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5FB"/>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err="1">
                          <a:solidFill>
                            <a:schemeClr val="tx1"/>
                          </a:solidFill>
                        </a:rPr>
                        <a:t>Jiogsaw</a:t>
                      </a:r>
                      <a:r>
                        <a:rPr lang="en-US" sz="900" b="0" dirty="0">
                          <a:solidFill>
                            <a:schemeClr val="tx1"/>
                          </a:solidFill>
                        </a:rPr>
                        <a:t>- Dreams</a:t>
                      </a:r>
                      <a:r>
                        <a:rPr lang="en-US" sz="900" b="0" baseline="0" dirty="0">
                          <a:solidFill>
                            <a:schemeClr val="tx1"/>
                          </a:solidFill>
                        </a:rPr>
                        <a:t> and goals</a:t>
                      </a:r>
                    </a:p>
                    <a:p>
                      <a:pPr algn="ctr"/>
                      <a:r>
                        <a:rPr lang="en-US" sz="900" b="0" baseline="0" dirty="0">
                          <a:solidFill>
                            <a:schemeClr val="tx1"/>
                          </a:solidFill>
                        </a:rPr>
                        <a:t>Circle time themes </a:t>
                      </a:r>
                      <a:endParaRPr lang="en-US" sz="900" b="0" dirty="0">
                        <a:solidFill>
                          <a:schemeClr val="tx1"/>
                        </a:solidFill>
                      </a:endParaRPr>
                    </a:p>
                    <a:p>
                      <a:pPr algn="ctr"/>
                      <a:r>
                        <a:rPr lang="en-US" sz="900" b="0" dirty="0">
                          <a:solidFill>
                            <a:schemeClr val="tx1"/>
                          </a:solidFill>
                        </a:rPr>
                        <a:t>Good to be me Feelings </a:t>
                      </a:r>
                    </a:p>
                    <a:p>
                      <a:pPr algn="ctr"/>
                      <a:r>
                        <a:rPr lang="en-US" sz="900" b="0" dirty="0">
                          <a:solidFill>
                            <a:schemeClr val="tx1"/>
                          </a:solidFill>
                        </a:rPr>
                        <a:t>Learning about qualities and differences </a:t>
                      </a:r>
                    </a:p>
                    <a:p>
                      <a:pPr algn="ctr"/>
                      <a:r>
                        <a:rPr lang="en-US" sz="900" b="0" dirty="0">
                          <a:solidFill>
                            <a:schemeClr val="tx1"/>
                          </a:solidFill>
                          <a:latin typeface="+mn-lt"/>
                          <a:cs typeface="Amatic SC" panose="00000500000000000000" pitchFamily="2" charset="-79"/>
                        </a:rPr>
                        <a:t>Celebrating differences</a:t>
                      </a:r>
                    </a:p>
                    <a:p>
                      <a:pPr algn="ctr"/>
                      <a:r>
                        <a:rPr lang="en-US" sz="900" dirty="0"/>
                        <a:t>Identify and moderate their own feelings socially and emotionally.</a:t>
                      </a:r>
                    </a:p>
                    <a:p>
                      <a:pPr algn="ctr"/>
                      <a:r>
                        <a:rPr lang="en-US" sz="900" dirty="0"/>
                        <a:t>Encourage them to think about their own feelings and those of others by giving explicit examples of how others might feel</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Jigsaw-</a:t>
                      </a:r>
                      <a:r>
                        <a:rPr lang="en-US" sz="900" b="0" baseline="0" dirty="0">
                          <a:solidFill>
                            <a:schemeClr val="tx1"/>
                          </a:solidFill>
                        </a:rPr>
                        <a:t> Healthy me</a:t>
                      </a:r>
                    </a:p>
                    <a:p>
                      <a:pPr algn="ctr"/>
                      <a:r>
                        <a:rPr lang="en-US" sz="900" b="0" baseline="0" dirty="0">
                          <a:solidFill>
                            <a:schemeClr val="tx1"/>
                          </a:solidFill>
                        </a:rPr>
                        <a:t>Circle time themes</a:t>
                      </a:r>
                      <a:endParaRPr lang="en-US" sz="900" b="0" dirty="0">
                        <a:solidFill>
                          <a:schemeClr val="tx1"/>
                        </a:solidFill>
                      </a:endParaRPr>
                    </a:p>
                    <a:p>
                      <a:pPr algn="ctr"/>
                      <a:r>
                        <a:rPr lang="en-US" sz="900" b="0" dirty="0">
                          <a:solidFill>
                            <a:schemeClr val="tx1"/>
                          </a:solidFill>
                        </a:rPr>
                        <a:t>Relationships </a:t>
                      </a:r>
                    </a:p>
                    <a:p>
                      <a:pPr algn="ctr"/>
                      <a:r>
                        <a:rPr lang="en-US" sz="900" b="0" dirty="0">
                          <a:solidFill>
                            <a:schemeClr val="tx1"/>
                          </a:solidFill>
                        </a:rPr>
                        <a:t>What makes a good friend? </a:t>
                      </a:r>
                    </a:p>
                    <a:p>
                      <a:pPr algn="ctr"/>
                      <a:r>
                        <a:rPr lang="en-US" sz="900" b="0" dirty="0">
                          <a:solidFill>
                            <a:schemeClr val="tx1"/>
                          </a:solidFill>
                        </a:rPr>
                        <a:t>Healthy 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Random acts of Kindness </a:t>
                      </a:r>
                    </a:p>
                    <a:p>
                      <a:pPr algn="ctr"/>
                      <a:r>
                        <a:rPr lang="en-US" sz="900" b="0" dirty="0">
                          <a:solidFill>
                            <a:schemeClr val="tx1"/>
                          </a:solidFill>
                          <a:latin typeface="+mn-lt"/>
                          <a:cs typeface="Amatic SC" panose="00000500000000000000" pitchFamily="2" charset="-79"/>
                        </a:rPr>
                        <a:t>Looking After our Planet </a:t>
                      </a:r>
                    </a:p>
                    <a:p>
                      <a:pPr algn="ctr"/>
                      <a:r>
                        <a:rPr lang="en-US" sz="900" dirty="0"/>
                        <a:t>Give children strategies for staying calm in the face of frustration. Talk them through why we take turns, wait politely, tidy up after ourselves and so on</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hMerge="1">
                  <a:txBody>
                    <a:bodyPr/>
                    <a:lstStyle/>
                    <a:p>
                      <a:pPr algn="ctr"/>
                      <a:r>
                        <a:rPr lang="en-US" sz="1200" b="0" dirty="0">
                          <a:solidFill>
                            <a:schemeClr val="tx1"/>
                          </a:solidFill>
                        </a:rPr>
                        <a:t>Looking after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900" b="0" dirty="0">
                          <a:solidFill>
                            <a:schemeClr val="tx1"/>
                          </a:solidFill>
                        </a:rPr>
                        <a:t>Jigsaw- Relationships </a:t>
                      </a:r>
                    </a:p>
                    <a:p>
                      <a:pPr algn="ctr"/>
                      <a:r>
                        <a:rPr lang="en-US" sz="900" b="0" dirty="0">
                          <a:solidFill>
                            <a:schemeClr val="tx1"/>
                          </a:solidFill>
                        </a:rPr>
                        <a:t>Circle time themes- </a:t>
                      </a:r>
                    </a:p>
                    <a:p>
                      <a:pPr algn="ctr"/>
                      <a:r>
                        <a:rPr lang="en-US" sz="900" b="0" dirty="0">
                          <a:solidFill>
                            <a:schemeClr val="tx1"/>
                          </a:solidFill>
                        </a:rPr>
                        <a:t>Looking after others</a:t>
                      </a:r>
                    </a:p>
                    <a:p>
                      <a:pPr algn="ctr"/>
                      <a:r>
                        <a:rPr lang="en-US" sz="900" b="0" dirty="0">
                          <a:solidFill>
                            <a:schemeClr val="tx1"/>
                          </a:solidFill>
                        </a:rPr>
                        <a:t>Friendships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Dreams and Goals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Show resilience and perseverance in the face of challenge.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Discuss why we take turns, wait politely, tidy up after ourselves and so on.</a:t>
                      </a:r>
                      <a:endParaRPr lang="en-GB" sz="900" b="0" dirty="0">
                        <a:solidFill>
                          <a:schemeClr val="tx1"/>
                        </a:solidFill>
                        <a:latin typeface="+mn-lt"/>
                        <a:cs typeface="Amatic SC" panose="00000500000000000000" pitchFamily="2" charset="-79"/>
                      </a:endParaRPr>
                    </a:p>
                    <a:p>
                      <a:pPr algn="ctr"/>
                      <a:endParaRPr lang="en-US"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900" b="0" dirty="0">
                          <a:solidFill>
                            <a:schemeClr val="tx1"/>
                          </a:solidFill>
                          <a:latin typeface="+mn-lt"/>
                          <a:cs typeface="Amatic SC" panose="00000500000000000000" pitchFamily="2" charset="-79"/>
                        </a:rPr>
                        <a:t>Jigsaw-</a:t>
                      </a:r>
                      <a:r>
                        <a:rPr lang="en-US" sz="900" b="0" baseline="0" dirty="0">
                          <a:solidFill>
                            <a:schemeClr val="tx1"/>
                          </a:solidFill>
                          <a:latin typeface="+mn-lt"/>
                          <a:cs typeface="Amatic SC" panose="00000500000000000000" pitchFamily="2" charset="-79"/>
                        </a:rPr>
                        <a:t> Changing me </a:t>
                      </a:r>
                    </a:p>
                    <a:p>
                      <a:pPr algn="ctr"/>
                      <a:r>
                        <a:rPr lang="en-US" sz="900" b="0" baseline="0" dirty="0">
                          <a:solidFill>
                            <a:schemeClr val="tx1"/>
                          </a:solidFill>
                          <a:latin typeface="+mn-lt"/>
                          <a:cs typeface="Amatic SC" panose="00000500000000000000" pitchFamily="2" charset="-79"/>
                        </a:rPr>
                        <a:t>Circle time themes</a:t>
                      </a:r>
                      <a:endParaRPr lang="en-US" sz="900" b="0" dirty="0">
                        <a:solidFill>
                          <a:schemeClr val="tx1"/>
                        </a:solidFill>
                        <a:latin typeface="+mn-lt"/>
                        <a:cs typeface="Amatic SC" panose="00000500000000000000" pitchFamily="2" charset="-79"/>
                      </a:endParaRPr>
                    </a:p>
                    <a:p>
                      <a:pPr algn="ctr"/>
                      <a:r>
                        <a:rPr lang="en-US" sz="900" b="0" dirty="0">
                          <a:solidFill>
                            <a:schemeClr val="tx1"/>
                          </a:solidFill>
                          <a:latin typeface="+mn-lt"/>
                          <a:cs typeface="Amatic SC" panose="00000500000000000000" pitchFamily="2" charset="-79"/>
                        </a:rPr>
                        <a:t>Taking part in sports day -  Winning and loosing </a:t>
                      </a:r>
                    </a:p>
                    <a:p>
                      <a:pPr algn="ctr"/>
                      <a:r>
                        <a:rPr lang="en-US" sz="900" b="0" dirty="0">
                          <a:solidFill>
                            <a:schemeClr val="tx1"/>
                          </a:solidFill>
                          <a:latin typeface="+mn-lt"/>
                          <a:cs typeface="Amatic SC" panose="00000500000000000000" pitchFamily="2" charset="-79"/>
                        </a:rPr>
                        <a:t>Changing me </a:t>
                      </a:r>
                    </a:p>
                    <a:p>
                      <a:pPr algn="ctr"/>
                      <a:r>
                        <a:rPr lang="en-US" sz="900" b="0" dirty="0">
                          <a:solidFill>
                            <a:schemeClr val="tx1"/>
                          </a:solidFill>
                          <a:latin typeface="+mn-lt"/>
                          <a:cs typeface="Amatic SC" panose="00000500000000000000" pitchFamily="2" charset="-79"/>
                        </a:rPr>
                        <a:t>Look how far I've come! </a:t>
                      </a:r>
                    </a:p>
                    <a:p>
                      <a:pPr algn="ctr"/>
                      <a:r>
                        <a:rPr lang="en-US" sz="900" dirty="0"/>
                        <a:t>Model positive behaviour and highlight exemplary behaviour of children in class, narrating what was kind and considerate about the behaviour.</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4290435388"/>
                  </a:ext>
                </a:extLst>
              </a:tr>
              <a:tr h="989017">
                <a:tc vMerge="1">
                  <a:txBody>
                    <a:bodyPr/>
                    <a:lstStyle/>
                    <a:p>
                      <a:pPr algn="ctr"/>
                      <a:r>
                        <a:rPr lang="en-US" sz="2400" b="1" dirty="0">
                          <a:latin typeface="Amatic SC" panose="00000500000000000000" pitchFamily="2" charset="-79"/>
                          <a:cs typeface="Amatic SC" panose="00000500000000000000" pitchFamily="2" charset="-79"/>
                        </a:rPr>
                        <a:t>Self -  Regulation</a:t>
                      </a:r>
                    </a:p>
                    <a:p>
                      <a:pPr algn="ctr"/>
                      <a:r>
                        <a:rPr lang="en-US" sz="1800" b="1" dirty="0">
                          <a:latin typeface="Amatic SC" panose="00000500000000000000" pitchFamily="2" charset="-79"/>
                          <a:cs typeface="Amatic SC" panose="00000500000000000000" pitchFamily="2" charset="-79"/>
                        </a:rPr>
                        <a:t>Link to Behaviour for Learning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indent="0" algn="l">
                        <a:buFont typeface="Wingdings" panose="05000000000000000000" pitchFamily="2" charset="2"/>
                        <a:buNone/>
                      </a:pPr>
                      <a:r>
                        <a:rPr lang="en-US" sz="900" dirty="0">
                          <a:solidFill>
                            <a:schemeClr val="tx1"/>
                          </a:solidFill>
                          <a:latin typeface="+mn-lt"/>
                          <a:cs typeface="RM Typerighter old" panose="00000400000000000000" pitchFamily="2" charset="-79"/>
                        </a:rPr>
                        <a:t>Show an understanding of their own feelings and those of others, and begin to </a:t>
                      </a:r>
                      <a:r>
                        <a:rPr lang="en-US" sz="900" b="1" dirty="0">
                          <a:solidFill>
                            <a:schemeClr val="tx1"/>
                          </a:solidFill>
                          <a:latin typeface="+mn-lt"/>
                          <a:cs typeface="RM Typerighter old" panose="00000400000000000000" pitchFamily="2" charset="-79"/>
                        </a:rPr>
                        <a:t>regulate their behaviour accordingly</a:t>
                      </a:r>
                      <a:r>
                        <a:rPr lang="en-US" sz="900" dirty="0">
                          <a:solidFill>
                            <a:schemeClr val="tx1"/>
                          </a:solidFill>
                          <a:latin typeface="+mn-lt"/>
                          <a:cs typeface="RM Typerighter old" panose="00000400000000000000" pitchFamily="2" charset="-79"/>
                        </a:rPr>
                        <a:t>. Set and work towards simple goals, being able to wait for what they want and </a:t>
                      </a:r>
                      <a:r>
                        <a:rPr lang="en-US" sz="900" b="1" dirty="0">
                          <a:solidFill>
                            <a:schemeClr val="tx1"/>
                          </a:solidFill>
                          <a:latin typeface="+mn-lt"/>
                          <a:cs typeface="RM Typerighter old" panose="00000400000000000000" pitchFamily="2" charset="-79"/>
                        </a:rPr>
                        <a:t>control their immediate impulses when appropriate</a:t>
                      </a:r>
                      <a:r>
                        <a:rPr lang="en-US" sz="900" dirty="0">
                          <a:solidFill>
                            <a:schemeClr val="tx1"/>
                          </a:solidFill>
                          <a:latin typeface="+mn-lt"/>
                          <a:cs typeface="RM Typerighter old" panose="00000400000000000000" pitchFamily="2" charset="-79"/>
                        </a:rPr>
                        <a:t>. Give </a:t>
                      </a:r>
                      <a:r>
                        <a:rPr lang="en-US" sz="900" b="1" dirty="0">
                          <a:solidFill>
                            <a:schemeClr val="tx1"/>
                          </a:solidFill>
                          <a:latin typeface="+mn-lt"/>
                          <a:cs typeface="RM Typerighter old" panose="00000400000000000000" pitchFamily="2" charset="-79"/>
                        </a:rPr>
                        <a:t>focused attention to what the teacher says</a:t>
                      </a:r>
                      <a:r>
                        <a:rPr lang="en-US" sz="900" dirty="0">
                          <a:solidFill>
                            <a:schemeClr val="tx1"/>
                          </a:solidFill>
                          <a:latin typeface="+mn-lt"/>
                          <a:cs typeface="RM Typerighter old" panose="00000400000000000000" pitchFamily="2" charset="-79"/>
                        </a:rPr>
                        <a:t>, responding appropriately even when engaged in activity, and show an ability to follow instructions involving several ideas or 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Controlling own feelings and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Applying personalised strategies to return to a state of calm</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curb impulsive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concentrate on a task</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ignore distractions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Behaving in ways that are pro-social</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Planning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Thinking before acting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Delaying gratification</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Persisting in the face of difficulty.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pPr algn="ctr"/>
                      <a:endParaRPr lang="en-GB" sz="1400" dirty="0">
                        <a:latin typeface="Amatic SC" panose="00000500000000000000" pitchFamily="2" charset="-79"/>
                        <a:cs typeface="Amatic SC" panose="00000500000000000000" pitchFamily="2" charset="-79"/>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gridSpan="4">
                  <a:txBody>
                    <a:bodyPr/>
                    <a:lstStyle/>
                    <a:p>
                      <a:pPr algn="ctr"/>
                      <a:r>
                        <a:rPr lang="en-US" sz="1100" b="0" i="1" kern="1200" dirty="0">
                          <a:solidFill>
                            <a:schemeClr val="tx1"/>
                          </a:solidFill>
                          <a:effectLst/>
                          <a:latin typeface="+mn-lt"/>
                          <a:ea typeface="+mn-ea"/>
                          <a:cs typeface="+mn-cs"/>
                        </a:rPr>
                        <a:t>“Self-regulatory skills can be defined as the ability of children to manage their own behaviour and aspects of their learning. In the early years, efforts to develop self-regulation often seek to improve levels of self-control and reduce impulsivity. Activities typically include supporting children in articulating their plans and learning strategies and reviewing what they have done.” Education Endowment Foundation.</a:t>
                      </a:r>
                      <a:endParaRPr lang="en-GB" sz="11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bl>
          </a:graphicData>
        </a:graphic>
      </p:graphicFrame>
      <p:sp>
        <p:nvSpPr>
          <p:cNvPr id="7" name="TextBox 6">
            <a:extLst>
              <a:ext uri="{FF2B5EF4-FFF2-40B4-BE49-F238E27FC236}">
                <a16:creationId xmlns:a16="http://schemas.microsoft.com/office/drawing/2014/main" id="{07040BD5-019E-4D00-8E26-D63E6F2575FD}"/>
              </a:ext>
            </a:extLst>
          </p:cNvPr>
          <p:cNvSpPr txBox="1"/>
          <p:nvPr/>
        </p:nvSpPr>
        <p:spPr>
          <a:xfrm>
            <a:off x="7049386" y="6210574"/>
            <a:ext cx="4444411" cy="430887"/>
          </a:xfrm>
          <a:prstGeom prst="rect">
            <a:avLst/>
          </a:prstGeom>
          <a:noFill/>
        </p:spPr>
        <p:txBody>
          <a:bodyPr wrap="square">
            <a:spAutoFit/>
          </a:bodyPr>
          <a:lstStyle/>
          <a:p>
            <a:pPr algn="ctr"/>
            <a:r>
              <a:rPr lang="en-US" sz="1050" b="0" i="1" dirty="0">
                <a:solidFill>
                  <a:schemeClr val="bg1">
                    <a:lumMod val="50000"/>
                  </a:schemeClr>
                </a:solidFill>
                <a:effectLst/>
              </a:rPr>
              <a:t>We understand that children develop in individual ways and at varying rates –  physically, cognitively, linguistically, socially and emotionally.</a:t>
            </a:r>
            <a:endParaRPr lang="en-GB" sz="1050" i="1" dirty="0">
              <a:solidFill>
                <a:schemeClr val="bg1">
                  <a:lumMod val="50000"/>
                </a:schemeClr>
              </a:solidFill>
            </a:endParaRPr>
          </a:p>
        </p:txBody>
      </p:sp>
      <p:pic>
        <p:nvPicPr>
          <p:cNvPr id="10" name="Picture 9">
            <a:extLst>
              <a:ext uri="{FF2B5EF4-FFF2-40B4-BE49-F238E27FC236}">
                <a16:creationId xmlns:a16="http://schemas.microsoft.com/office/drawing/2014/main" id="{0BF8ACDF-BB91-4082-80EE-CECDCE9817C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55112" y="49995"/>
            <a:ext cx="417124" cy="417124"/>
          </a:xfrm>
          <a:prstGeom prst="rect">
            <a:avLst/>
          </a:prstGeom>
        </p:spPr>
      </p:pic>
    </p:spTree>
    <p:extLst>
      <p:ext uri="{BB962C8B-B14F-4D97-AF65-F5344CB8AC3E}">
        <p14:creationId xmlns:p14="http://schemas.microsoft.com/office/powerpoint/2010/main" val="1440818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316151043"/>
              </p:ext>
            </p:extLst>
          </p:nvPr>
        </p:nvGraphicFramePr>
        <p:xfrm>
          <a:off x="472644" y="500600"/>
          <a:ext cx="11459371" cy="6270013"/>
        </p:xfrm>
        <a:graphic>
          <a:graphicData uri="http://schemas.openxmlformats.org/drawingml/2006/table">
            <a:tbl>
              <a:tblPr firstRow="1" bandRow="1">
                <a:tableStyleId>{5C22544A-7EE6-4342-B048-85BDC9FD1C3A}</a:tableStyleId>
              </a:tblPr>
              <a:tblGrid>
                <a:gridCol w="1579440">
                  <a:extLst>
                    <a:ext uri="{9D8B030D-6E8A-4147-A177-3AD203B41FA5}">
                      <a16:colId xmlns:a16="http://schemas.microsoft.com/office/drawing/2014/main" val="385991600"/>
                    </a:ext>
                  </a:extLst>
                </a:gridCol>
                <a:gridCol w="1694666">
                  <a:extLst>
                    <a:ext uri="{9D8B030D-6E8A-4147-A177-3AD203B41FA5}">
                      <a16:colId xmlns:a16="http://schemas.microsoft.com/office/drawing/2014/main" val="2865123548"/>
                    </a:ext>
                  </a:extLst>
                </a:gridCol>
                <a:gridCol w="1637053">
                  <a:extLst>
                    <a:ext uri="{9D8B030D-6E8A-4147-A177-3AD203B41FA5}">
                      <a16:colId xmlns:a16="http://schemas.microsoft.com/office/drawing/2014/main" val="872926247"/>
                    </a:ext>
                  </a:extLst>
                </a:gridCol>
                <a:gridCol w="1637053">
                  <a:extLst>
                    <a:ext uri="{9D8B030D-6E8A-4147-A177-3AD203B41FA5}">
                      <a16:colId xmlns:a16="http://schemas.microsoft.com/office/drawing/2014/main" val="1315738151"/>
                    </a:ext>
                  </a:extLst>
                </a:gridCol>
                <a:gridCol w="1637053">
                  <a:extLst>
                    <a:ext uri="{9D8B030D-6E8A-4147-A177-3AD203B41FA5}">
                      <a16:colId xmlns:a16="http://schemas.microsoft.com/office/drawing/2014/main" val="2709165749"/>
                    </a:ext>
                  </a:extLst>
                </a:gridCol>
                <a:gridCol w="1637053">
                  <a:extLst>
                    <a:ext uri="{9D8B030D-6E8A-4147-A177-3AD203B41FA5}">
                      <a16:colId xmlns:a16="http://schemas.microsoft.com/office/drawing/2014/main" val="2335150482"/>
                    </a:ext>
                  </a:extLst>
                </a:gridCol>
                <a:gridCol w="1637053">
                  <a:extLst>
                    <a:ext uri="{9D8B030D-6E8A-4147-A177-3AD203B41FA5}">
                      <a16:colId xmlns:a16="http://schemas.microsoft.com/office/drawing/2014/main" val="4046203905"/>
                    </a:ext>
                  </a:extLst>
                </a:gridCol>
              </a:tblGrid>
              <a:tr h="46055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4">
                  <a:txBody>
                    <a:bodyPr/>
                    <a:lstStyle/>
                    <a:p>
                      <a:pPr algn="ctr"/>
                      <a:r>
                        <a:rPr lang="en-US" sz="2000" b="1" dirty="0">
                          <a:latin typeface="Amatic SC" panose="00000500000000000000" pitchFamily="2" charset="-79"/>
                          <a:cs typeface="Amatic SC" panose="00000500000000000000" pitchFamily="2" charset="-79"/>
                        </a:rPr>
                        <a:t>Physical development </a:t>
                      </a: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Fine motor </a:t>
                      </a:r>
                    </a:p>
                    <a:p>
                      <a:pPr algn="ctr"/>
                      <a:r>
                        <a:rPr lang="en-US" sz="700" dirty="0"/>
                        <a:t>Continuously check the process of children’s handwriting (pencil grip and letter formation, including directionality). Provide extra help and guidance when needed.</a:t>
                      </a:r>
                    </a:p>
                    <a:p>
                      <a:pPr algn="ctr"/>
                      <a:endParaRPr lang="en-US" sz="800" dirty="0"/>
                    </a:p>
                    <a:p>
                      <a:pPr algn="ctr"/>
                      <a:r>
                        <a:rPr lang="en-US" sz="1400" b="1" dirty="0">
                          <a:solidFill>
                            <a:srgbClr val="CC66FF"/>
                          </a:solidFill>
                          <a:latin typeface="Amatic SC" panose="00000500000000000000" pitchFamily="2" charset="-79"/>
                          <a:cs typeface="Amatic SC" panose="00000500000000000000" pitchFamily="2" charset="-79"/>
                        </a:rPr>
                        <a:t>Daily opportunities for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dirty="0">
                          <a:latin typeface="Amatic SC" panose="00000500000000000000" pitchFamily="2" charset="-79"/>
                          <a:cs typeface="Amatic SC" panose="00000500000000000000" pitchFamily="2" charset="-79"/>
                        </a:rPr>
                        <a:t>Gross motor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CC66FF"/>
                          </a:solidFill>
                          <a:latin typeface="Amatic SC" panose="00000500000000000000" pitchFamily="2" charset="-79"/>
                          <a:cs typeface="Amatic SC" panose="00000500000000000000" pitchFamily="2" charset="-79"/>
                        </a:rPr>
                        <a:t>Weekly Yoga Lesson?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1050" dirty="0"/>
                        <a:t>Physical activity is </a:t>
                      </a:r>
                      <a:r>
                        <a:rPr lang="en-US" sz="1050" b="1" dirty="0"/>
                        <a:t>vital</a:t>
                      </a:r>
                      <a:r>
                        <a:rPr lang="en-US" sz="1050" dirty="0"/>
                        <a:t> in children’s all-round development, enabling them to </a:t>
                      </a:r>
                      <a:r>
                        <a:rPr lang="en-US" sz="1050" b="1" dirty="0"/>
                        <a:t>pursue happy, healthy and active lives</a:t>
                      </a:r>
                      <a:r>
                        <a:rPr lang="en-US" sz="1050" dirty="0"/>
                        <a:t>. Gross and fine motor experiences develop incrementally throughout early childhood, starting with </a:t>
                      </a:r>
                      <a:r>
                        <a:rPr lang="en-US" sz="1050" b="1" dirty="0"/>
                        <a:t>sensory explorations </a:t>
                      </a:r>
                      <a:r>
                        <a:rPr lang="en-US" sz="1050" dirty="0"/>
                        <a:t>and the development of a </a:t>
                      </a:r>
                      <a:r>
                        <a:rPr lang="en-US" sz="1050" b="1" dirty="0"/>
                        <a:t>child’s strength, co-ordination and positional awareness </a:t>
                      </a:r>
                      <a:r>
                        <a:rPr lang="en-US" sz="1050" dirty="0"/>
                        <a:t>through tummy time, crawling and play movement with both objects and adults. By creating games and providing opportunities for play both indoors and outdoors, adults can support children to develop their </a:t>
                      </a:r>
                      <a:r>
                        <a:rPr lang="en-US" sz="1050" b="1" dirty="0"/>
                        <a:t>core strength, stability, balance, spatial awareness</a:t>
                      </a:r>
                      <a:r>
                        <a:rPr lang="en-US" sz="1050" dirty="0"/>
                        <a:t>, co-ordination and agility. Gross motor skills provide the foundation for developing healthy bodies and social and emotional well-being. </a:t>
                      </a:r>
                      <a:r>
                        <a:rPr lang="en-US" sz="1050" b="1" dirty="0"/>
                        <a:t>Fine motor control and precision helps with hand-eye co-ordination</a:t>
                      </a:r>
                      <a:r>
                        <a:rPr lang="en-US" sz="1050" dirty="0"/>
                        <a:t>, which is later linked to </a:t>
                      </a:r>
                      <a:r>
                        <a:rPr lang="en-US" sz="1050" b="1" dirty="0"/>
                        <a:t>early literacy</a:t>
                      </a:r>
                      <a:r>
                        <a:rPr lang="en-US" sz="1050" dirty="0"/>
                        <a:t>. Repeated and varied opportunities to explore and play with small world activities, puzzles, arts and crafts and the practice of using small tools, with feedback and support from adults, allow children to develop </a:t>
                      </a:r>
                      <a:r>
                        <a:rPr lang="en-US" sz="1050" b="1" dirty="0"/>
                        <a:t>proficiency, control and confidence.</a:t>
                      </a:r>
                      <a:endParaRPr lang="en-US" sz="105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773595032"/>
                  </a:ext>
                </a:extLst>
              </a:tr>
              <a:tr h="989017">
                <a:tc vMerge="1">
                  <a:txBody>
                    <a:bodyPr/>
                    <a:lstStyle/>
                    <a:p>
                      <a:pPr algn="ctr"/>
                      <a:r>
                        <a:rPr lang="en-US" sz="4000" b="0" dirty="0">
                          <a:latin typeface="Amatic SC" panose="00000500000000000000" pitchFamily="2" charset="-79"/>
                          <a:cs typeface="Amatic SC" panose="00000500000000000000" pitchFamily="2" charset="-79"/>
                        </a:rPr>
                        <a:t>Fine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Manipulate objects with good fine motor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Draw lines and circles using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Hold pencil/paint brush beyond whole hand grasp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Pencil Grip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Develop muscle tone to put pencil pressure on paper Use tools to effect changes to materials Show preference for dominant hand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Engage children in structured activities: guide them in what to draw, write or copy. Teach and model correct letter formation.</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Begin to form letters correctly Handle tools, objects, construction and malleable materials with increasing control</a:t>
                      </a:r>
                    </a:p>
                    <a:p>
                      <a:pPr algn="ctr"/>
                      <a:r>
                        <a:rPr lang="en-US" sz="800" dirty="0"/>
                        <a:t>Encourage children to draw freely.</a:t>
                      </a:r>
                    </a:p>
                    <a:p>
                      <a:pPr algn="ctr"/>
                      <a:r>
                        <a:rPr lang="en-US" sz="800" b="0" i="0" kern="1200" dirty="0">
                          <a:solidFill>
                            <a:schemeClr val="dk1"/>
                          </a:solidFill>
                          <a:effectLst/>
                          <a:latin typeface="+mn-lt"/>
                          <a:ea typeface="+mn-ea"/>
                          <a:cs typeface="+mn-cs"/>
                        </a:rPr>
                        <a:t>Holding Small Items / </a:t>
                      </a:r>
                    </a:p>
                    <a:p>
                      <a:pPr algn="ctr"/>
                      <a:r>
                        <a:rPr lang="en-US" sz="800" b="0" i="0" kern="1200" dirty="0">
                          <a:solidFill>
                            <a:schemeClr val="dk1"/>
                          </a:solidFill>
                          <a:effectLst/>
                          <a:latin typeface="+mn-lt"/>
                          <a:ea typeface="+mn-ea"/>
                          <a:cs typeface="+mn-cs"/>
                        </a:rPr>
                        <a:t>Button Clothing / </a:t>
                      </a:r>
                    </a:p>
                    <a:p>
                      <a:pPr algn="ctr"/>
                      <a:r>
                        <a:rPr lang="en-US" sz="800" b="0" i="0" kern="1200" dirty="0">
                          <a:solidFill>
                            <a:schemeClr val="dk1"/>
                          </a:solidFill>
                          <a:effectLst/>
                          <a:latin typeface="+mn-lt"/>
                          <a:ea typeface="+mn-ea"/>
                          <a:cs typeface="+mn-cs"/>
                        </a:rPr>
                        <a:t>Cutting with Scissors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Hold pencil effectively with comfortable grip Forms recognisable letters most correctly formed</a:t>
                      </a:r>
                    </a:p>
                    <a:p>
                      <a:pPr algn="ctr"/>
                      <a:r>
                        <a:rPr lang="en-US" sz="800" dirty="0">
                          <a:solidFill>
                            <a:schemeClr val="tx1"/>
                          </a:solidFill>
                        </a:rPr>
                        <a:t>More Ideas here: </a:t>
                      </a:r>
                    </a:p>
                    <a:p>
                      <a:pPr algn="ctr"/>
                      <a:r>
                        <a:rPr lang="en-US" sz="800" dirty="0">
                          <a:solidFill>
                            <a:schemeClr val="tx1"/>
                          </a:solidFill>
                          <a:hlinkClick r:id="rId2"/>
                        </a:rPr>
                        <a:t>https://mrsunderwood.co.uk/product/50-fine-motor-activity-ideas/</a:t>
                      </a:r>
                      <a:r>
                        <a:rPr lang="en-US" sz="80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Develop pencil grip and letter formation continually </a:t>
                      </a:r>
                    </a:p>
                    <a:p>
                      <a:pPr algn="ctr" fontAlgn="base"/>
                      <a:r>
                        <a:rPr lang="en-US" sz="800" b="0" i="0" kern="1200" dirty="0">
                          <a:solidFill>
                            <a:schemeClr val="dk1"/>
                          </a:solidFill>
                          <a:effectLst/>
                          <a:latin typeface="+mn-lt"/>
                          <a:ea typeface="+mn-ea"/>
                          <a:cs typeface="+mn-cs"/>
                        </a:rPr>
                        <a:t>Use one hand consistently for fine motor tasks</a:t>
                      </a:r>
                    </a:p>
                    <a:p>
                      <a:pPr algn="ctr" fontAlgn="base"/>
                      <a:r>
                        <a:rPr lang="en-US" sz="800" b="0" i="0" kern="1200" dirty="0">
                          <a:solidFill>
                            <a:schemeClr val="dk1"/>
                          </a:solidFill>
                          <a:effectLst/>
                          <a:latin typeface="+mn-lt"/>
                          <a:ea typeface="+mn-ea"/>
                          <a:cs typeface="+mn-cs"/>
                        </a:rPr>
                        <a:t>Cut along a straight line with scissors / </a:t>
                      </a:r>
                    </a:p>
                    <a:p>
                      <a:pPr algn="ctr" fontAlgn="base"/>
                      <a:r>
                        <a:rPr lang="en-US" sz="800" b="0" i="0" kern="1200" dirty="0">
                          <a:solidFill>
                            <a:schemeClr val="dk1"/>
                          </a:solidFill>
                          <a:effectLst/>
                          <a:latin typeface="+mn-lt"/>
                          <a:ea typeface="+mn-ea"/>
                          <a:cs typeface="+mn-cs"/>
                        </a:rPr>
                        <a:t>Start to cut along a curved line, like a circle / Draw a cross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GB" sz="800" dirty="0">
                          <a:solidFill>
                            <a:schemeClr val="tx1"/>
                          </a:solidFill>
                        </a:rPr>
                        <a:t>Form letters correctly</a:t>
                      </a:r>
                    </a:p>
                    <a:p>
                      <a:pPr algn="ctr" fontAlgn="base"/>
                      <a:r>
                        <a:rPr lang="en-US" sz="800" b="0" i="0" kern="1200" dirty="0">
                          <a:solidFill>
                            <a:schemeClr val="dk1"/>
                          </a:solidFill>
                          <a:effectLst/>
                          <a:latin typeface="+mn-lt"/>
                          <a:ea typeface="+mn-ea"/>
                          <a:cs typeface="+mn-cs"/>
                        </a:rPr>
                        <a:t>Copy a square</a:t>
                      </a:r>
                    </a:p>
                    <a:p>
                      <a:pPr algn="ctr" fontAlgn="base"/>
                      <a:r>
                        <a:rPr lang="en-US" sz="800" b="0" i="0" kern="1200" dirty="0">
                          <a:solidFill>
                            <a:schemeClr val="dk1"/>
                          </a:solidFill>
                          <a:effectLst/>
                          <a:latin typeface="+mn-lt"/>
                          <a:ea typeface="+mn-ea"/>
                          <a:cs typeface="+mn-cs"/>
                        </a:rPr>
                        <a:t>Begin to draw diagonal lines, like in a triangle / Start to colour inside the lines of a picture</a:t>
                      </a:r>
                    </a:p>
                    <a:p>
                      <a:pPr algn="ctr" fontAlgn="base"/>
                      <a:r>
                        <a:rPr lang="en-US" sz="800" b="0" i="0" kern="1200" dirty="0">
                          <a:solidFill>
                            <a:schemeClr val="dk1"/>
                          </a:solidFill>
                          <a:effectLst/>
                          <a:latin typeface="+mn-lt"/>
                          <a:ea typeface="+mn-ea"/>
                          <a:cs typeface="+mn-cs"/>
                        </a:rPr>
                        <a:t>Start to draw pictures that are recognisable / </a:t>
                      </a:r>
                    </a:p>
                    <a:p>
                      <a:pPr algn="ctr" fontAlgn="base"/>
                      <a:r>
                        <a:rPr lang="en-US" sz="800" b="0" i="0" kern="1200" dirty="0">
                          <a:solidFill>
                            <a:schemeClr val="dk1"/>
                          </a:solidFill>
                          <a:effectLst/>
                          <a:latin typeface="+mn-lt"/>
                          <a:ea typeface="+mn-ea"/>
                          <a:cs typeface="+mn-cs"/>
                        </a:rPr>
                        <a:t>Build things with smaller linking blocks, such as Duplo or Lego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Cooperation games i.e. parachute games.</a:t>
                      </a:r>
                    </a:p>
                    <a:p>
                      <a:pPr algn="ctr"/>
                      <a:r>
                        <a:rPr lang="en-US" sz="800" dirty="0">
                          <a:solidFill>
                            <a:schemeClr val="tx1"/>
                          </a:solidFill>
                          <a:latin typeface="+mn-lt"/>
                          <a:cs typeface="Amatic SC" panose="00000500000000000000" pitchFamily="2" charset="-79"/>
                        </a:rPr>
                        <a:t>Climbing – outdoor equipment</a:t>
                      </a:r>
                    </a:p>
                    <a:p>
                      <a:pPr algn="ctr"/>
                      <a:r>
                        <a:rPr lang="en-US" sz="800" dirty="0">
                          <a:solidFill>
                            <a:schemeClr val="tx1"/>
                          </a:solidFill>
                          <a:latin typeface="+mn-lt"/>
                          <a:cs typeface="Amatic SC" panose="00000500000000000000" pitchFamily="2" charset="-79"/>
                        </a:rPr>
                        <a:t> Different ways of moving to be explored with children</a:t>
                      </a:r>
                    </a:p>
                    <a:p>
                      <a:pPr algn="ctr"/>
                      <a:r>
                        <a:rPr lang="en-US" sz="800" dirty="0">
                          <a:solidFill>
                            <a:schemeClr val="tx1"/>
                          </a:solidFill>
                          <a:latin typeface="+mn-lt"/>
                          <a:cs typeface="Amatic SC" panose="00000500000000000000" pitchFamily="2" charset="-79"/>
                        </a:rPr>
                        <a:t>Changing for PE / </a:t>
                      </a:r>
                      <a:r>
                        <a:rPr lang="en-US" sz="800" dirty="0"/>
                        <a:t>Help individual children to develop good personal hygiene. Acknowledge and praise their efforts. Provide regular reminders about thorough handwashing and toileting. </a:t>
                      </a:r>
                    </a:p>
                    <a:p>
                      <a:pPr algn="ctr"/>
                      <a:endParaRPr lang="en-US" sz="800" dirty="0">
                        <a:solidFill>
                          <a:schemeClr val="tx1"/>
                        </a:solidFill>
                        <a:latin typeface="+mn-lt"/>
                        <a:cs typeface="Amatic SC" panose="00000500000000000000" pitchFamily="2" charset="-79"/>
                      </a:endParaRPr>
                    </a:p>
                    <a:p>
                      <a:pPr algn="ctr"/>
                      <a:r>
                        <a:rPr lang="en-US" sz="800" dirty="0">
                          <a:solidFill>
                            <a:schemeClr val="tx1"/>
                          </a:solidFill>
                          <a:latin typeface="+mn-lt"/>
                          <a:cs typeface="Amatic SC" panose="00000500000000000000" pitchFamily="2" charset="-79"/>
                        </a:rPr>
                        <a:t>PE</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Ball skills- throwing and catching.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Crates play- climbing. Skipping ropes in outside area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related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Provide a range of wheeled resources for children to balance, sit or ride on, or pull and push. Two-wheeled balance bikes and pedal bikes without </a:t>
                      </a:r>
                      <a:r>
                        <a:rPr lang="en-US" sz="800" dirty="0" err="1"/>
                        <a:t>stabilisers</a:t>
                      </a:r>
                      <a:r>
                        <a:rPr lang="en-US" sz="800" dirty="0"/>
                        <a:t>, skateboards, wheelbarrows, prams and carts are all good options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PE</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800" dirty="0">
                          <a:solidFill>
                            <a:schemeClr val="tx1"/>
                          </a:solidFill>
                          <a:latin typeface="+mn-lt"/>
                          <a:cs typeface="Amatic SC" panose="00000500000000000000" pitchFamily="2" charset="-79"/>
                        </a:rPr>
                        <a:t>Ball skills- aiming, dribbling, pushing, throwing &amp; catching, patting, or kicking</a:t>
                      </a:r>
                    </a:p>
                    <a:p>
                      <a:pPr algn="ctr"/>
                      <a:r>
                        <a:rPr lang="en-US" sz="800" dirty="0"/>
                        <a:t>Ensure that spaces are accessible to children with varying confidence levels, skills and needs. Provide a wide range of activities to support a broad range of abilities.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 moving to music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Gymnastics ./ Balance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PE</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800" dirty="0">
                          <a:solidFill>
                            <a:schemeClr val="tx1"/>
                          </a:solidFill>
                          <a:latin typeface="+mn-lt"/>
                          <a:cs typeface="Amatic SC" panose="00000500000000000000" pitchFamily="2" charset="-79"/>
                        </a:rPr>
                        <a:t>Balance- children moving with confidence </a:t>
                      </a:r>
                    </a:p>
                    <a:p>
                      <a:pPr algn="ctr"/>
                      <a:r>
                        <a:rPr lang="en-US" sz="800" dirty="0">
                          <a:solidFill>
                            <a:schemeClr val="tx1"/>
                          </a:solidFill>
                          <a:latin typeface="+mn-lt"/>
                          <a:cs typeface="Amatic SC" panose="00000500000000000000" pitchFamily="2" charset="-79"/>
                        </a:rPr>
                        <a:t>dance related activities </a:t>
                      </a:r>
                    </a:p>
                    <a:p>
                      <a:pPr algn="ctr"/>
                      <a:r>
                        <a:rPr lang="en-US" sz="800" dirty="0"/>
                        <a:t>Provide opportunities for children to, spin, rock, tilt, fall, slide and bounce. </a:t>
                      </a:r>
                    </a:p>
                    <a:p>
                      <a:pPr algn="ctr"/>
                      <a:r>
                        <a:rPr lang="en-US" sz="800" dirty="0"/>
                        <a:t>Use picture books and other resources to explain the importance of the different aspects of a healthy lifestyle. </a:t>
                      </a:r>
                    </a:p>
                    <a:p>
                      <a:pPr algn="ctr"/>
                      <a:endParaRPr lang="en-US" sz="800" dirty="0">
                        <a:solidFill>
                          <a:schemeClr val="tx1"/>
                        </a:solidFill>
                        <a:latin typeface="+mn-lt"/>
                        <a:cs typeface="Amatic SC" panose="00000500000000000000" pitchFamily="2" charset="-79"/>
                      </a:endParaRPr>
                    </a:p>
                    <a:p>
                      <a:pPr algn="ctr"/>
                      <a:r>
                        <a:rPr lang="en-US" sz="800" dirty="0">
                          <a:solidFill>
                            <a:schemeClr val="tx1"/>
                          </a:solidFill>
                          <a:latin typeface="+mn-lt"/>
                          <a:cs typeface="Amatic SC" panose="00000500000000000000" pitchFamily="2" charset="-79"/>
                        </a:rPr>
                        <a:t>PE</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800" dirty="0">
                          <a:solidFill>
                            <a:schemeClr val="tx1"/>
                          </a:solidFill>
                          <a:latin typeface="+mn-lt"/>
                          <a:cs typeface="Amatic SC" panose="00000500000000000000" pitchFamily="2" charset="-79"/>
                        </a:rPr>
                        <a:t>Obstacle activities</a:t>
                      </a:r>
                    </a:p>
                    <a:p>
                      <a:pPr algn="ctr"/>
                      <a:r>
                        <a:rPr lang="en-US" sz="800" dirty="0">
                          <a:solidFill>
                            <a:schemeClr val="tx1"/>
                          </a:solidFill>
                          <a:latin typeface="+mn-lt"/>
                          <a:cs typeface="Amatic SC" panose="00000500000000000000" pitchFamily="2" charset="-79"/>
                        </a:rPr>
                        <a:t>children moving over, under, through and around equipment</a:t>
                      </a:r>
                    </a:p>
                    <a:p>
                      <a:pPr algn="ctr"/>
                      <a:r>
                        <a:rPr lang="en-US" sz="800" dirty="0"/>
                        <a:t>Encourage children to be highly active and get out of breath several times every day. Provide opportunities for children to, spin, rock, tilt, fall, slide and bounce. </a:t>
                      </a:r>
                    </a:p>
                    <a:p>
                      <a:pPr algn="ctr"/>
                      <a:r>
                        <a:rPr lang="en-US" sz="800" dirty="0">
                          <a:solidFill>
                            <a:schemeClr val="tx1"/>
                          </a:solidFill>
                          <a:latin typeface="+mn-lt"/>
                          <a:cs typeface="Amatic SC" panose="00000500000000000000" pitchFamily="2" charset="-79"/>
                        </a:rPr>
                        <a:t>Dance / moving to music </a:t>
                      </a:r>
                    </a:p>
                    <a:p>
                      <a:pPr algn="ctr"/>
                      <a:endParaRPr lang="en-US" sz="800" dirty="0">
                        <a:solidFill>
                          <a:schemeClr val="tx1"/>
                        </a:solidFill>
                        <a:latin typeface="+mn-lt"/>
                        <a:cs typeface="Amatic SC" panose="00000500000000000000" pitchFamily="2" charset="-79"/>
                      </a:endParaRPr>
                    </a:p>
                    <a:p>
                      <a:pPr algn="ctr"/>
                      <a:r>
                        <a:rPr lang="en-US" sz="800" dirty="0">
                          <a:solidFill>
                            <a:schemeClr val="tx1"/>
                          </a:solidFill>
                          <a:latin typeface="+mn-lt"/>
                          <a:cs typeface="Amatic SC" panose="00000500000000000000" pitchFamily="2" charset="-79"/>
                        </a:rPr>
                        <a:t>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dirty="0">
                          <a:solidFill>
                            <a:schemeClr val="tx1"/>
                          </a:solidFill>
                          <a:latin typeface="+mn-lt"/>
                          <a:cs typeface="Amatic SC" panose="00000500000000000000" pitchFamily="2" charset="-79"/>
                        </a:rPr>
                        <a:t>Races / team games involving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related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Allow less competent and confident children to spend time initially observing and listening, without feeling pressured to join 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Gymnastics ./ Balance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PE</a:t>
                      </a:r>
                      <a:endParaRPr lang="en-GB" sz="800" dirty="0">
                        <a:solidFill>
                          <a:schemeClr val="tx1"/>
                        </a:solidFill>
                        <a:latin typeface="+mn-lt"/>
                        <a:cs typeface="Amatic SC" panose="00000500000000000000" pitchFamily="2" charset="-79"/>
                      </a:endParaRPr>
                    </a:p>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From Development Matters 20’:</a:t>
                      </a:r>
                    </a:p>
                    <a:p>
                      <a:pPr algn="ctr"/>
                      <a:r>
                        <a:rPr lang="en-US" sz="800" dirty="0"/>
                        <a:t>Revise and refine the fundamental movement skills they have already acquired: - rolling - crawling - walking - jumping - running - hopping - skipping – climbing</a:t>
                      </a:r>
                    </a:p>
                    <a:p>
                      <a:pPr algn="ctr"/>
                      <a:r>
                        <a:rPr lang="en-US" sz="800" dirty="0"/>
                        <a:t>Progress towards a more fluent style of moving, with developing control and grace.</a:t>
                      </a:r>
                    </a:p>
                    <a:p>
                      <a:pPr algn="ctr"/>
                      <a:r>
                        <a:rPr lang="en-US" sz="800" dirty="0"/>
                        <a:t>Develop the overall body strength, co-ordination, balance and agility needed to engage successfully with future physical education sessions and other physical disciplines including dance, gymnastics, sport and swimming.</a:t>
                      </a:r>
                    </a:p>
                    <a:p>
                      <a:pPr algn="ctr"/>
                      <a:r>
                        <a:rPr lang="en-US" sz="800" dirty="0"/>
                        <a:t>Develop their small motor skills so that they can use a range of tools competently, safely and confidently. Suggested tools: pencils for drawing and writing, paintbrushes, scissors, knives, forks and spoons. </a:t>
                      </a:r>
                    </a:p>
                    <a:p>
                      <a:pPr algn="ctr"/>
                      <a:r>
                        <a:rPr lang="en-US" sz="800" dirty="0"/>
                        <a:t>Use their core muscle strength to achieve a good posture when sitting at a table or sitting on the floor.</a:t>
                      </a:r>
                    </a:p>
                    <a:p>
                      <a:pPr algn="ctr"/>
                      <a:r>
                        <a:rPr lang="en-US" sz="800" dirty="0"/>
                        <a:t>Confidently and safely use a range of large and small apparatus indoors and outside, alone and in a group. Develop overall body-strength, balance, co-ordination and agility.</a:t>
                      </a:r>
                    </a:p>
                    <a:p>
                      <a:pPr algn="ctr"/>
                      <a:r>
                        <a:rPr lang="en-US" sz="800" dirty="0"/>
                        <a:t>Further develop and refine a range of ball skills including: throwing, catching, kicking, passing, batting, and aiming. Develop confidence, competence, precision and accuracy when engaging in activities that involve a ball.</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29556540"/>
                  </a:ext>
                </a:extLst>
              </a:tr>
            </a:tbl>
          </a:graphicData>
        </a:graphic>
      </p:graphicFrame>
      <p:sp>
        <p:nvSpPr>
          <p:cNvPr id="5" name="TextBox 4">
            <a:extLst>
              <a:ext uri="{FF2B5EF4-FFF2-40B4-BE49-F238E27FC236}">
                <a16:creationId xmlns:a16="http://schemas.microsoft.com/office/drawing/2014/main" id="{41A9F095-57ED-4E22-8980-BE908039B385}"/>
              </a:ext>
            </a:extLst>
          </p:cNvPr>
          <p:cNvSpPr txBox="1"/>
          <p:nvPr/>
        </p:nvSpPr>
        <p:spPr>
          <a:xfrm>
            <a:off x="2203244" y="6526773"/>
            <a:ext cx="12473126" cy="307777"/>
          </a:xfrm>
          <a:prstGeom prst="rect">
            <a:avLst/>
          </a:prstGeom>
          <a:noFill/>
        </p:spPr>
        <p:txBody>
          <a:bodyPr wrap="square">
            <a:spAutoFit/>
          </a:bodyPr>
          <a:lstStyle/>
          <a:p>
            <a:r>
              <a:rPr lang="en-US" sz="1400" i="1" dirty="0">
                <a:solidFill>
                  <a:schemeClr val="bg1">
                    <a:lumMod val="50000"/>
                  </a:schemeClr>
                </a:solidFill>
              </a:rPr>
              <a:t>All these ideas will be revisited each term. Children need time to practice and consolidate.   Repetition is a good thing.  </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843621CF-D4FE-4A9F-A8F9-15895B3B0C65}"/>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3469354" y="79158"/>
            <a:ext cx="557093" cy="557093"/>
          </a:xfrm>
          <a:prstGeom prst="rect">
            <a:avLst/>
          </a:prstGeom>
        </p:spPr>
      </p:pic>
    </p:spTree>
    <p:extLst>
      <p:ext uri="{BB962C8B-B14F-4D97-AF65-F5344CB8AC3E}">
        <p14:creationId xmlns:p14="http://schemas.microsoft.com/office/powerpoint/2010/main" val="54096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442227880"/>
              </p:ext>
            </p:extLst>
          </p:nvPr>
        </p:nvGraphicFramePr>
        <p:xfrm>
          <a:off x="385894" y="719664"/>
          <a:ext cx="11459364" cy="5929054"/>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Ticket to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3">
                  <a:txBody>
                    <a:bodyPr/>
                    <a:lstStyle/>
                    <a:p>
                      <a:pPr algn="ctr"/>
                      <a:r>
                        <a:rPr lang="en-US" sz="3600" b="0" dirty="0">
                          <a:latin typeface="Amatic SC" panose="00000500000000000000" pitchFamily="2" charset="-79"/>
                          <a:cs typeface="Amatic SC" panose="00000500000000000000" pitchFamily="2" charset="-79"/>
                        </a:rPr>
                        <a:t>Literacy</a:t>
                      </a:r>
                    </a:p>
                    <a:p>
                      <a:pPr algn="ctr"/>
                      <a:endParaRPr lang="en-US" sz="2400" b="0" dirty="0">
                        <a:latin typeface="Amatic SC" panose="00000500000000000000" pitchFamily="2" charset="-79"/>
                        <a:cs typeface="Amatic SC" panose="00000500000000000000" pitchFamily="2" charset="-79"/>
                      </a:endParaRPr>
                    </a:p>
                    <a:p>
                      <a:pPr algn="ctr"/>
                      <a:r>
                        <a:rPr lang="en-US" sz="2000" b="0" dirty="0">
                          <a:latin typeface="Amatic SC" panose="00000500000000000000" pitchFamily="2" charset="-79"/>
                          <a:cs typeface="Amatic SC" panose="00000500000000000000" pitchFamily="2" charset="-79"/>
                        </a:rPr>
                        <a:t>Comprehension</a:t>
                      </a:r>
                    </a:p>
                    <a:p>
                      <a:pPr algn="ctr"/>
                      <a:r>
                        <a:rPr lang="en-US" sz="2000" b="0" dirty="0">
                          <a:latin typeface="Amatic SC" panose="00000500000000000000" pitchFamily="2" charset="-79"/>
                          <a:cs typeface="Amatic SC" panose="00000500000000000000" pitchFamily="2" charset="-79"/>
                        </a:rPr>
                        <a:t>- Developing a passion for reading</a:t>
                      </a:r>
                    </a:p>
                    <a:p>
                      <a:pPr algn="ctr"/>
                      <a:r>
                        <a:rPr lang="en-US" sz="800" b="0" dirty="0">
                          <a:latin typeface="+mn-lt"/>
                          <a:cs typeface="Amatic SC" panose="00000500000000000000" pitchFamily="2" charset="-79"/>
                        </a:rPr>
                        <a:t>Children will visit the library weekly </a:t>
                      </a:r>
                    </a:p>
                    <a:p>
                      <a:pPr algn="ctr"/>
                      <a:r>
                        <a:rPr lang="en-US" sz="800" b="0" dirty="0">
                          <a:latin typeface="+mn-lt"/>
                          <a:cs typeface="Amatic SC" panose="00000500000000000000" pitchFamily="2" charset="-79"/>
                        </a:rPr>
                        <a:t>Mystery reader</a:t>
                      </a:r>
                    </a:p>
                    <a:p>
                      <a:pPr algn="ctr"/>
                      <a:r>
                        <a:rPr lang="en-US" sz="800" b="0" dirty="0">
                          <a:latin typeface="+mn-lt"/>
                          <a:cs typeface="Amatic SC" panose="00000500000000000000" pitchFamily="2" charset="-79"/>
                        </a:rPr>
                        <a:t>Share a story at home </a:t>
                      </a:r>
                    </a:p>
                    <a:p>
                      <a:pPr algn="ctr"/>
                      <a:endParaRPr lang="en-US" sz="2800" b="0" dirty="0">
                        <a:latin typeface="Amatic SC" panose="00000500000000000000" pitchFamily="2" charset="-79"/>
                        <a:cs typeface="Amatic SC" panose="00000500000000000000" pitchFamily="2" charset="-79"/>
                      </a:endParaRPr>
                    </a:p>
                    <a:p>
                      <a:pPr algn="ctr"/>
                      <a:r>
                        <a:rPr lang="en-US" sz="2800" b="0" dirty="0">
                          <a:latin typeface="Amatic SC" panose="00000500000000000000" pitchFamily="2" charset="-79"/>
                          <a:cs typeface="Amatic SC" panose="00000500000000000000" pitchFamily="2" charset="-79"/>
                        </a:rPr>
                        <a:t>Word</a:t>
                      </a:r>
                    </a:p>
                    <a:p>
                      <a:pPr algn="ctr"/>
                      <a:r>
                        <a:rPr lang="en-US" sz="2800" b="0" dirty="0">
                          <a:latin typeface="Amatic SC" panose="00000500000000000000" pitchFamily="2" charset="-79"/>
                          <a:cs typeface="Amatic SC" panose="00000500000000000000" pitchFamily="2" charset="-79"/>
                        </a:rPr>
                        <a:t> Reading </a:t>
                      </a:r>
                    </a:p>
                    <a:p>
                      <a:pPr algn="ctr"/>
                      <a:r>
                        <a:rPr lang="en-US" sz="800" b="0" i="0" kern="1200" dirty="0">
                          <a:solidFill>
                            <a:schemeClr val="dk1"/>
                          </a:solidFill>
                          <a:effectLst/>
                          <a:latin typeface="+mn-lt"/>
                          <a:ea typeface="+mn-ea"/>
                          <a:cs typeface="+mn-cs"/>
                        </a:rPr>
                        <a:t>Children will be working in different groups following</a:t>
                      </a:r>
                      <a:r>
                        <a:rPr lang="en-US" sz="800" b="0" i="0" kern="1200" baseline="0" dirty="0">
                          <a:solidFill>
                            <a:schemeClr val="dk1"/>
                          </a:solidFill>
                          <a:effectLst/>
                          <a:latin typeface="+mn-lt"/>
                          <a:ea typeface="+mn-ea"/>
                          <a:cs typeface="+mn-cs"/>
                        </a:rPr>
                        <a:t> Essential letters and sounds </a:t>
                      </a:r>
                    </a:p>
                    <a:p>
                      <a:pPr algn="ctr"/>
                      <a:r>
                        <a:rPr lang="en-US" sz="800" b="0" i="0" kern="1200" baseline="0" dirty="0">
                          <a:solidFill>
                            <a:schemeClr val="dk1"/>
                          </a:solidFill>
                          <a:effectLst/>
                          <a:latin typeface="+mn-lt"/>
                          <a:ea typeface="+mn-ea"/>
                          <a:cs typeface="+mn-cs"/>
                        </a:rPr>
                        <a:t>Add more detail </a:t>
                      </a:r>
                      <a:endParaRPr lang="en-GB" sz="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It is crucial for children to develop </a:t>
                      </a:r>
                      <a:r>
                        <a:rPr lang="en-US" sz="800" b="1" dirty="0"/>
                        <a:t>a life-long love of reading</a:t>
                      </a:r>
                      <a:r>
                        <a:rPr lang="en-US" sz="800" dirty="0"/>
                        <a:t>. Reading consists of two dimensions: </a:t>
                      </a:r>
                      <a:r>
                        <a:rPr lang="en-US" sz="800" b="1" dirty="0"/>
                        <a:t>language comprehension and word reading</a:t>
                      </a:r>
                      <a:r>
                        <a:rPr lang="en-US" sz="800" dirty="0"/>
                        <a:t>. Language comprehension (necessary for both reading and writing) starts from birth. It only develops when adults talk with children about the world around them and the books (stories and non-fiction) they read with them, and </a:t>
                      </a:r>
                      <a:r>
                        <a:rPr lang="en-US" sz="800" b="1" dirty="0"/>
                        <a:t>enjoy rhymes, poems and songs together</a:t>
                      </a:r>
                      <a:r>
                        <a:rPr lang="en-US" sz="800" dirty="0"/>
                        <a:t>. Skilled word reading, taught later, involves both the speedy working out of the pronunciation of unfamiliar printed words (</a:t>
                      </a:r>
                      <a:r>
                        <a:rPr lang="en-US" sz="800" b="1" dirty="0"/>
                        <a:t>decoding)</a:t>
                      </a:r>
                      <a:r>
                        <a:rPr lang="en-US" sz="800" dirty="0"/>
                        <a:t> and the </a:t>
                      </a:r>
                      <a:r>
                        <a:rPr lang="en-US" sz="800" b="1" dirty="0"/>
                        <a:t>speedy recognition of familiar printed words. </a:t>
                      </a:r>
                      <a:r>
                        <a:rPr lang="en-US" sz="800" dirty="0"/>
                        <a:t>Writing involves</a:t>
                      </a:r>
                      <a:r>
                        <a:rPr lang="en-US" sz="800" b="1" dirty="0"/>
                        <a:t> transcription </a:t>
                      </a:r>
                      <a:r>
                        <a:rPr lang="en-US" sz="800" dirty="0"/>
                        <a:t>(spelling and handwriting) and composition (articulating ideas and structuring them in speech, before writing)</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556306">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rPr>
                        <a:t>Joining in with rhymes and showing an interest in stories with repeated refrains.  Environment print. Having a favourite story/rhyme. </a:t>
                      </a:r>
                      <a:r>
                        <a:rPr lang="en-US" sz="800" dirty="0"/>
                        <a:t>Understand the five key concepts about print: - print has meaning - print can have different purposes - we read English text from left to right and from top to bottom - the names of the different parts of a book</a:t>
                      </a:r>
                      <a:endParaRPr lang="en-US" sz="800" dirty="0">
                        <a:solidFill>
                          <a:schemeClr val="tx1"/>
                        </a:solidFill>
                      </a:endParaRPr>
                    </a:p>
                    <a:p>
                      <a:pPr algn="ctr"/>
                      <a:r>
                        <a:rPr lang="en-US" sz="800" dirty="0">
                          <a:solidFill>
                            <a:schemeClr val="tx1"/>
                          </a:solidFill>
                        </a:rPr>
                        <a:t>Sequencing familiar stories through the use of pictures to tell the story. Recognising initial sounds. Name writing activities. </a:t>
                      </a:r>
                      <a:r>
                        <a:rPr lang="en-US" sz="800" dirty="0"/>
                        <a:t>Engage in extended conversations about stories, learning new vocabulary.</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US" sz="800" dirty="0">
                          <a:solidFill>
                            <a:schemeClr val="tx1"/>
                          </a:solidFill>
                        </a:rPr>
                        <a:t>Retell stories related to events through acting/role play. Christmas letters/lists.  Retelling stories using images / apps. Pie Corbett Actions to retell the story – Story Maps.  Retelling of stories.  Editing of story maps and orally retelling new stories. Non-Fiction Focus  Retelling of stories. </a:t>
                      </a: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Sequence story – use vocabulary of beginning, middle and end.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Blend sounds into words, so that they can read short words made up of known letter– sound correspondences.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Enjoys an increasing range of books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800"/>
                        </a:spcAft>
                      </a:pPr>
                      <a:r>
                        <a:rPr lang="en-US" sz="800" dirty="0">
                          <a:solidFill>
                            <a:schemeClr val="tx1"/>
                          </a:solidFill>
                        </a:rPr>
                        <a:t>Making up stories with themselves as the main character – Using Tales Toolkit strategy. Encourage children to record stories through picture drawing/mark making for LAs. </a:t>
                      </a:r>
                    </a:p>
                    <a:p>
                      <a:pPr algn="ctr">
                        <a:lnSpc>
                          <a:spcPct val="107000"/>
                        </a:lnSpc>
                        <a:spcAft>
                          <a:spcPts val="800"/>
                        </a:spcAft>
                      </a:pPr>
                      <a:r>
                        <a:rPr lang="en-US" sz="800" dirty="0"/>
                        <a:t>Read simple phrases and sentences made up of words with known letter–sound correspondences and, where necessary, a few exception words. Read a few common exception words matched to RWI. Make the books available for children to share at school and at home. Avoid asking children to read books at home they cannot yet read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US" sz="800" dirty="0">
                          <a:solidFill>
                            <a:schemeClr val="tx1"/>
                          </a:solidFill>
                        </a:rPr>
                        <a:t>Information leaflets about animals in the garden/plants and growing.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Re-read books to build up their confidence in word reading, their fluency and their understanding and enjoyment. World Book Day </a:t>
                      </a:r>
                    </a:p>
                    <a:p>
                      <a:pPr algn="ctr">
                        <a:lnSpc>
                          <a:spcPct val="107000"/>
                        </a:lnSpc>
                        <a:spcAft>
                          <a:spcPts val="800"/>
                        </a:spcAft>
                      </a:pPr>
                      <a:r>
                        <a:rPr lang="en-US" sz="800" dirty="0">
                          <a:solidFill>
                            <a:schemeClr val="tx1"/>
                          </a:solidFill>
                        </a:rPr>
                        <a:t>Timeline of how plants grow. </a:t>
                      </a:r>
                    </a:p>
                    <a:p>
                      <a:pPr algn="ctr">
                        <a:lnSpc>
                          <a:spcPct val="107000"/>
                        </a:lnSpc>
                        <a:spcAft>
                          <a:spcPts val="800"/>
                        </a:spcAft>
                      </a:pPr>
                      <a:r>
                        <a:rPr lang="en-US" sz="800" dirty="0"/>
                        <a:t>Uses vocabulary and forms of speech that are increasingly influenced by their experiences of books.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They develop their own narratives and explanations by connecting ideas or events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Stories from other cultures and traditions </a:t>
                      </a:r>
                    </a:p>
                    <a:p>
                      <a:pPr algn="ctr">
                        <a:lnSpc>
                          <a:spcPct val="107000"/>
                        </a:lnSpc>
                        <a:spcAft>
                          <a:spcPts val="800"/>
                        </a:spcAft>
                      </a:pPr>
                      <a:r>
                        <a:rPr lang="en-US" sz="800" dirty="0"/>
                        <a:t>Retell a story with actions and / or picture prompts as part of a group - Use story language when acting out a narrative. Rhyming words. </a:t>
                      </a:r>
                    </a:p>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Parents reading stories </a:t>
                      </a:r>
                    </a:p>
                    <a:p>
                      <a:pPr algn="ctr">
                        <a:lnSpc>
                          <a:spcPct val="107000"/>
                        </a:lnSpc>
                        <a:spcAft>
                          <a:spcPts val="800"/>
                        </a:spcAft>
                      </a:pPr>
                      <a:r>
                        <a:rPr lang="en-US" sz="800" dirty="0"/>
                        <a:t>Can explain the main events of a story - Can draw pictures of characters/ event / setting in a story. May include labels, sentences or captions.</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Role play area – book characters </a:t>
                      </a: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Pajamarama Day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800"/>
                        </a:spcAft>
                      </a:pPr>
                      <a:r>
                        <a:rPr lang="en-US" sz="800" dirty="0"/>
                        <a:t>Can draw pictures of characters/ event / setting in a story</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800" dirty="0"/>
                        <a:t>Listen to stories, accurately anticipating key events &amp; respond to what they hear with relevant comments, questions and reactions. </a:t>
                      </a:r>
                    </a:p>
                    <a:p>
                      <a:pPr algn="ctr">
                        <a:lnSpc>
                          <a:spcPct val="107000"/>
                        </a:lnSpc>
                        <a:spcAft>
                          <a:spcPts val="800"/>
                        </a:spcAft>
                      </a:pPr>
                      <a:r>
                        <a:rPr lang="en-US" sz="800" dirty="0"/>
                        <a:t>Make predictions</a:t>
                      </a:r>
                    </a:p>
                    <a:p>
                      <a:pPr algn="ctr">
                        <a:lnSpc>
                          <a:spcPct val="107000"/>
                        </a:lnSpc>
                        <a:spcAft>
                          <a:spcPts val="800"/>
                        </a:spcAft>
                      </a:pPr>
                      <a:r>
                        <a:rPr lang="en-US" sz="800" dirty="0"/>
                        <a:t>Beginning to understand that a non-fiction is a non-story- it gives information instead. Fiction means story. - Can point to front cover, back cover, spine, blurb, illustration, illustrator, author and title.</a:t>
                      </a:r>
                    </a:p>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Sort books into categories.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757263">
                <a:tc vMerge="1">
                  <a:txBody>
                    <a:bodyPr/>
                    <a:lstStyle/>
                    <a:p>
                      <a:pPr algn="ctr"/>
                      <a:r>
                        <a:rPr lang="en-US" sz="3600" b="0" dirty="0">
                          <a:latin typeface="Amatic SC" panose="00000500000000000000" pitchFamily="2" charset="-79"/>
                          <a:cs typeface="Amatic SC" panose="00000500000000000000" pitchFamily="2" charset="-79"/>
                        </a:rPr>
                        <a:t>Word Reading </a:t>
                      </a: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b="1" kern="1200" dirty="0">
                          <a:solidFill>
                            <a:schemeClr val="tx1"/>
                          </a:solidFill>
                          <a:effectLst/>
                          <a:latin typeface="+mn-lt"/>
                          <a:ea typeface="+mn-ea"/>
                          <a:cs typeface="Amatic SC" panose="00000500000000000000" pitchFamily="2" charset="-79"/>
                        </a:rPr>
                        <a:t>Phonic Sounds: </a:t>
                      </a:r>
                      <a:r>
                        <a:rPr lang="en-GB" sz="800" b="0" kern="1200" dirty="0">
                          <a:solidFill>
                            <a:schemeClr val="tx1"/>
                          </a:solidFill>
                          <a:effectLst/>
                          <a:latin typeface="+mn-lt"/>
                          <a:ea typeface="+mn-ea"/>
                          <a:cs typeface="Amatic SC" panose="00000500000000000000" pitchFamily="2" charset="-79"/>
                        </a:rPr>
                        <a:t>Essential</a:t>
                      </a:r>
                      <a:r>
                        <a:rPr lang="en-GB" sz="800" b="0" kern="1200" baseline="0" dirty="0">
                          <a:solidFill>
                            <a:schemeClr val="tx1"/>
                          </a:solidFill>
                          <a:effectLst/>
                          <a:latin typeface="+mn-lt"/>
                          <a:ea typeface="+mn-ea"/>
                          <a:cs typeface="Amatic SC" panose="00000500000000000000" pitchFamily="2" charset="-79"/>
                        </a:rPr>
                        <a:t> letters and sounds </a:t>
                      </a:r>
                      <a:endParaRPr lang="en-GB" sz="800" kern="1200" dirty="0">
                        <a:solidFill>
                          <a:schemeClr val="tx1"/>
                        </a:solidFill>
                        <a:effectLst/>
                        <a:latin typeface="+mn-lt"/>
                        <a:ea typeface="+mn-ea"/>
                        <a:cs typeface="Amatic SC" panose="00000500000000000000" pitchFamily="2" charset="-79"/>
                      </a:endParaRPr>
                    </a:p>
                    <a:p>
                      <a:pPr algn="ctr"/>
                      <a:r>
                        <a:rPr lang="en-GB" sz="800" b="1" kern="1200" dirty="0">
                          <a:solidFill>
                            <a:schemeClr val="tx1"/>
                          </a:solidFill>
                          <a:effectLst/>
                          <a:latin typeface="+mn-lt"/>
                          <a:ea typeface="+mn-ea"/>
                          <a:cs typeface="Amatic SC" panose="00000500000000000000" pitchFamily="2" charset="-79"/>
                        </a:rPr>
                        <a:t>Reading: </a:t>
                      </a:r>
                      <a:r>
                        <a:rPr lang="en-GB" sz="800" kern="1200" dirty="0">
                          <a:solidFill>
                            <a:schemeClr val="tx1"/>
                          </a:solidFill>
                          <a:effectLst/>
                          <a:latin typeface="+mn-lt"/>
                          <a:ea typeface="+mn-ea"/>
                          <a:cs typeface="Amatic SC" panose="00000500000000000000" pitchFamily="2" charset="-79"/>
                        </a:rPr>
                        <a:t>Initial sounds, oral blending, CVC sounds, reciting know stories, listening to stories with attention and recall.</a:t>
                      </a:r>
                    </a:p>
                    <a:p>
                      <a:pPr algn="ctr"/>
                      <a:r>
                        <a:rPr lang="en-US" sz="800" dirty="0">
                          <a:solidFill>
                            <a:schemeClr val="tx1"/>
                          </a:solidFill>
                        </a:rPr>
                        <a:t>Help children to read the sounds speedily. This will make sound-blending easier</a:t>
                      </a:r>
                    </a:p>
                    <a:p>
                      <a:pPr algn="ctr"/>
                      <a:r>
                        <a:rPr lang="en-US" sz="800" dirty="0"/>
                        <a:t>Listen to children read aloud, ensuring books are consistent with their developing phonic knowledge</a:t>
                      </a:r>
                    </a:p>
                    <a:p>
                      <a:pPr algn="ctr"/>
                      <a:r>
                        <a:rPr lang="en-US" sz="800" kern="1200" dirty="0">
                          <a:solidFill>
                            <a:schemeClr val="tx1"/>
                          </a:solidFill>
                          <a:effectLst/>
                          <a:latin typeface="+mn-lt"/>
                          <a:ea typeface="+mn-ea"/>
                          <a:cs typeface="Amatic SC" panose="00000500000000000000" pitchFamily="2" charset="-79"/>
                        </a:rPr>
                        <a:t>Reading book level:</a:t>
                      </a:r>
                      <a:endParaRPr lang="en-GB" sz="800" kern="1200" dirty="0">
                        <a:solidFill>
                          <a:schemeClr val="tx1"/>
                        </a:solidFill>
                        <a:effectLst/>
                        <a:latin typeface="+mn-lt"/>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p>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Blending CVC sounds, rhyming, alliteration, knows that print is read from left to right. Spotting diagraphs in words. </a:t>
                      </a:r>
                    </a:p>
                    <a:p>
                      <a:pPr algn="ctr">
                        <a:lnSpc>
                          <a:spcPct val="107000"/>
                        </a:lnSpc>
                        <a:spcAft>
                          <a:spcPts val="800"/>
                        </a:spcAft>
                      </a:pPr>
                      <a:r>
                        <a:rPr lang="en-US" sz="800" dirty="0"/>
                        <a:t>Show children how to touch each finger as they say each sound. For exception words such as ‘the’ and ‘said’, help children identify the sound that is tricky to spell. </a:t>
                      </a:r>
                    </a:p>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Reading book level</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p>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Rhyming strings, common theme in traditional tales, identifying characters and settings.</a:t>
                      </a:r>
                    </a:p>
                    <a:p>
                      <a:pPr algn="ctr">
                        <a:lnSpc>
                          <a:spcPct val="107000"/>
                        </a:lnSpc>
                        <a:spcAft>
                          <a:spcPts val="800"/>
                        </a:spcAft>
                      </a:pPr>
                      <a:r>
                        <a:rPr lang="en-US" sz="800" dirty="0"/>
                        <a:t>Help children to become familiar with letter groups, such as ‘</a:t>
                      </a:r>
                      <a:r>
                        <a:rPr lang="en-US" sz="800" dirty="0" err="1"/>
                        <a:t>th</a:t>
                      </a:r>
                      <a:r>
                        <a:rPr lang="en-US" sz="800" dirty="0"/>
                        <a:t>’, ‘</a:t>
                      </a:r>
                      <a:r>
                        <a:rPr lang="en-US" sz="800" dirty="0" err="1"/>
                        <a:t>sh</a:t>
                      </a:r>
                      <a:r>
                        <a:rPr lang="en-US" sz="800" dirty="0"/>
                        <a:t>’, ‘</a:t>
                      </a:r>
                      <a:r>
                        <a:rPr lang="en-US" sz="800" dirty="0" err="1"/>
                        <a:t>ch</a:t>
                      </a:r>
                      <a:r>
                        <a:rPr lang="en-US" sz="800" dirty="0"/>
                        <a:t>’, ‘</a:t>
                      </a:r>
                      <a:r>
                        <a:rPr lang="en-US" sz="800" dirty="0" err="1"/>
                        <a:t>ee</a:t>
                      </a:r>
                      <a:r>
                        <a:rPr lang="en-US" sz="800" dirty="0"/>
                        <a:t>’ ‘or’ ‘</a:t>
                      </a:r>
                      <a:r>
                        <a:rPr lang="en-US" sz="800" dirty="0" err="1"/>
                        <a:t>igh</a:t>
                      </a:r>
                      <a:r>
                        <a:rPr lang="en-US" sz="800" dirty="0"/>
                        <a:t>’. Provide opportunities for children to read words containing familiar letter groups: ‘that’, ‘shop’, ‘chin’, ‘feet’, ‘storm’, ‘night’. </a:t>
                      </a:r>
                    </a:p>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Reading book level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p>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Story structure-beginning, middle, end. Innovating and retelling stories to an audience, non-fiction books.</a:t>
                      </a:r>
                    </a:p>
                    <a:p>
                      <a:pPr algn="ctr">
                        <a:lnSpc>
                          <a:spcPct val="107000"/>
                        </a:lnSpc>
                        <a:spcAft>
                          <a:spcPts val="800"/>
                        </a:spcAft>
                      </a:pPr>
                      <a:r>
                        <a:rPr lang="en-US" sz="800" dirty="0"/>
                        <a:t>Listen to children read some longer words made up of letter-sound correspondences they know: ‘rabbit’, ‘himself’, ‘jumping’. </a:t>
                      </a:r>
                      <a:endParaRPr lang="en-GB" sz="8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Children should not be required to use other strategies to work out words.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solidFill>
                            <a:schemeClr val="tx1"/>
                          </a:solidFill>
                          <a:effectLst/>
                          <a:latin typeface="+mn-lt"/>
                          <a:ea typeface="Calibri" panose="020F0502020204030204" pitchFamily="34" charset="0"/>
                          <a:cs typeface="Amatic SC" panose="00000500000000000000" pitchFamily="2" charset="-79"/>
                        </a:rPr>
                        <a:t>Reading book level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p>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Non-fiction texts, Internal blending, Naming letters of the alphabet. Distinguishing capital letters and lower case letters. </a:t>
                      </a:r>
                    </a:p>
                    <a:p>
                      <a:pPr algn="ctr">
                        <a:lnSpc>
                          <a:spcPct val="107000"/>
                        </a:lnSpc>
                        <a:spcAft>
                          <a:spcPts val="800"/>
                        </a:spcAft>
                      </a:pPr>
                      <a:r>
                        <a:rPr lang="en-US" sz="800" dirty="0"/>
                        <a:t>Note correspondences between letters and sounds that are unusual or that they have not yet been taught, such as ‘do’, ‘said’, ‘were</a:t>
                      </a:r>
                    </a:p>
                    <a:p>
                      <a:pPr algn="ctr">
                        <a:lnSpc>
                          <a:spcPct val="107000"/>
                        </a:lnSpc>
                        <a:spcAft>
                          <a:spcPts val="800"/>
                        </a:spcAft>
                      </a:pPr>
                      <a:r>
                        <a:rPr lang="en-US" sz="800" dirty="0"/>
                        <a:t>Reading book level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endParaRPr lang="en-GB" sz="800" b="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Reading simple sentences with fluency. Reading CVCC and CCVC words confidently. </a:t>
                      </a: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End of term assessments</a:t>
                      </a: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Transition work with Year 1 staff</a:t>
                      </a: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Reading book level  </a:t>
                      </a: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474909330"/>
                  </a:ext>
                </a:extLst>
              </a:tr>
            </a:tbl>
          </a:graphicData>
        </a:graphic>
      </p:graphicFrame>
      <p:sp>
        <p:nvSpPr>
          <p:cNvPr id="7" name="TextBox 6">
            <a:extLst>
              <a:ext uri="{FF2B5EF4-FFF2-40B4-BE49-F238E27FC236}">
                <a16:creationId xmlns:a16="http://schemas.microsoft.com/office/drawing/2014/main" id="{97360F56-619F-4311-BD93-E4B0A73326A6}"/>
              </a:ext>
            </a:extLst>
          </p:cNvPr>
          <p:cNvSpPr txBox="1"/>
          <p:nvPr/>
        </p:nvSpPr>
        <p:spPr>
          <a:xfrm>
            <a:off x="0" y="6508453"/>
            <a:ext cx="12579482" cy="307777"/>
          </a:xfrm>
          <a:prstGeom prst="rect">
            <a:avLst/>
          </a:prstGeom>
          <a:noFill/>
        </p:spPr>
        <p:txBody>
          <a:bodyPr wrap="square">
            <a:spAutoFit/>
          </a:bodyPr>
          <a:lstStyle/>
          <a:p>
            <a:r>
              <a:rPr lang="en-US" sz="1400" i="1" dirty="0">
                <a:solidFill>
                  <a:schemeClr val="bg1">
                    <a:lumMod val="50000"/>
                  </a:schemeClr>
                </a:solidFill>
                <a:effectLst/>
              </a:rPr>
              <a:t>We will provide experiences which build on children’s existing knowledge and understanding in order to challenge, stimulate and extend their learning and development</a:t>
            </a:r>
            <a:endParaRPr lang="en-GB" sz="1400" i="1" dirty="0">
              <a:solidFill>
                <a:schemeClr val="bg1">
                  <a:lumMod val="50000"/>
                </a:schemeClr>
              </a:solidFill>
            </a:endParaRPr>
          </a:p>
        </p:txBody>
      </p:sp>
      <p:pic>
        <p:nvPicPr>
          <p:cNvPr id="8" name="Picture 7">
            <a:extLst>
              <a:ext uri="{FF2B5EF4-FFF2-40B4-BE49-F238E27FC236}">
                <a16:creationId xmlns:a16="http://schemas.microsoft.com/office/drawing/2014/main" id="{3845C3A2-465D-4ED4-8E86-34EBC63DAF6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79586" y="156394"/>
            <a:ext cx="501298" cy="501298"/>
          </a:xfrm>
          <a:prstGeom prst="rect">
            <a:avLst/>
          </a:prstGeom>
        </p:spPr>
      </p:pic>
    </p:spTree>
    <p:extLst>
      <p:ext uri="{BB962C8B-B14F-4D97-AF65-F5344CB8AC3E}">
        <p14:creationId xmlns:p14="http://schemas.microsoft.com/office/powerpoint/2010/main" val="4137687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5234</TotalTime>
  <Words>11265</Words>
  <Application>Microsoft Office PowerPoint</Application>
  <PresentationFormat>Widescreen</PresentationFormat>
  <Paragraphs>1313</Paragraphs>
  <Slides>18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Adler</vt:lpstr>
      <vt:lpstr>Comic Sans MS</vt:lpstr>
      <vt:lpstr>Wingdings</vt:lpstr>
      <vt:lpstr>Calibri Light</vt:lpstr>
      <vt:lpstr>Courier New</vt:lpstr>
      <vt:lpstr>Arial</vt:lpstr>
      <vt:lpstr>Calibri</vt:lpstr>
      <vt:lpstr>Amatic SC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Ryan Taylor</cp:lastModifiedBy>
  <cp:revision>149</cp:revision>
  <cp:lastPrinted>2022-07-04T12:57:23Z</cp:lastPrinted>
  <dcterms:created xsi:type="dcterms:W3CDTF">2021-06-03T07:59:39Z</dcterms:created>
  <dcterms:modified xsi:type="dcterms:W3CDTF">2024-04-30T14:12:50Z</dcterms:modified>
</cp:coreProperties>
</file>