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66" r:id="rId5"/>
    <p:sldId id="259" r:id="rId6"/>
    <p:sldId id="260" r:id="rId7"/>
    <p:sldId id="268" r:id="rId8"/>
    <p:sldId id="261" r:id="rId9"/>
    <p:sldId id="262" r:id="rId10"/>
    <p:sldId id="269" r:id="rId11"/>
    <p:sldId id="263" r:id="rId12"/>
    <p:sldId id="264" r:id="rId13"/>
    <p:sldId id="273" r:id="rId14"/>
    <p:sldId id="265" r:id="rId15"/>
    <p:sldId id="272" r:id="rId16"/>
    <p:sldId id="270" r:id="rId17"/>
    <p:sldId id="271" r:id="rId18"/>
    <p:sldId id="267" r:id="rId19"/>
  </p:sldIdLst>
  <p:sldSz cx="12192000" cy="6858000"/>
  <p:notesSz cx="6799263" cy="9929813"/>
  <p:embeddedFontLst>
    <p:embeddedFont>
      <p:font typeface="Comic Sans MS" panose="030F0702030302020204" pitchFamily="66" charset="0"/>
      <p:regular r:id="rId21"/>
      <p:bold r:id="rId22"/>
      <p:italic r:id="rId23"/>
      <p:boldItalic r:id="rId24"/>
    </p:embeddedFont>
    <p:embeddedFont>
      <p:font typeface="Adler" panose="020B0604020202020204"/>
      <p:regular r:id="rId25"/>
    </p:embeddedFont>
    <p:embeddedFont>
      <p:font typeface="Calibri Light" panose="020F0302020204030204" pitchFamily="34" charset="0"/>
      <p:regular r:id="rId26"/>
      <p:italic r:id="rId27"/>
    </p:embeddedFont>
    <p:embeddedFont>
      <p:font typeface="Amatic SC" panose="020B0604020202020204" charset="-79"/>
      <p:regular r:id="rId28"/>
      <p:bold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69" autoAdjust="0"/>
  </p:normalViewPr>
  <p:slideViewPr>
    <p:cSldViewPr snapToGrid="0">
      <p:cViewPr varScale="1">
        <p:scale>
          <a:sx n="69" d="100"/>
          <a:sy n="69" d="100"/>
        </p:scale>
        <p:origin x="1356" y="84"/>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t>12/07/2022</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12/07/2022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12/07/2022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rsunderwood.co.uk/product/50-fine-motor-activity-ideas/"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Plan </a:t>
            </a:r>
            <a:r>
              <a:rPr lang="en-US" sz="7200" dirty="0" smtClean="0">
                <a:latin typeface="Amatic SC" panose="00000500000000000000" pitchFamily="2" charset="-79"/>
                <a:cs typeface="Amatic SC" panose="00000500000000000000" pitchFamily="2" charset="-79"/>
              </a:rPr>
              <a:t>22-23</a:t>
            </a:r>
            <a:endParaRPr lang="en-GB" sz="72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id="{DF46A0A6-3090-4DD9-8869-A179A31F04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97730">
            <a:off x="86054" y="2430362"/>
            <a:ext cx="1192809" cy="386669"/>
          </a:xfrm>
          <a:prstGeom prst="rect">
            <a:avLst/>
          </a:prstGeom>
        </p:spPr>
      </p:pic>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046988"/>
          </a:xfrm>
          <a:prstGeom prst="rect">
            <a:avLst/>
          </a:prstGeom>
          <a:noFill/>
        </p:spPr>
        <p:txBody>
          <a:bodyPr wrap="square">
            <a:spAutoFit/>
          </a:bodyPr>
          <a:lstStyle/>
          <a:p>
            <a:r>
              <a:rPr lang="en-US" sz="1600" i="1" dirty="0"/>
              <a:t>“Children will 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 </a:t>
            </a:r>
            <a:r>
              <a:rPr lang="en-US" sz="1600" i="1" dirty="0" err="1" smtClean="0"/>
              <a:t>Laecby</a:t>
            </a:r>
            <a:r>
              <a:rPr lang="en-US" sz="1600" i="1" dirty="0" smtClean="0"/>
              <a:t> Acres EYFS </a:t>
            </a:r>
            <a:r>
              <a:rPr lang="en-US" sz="1600" i="1" dirty="0"/>
              <a:t>Team </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2062103"/>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a:r>
            <a:r>
              <a:rPr lang="en-US" sz="1600" i="1"/>
              <a:t>At </a:t>
            </a:r>
            <a:r>
              <a:rPr lang="en-US" sz="1600" i="1" smtClean="0"/>
              <a:t>Laceby Acres</a:t>
            </a:r>
            <a:r>
              <a:rPr lang="en-US" sz="1600" i="1" smtClean="0"/>
              <a:t>, </a:t>
            </a:r>
            <a:r>
              <a:rPr lang="en-US" sz="1600" i="1" dirty="0"/>
              <a:t>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 </a:t>
            </a:r>
            <a:r>
              <a:rPr lang="en-US" sz="1600" i="1" dirty="0" smtClean="0"/>
              <a:t>Laceby Acres </a:t>
            </a:r>
            <a:r>
              <a:rPr lang="en-US" sz="1600" i="1" dirty="0"/>
              <a:t>EYFS Team.  </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66643344"/>
              </p:ext>
            </p:extLst>
          </p:nvPr>
        </p:nvGraphicFramePr>
        <p:xfrm>
          <a:off x="366318" y="738067"/>
          <a:ext cx="11459364" cy="569611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TFW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due t children’s interests </a:t>
                      </a: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Label characters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Giraffes cant Dance (Wishing tale) – Create an I wish picture / make marks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Diagrams Messages – Create a Message centre! </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Little Red Hen (Journey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Sequence the story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Speech bubbles </a:t>
                      </a:r>
                    </a:p>
                    <a:p>
                      <a:pPr algn="ctr">
                        <a:lnSpc>
                          <a:spcPct val="107000"/>
                        </a:lnSpc>
                        <a:spcAft>
                          <a:spcPts val="800"/>
                        </a:spcAft>
                      </a:pPr>
                      <a:endParaRPr lang="en-US" sz="7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latin typeface="+mn-lt"/>
                        </a:rPr>
                        <a:t>The Three Billy Goats Gruff (Defeat Monster)</a:t>
                      </a:r>
                    </a:p>
                    <a:p>
                      <a:pPr algn="ctr">
                        <a:lnSpc>
                          <a:spcPct val="107000"/>
                        </a:lnSpc>
                        <a:spcAft>
                          <a:spcPts val="800"/>
                        </a:spcAft>
                      </a:pPr>
                      <a:r>
                        <a:rPr lang="en-US" sz="1100" dirty="0">
                          <a:latin typeface="+mn-lt"/>
                        </a:rPr>
                        <a:t>Create a wanted poster to catch the troll</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porridge. </a:t>
                      </a: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Owl Babies (Tale of Fear)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CVC words / simple sentence writing using high frequency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The Sleepy Bumblebee (Cumulative) Labels and simple captions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Mini beasts – Animal Fact File – Compare two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Jack and the Bean stalk – retell parts of the story / repeated refrains / speech bubbles</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Hungry Caterpillar -  (Cumulative) Describe foods / adjectives </a:t>
                      </a: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Healthy Food – My Menu / Bean Diary </a:t>
                      </a: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Recount – A trip to the park </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Mr</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err="1">
                          <a:solidFill>
                            <a:schemeClr val="tx1"/>
                          </a:solidFill>
                          <a:effectLst/>
                          <a:latin typeface="+mn-lt"/>
                          <a:ea typeface="Calibri" panose="020F0502020204030204" pitchFamily="34" charset="0"/>
                          <a:cs typeface="Amatic SC" panose="00000500000000000000" pitchFamily="2" charset="-79"/>
                        </a:rPr>
                        <a:t>Gumpy’s</a:t>
                      </a:r>
                      <a:r>
                        <a:rPr lang="en-US" sz="1100" dirty="0">
                          <a:solidFill>
                            <a:schemeClr val="tx1"/>
                          </a:solidFill>
                          <a:effectLst/>
                          <a:latin typeface="+mn-lt"/>
                          <a:ea typeface="Calibri" panose="020F0502020204030204" pitchFamily="34" charset="0"/>
                          <a:cs typeface="Amatic SC" panose="00000500000000000000" pitchFamily="2" charset="-79"/>
                        </a:rPr>
                        <a:t> Outing (Cumulative)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Report about the animals falling into the water</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 </a:t>
                      </a:r>
                      <a:r>
                        <a:rPr lang="en-US" sz="1100" dirty="0">
                          <a:latin typeface="+mn-lt"/>
                        </a:rPr>
                        <a:t>(Journey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Retell the story in own words / reverse the journey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Describe each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Write new version</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Acrostic poems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Big Blue Whale (Information Text) </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Write facts about whales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Write a postcard / diary writing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My Holiday – recount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 Rainbow Fish </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Write three sentences  – B, M &amp; 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8" name="TextBox 7">
            <a:extLst>
              <a:ext uri="{FF2B5EF4-FFF2-40B4-BE49-F238E27FC236}">
                <a16:creationId xmlns:a16="http://schemas.microsoft.com/office/drawing/2014/main" id="{04441243-C9C9-4601-B9D4-CBFBC8CC15B5}"/>
              </a:ext>
            </a:extLst>
          </p:cNvPr>
          <p:cNvSpPr txBox="1"/>
          <p:nvPr/>
        </p:nvSpPr>
        <p:spPr>
          <a:xfrm>
            <a:off x="1725062" y="6424058"/>
            <a:ext cx="12170944" cy="369332"/>
          </a:xfrm>
          <a:prstGeom prst="rect">
            <a:avLst/>
          </a:prstGeom>
          <a:noFill/>
        </p:spPr>
        <p:txBody>
          <a:bodyPr wrap="square">
            <a:spAutoFit/>
          </a:bodyPr>
          <a:lstStyle/>
          <a:p>
            <a:r>
              <a:rPr lang="en-US" sz="1400" i="1" dirty="0">
                <a:solidFill>
                  <a:schemeClr val="bg1">
                    <a:lumMod val="50000"/>
                  </a:schemeClr>
                </a:solidFill>
                <a:effectLst/>
              </a:rPr>
              <a:t>We will encourage children’s independence and decision-making, supporting them to learn through their mistakes</a:t>
            </a:r>
            <a:r>
              <a:rPr lang="en-US" b="0" i="1" dirty="0">
                <a:solidFill>
                  <a:srgbClr val="333333"/>
                </a:solidFill>
                <a:effectLst/>
              </a:rPr>
              <a:t>.</a:t>
            </a:r>
            <a:endParaRPr lang="en-GB" i="1" dirty="0"/>
          </a:p>
        </p:txBody>
      </p:sp>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03964384"/>
              </p:ext>
            </p:extLst>
          </p:nvPr>
        </p:nvGraphicFramePr>
        <p:xfrm>
          <a:off x="231033" y="575513"/>
          <a:ext cx="11459364" cy="57759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p>
                      <a:pPr algn="ctr"/>
                      <a:r>
                        <a:rPr lang="en-US" sz="1000" b="0" dirty="0">
                          <a:solidFill>
                            <a:schemeClr val="tx1"/>
                          </a:solidFill>
                          <a:latin typeface="+mn-lt"/>
                          <a:cs typeface="Amatic SC" panose="00000500000000000000" pitchFamily="2" charset="-79"/>
                        </a:rPr>
                        <a:t>A number a week.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Commutativity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•Combinations to total 20p •Change from 10p </a:t>
                      </a:r>
                      <a:endParaRPr lang="en-GB" sz="1000" b="1" dirty="0">
                        <a:solidFill>
                          <a:schemeClr val="bg1">
                            <a:lumMod val="50000"/>
                          </a:schemeClr>
                        </a:solidFill>
                      </a:endParaRPr>
                    </a:p>
                    <a:p>
                      <a:pPr algn="ct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24686980"/>
              </p:ext>
            </p:extLst>
          </p:nvPr>
        </p:nvGraphicFramePr>
        <p:xfrm>
          <a:off x="262488" y="492233"/>
          <a:ext cx="11459364" cy="612571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animals in the jungle?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a:solidFill>
                            <a:schemeClr val="tx1"/>
                          </a:solidFill>
                          <a:effectLst/>
                          <a:latin typeface="+mn-lt"/>
                          <a:ea typeface="Calibri" panose="020F0502020204030204" pitchFamily="34" charset="0"/>
                          <a:cs typeface="Amatic SC" panose="00000500000000000000" pitchFamily="2" charset="-79"/>
                        </a:rPr>
                        <a:t>BeeBots</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87358236"/>
              </p:ext>
            </p:extLst>
          </p:nvPr>
        </p:nvGraphicFramePr>
        <p:xfrm>
          <a:off x="262488" y="492233"/>
          <a:ext cx="11459364" cy="596415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smtClean="0">
                          <a:latin typeface="Amatic SC" panose="00000500000000000000" pitchFamily="2" charset="-79"/>
                          <a:cs typeface="Amatic SC" panose="00000500000000000000" pitchFamily="2" charset="-79"/>
                        </a:rPr>
                        <a:t>Science </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3498572">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dirty="0" smtClean="0">
                          <a:solidFill>
                            <a:schemeClr val="tx1"/>
                          </a:solidFill>
                          <a:latin typeface="+mn-lt"/>
                        </a:rPr>
                        <a:t>Animals-</a:t>
                      </a:r>
                      <a:r>
                        <a:rPr lang="en-GB" sz="700" baseline="0" dirty="0" smtClean="0">
                          <a:solidFill>
                            <a:schemeClr val="tx1"/>
                          </a:solidFill>
                          <a:latin typeface="+mn-lt"/>
                        </a:rPr>
                        <a:t> Humans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Materials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Animals and habitats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Changes of matter </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Lifecycles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700" b="0" dirty="0" err="1" smtClean="0">
                          <a:solidFill>
                            <a:schemeClr val="tx1"/>
                          </a:solidFill>
                          <a:effectLst/>
                          <a:latin typeface="+mn-lt"/>
                          <a:ea typeface="Calibri" panose="020F0502020204030204" pitchFamily="34" charset="0"/>
                          <a:cs typeface="Amatic SC" panose="00000500000000000000" pitchFamily="2" charset="-79"/>
                        </a:rPr>
                        <a:t>Insecst</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s</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18497644"/>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199488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6948761"/>
              </p:ext>
            </p:extLst>
          </p:nvPr>
        </p:nvGraphicFramePr>
        <p:xfrm>
          <a:off x="366318" y="524472"/>
          <a:ext cx="11459364" cy="599424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p>
                      <a:pPr algn="ctr"/>
                      <a:r>
                        <a:rPr lang="en-US" sz="1100" dirty="0"/>
                        <a:t>Superhero masks.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GB" sz="1100" dirty="0">
                          <a:solidFill>
                            <a:schemeClr val="tx1"/>
                          </a:solidFill>
                        </a:rPr>
                        <a:t>Castle models </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dirty="0">
                          <a:solidFill>
                            <a:schemeClr val="tx1"/>
                          </a:solidFill>
                        </a:rPr>
                        <a:t>Rousseau’s Tiger / animal prints /  Designing homes for hibernating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rPr>
                        <a:t>Collage owls / 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rockets. Design and make objects they may need in space, thinking about form and function.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Creating outer of space pictures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Lighthouse designs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DF42D42-0CEB-435B-AD2D-0ADD93E98E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97730">
            <a:off x="650093" y="402385"/>
            <a:ext cx="1192809" cy="386669"/>
          </a:xfrm>
          <a:prstGeom prst="rect">
            <a:avLst/>
          </a:prstGeom>
        </p:spPr>
      </p:pic>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61606235"/>
              </p:ext>
            </p:extLst>
          </p:nvPr>
        </p:nvGraphicFramePr>
        <p:xfrm>
          <a:off x="366318" y="524472"/>
          <a:ext cx="11459364" cy="608791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800" kern="1200" dirty="0" smtClean="0">
                          <a:solidFill>
                            <a:schemeClr val="dk1"/>
                          </a:solidFill>
                          <a:effectLst/>
                          <a:latin typeface="+mn-lt"/>
                          <a:ea typeface="+mn-ea"/>
                          <a:cs typeface="+mn-cs"/>
                        </a:rPr>
                        <a:t>Art</a:t>
                      </a:r>
                      <a:r>
                        <a:rPr lang="en-GB" sz="800" kern="1200" baseline="0" dirty="0" smtClean="0">
                          <a:solidFill>
                            <a:schemeClr val="dk1"/>
                          </a:solidFill>
                          <a:effectLst/>
                          <a:latin typeface="+mn-lt"/>
                          <a:ea typeface="+mn-ea"/>
                          <a:cs typeface="+mn-cs"/>
                        </a:rPr>
                        <a:t> skills </a:t>
                      </a:r>
                    </a:p>
                    <a:p>
                      <a:r>
                        <a:rPr lang="en-GB" sz="800" kern="1200" baseline="0" dirty="0" smtClean="0">
                          <a:solidFill>
                            <a:schemeClr val="dk1"/>
                          </a:solidFill>
                          <a:effectLst/>
                          <a:latin typeface="+mn-lt"/>
                          <a:ea typeface="+mn-ea"/>
                          <a:cs typeface="+mn-cs"/>
                        </a:rPr>
                        <a:t>K</a:t>
                      </a:r>
                      <a:r>
                        <a:rPr lang="en-GB" sz="800" kern="1200" dirty="0" smtClean="0">
                          <a:solidFill>
                            <a:schemeClr val="dk1"/>
                          </a:solidFill>
                          <a:effectLst/>
                          <a:latin typeface="+mn-lt"/>
                          <a:ea typeface="+mn-ea"/>
                          <a:cs typeface="+mn-cs"/>
                        </a:rPr>
                        <a:t>now the </a:t>
                      </a:r>
                      <a:r>
                        <a:rPr lang="en-GB" sz="800" b="1" kern="1200" dirty="0" smtClean="0">
                          <a:solidFill>
                            <a:schemeClr val="dk1"/>
                          </a:solidFill>
                          <a:effectLst/>
                          <a:latin typeface="+mn-lt"/>
                          <a:ea typeface="+mn-ea"/>
                          <a:cs typeface="+mn-cs"/>
                        </a:rPr>
                        <a:t>primary</a:t>
                      </a:r>
                      <a:r>
                        <a:rPr lang="en-GB" sz="800" kern="1200" dirty="0" smtClean="0">
                          <a:solidFill>
                            <a:schemeClr val="dk1"/>
                          </a:solidFill>
                          <a:effectLst/>
                          <a:latin typeface="+mn-lt"/>
                          <a:ea typeface="+mn-ea"/>
                          <a:cs typeface="+mn-cs"/>
                        </a:rPr>
                        <a:t> and </a:t>
                      </a:r>
                      <a:r>
                        <a:rPr lang="en-GB" sz="800" b="1" kern="1200" dirty="0" smtClean="0">
                          <a:solidFill>
                            <a:schemeClr val="dk1"/>
                          </a:solidFill>
                          <a:effectLst/>
                          <a:latin typeface="+mn-lt"/>
                          <a:ea typeface="+mn-ea"/>
                          <a:cs typeface="+mn-cs"/>
                        </a:rPr>
                        <a:t>secondary</a:t>
                      </a:r>
                      <a:r>
                        <a:rPr lang="en-GB" sz="800" kern="1200" dirty="0" smtClean="0">
                          <a:solidFill>
                            <a:schemeClr val="dk1"/>
                          </a:solidFill>
                          <a:effectLst/>
                          <a:latin typeface="+mn-lt"/>
                          <a:ea typeface="+mn-ea"/>
                          <a:cs typeface="+mn-cs"/>
                        </a:rPr>
                        <a:t> colours</a:t>
                      </a:r>
                    </a:p>
                    <a:p>
                      <a:r>
                        <a:rPr lang="en-GB" sz="800" kern="1200" dirty="0" smtClean="0">
                          <a:solidFill>
                            <a:schemeClr val="dk1"/>
                          </a:solidFill>
                          <a:effectLst/>
                          <a:latin typeface="+mn-lt"/>
                          <a:ea typeface="+mn-ea"/>
                          <a:cs typeface="+mn-cs"/>
                        </a:rPr>
                        <a:t>Know the difference between warm and cool colours</a:t>
                      </a:r>
                    </a:p>
                    <a:p>
                      <a:pPr fontAlgn="base"/>
                      <a:r>
                        <a:rPr lang="en-GB" sz="800" kern="1200" dirty="0" smtClean="0">
                          <a:solidFill>
                            <a:schemeClr val="dk1"/>
                          </a:solidFill>
                          <a:effectLst/>
                          <a:latin typeface="+mn-lt"/>
                          <a:ea typeface="+mn-ea"/>
                          <a:cs typeface="+mn-cs"/>
                        </a:rPr>
                        <a:t>Know that there are different styles of art including</a:t>
                      </a:r>
                    </a:p>
                    <a:p>
                      <a:pPr fontAlgn="base"/>
                      <a:r>
                        <a:rPr lang="en-GB" sz="800" kern="1200" dirty="0" smtClean="0">
                          <a:solidFill>
                            <a:schemeClr val="dk1"/>
                          </a:solidFill>
                          <a:effectLst/>
                          <a:latin typeface="+mn-lt"/>
                          <a:ea typeface="+mn-ea"/>
                          <a:cs typeface="+mn-cs"/>
                        </a:rPr>
                        <a:t>Know how to mix different colours</a:t>
                      </a:r>
                    </a:p>
                    <a:p>
                      <a:pPr fontAlgn="base"/>
                      <a:r>
                        <a:rPr lang="en-GB" sz="800" kern="1200" dirty="0" smtClean="0">
                          <a:solidFill>
                            <a:schemeClr val="dk1"/>
                          </a:solidFill>
                          <a:effectLst/>
                          <a:latin typeface="+mn-lt"/>
                          <a:ea typeface="+mn-ea"/>
                          <a:cs typeface="+mn-cs"/>
                        </a:rPr>
                        <a:t>Know how to mix different shades of the same colour</a:t>
                      </a:r>
                    </a:p>
                    <a:p>
                      <a:pPr fontAlgn="base"/>
                      <a:r>
                        <a:rPr lang="en-GB" sz="800" kern="1200" dirty="0" smtClean="0">
                          <a:solidFill>
                            <a:schemeClr val="dk1"/>
                          </a:solidFill>
                          <a:effectLst/>
                          <a:latin typeface="+mn-lt"/>
                          <a:ea typeface="+mn-ea"/>
                          <a:cs typeface="+mn-cs"/>
                        </a:rPr>
                        <a:t>Know that different paints can be used for different reasons e.g. powder paint, watercolours, poster paints. </a:t>
                      </a:r>
                    </a:p>
                    <a:p>
                      <a:pPr fontAlgn="base"/>
                      <a:r>
                        <a:rPr lang="en-GB" sz="800" kern="1200" dirty="0" smtClean="0">
                          <a:solidFill>
                            <a:schemeClr val="dk1"/>
                          </a:solidFill>
                          <a:effectLst/>
                          <a:latin typeface="+mn-lt"/>
                          <a:ea typeface="+mn-ea"/>
                          <a:cs typeface="+mn-cs"/>
                        </a:rPr>
                        <a:t>Know about the Artist … and</a:t>
                      </a:r>
                    </a:p>
                    <a:p>
                      <a:pPr fontAlgn="base"/>
                      <a:r>
                        <a:rPr lang="en-GB" sz="800" kern="1200" dirty="0" smtClean="0">
                          <a:solidFill>
                            <a:schemeClr val="dk1"/>
                          </a:solidFill>
                          <a:effectLst/>
                          <a:latin typeface="+mn-lt"/>
                          <a:ea typeface="+mn-ea"/>
                          <a:cs typeface="+mn-cs"/>
                        </a:rPr>
                        <a:t>Know about the Artist</a:t>
                      </a:r>
                      <a:r>
                        <a:rPr lang="en-GB" sz="800" kern="1200" baseline="0" dirty="0" smtClean="0">
                          <a:solidFill>
                            <a:schemeClr val="dk1"/>
                          </a:solidFill>
                          <a:effectLst/>
                          <a:latin typeface="+mn-lt"/>
                          <a:ea typeface="+mn-ea"/>
                          <a:cs typeface="+mn-cs"/>
                        </a:rPr>
                        <a:t> … </a:t>
                      </a:r>
                      <a:r>
                        <a:rPr lang="en-GB" sz="800" kern="1200" dirty="0" smtClean="0">
                          <a:solidFill>
                            <a:schemeClr val="dk1"/>
                          </a:solidFill>
                          <a:effectLst/>
                          <a:latin typeface="+mn-lt"/>
                          <a:ea typeface="+mn-ea"/>
                          <a:cs typeface="+mn-cs"/>
                        </a:rPr>
                        <a:t> and identify</a:t>
                      </a:r>
                    </a:p>
                    <a:p>
                      <a:pPr fontAlgn="base"/>
                      <a:r>
                        <a:rPr lang="en-GB" sz="800" kern="1200" dirty="0" smtClean="0">
                          <a:solidFill>
                            <a:schemeClr val="dk1"/>
                          </a:solidFill>
                          <a:effectLst/>
                          <a:latin typeface="+mn-lt"/>
                          <a:ea typeface="+mn-ea"/>
                          <a:cs typeface="+mn-cs"/>
                        </a:rPr>
                        <a:t>Know the Artist … and identify</a:t>
                      </a:r>
                    </a:p>
                    <a:p>
                      <a:pPr fontAlgn="base"/>
                      <a:r>
                        <a:rPr lang="en-GB" sz="800" kern="1200" dirty="0" smtClean="0">
                          <a:solidFill>
                            <a:schemeClr val="dk1"/>
                          </a:solidFill>
                          <a:effectLst/>
                          <a:latin typeface="+mn-lt"/>
                          <a:ea typeface="+mn-ea"/>
                          <a:cs typeface="+mn-cs"/>
                        </a:rPr>
                        <a:t> </a:t>
                      </a:r>
                    </a:p>
                    <a:p>
                      <a:pPr fontAlgn="base"/>
                      <a:r>
                        <a:rPr lang="en-GB" sz="800" kern="1200" dirty="0" smtClean="0">
                          <a:solidFill>
                            <a:schemeClr val="dk1"/>
                          </a:solidFill>
                          <a:effectLst/>
                          <a:latin typeface="+mn-lt"/>
                          <a:ea typeface="+mn-ea"/>
                          <a:cs typeface="+mn-cs"/>
                        </a:rPr>
                        <a:t> </a:t>
                      </a:r>
                    </a:p>
                    <a:p>
                      <a:r>
                        <a:rPr lang="en-GB" sz="800" b="1" u="sng" kern="1200" dirty="0" smtClean="0">
                          <a:solidFill>
                            <a:schemeClr val="dk1"/>
                          </a:solidFill>
                          <a:effectLst/>
                          <a:latin typeface="+mn-lt"/>
                          <a:ea typeface="+mn-ea"/>
                          <a:cs typeface="+mn-cs"/>
                        </a:rPr>
                        <a:t>Procedural knowledge: </a:t>
                      </a:r>
                      <a:r>
                        <a:rPr lang="en-GB" sz="800" kern="1200" dirty="0" smtClean="0">
                          <a:solidFill>
                            <a:schemeClr val="dk1"/>
                          </a:solidFill>
                          <a:effectLst/>
                          <a:latin typeface="+mn-lt"/>
                          <a:ea typeface="+mn-ea"/>
                          <a:cs typeface="+mn-cs"/>
                        </a:rPr>
                        <a:t>(E.g. What skills will b</a:t>
                      </a:r>
                    </a:p>
                    <a:p>
                      <a:r>
                        <a:rPr lang="en-GB" sz="800" kern="1200" dirty="0" smtClean="0">
                          <a:solidFill>
                            <a:schemeClr val="dk1"/>
                          </a:solidFill>
                          <a:effectLst/>
                          <a:latin typeface="+mn-lt"/>
                          <a:ea typeface="+mn-ea"/>
                          <a:cs typeface="+mn-cs"/>
                        </a:rPr>
                        <a:t>To be able to draw </a:t>
                      </a:r>
                      <a:r>
                        <a:rPr lang="en-GB" sz="800" b="1" kern="1200" dirty="0" smtClean="0">
                          <a:solidFill>
                            <a:schemeClr val="dk1"/>
                          </a:solidFill>
                          <a:effectLst/>
                          <a:latin typeface="+mn-lt"/>
                          <a:ea typeface="+mn-ea"/>
                          <a:cs typeface="+mn-cs"/>
                        </a:rPr>
                        <a:t>vertical</a:t>
                      </a:r>
                      <a:r>
                        <a:rPr lang="en-GB" sz="800" kern="1200" dirty="0" smtClean="0">
                          <a:solidFill>
                            <a:schemeClr val="dk1"/>
                          </a:solidFill>
                          <a:effectLst/>
                          <a:latin typeface="+mn-lt"/>
                          <a:ea typeface="+mn-ea"/>
                          <a:cs typeface="+mn-cs"/>
                        </a:rPr>
                        <a:t> straight lines freehand</a:t>
                      </a:r>
                    </a:p>
                    <a:p>
                      <a:r>
                        <a:rPr lang="en-GB" sz="800" kern="1200" dirty="0" smtClean="0">
                          <a:solidFill>
                            <a:schemeClr val="dk1"/>
                          </a:solidFill>
                          <a:effectLst/>
                          <a:latin typeface="+mn-lt"/>
                          <a:ea typeface="+mn-ea"/>
                          <a:cs typeface="+mn-cs"/>
                        </a:rPr>
                        <a:t>To be able to draw </a:t>
                      </a:r>
                      <a:r>
                        <a:rPr lang="en-GB" sz="800" b="1" kern="1200" dirty="0" smtClean="0">
                          <a:solidFill>
                            <a:schemeClr val="dk1"/>
                          </a:solidFill>
                          <a:effectLst/>
                          <a:latin typeface="+mn-lt"/>
                          <a:ea typeface="+mn-ea"/>
                          <a:cs typeface="+mn-cs"/>
                        </a:rPr>
                        <a:t>horizontal</a:t>
                      </a:r>
                      <a:r>
                        <a:rPr lang="en-GB" sz="800" kern="1200" dirty="0" smtClean="0">
                          <a:solidFill>
                            <a:schemeClr val="dk1"/>
                          </a:solidFill>
                          <a:effectLst/>
                          <a:latin typeface="+mn-lt"/>
                          <a:ea typeface="+mn-ea"/>
                          <a:cs typeface="+mn-cs"/>
                        </a:rPr>
                        <a:t> straight lines freehand</a:t>
                      </a:r>
                    </a:p>
                    <a:p>
                      <a:r>
                        <a:rPr lang="en-GB" sz="800" kern="1200" dirty="0" smtClean="0">
                          <a:solidFill>
                            <a:schemeClr val="dk1"/>
                          </a:solidFill>
                          <a:effectLst/>
                          <a:latin typeface="+mn-lt"/>
                          <a:ea typeface="+mn-ea"/>
                          <a:cs typeface="+mn-cs"/>
                        </a:rPr>
                        <a:t>To be able to draw circles</a:t>
                      </a:r>
                    </a:p>
                    <a:p>
                      <a:r>
                        <a:rPr lang="en-GB" sz="800" kern="1200" dirty="0" smtClean="0">
                          <a:solidFill>
                            <a:schemeClr val="dk1"/>
                          </a:solidFill>
                          <a:effectLst/>
                          <a:latin typeface="+mn-lt"/>
                          <a:ea typeface="+mn-ea"/>
                          <a:cs typeface="+mn-cs"/>
                        </a:rPr>
                        <a:t>To be able to paint straight lines  and circle freehand</a:t>
                      </a:r>
                    </a:p>
                    <a:p>
                      <a:r>
                        <a:rPr lang="en-GB" sz="800" kern="1200" dirty="0" smtClean="0">
                          <a:solidFill>
                            <a:schemeClr val="dk1"/>
                          </a:solidFill>
                          <a:effectLst/>
                          <a:latin typeface="+mn-lt"/>
                          <a:ea typeface="+mn-ea"/>
                          <a:cs typeface="+mn-cs"/>
                        </a:rPr>
                        <a:t>To be able to mix different shades using paint</a:t>
                      </a:r>
                    </a:p>
                    <a:p>
                      <a:r>
                        <a:rPr lang="en-GB" sz="800" kern="1200" dirty="0" smtClean="0">
                          <a:solidFill>
                            <a:schemeClr val="dk1"/>
                          </a:solidFill>
                          <a:effectLst/>
                          <a:latin typeface="+mn-lt"/>
                          <a:ea typeface="+mn-ea"/>
                          <a:cs typeface="+mn-cs"/>
                        </a:rPr>
                        <a:t>To be able to make self-critique and improvements to their art</a:t>
                      </a:r>
                    </a:p>
                    <a:p>
                      <a:r>
                        <a:rPr lang="en-GB" sz="800" kern="1200" dirty="0" smtClean="0">
                          <a:solidFill>
                            <a:schemeClr val="dk1"/>
                          </a:solidFill>
                          <a:effectLst/>
                          <a:latin typeface="+mn-lt"/>
                          <a:ea typeface="+mn-ea"/>
                          <a:cs typeface="+mn-cs"/>
                        </a:rPr>
                        <a:t>To be able to use pastels to create textures</a:t>
                      </a:r>
                      <a:endParaRPr lang="en-US" sz="800" kern="1200" dirty="0" smtClean="0">
                        <a:solidFill>
                          <a:schemeClr val="dk1"/>
                        </a:solidFill>
                        <a:effectLst/>
                        <a:latin typeface="Amatic SC" panose="00000500000000000000" pitchFamily="2" charset="-79"/>
                        <a:ea typeface="+mn-ea"/>
                        <a:cs typeface="Amatic SC" panose="00000500000000000000" pitchFamily="2" charset="-79"/>
                      </a:endParaRPr>
                    </a:p>
                    <a:p>
                      <a:endParaRPr lang="en-US" sz="800" kern="1200" dirty="0" smtClean="0">
                        <a:solidFill>
                          <a:schemeClr val="dk1"/>
                        </a:solidFill>
                        <a:effectLst/>
                        <a:latin typeface="Amatic SC" panose="00000500000000000000" pitchFamily="2" charset="-79"/>
                        <a:ea typeface="+mn-ea"/>
                        <a:cs typeface="Amatic SC" panose="00000500000000000000" pitchFamily="2" charset="-79"/>
                      </a:endParaRPr>
                    </a:p>
                    <a:p>
                      <a:r>
                        <a:rPr lang="en-GB" sz="800" kern="1200" dirty="0" smtClean="0">
                          <a:solidFill>
                            <a:schemeClr val="dk1"/>
                          </a:solidFill>
                          <a:effectLst/>
                          <a:latin typeface="+mn-lt"/>
                          <a:ea typeface="+mn-ea"/>
                          <a:cs typeface="+mn-cs"/>
                        </a:rPr>
                        <a:t>Design</a:t>
                      </a:r>
                      <a:r>
                        <a:rPr lang="en-GB" sz="800" kern="1200" baseline="0" dirty="0" smtClean="0">
                          <a:solidFill>
                            <a:schemeClr val="dk1"/>
                          </a:solidFill>
                          <a:effectLst/>
                          <a:latin typeface="+mn-lt"/>
                          <a:ea typeface="+mn-ea"/>
                          <a:cs typeface="+mn-cs"/>
                        </a:rPr>
                        <a:t> Technology skills </a:t>
                      </a:r>
                    </a:p>
                    <a:p>
                      <a:r>
                        <a:rPr lang="en-GB" sz="800" kern="1200" dirty="0" smtClean="0">
                          <a:solidFill>
                            <a:schemeClr val="dk1"/>
                          </a:solidFill>
                          <a:effectLst/>
                          <a:latin typeface="+mn-lt"/>
                          <a:ea typeface="+mn-ea"/>
                          <a:cs typeface="+mn-cs"/>
                        </a:rPr>
                        <a:t>Experience of using construction kits to build walls, towers and frameworks.</a:t>
                      </a:r>
                    </a:p>
                    <a:p>
                      <a:r>
                        <a:rPr lang="en-GB" sz="800" kern="1200" dirty="0" smtClean="0">
                          <a:solidFill>
                            <a:schemeClr val="dk1"/>
                          </a:solidFill>
                          <a:effectLst/>
                          <a:latin typeface="+mn-lt"/>
                          <a:ea typeface="+mn-ea"/>
                          <a:cs typeface="+mn-cs"/>
                        </a:rPr>
                        <a:t>Experience of using of basic tools e.g. scissors or hole punches with construction materials e.g. plastic, card.</a:t>
                      </a:r>
                    </a:p>
                    <a:p>
                      <a:r>
                        <a:rPr lang="en-GB" sz="800" kern="1200" dirty="0" smtClean="0">
                          <a:solidFill>
                            <a:schemeClr val="dk1"/>
                          </a:solidFill>
                          <a:effectLst/>
                          <a:latin typeface="+mn-lt"/>
                          <a:ea typeface="+mn-ea"/>
                          <a:cs typeface="+mn-cs"/>
                        </a:rPr>
                        <a:t>Experience of different methods of joining card and paper.</a:t>
                      </a:r>
                    </a:p>
                    <a:p>
                      <a:r>
                        <a:rPr lang="en-GB" sz="800" b="1" kern="1200" dirty="0" smtClean="0">
                          <a:solidFill>
                            <a:schemeClr val="dk1"/>
                          </a:solidFill>
                          <a:effectLst/>
                          <a:latin typeface="+mn-lt"/>
                          <a:ea typeface="+mn-ea"/>
                          <a:cs typeface="+mn-cs"/>
                        </a:rPr>
                        <a:t>Designing</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Generate ideas based on simple design criteria and their own experiences, explaining what they could make.</a:t>
                      </a:r>
                    </a:p>
                    <a:p>
                      <a:r>
                        <a:rPr lang="en-GB" sz="800" kern="1200" dirty="0" smtClean="0">
                          <a:solidFill>
                            <a:schemeClr val="dk1"/>
                          </a:solidFill>
                          <a:effectLst/>
                          <a:latin typeface="+mn-lt"/>
                          <a:ea typeface="+mn-ea"/>
                          <a:cs typeface="+mn-cs"/>
                        </a:rPr>
                        <a:t>Develop, model and communicate their ideas through talking, mock-ups and drawings.</a:t>
                      </a:r>
                    </a:p>
                    <a:p>
                      <a:r>
                        <a:rPr lang="en-GB" sz="800" b="1" kern="1200" dirty="0" smtClean="0">
                          <a:solidFill>
                            <a:schemeClr val="dk1"/>
                          </a:solidFill>
                          <a:effectLst/>
                          <a:latin typeface="+mn-lt"/>
                          <a:ea typeface="+mn-ea"/>
                          <a:cs typeface="+mn-cs"/>
                        </a:rPr>
                        <a:t>Making</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Plan by suggesting what to do next.</a:t>
                      </a:r>
                    </a:p>
                    <a:p>
                      <a:r>
                        <a:rPr lang="en-GB" sz="800" kern="1200" dirty="0" smtClean="0">
                          <a:solidFill>
                            <a:schemeClr val="dk1"/>
                          </a:solidFill>
                          <a:effectLst/>
                          <a:latin typeface="+mn-lt"/>
                          <a:ea typeface="+mn-ea"/>
                          <a:cs typeface="+mn-cs"/>
                        </a:rPr>
                        <a:t>Select and use tools, skills and techniques, explaining their choices.</a:t>
                      </a:r>
                    </a:p>
                    <a:p>
                      <a:r>
                        <a:rPr lang="en-GB" sz="800" kern="1200" dirty="0" smtClean="0">
                          <a:solidFill>
                            <a:schemeClr val="dk1"/>
                          </a:solidFill>
                          <a:effectLst/>
                          <a:latin typeface="+mn-lt"/>
                          <a:ea typeface="+mn-ea"/>
                          <a:cs typeface="+mn-cs"/>
                        </a:rPr>
                        <a:t>Select new and reclaimed materials and construction kits to build their structures.</a:t>
                      </a:r>
                    </a:p>
                    <a:p>
                      <a:r>
                        <a:rPr lang="en-GB" sz="800" kern="1200" dirty="0" smtClean="0">
                          <a:solidFill>
                            <a:schemeClr val="dk1"/>
                          </a:solidFill>
                          <a:effectLst/>
                          <a:latin typeface="+mn-lt"/>
                          <a:ea typeface="+mn-ea"/>
                          <a:cs typeface="+mn-cs"/>
                        </a:rPr>
                        <a:t>Use simple finishing techniques suitable for the structure they are creating.</a:t>
                      </a:r>
                    </a:p>
                    <a:p>
                      <a:r>
                        <a:rPr lang="en-GB" sz="800" b="1" kern="1200" dirty="0" smtClean="0">
                          <a:solidFill>
                            <a:schemeClr val="dk1"/>
                          </a:solidFill>
                          <a:effectLst/>
                          <a:latin typeface="+mn-lt"/>
                          <a:ea typeface="+mn-ea"/>
                          <a:cs typeface="+mn-cs"/>
                        </a:rPr>
                        <a:t>Evaluating</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Explore a range of existing freestanding structures in the school and local environment e.g. everyday products and buildings.</a:t>
                      </a:r>
                    </a:p>
                    <a:p>
                      <a:r>
                        <a:rPr lang="en-GB" sz="800" kern="1200" dirty="0" smtClean="0">
                          <a:solidFill>
                            <a:schemeClr val="dk1"/>
                          </a:solidFill>
                          <a:effectLst/>
                          <a:latin typeface="+mn-lt"/>
                          <a:ea typeface="+mn-ea"/>
                          <a:cs typeface="+mn-cs"/>
                        </a:rPr>
                        <a:t>Evaluate their product by discussing how well it works in relation to the purpose, the user and whether it meets the original design criteria.</a:t>
                      </a:r>
                    </a:p>
                    <a:p>
                      <a:r>
                        <a:rPr lang="en-GB" sz="800" b="1" kern="1200" dirty="0" smtClean="0">
                          <a:solidFill>
                            <a:schemeClr val="dk1"/>
                          </a:solidFill>
                          <a:effectLst/>
                          <a:latin typeface="+mn-lt"/>
                          <a:ea typeface="+mn-ea"/>
                          <a:cs typeface="+mn-cs"/>
                        </a:rPr>
                        <a:t>Technical knowledge and understanding</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Know how to make freestanding structures stronger, stiffer and more stable.</a:t>
                      </a:r>
                    </a:p>
                    <a:p>
                      <a:r>
                        <a:rPr lang="en-GB" sz="800" kern="1200" dirty="0" smtClean="0">
                          <a:solidFill>
                            <a:schemeClr val="dk1"/>
                          </a:solidFill>
                          <a:effectLst/>
                          <a:latin typeface="+mn-lt"/>
                          <a:ea typeface="+mn-ea"/>
                          <a:cs typeface="+mn-cs"/>
                        </a:rPr>
                        <a:t>Know and use technical vocabulary relevant to the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a:t>
                      </a:r>
                      <a:r>
                        <a:rPr lang="en-GB" sz="1100" dirty="0" smtClean="0">
                          <a:solidFill>
                            <a:schemeClr val="tx1"/>
                          </a:solidFill>
                        </a:rPr>
                        <a:t>Sticky knowledge </a:t>
                      </a: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1100" dirty="0" smtClean="0"/>
                        <a:t>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DF42D42-0CEB-435B-AD2D-0ADD93E98E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97730">
            <a:off x="650093" y="402385"/>
            <a:ext cx="1192809" cy="386669"/>
          </a:xfrm>
          <a:prstGeom prst="rect">
            <a:avLst/>
          </a:prstGeom>
        </p:spPr>
      </p:pic>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spTree>
    <p:extLst>
      <p:ext uri="{BB962C8B-B14F-4D97-AF65-F5344CB8AC3E}">
        <p14:creationId xmlns:p14="http://schemas.microsoft.com/office/powerpoint/2010/main" val="249291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80024315"/>
              </p:ext>
            </p:extLst>
          </p:nvPr>
        </p:nvGraphicFramePr>
        <p:xfrm>
          <a:off x="231033" y="575513"/>
          <a:ext cx="11459364" cy="502996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smtClean="0"/>
                        <a:t>All about me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baseline="0" dirty="0" smtClean="0">
                          <a:latin typeface="Amatic SC" panose="00000500000000000000" pitchFamily="2" charset="-79"/>
                          <a:cs typeface="Amatic SC" panose="00000500000000000000" pitchFamily="2" charset="-79"/>
                        </a:rPr>
                        <a:t>History</a:t>
                      </a: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lnSpc>
                          <a:spcPct val="107000"/>
                        </a:lnSpc>
                        <a:spcAft>
                          <a:spcPts val="0"/>
                        </a:spcAft>
                      </a:pPr>
                      <a:r>
                        <a:rPr lang="en-GB" sz="900" u="sng" dirty="0" smtClean="0">
                          <a:effectLst/>
                          <a:latin typeface="Comic Sans MS" panose="030F0702030302020204" pitchFamily="66" charset="0"/>
                          <a:ea typeface="Calibri" panose="020F0502020204030204" pitchFamily="34" charset="0"/>
                          <a:cs typeface="Arial" panose="020B0604020202020204" pitchFamily="34" charset="0"/>
                        </a:rPr>
                        <a:t>Key skills </a:t>
                      </a:r>
                    </a:p>
                    <a:p>
                      <a:pPr algn="ctr">
                        <a:lnSpc>
                          <a:spcPct val="107000"/>
                        </a:lnSpc>
                        <a:spcAft>
                          <a:spcPts val="0"/>
                        </a:spcAft>
                      </a:pPr>
                      <a:r>
                        <a:rPr lang="en-GB" sz="900" u="sng" dirty="0" smtClean="0">
                          <a:effectLst/>
                          <a:latin typeface="Comic Sans MS" panose="030F0702030302020204" pitchFamily="66" charset="0"/>
                          <a:ea typeface="Calibri" panose="020F0502020204030204" pitchFamily="34" charset="0"/>
                          <a:cs typeface="Arial" panose="020B0604020202020204" pitchFamily="34" charset="0"/>
                        </a:rPr>
                        <a:t>Chronological knowledge and understanding</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Use every day language related to time.</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Order and sequence familiar events.</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Talk about past and present events in their own lives.</a:t>
                      </a:r>
                      <a:endParaRPr lang="en-GB" sz="900" u="sng" dirty="0" smtClean="0">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Describe many story settings, events and characters.</a:t>
                      </a:r>
                    </a:p>
                    <a:p>
                      <a:pPr algn="ctr">
                        <a:lnSpc>
                          <a:spcPct val="107000"/>
                        </a:lnSpc>
                        <a:spcAft>
                          <a:spcPts val="0"/>
                        </a:spcAft>
                      </a:pPr>
                      <a:r>
                        <a:rPr lang="en-GB" sz="900" u="sng" dirty="0" smtClean="0">
                          <a:effectLst/>
                          <a:latin typeface="Comic Sans MS" panose="030F0702030302020204" pitchFamily="66" charset="0"/>
                          <a:ea typeface="Calibri" panose="020F0502020204030204" pitchFamily="34" charset="0"/>
                          <a:cs typeface="Arial" panose="020B0604020202020204" pitchFamily="34" charset="0"/>
                        </a:rPr>
                        <a:t>Historical terms</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Extend vocabulary e.g. past, before, present, future.</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u="sng" dirty="0" smtClean="0">
                          <a:effectLst/>
                          <a:latin typeface="Comic Sans MS" panose="030F0702030302020204" pitchFamily="66" charset="0"/>
                          <a:ea typeface="Calibri" panose="020F0502020204030204" pitchFamily="34" charset="0"/>
                          <a:cs typeface="Arial" panose="020B0604020202020204" pitchFamily="34" charset="0"/>
                        </a:rPr>
                        <a:t>Historical enquiry</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Be curious about people and show interest in stories.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Explain own knowledge and understanding and ask appropriate questions.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Know about similarities, differences, patterns and change.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Question why things happen and give explanations. </a:t>
                      </a:r>
                      <a:endParaRPr lang="en-GB"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Recognise and describe special times or events.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smtClean="0">
                          <a:effectLst/>
                          <a:latin typeface="Comic Sans MS" panose="030F0702030302020204" pitchFamily="66" charset="0"/>
                          <a:ea typeface="Calibri" panose="020F0502020204030204" pitchFamily="34" charset="0"/>
                          <a:cs typeface="Arial" panose="020B0604020202020204" pitchFamily="34" charset="0"/>
                        </a:rPr>
                        <a:t>Be curious about people and show interest in stories.</a:t>
                      </a:r>
                      <a:r>
                        <a:rPr lang="en-GB" sz="1100" dirty="0" smtClean="0">
                          <a:effectLst/>
                          <a:latin typeface="Comic Sans MS" panose="030F0702030302020204" pitchFamily="66" charset="0"/>
                          <a:ea typeface="Calibri" panose="020F0502020204030204" pitchFamily="34" charset="0"/>
                          <a:cs typeface="Arial" panose="020B0604020202020204" pitchFamily="34" charset="0"/>
                        </a:rPr>
                        <a: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dirty="0" smtClean="0">
                          <a:solidFill>
                            <a:schemeClr val="bg1">
                              <a:lumMod val="50000"/>
                            </a:schemeClr>
                          </a:solidFill>
                          <a:latin typeface="+mn-lt"/>
                          <a:cs typeface="Amatic SC" panose="00000500000000000000" pitchFamily="2" charset="-79"/>
                        </a:rPr>
                        <a:t>Sticky</a:t>
                      </a:r>
                      <a:r>
                        <a:rPr lang="en-GB" sz="1100" b="1" baseline="0" dirty="0" smtClean="0">
                          <a:solidFill>
                            <a:schemeClr val="bg1">
                              <a:lumMod val="50000"/>
                            </a:schemeClr>
                          </a:solidFill>
                          <a:latin typeface="+mn-lt"/>
                          <a:cs typeface="Amatic SC" panose="00000500000000000000" pitchFamily="2" charset="-79"/>
                        </a:rPr>
                        <a:t> knowledge </a:t>
                      </a:r>
                    </a:p>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00" b="1" dirty="0" smtClean="0">
                          <a:solidFill>
                            <a:schemeClr val="bg1">
                              <a:lumMod val="50000"/>
                            </a:schemeClr>
                          </a:solidFill>
                          <a:latin typeface="+mn-lt"/>
                          <a:cs typeface="Amatic SC" panose="00000500000000000000" pitchFamily="2" charset="-79"/>
                        </a:rPr>
                        <a:t>Sticky</a:t>
                      </a:r>
                      <a:r>
                        <a:rPr lang="en-GB" sz="1000" b="1" baseline="0" dirty="0" smtClean="0">
                          <a:solidFill>
                            <a:schemeClr val="bg1">
                              <a:lumMod val="50000"/>
                            </a:schemeClr>
                          </a:solidFill>
                          <a:latin typeface="+mn-lt"/>
                          <a:cs typeface="Amatic SC" panose="00000500000000000000" pitchFamily="2" charset="-79"/>
                        </a:rPr>
                        <a:t> knowledge </a:t>
                      </a:r>
                    </a:p>
                    <a:p>
                      <a:pPr algn="ctr">
                        <a:lnSpc>
                          <a:spcPct val="107000"/>
                        </a:lnSpc>
                        <a:spcAft>
                          <a:spcPts val="0"/>
                        </a:spcAft>
                      </a:pP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lumMod val="50000"/>
                            </a:schemeClr>
                          </a:solidFill>
                          <a:latin typeface="+mn-lt"/>
                          <a:cs typeface="Amatic SC" panose="00000500000000000000" pitchFamily="2" charset="-79"/>
                        </a:rPr>
                        <a:t>Sticky knowledge </a:t>
                      </a: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bg1">
                              <a:lumMod val="50000"/>
                            </a:schemeClr>
                          </a:solidFill>
                          <a:latin typeface="+mn-lt"/>
                          <a:cs typeface="Amatic SC" panose="00000500000000000000" pitchFamily="2" charset="-79"/>
                        </a:rPr>
                        <a:t>Sticky</a:t>
                      </a:r>
                      <a:r>
                        <a:rPr lang="en-GB" sz="900" b="1" baseline="0" dirty="0" smtClean="0">
                          <a:solidFill>
                            <a:schemeClr val="bg1">
                              <a:lumMod val="50000"/>
                            </a:schemeClr>
                          </a:solidFill>
                          <a:latin typeface="+mn-lt"/>
                          <a:cs typeface="Amatic SC" panose="00000500000000000000" pitchFamily="2" charset="-79"/>
                        </a:rPr>
                        <a:t> knowledge </a:t>
                      </a: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bg1">
                              <a:lumMod val="50000"/>
                            </a:schemeClr>
                          </a:solidFill>
                          <a:latin typeface="+mn-lt"/>
                          <a:cs typeface="Amatic SC" panose="00000500000000000000" pitchFamily="2" charset="-79"/>
                        </a:rPr>
                        <a:t>Sticky</a:t>
                      </a:r>
                      <a:r>
                        <a:rPr lang="en-GB" sz="1000" b="1" baseline="0" dirty="0" smtClean="0">
                          <a:solidFill>
                            <a:schemeClr val="bg1">
                              <a:lumMod val="50000"/>
                            </a:schemeClr>
                          </a:solidFill>
                          <a:latin typeface="+mn-lt"/>
                          <a:cs typeface="Amatic SC" panose="00000500000000000000" pitchFamily="2" charset="-79"/>
                        </a:rPr>
                        <a:t> knowledge </a:t>
                      </a:r>
                    </a:p>
                    <a:p>
                      <a:pPr algn="ct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spTree>
    <p:extLst>
      <p:ext uri="{BB962C8B-B14F-4D97-AF65-F5344CB8AC3E}">
        <p14:creationId xmlns:p14="http://schemas.microsoft.com/office/powerpoint/2010/main" val="5330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773079"/>
              </p:ext>
            </p:extLst>
          </p:nvPr>
        </p:nvGraphicFramePr>
        <p:xfrm>
          <a:off x="262488" y="492233"/>
          <a:ext cx="11459364" cy="721770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58976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5099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777752">
                <a:tc rowSpan="3">
                  <a:txBody>
                    <a:bodyPr/>
                    <a:lstStyle/>
                    <a:p>
                      <a:pPr algn="ctr"/>
                      <a:r>
                        <a:rPr lang="en-US" sz="2400" b="1" dirty="0" smtClean="0">
                          <a:latin typeface="Amatic SC" panose="00000500000000000000" pitchFamily="2" charset="-79"/>
                          <a:cs typeface="Amatic SC" panose="00000500000000000000" pitchFamily="2" charset="-79"/>
                        </a:rPr>
                        <a:t>Geography </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r>
                        <a:rPr lang="en-US" sz="800" dirty="0"/>
                        <a:t>Understanding the world involves guiding children to </a:t>
                      </a:r>
                      <a:r>
                        <a:rPr lang="en-US" sz="800" b="1" dirty="0"/>
                        <a:t>make sense of their physical world and their community</a:t>
                      </a:r>
                      <a:r>
                        <a:rPr lang="en-US" sz="800" dirty="0" smtClean="0"/>
                        <a:t>.</a:t>
                      </a:r>
                    </a:p>
                    <a:p>
                      <a:r>
                        <a:rPr lang="en-US" sz="800" dirty="0" smtClean="0"/>
                        <a:t>Key skills</a:t>
                      </a:r>
                    </a:p>
                    <a:p>
                      <a:r>
                        <a:rPr lang="en-US" sz="800" dirty="0" smtClean="0"/>
                        <a:t> </a:t>
                      </a:r>
                      <a:r>
                        <a:rPr lang="en-GB" sz="800" u="sng" kern="1200" dirty="0" smtClean="0">
                          <a:solidFill>
                            <a:schemeClr val="dk1"/>
                          </a:solidFill>
                          <a:effectLst/>
                          <a:latin typeface="+mn-lt"/>
                          <a:ea typeface="+mn-ea"/>
                          <a:cs typeface="+mn-cs"/>
                        </a:rPr>
                        <a:t>Communicate geographically</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Use</a:t>
                      </a:r>
                      <a:r>
                        <a:rPr lang="en-GB" sz="800" u="sng" kern="1200" dirty="0" smtClean="0">
                          <a:solidFill>
                            <a:schemeClr val="dk1"/>
                          </a:solidFill>
                          <a:effectLst/>
                          <a:latin typeface="+mn-lt"/>
                          <a:ea typeface="+mn-ea"/>
                          <a:cs typeface="+mn-cs"/>
                        </a:rPr>
                        <a:t> </a:t>
                      </a:r>
                      <a:r>
                        <a:rPr lang="en-GB" sz="800" kern="1200" dirty="0" smtClean="0">
                          <a:solidFill>
                            <a:schemeClr val="dk1"/>
                          </a:solidFill>
                          <a:effectLst/>
                          <a:latin typeface="+mn-lt"/>
                          <a:ea typeface="+mn-ea"/>
                          <a:cs typeface="+mn-cs"/>
                        </a:rPr>
                        <a:t>simple locational and directional language (E.g. near and far, left and right) to describe the location of features.</a:t>
                      </a:r>
                      <a:r>
                        <a:rPr lang="en-GB" sz="800" u="sng" kern="1200" dirty="0" smtClean="0">
                          <a:solidFill>
                            <a:schemeClr val="dk1"/>
                          </a:solidFill>
                          <a:effectLst/>
                          <a:latin typeface="+mn-lt"/>
                          <a:ea typeface="+mn-ea"/>
                          <a:cs typeface="+mn-cs"/>
                        </a:rPr>
                        <a:t> </a:t>
                      </a:r>
                      <a:endParaRPr lang="en-GB" sz="800" kern="1200" dirty="0" smtClean="0">
                        <a:solidFill>
                          <a:schemeClr val="dk1"/>
                        </a:solidFill>
                        <a:effectLst/>
                        <a:latin typeface="+mn-lt"/>
                        <a:ea typeface="+mn-ea"/>
                        <a:cs typeface="+mn-cs"/>
                      </a:endParaRPr>
                    </a:p>
                    <a:p>
                      <a:r>
                        <a:rPr lang="en-GB" sz="800" u="sng" kern="1200" dirty="0" smtClean="0">
                          <a:solidFill>
                            <a:schemeClr val="dk1"/>
                          </a:solidFill>
                          <a:effectLst/>
                          <a:latin typeface="+mn-lt"/>
                          <a:ea typeface="+mn-ea"/>
                          <a:cs typeface="+mn-cs"/>
                        </a:rPr>
                        <a:t>Enquire geographically</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Ask and answer geographical questions (e.g. What is this place like? What do people do in this place?)</a:t>
                      </a:r>
                    </a:p>
                    <a:p>
                      <a:r>
                        <a:rPr lang="en-GB" sz="800" u="sng" kern="1200" dirty="0" smtClean="0">
                          <a:solidFill>
                            <a:schemeClr val="dk1"/>
                          </a:solidFill>
                          <a:effectLst/>
                          <a:latin typeface="+mn-lt"/>
                          <a:ea typeface="+mn-ea"/>
                          <a:cs typeface="+mn-cs"/>
                        </a:rPr>
                        <a:t>Mapping</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Use world maps, atlases and globes to identify the UK. </a:t>
                      </a:r>
                    </a:p>
                    <a:p>
                      <a:r>
                        <a:rPr lang="en-GB" sz="800" kern="1200" dirty="0" smtClean="0">
                          <a:solidFill>
                            <a:schemeClr val="dk1"/>
                          </a:solidFill>
                          <a:effectLst/>
                          <a:latin typeface="+mn-lt"/>
                          <a:ea typeface="+mn-ea"/>
                          <a:cs typeface="+mn-cs"/>
                        </a:rPr>
                        <a:t>Use world maps, atlases and globes to identify the UK. </a:t>
                      </a:r>
                    </a:p>
                    <a:p>
                      <a:r>
                        <a:rPr lang="en-GB" sz="800" kern="1200" dirty="0" smtClean="0">
                          <a:solidFill>
                            <a:schemeClr val="dk1"/>
                          </a:solidFill>
                          <a:effectLst/>
                          <a:latin typeface="+mn-lt"/>
                          <a:ea typeface="+mn-ea"/>
                          <a:cs typeface="+mn-cs"/>
                        </a:rPr>
                        <a:t>Use aerial photographs and plan perspectives to recognise landmarks and basic human and physical features.</a:t>
                      </a:r>
                    </a:p>
                    <a:p>
                      <a:r>
                        <a:rPr lang="en-GB" sz="800" u="sng" kern="1200" dirty="0" smtClean="0">
                          <a:solidFill>
                            <a:schemeClr val="dk1"/>
                          </a:solidFill>
                          <a:effectLst/>
                          <a:latin typeface="+mn-lt"/>
                          <a:ea typeface="+mn-ea"/>
                          <a:cs typeface="+mn-cs"/>
                        </a:rPr>
                        <a:t>Location</a:t>
                      </a:r>
                      <a:endParaRPr lang="en-GB" sz="800" kern="1200" dirty="0" smtClean="0">
                        <a:solidFill>
                          <a:schemeClr val="dk1"/>
                        </a:solidFill>
                        <a:effectLst/>
                        <a:latin typeface="+mn-lt"/>
                        <a:ea typeface="+mn-ea"/>
                        <a:cs typeface="+mn-cs"/>
                      </a:endParaRPr>
                    </a:p>
                    <a:p>
                      <a:r>
                        <a:rPr lang="en-GB" sz="800" u="sng" kern="1200" dirty="0" smtClean="0">
                          <a:solidFill>
                            <a:schemeClr val="dk1"/>
                          </a:solidFill>
                          <a:effectLst/>
                          <a:latin typeface="+mn-lt"/>
                          <a:ea typeface="+mn-ea"/>
                          <a:cs typeface="+mn-cs"/>
                        </a:rPr>
                        <a:t>(Space)</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Name, locate and identify  England and London and its surrounding seas.</a:t>
                      </a:r>
                    </a:p>
                    <a:p>
                      <a:r>
                        <a:rPr lang="en-GB" sz="800" kern="1200" dirty="0" smtClean="0">
                          <a:solidFill>
                            <a:schemeClr val="dk1"/>
                          </a:solidFill>
                          <a:effectLst/>
                          <a:latin typeface="+mn-lt"/>
                          <a:ea typeface="+mn-ea"/>
                          <a:cs typeface="+mn-cs"/>
                        </a:rPr>
                        <a:t>Name, locate and identify Africa and name some of its countries</a:t>
                      </a:r>
                    </a:p>
                    <a:p>
                      <a:r>
                        <a:rPr lang="en-GB" sz="800" kern="1200" dirty="0" smtClean="0">
                          <a:solidFill>
                            <a:schemeClr val="dk1"/>
                          </a:solidFill>
                          <a:effectLst/>
                          <a:latin typeface="+mn-lt"/>
                          <a:ea typeface="+mn-ea"/>
                          <a:cs typeface="+mn-cs"/>
                        </a:rPr>
                        <a:t>Name and locate Europe</a:t>
                      </a:r>
                    </a:p>
                    <a:p>
                      <a:r>
                        <a:rPr lang="en-GB" sz="800" u="sng" kern="1200" dirty="0" smtClean="0">
                          <a:solidFill>
                            <a:schemeClr val="dk1"/>
                          </a:solidFill>
                          <a:effectLst/>
                          <a:latin typeface="+mn-lt"/>
                          <a:ea typeface="+mn-ea"/>
                          <a:cs typeface="+mn-cs"/>
                        </a:rPr>
                        <a:t>Place </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Identify the key features of a city</a:t>
                      </a:r>
                    </a:p>
                    <a:p>
                      <a:r>
                        <a:rPr lang="en-GB" sz="800" kern="1200" dirty="0" smtClean="0">
                          <a:solidFill>
                            <a:schemeClr val="dk1"/>
                          </a:solidFill>
                          <a:effectLst/>
                          <a:latin typeface="+mn-lt"/>
                          <a:ea typeface="+mn-ea"/>
                          <a:cs typeface="+mn-cs"/>
                        </a:rPr>
                        <a:t> </a:t>
                      </a:r>
                      <a:r>
                        <a:rPr lang="en-GB" sz="800" u="sng" kern="1200" dirty="0" smtClean="0">
                          <a:solidFill>
                            <a:schemeClr val="dk1"/>
                          </a:solidFill>
                          <a:effectLst/>
                          <a:latin typeface="+mn-lt"/>
                          <a:ea typeface="+mn-ea"/>
                          <a:cs typeface="+mn-cs"/>
                        </a:rPr>
                        <a:t>Physical processes</a:t>
                      </a:r>
                      <a:endParaRPr lang="en-GB" sz="800" kern="1200" dirty="0" smtClean="0">
                        <a:solidFill>
                          <a:schemeClr val="dk1"/>
                        </a:solidFill>
                        <a:effectLst/>
                        <a:latin typeface="+mn-lt"/>
                        <a:ea typeface="+mn-ea"/>
                        <a:cs typeface="+mn-cs"/>
                      </a:endParaRPr>
                    </a:p>
                    <a:p>
                      <a:r>
                        <a:rPr lang="en-GB" sz="800" kern="1200" dirty="0" smtClean="0">
                          <a:solidFill>
                            <a:schemeClr val="dk1"/>
                          </a:solidFill>
                          <a:effectLst/>
                          <a:latin typeface="+mn-lt"/>
                          <a:ea typeface="+mn-ea"/>
                          <a:cs typeface="+mn-cs"/>
                        </a:rPr>
                        <a:t>Identify the weather daily and the seasons.</a:t>
                      </a:r>
                    </a:p>
                    <a:p>
                      <a:r>
                        <a:rPr lang="en-GB" sz="800" kern="1200" dirty="0" smtClean="0">
                          <a:solidFill>
                            <a:schemeClr val="dk1"/>
                          </a:solidFill>
                          <a:effectLst/>
                          <a:latin typeface="+mn-lt"/>
                          <a:ea typeface="+mn-ea"/>
                          <a:cs typeface="+mn-cs"/>
                        </a:rPr>
                        <a:t>To identify key physical features including: Beach, coast, mountain and river</a:t>
                      </a:r>
                      <a:endParaRPr lang="en-GB" sz="800" b="0" dirty="0" smtClean="0">
                        <a:solidFill>
                          <a:schemeClr val="tx1"/>
                        </a:solidFill>
                        <a:effectLst/>
                        <a:latin typeface="+mn-lt"/>
                        <a:ea typeface="Calibri" panose="020F0502020204030204" pitchFamily="34" charset="0"/>
                        <a:cs typeface="Amatic SC" panose="00000500000000000000" pitchFamily="2" charset="-79"/>
                      </a:endParaRPr>
                    </a:p>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3250741">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800" b="1" dirty="0" smtClean="0">
                          <a:solidFill>
                            <a:schemeClr val="bg1">
                              <a:lumMod val="50000"/>
                            </a:schemeClr>
                          </a:solidFill>
                          <a:latin typeface="+mn-lt"/>
                          <a:cs typeface="Amatic SC" panose="00000500000000000000" pitchFamily="2" charset="-79"/>
                        </a:rPr>
                        <a:t>Sticky</a:t>
                      </a:r>
                      <a:r>
                        <a:rPr lang="en-GB" sz="800" b="1" baseline="0" dirty="0" smtClean="0">
                          <a:solidFill>
                            <a:schemeClr val="bg1">
                              <a:lumMod val="50000"/>
                            </a:schemeClr>
                          </a:solidFill>
                          <a:latin typeface="+mn-lt"/>
                          <a:cs typeface="Amatic SC" panose="00000500000000000000" pitchFamily="2" charset="-79"/>
                        </a:rPr>
                        <a:t> knowledge </a:t>
                      </a:r>
                    </a:p>
                    <a:p>
                      <a:pPr marL="171450" indent="-171450">
                        <a:lnSpc>
                          <a:spcPct val="100000"/>
                        </a:lnSpc>
                        <a:spcBef>
                          <a:spcPts val="100"/>
                        </a:spcBef>
                        <a:spcAft>
                          <a:spcPts val="800"/>
                        </a:spcAft>
                        <a:buFont typeface="Courier New" panose="02070309020205020404" pitchFamily="49" charset="0"/>
                        <a:buChar char="o"/>
                      </a:pP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800" b="1" dirty="0" smtClean="0">
                          <a:solidFill>
                            <a:schemeClr val="bg1">
                              <a:lumMod val="50000"/>
                            </a:schemeClr>
                          </a:solidFill>
                          <a:latin typeface="+mn-lt"/>
                          <a:cs typeface="Amatic SC" panose="00000500000000000000" pitchFamily="2" charset="-79"/>
                        </a:rPr>
                        <a:t>Sticky</a:t>
                      </a:r>
                      <a:r>
                        <a:rPr lang="en-GB" sz="800" b="1" baseline="0" dirty="0" smtClean="0">
                          <a:solidFill>
                            <a:schemeClr val="bg1">
                              <a:lumMod val="50000"/>
                            </a:schemeClr>
                          </a:solidFill>
                          <a:latin typeface="+mn-lt"/>
                          <a:cs typeface="Amatic SC" panose="00000500000000000000" pitchFamily="2" charset="-79"/>
                        </a:rPr>
                        <a:t> knowledge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bg1">
                              <a:lumMod val="50000"/>
                            </a:schemeClr>
                          </a:solidFill>
                          <a:latin typeface="+mn-lt"/>
                          <a:cs typeface="Amatic SC" panose="00000500000000000000" pitchFamily="2" charset="-79"/>
                        </a:rPr>
                        <a:t>Sticky</a:t>
                      </a:r>
                      <a:r>
                        <a:rPr lang="en-GB" sz="800" b="1" baseline="0" dirty="0" smtClean="0">
                          <a:solidFill>
                            <a:schemeClr val="bg1">
                              <a:lumMod val="50000"/>
                            </a:schemeClr>
                          </a:solidFill>
                          <a:latin typeface="+mn-lt"/>
                          <a:cs typeface="Amatic SC" panose="00000500000000000000" pitchFamily="2" charset="-79"/>
                        </a:rPr>
                        <a:t> knowledge </a:t>
                      </a:r>
                    </a:p>
                    <a:p>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800" b="1" dirty="0" smtClean="0">
                          <a:solidFill>
                            <a:schemeClr val="bg1">
                              <a:lumMod val="50000"/>
                            </a:schemeClr>
                          </a:solidFill>
                          <a:latin typeface="+mn-lt"/>
                          <a:cs typeface="Amatic SC" panose="00000500000000000000" pitchFamily="2" charset="-79"/>
                        </a:rPr>
                        <a:t>Sticky</a:t>
                      </a:r>
                      <a:r>
                        <a:rPr lang="en-GB" sz="800" b="1" baseline="0" dirty="0" smtClean="0">
                          <a:solidFill>
                            <a:schemeClr val="bg1">
                              <a:lumMod val="50000"/>
                            </a:schemeClr>
                          </a:solidFill>
                          <a:latin typeface="+mn-lt"/>
                          <a:cs typeface="Amatic SC" panose="00000500000000000000" pitchFamily="2" charset="-79"/>
                        </a:rPr>
                        <a:t> knowledge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800" b="1" dirty="0" smtClean="0">
                          <a:solidFill>
                            <a:schemeClr val="bg1">
                              <a:lumMod val="50000"/>
                            </a:schemeClr>
                          </a:solidFill>
                          <a:latin typeface="+mn-lt"/>
                          <a:cs typeface="Amatic SC" panose="00000500000000000000" pitchFamily="2" charset="-79"/>
                        </a:rPr>
                        <a:t>Sticky</a:t>
                      </a:r>
                      <a:r>
                        <a:rPr lang="en-GB" sz="800" b="1" baseline="0" dirty="0" smtClean="0">
                          <a:solidFill>
                            <a:schemeClr val="bg1">
                              <a:lumMod val="50000"/>
                            </a:schemeClr>
                          </a:solidFill>
                          <a:latin typeface="+mn-lt"/>
                          <a:cs typeface="Amatic SC" panose="00000500000000000000" pitchFamily="2" charset="-79"/>
                        </a:rPr>
                        <a:t> knowledge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800" b="1" dirty="0" smtClean="0">
                          <a:solidFill>
                            <a:schemeClr val="bg1">
                              <a:lumMod val="50000"/>
                            </a:schemeClr>
                          </a:solidFill>
                          <a:latin typeface="+mn-lt"/>
                          <a:cs typeface="Amatic SC" panose="00000500000000000000" pitchFamily="2" charset="-79"/>
                        </a:rPr>
                        <a:t>Sticky</a:t>
                      </a:r>
                      <a:r>
                        <a:rPr lang="en-GB" sz="800" b="1" baseline="0" dirty="0" smtClean="0">
                          <a:solidFill>
                            <a:schemeClr val="bg1">
                              <a:lumMod val="50000"/>
                            </a:schemeClr>
                          </a:solidFill>
                          <a:latin typeface="+mn-lt"/>
                          <a:cs typeface="Amatic SC" panose="00000500000000000000" pitchFamily="2" charset="-79"/>
                        </a:rPr>
                        <a:t> knowledge </a:t>
                      </a: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48453">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11686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20E47392-370A-4989-B303-86ED92B4CA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97730">
            <a:off x="3419419" y="179179"/>
            <a:ext cx="668437" cy="204833"/>
          </a:xfrm>
          <a:prstGeom prst="rect">
            <a:avLst/>
          </a:prstGeom>
        </p:spPr>
      </p:pic>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3144842"/>
              </p:ext>
            </p:extLst>
          </p:nvPr>
        </p:nvGraphicFramePr>
        <p:xfrm>
          <a:off x="133491" y="501550"/>
          <a:ext cx="11925018" cy="691134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a:t>
                      </a:r>
                      <a:r>
                        <a:rPr lang="en-US" sz="2400" dirty="0" smtClean="0">
                          <a:solidFill>
                            <a:schemeClr val="bg1">
                              <a:lumMod val="50000"/>
                            </a:schemeClr>
                          </a:solidFill>
                          <a:latin typeface="Amatic SC" panose="00000500000000000000" pitchFamily="2" charset="-79"/>
                          <a:cs typeface="Amatic SC" panose="00000500000000000000" pitchFamily="2" charset="-79"/>
                        </a:rPr>
                        <a:t>1 (history)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a:t>
                      </a:r>
                      <a:r>
                        <a:rPr lang="en-US" sz="2400" dirty="0" smtClean="0">
                          <a:solidFill>
                            <a:schemeClr val="bg1">
                              <a:lumMod val="50000"/>
                            </a:schemeClr>
                          </a:solidFill>
                          <a:latin typeface="Amatic SC" panose="00000500000000000000" pitchFamily="2" charset="-79"/>
                          <a:cs typeface="Amatic SC" panose="00000500000000000000" pitchFamily="2" charset="-79"/>
                        </a:rPr>
                        <a:t>2 (history)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a:t>
                      </a:r>
                      <a:r>
                        <a:rPr lang="en-US" sz="2400" dirty="0" smtClean="0">
                          <a:solidFill>
                            <a:schemeClr val="bg1">
                              <a:lumMod val="50000"/>
                            </a:schemeClr>
                          </a:solidFill>
                          <a:latin typeface="Amatic SC" panose="00000500000000000000" pitchFamily="2" charset="-79"/>
                          <a:cs typeface="Amatic SC" panose="00000500000000000000" pitchFamily="2" charset="-79"/>
                        </a:rPr>
                        <a:t>1</a:t>
                      </a:r>
                      <a:r>
                        <a:rPr lang="en-GB" sz="2400" dirty="0" smtClean="0">
                          <a:solidFill>
                            <a:schemeClr val="bg1">
                              <a:lumMod val="50000"/>
                            </a:schemeClr>
                          </a:solidFill>
                          <a:latin typeface="Amatic SC" panose="00000500000000000000" pitchFamily="2" charset="-79"/>
                          <a:cs typeface="Amatic SC" panose="00000500000000000000" pitchFamily="2" charset="-79"/>
                        </a:rPr>
                        <a:t>(geography)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a:t>
                      </a:r>
                      <a:r>
                        <a:rPr lang="en-US" sz="2400" dirty="0" smtClean="0">
                          <a:solidFill>
                            <a:schemeClr val="bg1">
                              <a:lumMod val="50000"/>
                            </a:schemeClr>
                          </a:solidFill>
                          <a:latin typeface="Amatic SC" panose="00000500000000000000" pitchFamily="2" charset="-79"/>
                          <a:cs typeface="Amatic SC" panose="00000500000000000000" pitchFamily="2" charset="-79"/>
                        </a:rPr>
                        <a:t>2 (Geography)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smtClean="0">
                          <a:solidFill>
                            <a:schemeClr val="bg1">
                              <a:lumMod val="50000"/>
                            </a:schemeClr>
                          </a:solidFill>
                          <a:latin typeface="Amatic SC" panose="00000500000000000000" pitchFamily="2" charset="-79"/>
                          <a:cs typeface="Amatic SC" panose="00000500000000000000" pitchFamily="2" charset="-79"/>
                        </a:rPr>
                        <a:t>Summer 1</a:t>
                      </a:r>
                      <a:r>
                        <a:rPr lang="en-US" sz="2400" baseline="0" dirty="0" smtClean="0">
                          <a:solidFill>
                            <a:schemeClr val="bg1">
                              <a:lumMod val="50000"/>
                            </a:schemeClr>
                          </a:solidFill>
                          <a:latin typeface="Amatic SC" panose="00000500000000000000" pitchFamily="2" charset="-79"/>
                          <a:cs typeface="Amatic SC" panose="00000500000000000000" pitchFamily="2" charset="-79"/>
                        </a:rPr>
                        <a:t> (History Geography)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a:t>
                      </a:r>
                      <a:r>
                        <a:rPr lang="en-US" sz="2400" dirty="0" smtClean="0">
                          <a:solidFill>
                            <a:schemeClr val="bg1">
                              <a:lumMod val="50000"/>
                            </a:schemeClr>
                          </a:solidFill>
                          <a:latin typeface="Amatic SC" panose="00000500000000000000" pitchFamily="2" charset="-79"/>
                          <a:cs typeface="Amatic SC" panose="00000500000000000000" pitchFamily="2" charset="-79"/>
                        </a:rPr>
                        <a:t>2 (history)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 / New Beginnings </a:t>
                      </a:r>
                    </a:p>
                    <a:p>
                      <a:pPr algn="ctr"/>
                      <a:r>
                        <a:rPr lang="en-US" sz="1050" dirty="0">
                          <a:solidFill>
                            <a:schemeClr val="tx1"/>
                          </a:solidFill>
                          <a:latin typeface="+mn-lt"/>
                          <a:cs typeface="Amatic SC" panose="00000500000000000000" pitchFamily="2" charset="-79"/>
                        </a:rPr>
                        <a:t>Superheroes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Little Red Hen - 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Old favourites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Library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Cinderella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Life cycles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Climates / Hibernation </a:t>
                      </a:r>
                    </a:p>
                    <a:p>
                      <a:pPr algn="ctr"/>
                      <a:r>
                        <a:rPr lang="en-US" sz="1050" dirty="0">
                          <a:solidFill>
                            <a:schemeClr val="tx1"/>
                          </a:solidFill>
                          <a:latin typeface="+mn-lt"/>
                          <a:cs typeface="Amatic SC" panose="00000500000000000000" pitchFamily="2" charset="-79"/>
                        </a:rPr>
                        <a:t>Down on the Farm </a:t>
                      </a:r>
                    </a:p>
                    <a:p>
                      <a:pPr algn="ctr"/>
                      <a:r>
                        <a:rPr lang="en-US" sz="1050" dirty="0">
                          <a:solidFill>
                            <a:schemeClr val="tx1"/>
                          </a:solidFill>
                          <a:latin typeface="+mn-lt"/>
                          <a:cs typeface="Amatic SC" panose="00000500000000000000" pitchFamily="2" charset="-79"/>
                        </a:rPr>
                        <a:t>Min Beasts </a:t>
                      </a:r>
                    </a:p>
                    <a:p>
                      <a:pPr algn="ctr"/>
                      <a:r>
                        <a:rPr lang="en-US" sz="1050" dirty="0">
                          <a:solidFill>
                            <a:schemeClr val="tx1"/>
                          </a:solidFill>
                          <a:latin typeface="+mn-lt"/>
                          <a:cs typeface="Amatic SC" panose="00000500000000000000" pitchFamily="2" charset="-79"/>
                        </a:rPr>
                        <a:t>Animal Arts and crafts</a:t>
                      </a:r>
                    </a:p>
                    <a:p>
                      <a:pPr algn="ctr"/>
                      <a:r>
                        <a:rPr lang="en-US" sz="1050" dirty="0">
                          <a:solidFill>
                            <a:schemeClr val="tx1"/>
                          </a:solidFill>
                          <a:latin typeface="+mn-lt"/>
                          <a:cs typeface="Amatic SC" panose="00000500000000000000" pitchFamily="2" charset="-79"/>
                        </a:rPr>
                        <a:t>Night and day animals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David Attenborough </a:t>
                      </a:r>
                    </a:p>
                    <a:p>
                      <a:pPr algn="ctr"/>
                      <a:r>
                        <a:rPr lang="en-US" sz="1050" dirty="0">
                          <a:solidFill>
                            <a:schemeClr val="tx1"/>
                          </a:solidFill>
                          <a:latin typeface="+mn-lt"/>
                          <a:cs typeface="Amatic SC" panose="00000500000000000000" pitchFamily="2" charset="-79"/>
                        </a:rPr>
                        <a:t>Happy Habitats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Does the moon shine?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Forest School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Make a sculpture: Andy Goldsworthy </a:t>
                      </a:r>
                    </a:p>
                    <a:p>
                      <a:pPr algn="ctr"/>
                      <a:r>
                        <a:rPr lang="en-US" sz="1050" dirty="0">
                          <a:solidFill>
                            <a:schemeClr val="tx1"/>
                          </a:solidFill>
                          <a:latin typeface="+mn-lt"/>
                          <a:cs typeface="Amatic SC" panose="00000500000000000000" pitchFamily="2" charset="-79"/>
                        </a:rPr>
                        <a:t>Reduce, Reuse &amp; Recycle </a:t>
                      </a:r>
                    </a:p>
                    <a:p>
                      <a:pPr algn="ctr"/>
                      <a:r>
                        <a:rPr lang="en-US" sz="1050" dirty="0">
                          <a:solidFill>
                            <a:schemeClr val="tx1"/>
                          </a:solidFill>
                          <a:latin typeface="+mn-lt"/>
                          <a:cs typeface="Amatic SC" panose="00000500000000000000" pitchFamily="2" charset="-79"/>
                        </a:rPr>
                        <a:t>Fun Science /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Where do we live in the UK / world? </a:t>
                      </a:r>
                    </a:p>
                    <a:p>
                      <a:pPr algn="ctr"/>
                      <a:r>
                        <a:rPr lang="en-US" sz="1050" dirty="0">
                          <a:solidFill>
                            <a:schemeClr val="tx1"/>
                          </a:solidFill>
                          <a:latin typeface="+mn-lt"/>
                          <a:cs typeface="Amatic SC" panose="00000500000000000000" pitchFamily="2" charset="-79"/>
                        </a:rPr>
                        <a:t>Fly me to the moon! </a:t>
                      </a:r>
                    </a:p>
                    <a:p>
                      <a:pPr algn="ctr"/>
                      <a:r>
                        <a:rPr lang="en-US" sz="1050" dirty="0">
                          <a:solidFill>
                            <a:schemeClr val="tx1"/>
                          </a:solidFill>
                          <a:latin typeface="+mn-lt"/>
                          <a:cs typeface="Amatic SC" panose="00000500000000000000" pitchFamily="2" charset="-79"/>
                        </a:rPr>
                        <a:t>Vehicles past and Present </a:t>
                      </a:r>
                    </a:p>
                    <a:p>
                      <a:pPr algn="ctr"/>
                      <a:r>
                        <a:rPr lang="en-US" sz="1050" dirty="0">
                          <a:solidFill>
                            <a:schemeClr val="tx1"/>
                          </a:solidFill>
                          <a:latin typeface="+mn-lt"/>
                          <a:cs typeface="Amatic SC" panose="00000500000000000000" pitchFamily="2" charset="-79"/>
                        </a:rPr>
                        <a:t>Design your own transport! </a:t>
                      </a:r>
                    </a:p>
                    <a:p>
                      <a:pPr algn="ctr"/>
                      <a:r>
                        <a:rPr lang="en-US" sz="1050" dirty="0">
                          <a:solidFill>
                            <a:schemeClr val="tx1"/>
                          </a:solidFill>
                          <a:latin typeface="+mn-lt"/>
                          <a:cs typeface="Amatic SC" panose="00000500000000000000" pitchFamily="2" charset="-79"/>
                        </a:rPr>
                        <a:t>Who was Neil Armstrong?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a:solidFill>
                            <a:schemeClr val="tx1"/>
                          </a:solidFill>
                          <a:latin typeface="+mn-lt"/>
                          <a:cs typeface="Amatic SC" panose="00000500000000000000" pitchFamily="2" charset="-79"/>
                        </a:rPr>
                        <a:t>Fossils – Mary Anning </a:t>
                      </a:r>
                    </a:p>
                    <a:p>
                      <a:pPr algn="ctr"/>
                      <a:r>
                        <a:rPr lang="en-US" sz="1050" dirty="0">
                          <a:solidFill>
                            <a:schemeClr val="tx1"/>
                          </a:solidFill>
                          <a:latin typeface="+mn-lt"/>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art </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Stick 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Rainbow Fish </a:t>
                      </a:r>
                    </a:p>
                    <a:p>
                      <a:pPr algn="ctr"/>
                      <a:r>
                        <a:rPr lang="en-US" sz="1050" dirty="0">
                          <a:solidFill>
                            <a:schemeClr val="tx1"/>
                          </a:solidFill>
                          <a:latin typeface="+mn-lt"/>
                          <a:cs typeface="RM Typerighter old" panose="00000400000000000000" pitchFamily="2" charset="-79"/>
                        </a:rPr>
                        <a:t>Funny Bones </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Pete the Cat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Hansel &amp; Gretal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algn="ctr"/>
                      <a:r>
                        <a:rPr lang="en-GB" sz="1050" dirty="0">
                          <a:solidFill>
                            <a:schemeClr val="tx1"/>
                          </a:solidFill>
                          <a:latin typeface="+mn-lt"/>
                          <a:cs typeface="RM Typerighter old" panose="00000400000000000000" pitchFamily="2" charset="-79"/>
                        </a:rPr>
                        <a:t>Aghh Spider! </a:t>
                      </a:r>
                    </a:p>
                    <a:p>
                      <a:pPr algn="ctr"/>
                      <a:r>
                        <a:rPr lang="en-GB" sz="1050" dirty="0">
                          <a:solidFill>
                            <a:schemeClr val="tx1"/>
                          </a:solidFill>
                          <a:latin typeface="+mn-lt"/>
                          <a:cs typeface="RM Typerighter old" panose="00000400000000000000" pitchFamily="2" charset="-79"/>
                        </a:rPr>
                        <a:t>Tige who came to tea </a:t>
                      </a:r>
                    </a:p>
                    <a:p>
                      <a:pPr algn="ctr"/>
                      <a:r>
                        <a:rPr lang="en-GB" sz="1050" dirty="0">
                          <a:solidFill>
                            <a:schemeClr val="tx1"/>
                          </a:solidFill>
                          <a:latin typeface="+mn-lt"/>
                          <a:cs typeface="RM Typerighter old" panose="00000400000000000000" pitchFamily="2" charset="-79"/>
                        </a:rPr>
                        <a:t>Diary of a wombat</a:t>
                      </a:r>
                    </a:p>
                    <a:p>
                      <a:pPr algn="ctr"/>
                      <a:r>
                        <a:rPr lang="en-GB" sz="1050" dirty="0">
                          <a:solidFill>
                            <a:schemeClr val="tx1"/>
                          </a:solidFill>
                          <a:latin typeface="+mn-lt"/>
                          <a:cs typeface="RM Typerighter old" panose="00000400000000000000" pitchFamily="2" charset="-79"/>
                        </a:rPr>
                        <a:t>Elephant and the Bad Baby</a:t>
                      </a:r>
                    </a:p>
                    <a:p>
                      <a:pPr algn="ctr"/>
                      <a:r>
                        <a:rPr lang="en-GB" sz="1050" dirty="0">
                          <a:solidFill>
                            <a:schemeClr val="tx1"/>
                          </a:solidFill>
                          <a:latin typeface="+mn-lt"/>
                          <a:cs typeface="RM Typerighter old" panose="00000400000000000000" pitchFamily="2" charset="-79"/>
                        </a:rPr>
                        <a:t>Pig in the 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A stroll through the seasons</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Beegu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a:solidFill>
                            <a:schemeClr val="tx1"/>
                          </a:solidFill>
                          <a:latin typeface="+mn-lt"/>
                          <a:cs typeface="RM Typerighter old" panose="00000400000000000000" pitchFamily="2" charset="-79"/>
                        </a:rPr>
                        <a:t>Under the Sea Non – Fiction</a:t>
                      </a:r>
                    </a:p>
                    <a:p>
                      <a:pPr algn="ctr"/>
                      <a:r>
                        <a:rPr lang="en-US" sz="1050" dirty="0">
                          <a:solidFill>
                            <a:schemeClr val="tx1"/>
                          </a:solidFill>
                          <a:latin typeface="+mn-lt"/>
                          <a:cs typeface="RM Typerighter old" panose="00000400000000000000" pitchFamily="2" charset="-79"/>
                        </a:rPr>
                        <a:t>P is for Passport</a:t>
                      </a:r>
                    </a:p>
                    <a:p>
                      <a:pPr algn="ctr"/>
                      <a:r>
                        <a:rPr lang="en-US" sz="1050" dirty="0">
                          <a:solidFill>
                            <a:schemeClr val="tx1"/>
                          </a:solidFill>
                          <a:latin typeface="+mn-lt"/>
                          <a:cs typeface="RM Typerighter old" panose="00000400000000000000" pitchFamily="2" charset="-79"/>
                        </a:rPr>
                        <a:t>The Journey </a:t>
                      </a:r>
                    </a:p>
                    <a:p>
                      <a:pPr algn="ctr"/>
                      <a:r>
                        <a:rPr lang="en-US" sz="1050" dirty="0">
                          <a:solidFill>
                            <a:schemeClr val="tx1"/>
                          </a:solidFill>
                          <a:latin typeface="+mn-lt"/>
                          <a:cs typeface="RM Typerighter old" panose="00000400000000000000" pitchFamily="2" charset="-79"/>
                        </a:rPr>
                        <a:t>Zoom </a:t>
                      </a:r>
                    </a:p>
                    <a:p>
                      <a:pPr algn="ctr"/>
                      <a:r>
                        <a:rPr lang="en-US" sz="1050" dirty="0">
                          <a:solidFill>
                            <a:schemeClr val="tx1"/>
                          </a:solidFill>
                          <a:latin typeface="+mn-lt"/>
                          <a:cs typeface="RM Typerighter old" panose="00000400000000000000" pitchFamily="2" charset="-79"/>
                        </a:rPr>
                        <a:t>Passport to Paris </a:t>
                      </a:r>
                    </a:p>
                    <a:p>
                      <a:pPr algn="ctr"/>
                      <a:r>
                        <a:rPr lang="en-US" sz="1050" dirty="0">
                          <a:solidFill>
                            <a:schemeClr val="tx1"/>
                          </a:solidFill>
                          <a:latin typeface="+mn-lt"/>
                          <a:cs typeface="RM Typerighter old" panose="00000400000000000000" pitchFamily="2" charset="-79"/>
                        </a:rPr>
                        <a:t>World Atlases </a:t>
                      </a:r>
                    </a:p>
                    <a:p>
                      <a:pPr algn="ctr"/>
                      <a:r>
                        <a:rPr lang="en-US" sz="1050" dirty="0" err="1">
                          <a:solidFill>
                            <a:schemeClr val="tx1"/>
                          </a:solidFill>
                          <a:latin typeface="+mn-lt"/>
                          <a:cs typeface="RM Typerighter old" panose="00000400000000000000" pitchFamily="2" charset="-79"/>
                        </a:rPr>
                        <a:t>Tiddler</a:t>
                      </a:r>
                      <a:r>
                        <a:rPr lang="en-US" sz="1050" dirty="0">
                          <a:solidFill>
                            <a:schemeClr val="tx1"/>
                          </a:solidFill>
                          <a:latin typeface="+mn-lt"/>
                          <a:cs typeface="RM Typerighter old" panose="00000400000000000000" pitchFamily="2" charset="-79"/>
                        </a:rPr>
                        <a:t>  </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Remembrance Day </a:t>
                      </a:r>
                    </a:p>
                    <a:p>
                      <a:pPr algn="ctr"/>
                      <a:r>
                        <a:rPr lang="en-US" sz="1050" dirty="0">
                          <a:solidFill>
                            <a:schemeClr val="tx1"/>
                          </a:solidFill>
                          <a:latin typeface="+mn-lt"/>
                          <a:cs typeface="Amatic SC" panose="00000500000000000000" pitchFamily="2" charset="-79"/>
                        </a:rPr>
                        <a:t>Nurse / Firefighter visit </a:t>
                      </a:r>
                    </a:p>
                    <a:p>
                      <a:pPr algn="ctr"/>
                      <a:r>
                        <a:rPr lang="en-US" sz="1050" dirty="0">
                          <a:solidFill>
                            <a:schemeClr val="tx1"/>
                          </a:solidFill>
                          <a:latin typeface="+mn-lt"/>
                          <a:cs typeface="Amatic SC" panose="00000500000000000000" pitchFamily="2" charset="-79"/>
                        </a:rPr>
                        <a:t>Harvest Time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Talent show </a:t>
                      </a:r>
                    </a:p>
                    <a:p>
                      <a:pPr algn="ctr"/>
                      <a:r>
                        <a:rPr lang="en-US" sz="1050" dirty="0">
                          <a:solidFill>
                            <a:schemeClr val="tx1"/>
                          </a:solidFill>
                          <a:latin typeface="+mn-lt"/>
                          <a:cs typeface="Amatic SC" panose="00000500000000000000" pitchFamily="2" charset="-79"/>
                        </a:rPr>
                        <a:t>Roald Dahl Day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What do I want to be when I grow up? Video for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Stories by the Fireside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Space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Zoo Lab visit </a:t>
                      </a:r>
                    </a:p>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LENT</a:t>
                      </a:r>
                    </a:p>
                    <a:p>
                      <a:pPr algn="ctr"/>
                      <a:r>
                        <a:rPr lang="en-US" sz="1050" dirty="0">
                          <a:solidFill>
                            <a:schemeClr val="tx1"/>
                          </a:solidFill>
                          <a:latin typeface="+mn-lt"/>
                          <a:cs typeface="Amatic SC" panose="00000500000000000000" pitchFamily="2" charset="-79"/>
                        </a:rPr>
                        <a:t>Story Telling Week </a:t>
                      </a:r>
                    </a:p>
                    <a:p>
                      <a:pPr algn="ctr"/>
                      <a:r>
                        <a:rPr lang="en-US" sz="1050" dirty="0">
                          <a:solidFill>
                            <a:schemeClr val="tx1"/>
                          </a:solidFill>
                          <a:latin typeface="+mn-lt"/>
                          <a:cs typeface="Amatic SC" panose="00000500000000000000" pitchFamily="2" charset="-79"/>
                        </a:rPr>
                        <a:t>Random 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 </a:t>
                      </a:r>
                    </a:p>
                    <a:p>
                      <a:pPr algn="ctr"/>
                      <a:r>
                        <a:rPr lang="en-US" sz="1050" dirty="0">
                          <a:solidFill>
                            <a:schemeClr val="tx1"/>
                          </a:solidFill>
                          <a:latin typeface="+mn-lt"/>
                          <a:cs typeface="Amatic SC" panose="00000500000000000000" pitchFamily="2" charset="-79"/>
                        </a:rPr>
                        <a:t>Animal Art week</a:t>
                      </a:r>
                    </a:p>
                    <a:p>
                      <a:pPr algn="ctr"/>
                      <a:r>
                        <a:rPr lang="en-US" sz="1050" dirty="0">
                          <a:solidFill>
                            <a:schemeClr val="tx1"/>
                          </a:solidFill>
                          <a:latin typeface="+mn-lt"/>
                          <a:cs typeface="Amatic SC" panose="00000500000000000000" pitchFamily="2" charset="-79"/>
                        </a:rPr>
                        <a:t>Let’s go on Safari -  An animal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park / 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Vincent Van Gogh Study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Post a letter</a:t>
                      </a:r>
                    </a:p>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Start of Ramadan </a:t>
                      </a:r>
                    </a:p>
                    <a:p>
                      <a:pPr algn="ctr"/>
                      <a:r>
                        <a:rPr lang="en-US" sz="1050" dirty="0">
                          <a:solidFill>
                            <a:schemeClr val="tx1"/>
                          </a:solidFill>
                          <a:latin typeface="+mn-lt"/>
                          <a:cs typeface="Amatic SC" panose="00000500000000000000" pitchFamily="2" charset="-79"/>
                        </a:rPr>
                        <a:t>Eid</a:t>
                      </a:r>
                    </a:p>
                    <a:p>
                      <a:pPr algn="ctr"/>
                      <a:r>
                        <a:rPr lang="en-US" sz="1050" dirty="0">
                          <a:solidFill>
                            <a:schemeClr val="tx1"/>
                          </a:solidFill>
                          <a:latin typeface="+mn-lt"/>
                          <a:cs typeface="Amatic SC" panose="00000500000000000000" pitchFamily="2" charset="-79"/>
                        </a:rPr>
                        <a:t>D-Day </a:t>
                      </a:r>
                    </a:p>
                    <a:p>
                      <a:pPr algn="ctr"/>
                      <a:r>
                        <a:rPr lang="en-US" sz="1050" dirty="0">
                          <a:solidFill>
                            <a:schemeClr val="tx1"/>
                          </a:solidFill>
                          <a:latin typeface="+mn-lt"/>
                          <a:cs typeface="Amatic SC" panose="00000500000000000000" pitchFamily="2" charset="-79"/>
                        </a:rPr>
                        <a:t>Let’s fly - Role play and Green Screen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Fossil hunting </a:t>
                      </a:r>
                    </a:p>
                    <a:p>
                      <a:pPr algn="ctr"/>
                      <a:r>
                        <a:rPr lang="en-US" sz="1050" dirty="0">
                          <a:solidFill>
                            <a:schemeClr val="tx1"/>
                          </a:solidFill>
                          <a:latin typeface="+mn-lt"/>
                          <a:cs typeface="Amatic SC" panose="00000500000000000000" pitchFamily="2" charset="-79"/>
                        </a:rPr>
                        <a:t>Father’s Day </a:t>
                      </a:r>
                    </a:p>
                    <a:p>
                      <a:pPr algn="ctr"/>
                      <a:r>
                        <a:rPr lang="en-US" sz="1050" dirty="0">
                          <a:solidFill>
                            <a:schemeClr val="tx1"/>
                          </a:solidFill>
                          <a:latin typeface="+mn-lt"/>
                          <a:cs typeface="Amatic SC" panose="00000500000000000000" pitchFamily="2" charset="-79"/>
                        </a:rPr>
                        <a:t>Heathy Eating Week </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Anniversary of the NHS</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at the park</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8808DBC9-A638-4186-838C-46491B74B3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97730">
            <a:off x="490664" y="468824"/>
            <a:ext cx="798410" cy="258818"/>
          </a:xfrm>
          <a:prstGeom prst="rect">
            <a:avLst/>
          </a:prstGeom>
        </p:spPr>
      </p:pic>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07494556"/>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a:solidFill>
                            <a:schemeClr val="dk1"/>
                          </a:solidFill>
                          <a:effectLst/>
                          <a:latin typeface="+mn-lt"/>
                          <a:ea typeface="+mn-ea"/>
                          <a:cs typeface="+mn-cs"/>
                        </a:rPr>
                        <a:t>At </a:t>
                      </a:r>
                      <a:r>
                        <a:rPr lang="en-US" sz="1200" b="0" i="1" kern="1200" dirty="0" smtClean="0">
                          <a:solidFill>
                            <a:schemeClr val="dk1"/>
                          </a:solidFill>
                          <a:effectLst/>
                          <a:latin typeface="+mn-lt"/>
                          <a:ea typeface="+mn-ea"/>
                          <a:cs typeface="+mn-cs"/>
                        </a:rPr>
                        <a:t>Laceby</a:t>
                      </a:r>
                      <a:r>
                        <a:rPr lang="en-US" sz="1200" b="0" i="1" kern="1200" baseline="0" dirty="0" smtClean="0">
                          <a:solidFill>
                            <a:schemeClr val="dk1"/>
                          </a:solidFill>
                          <a:effectLst/>
                          <a:latin typeface="+mn-lt"/>
                          <a:ea typeface="+mn-ea"/>
                          <a:cs typeface="+mn-cs"/>
                        </a:rPr>
                        <a:t> Acres</a:t>
                      </a:r>
                      <a:r>
                        <a:rPr lang="en-US" sz="1200" b="0" i="1" kern="1200" dirty="0" smtClean="0">
                          <a:solidFill>
                            <a:schemeClr val="dk1"/>
                          </a:solidFill>
                          <a:effectLst/>
                          <a:latin typeface="+mn-lt"/>
                          <a:ea typeface="+mn-ea"/>
                          <a:cs typeface="+mn-cs"/>
                        </a:rPr>
                        <a:t>, </a:t>
                      </a:r>
                      <a:r>
                        <a:rPr lang="en-US" sz="1200" b="0" i="1" kern="1200" dirty="0">
                          <a:solidFill>
                            <a:schemeClr val="dk1"/>
                          </a:solidFill>
                          <a:effectLst/>
                          <a:latin typeface="+mn-lt"/>
                          <a:ea typeface="+mn-ea"/>
                          <a:cs typeface="+mn-cs"/>
                        </a:rPr>
                        <a:t>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6" name="TextBox 5">
            <a:extLst>
              <a:ext uri="{FF2B5EF4-FFF2-40B4-BE49-F238E27FC236}">
                <a16:creationId xmlns:a16="http://schemas.microsoft.com/office/drawing/2014/main"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The ultimate purpose of education, for adults and children, is to help them cultivate love, which is both an aesthetic and rational experience.</a:t>
            </a:r>
            <a:endParaRPr lang="en-GB" sz="1400" i="1" dirty="0">
              <a:solidFill>
                <a:schemeClr val="bg1">
                  <a:lumMod val="50000"/>
                </a:schemeClr>
              </a:solidFill>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6829985"/>
              </p:ext>
            </p:extLst>
          </p:nvPr>
        </p:nvGraphicFramePr>
        <p:xfrm>
          <a:off x="366318" y="835488"/>
          <a:ext cx="11459364" cy="560494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4130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08709">
                <a:tc rowSpan="2">
                  <a:txBody>
                    <a:bodyPr/>
                    <a:lstStyle/>
                    <a:p>
                      <a:pPr algn="ctr"/>
                      <a:r>
                        <a:rPr lang="en-US" sz="3200" b="1" dirty="0" smtClean="0">
                          <a:latin typeface="Amatic SC" panose="00000500000000000000" pitchFamily="2" charset="-79"/>
                          <a:cs typeface="Amatic SC" panose="00000500000000000000" pitchFamily="2" charset="-79"/>
                        </a:rPr>
                        <a:t>Laceby</a:t>
                      </a:r>
                      <a:r>
                        <a:rPr lang="en-US" sz="3200" b="1" baseline="0" dirty="0" smtClean="0">
                          <a:latin typeface="Amatic SC" panose="00000500000000000000" pitchFamily="2" charset="-79"/>
                          <a:cs typeface="Amatic SC" panose="00000500000000000000" pitchFamily="2" charset="-79"/>
                        </a:rPr>
                        <a:t> Acres Golden Threads </a:t>
                      </a:r>
                      <a:r>
                        <a:rPr lang="en-US" sz="3200" b="1" dirty="0" smtClean="0">
                          <a:latin typeface="Amatic SC" panose="00000500000000000000" pitchFamily="2" charset="-79"/>
                          <a:cs typeface="Amatic SC" panose="00000500000000000000" pitchFamily="2" charset="-79"/>
                        </a:rPr>
                        <a:t> </a:t>
                      </a:r>
                      <a:endParaRPr lang="en-US" sz="3200" b="1" dirty="0">
                        <a:latin typeface="Amatic SC" panose="00000500000000000000" pitchFamily="2" charset="-79"/>
                        <a:cs typeface="Amatic SC" panose="00000500000000000000" pitchFamily="2" charset="-79"/>
                      </a:endParaRPr>
                    </a:p>
                    <a:p>
                      <a:pPr algn="ctr"/>
                      <a:r>
                        <a:rPr lang="en-US" sz="1600" b="1" dirty="0" smtClean="0">
                          <a:solidFill>
                            <a:srgbClr val="7030A0"/>
                          </a:solidFill>
                          <a:latin typeface="Amatic SC" panose="00000500000000000000" pitchFamily="2" charset="-79"/>
                          <a:cs typeface="Amatic SC" panose="00000500000000000000" pitchFamily="2" charset="-79"/>
                        </a:rPr>
                        <a:t>Secrets</a:t>
                      </a:r>
                      <a:r>
                        <a:rPr lang="en-US" sz="1600" b="1" baseline="0" dirty="0" smtClean="0">
                          <a:solidFill>
                            <a:srgbClr val="7030A0"/>
                          </a:solidFill>
                          <a:latin typeface="Amatic SC" panose="00000500000000000000" pitchFamily="2" charset="-79"/>
                          <a:cs typeface="Amatic SC" panose="00000500000000000000" pitchFamily="2" charset="-79"/>
                        </a:rPr>
                        <a:t> to success </a:t>
                      </a:r>
                    </a:p>
                    <a:p>
                      <a:pPr algn="ctr"/>
                      <a:endParaRPr lang="en-US" sz="1600" b="1" dirty="0">
                        <a:solidFill>
                          <a:srgbClr val="7030A0"/>
                        </a:solidFill>
                        <a:latin typeface="Amatic SC" panose="00000500000000000000" pitchFamily="2" charset="-79"/>
                        <a:cs typeface="Amatic SC" panose="00000500000000000000" pitchFamily="2" charset="-79"/>
                      </a:endParaRPr>
                    </a:p>
                    <a:p>
                      <a:pPr algn="ctr"/>
                      <a:r>
                        <a:rPr lang="en-US" sz="1600" b="1" dirty="0" smtClean="0">
                          <a:solidFill>
                            <a:srgbClr val="7030A0"/>
                          </a:solidFill>
                          <a:latin typeface="Amatic SC" panose="00000500000000000000" pitchFamily="2" charset="-79"/>
                          <a:cs typeface="Amatic SC" panose="00000500000000000000" pitchFamily="2" charset="-79"/>
                        </a:rPr>
                        <a:t>Vocabulary </a:t>
                      </a:r>
                      <a:endParaRPr lang="en-US" sz="1600" b="1" dirty="0">
                        <a:solidFill>
                          <a:srgbClr val="7030A0"/>
                        </a:solidFill>
                        <a:latin typeface="Amatic SC" panose="00000500000000000000" pitchFamily="2" charset="-79"/>
                        <a:cs typeface="Amatic SC" panose="00000500000000000000" pitchFamily="2" charset="-79"/>
                      </a:endParaRPr>
                    </a:p>
                    <a:p>
                      <a:pPr algn="ctr"/>
                      <a:endParaRPr lang="en-US" sz="1600" b="1" dirty="0">
                        <a:solidFill>
                          <a:srgbClr val="7030A0"/>
                        </a:solidFill>
                        <a:latin typeface="Amatic SC" panose="00000500000000000000" pitchFamily="2" charset="-79"/>
                        <a:cs typeface="Amatic SC" panose="00000500000000000000" pitchFamily="2" charset="-79"/>
                      </a:endParaRPr>
                    </a:p>
                    <a:p>
                      <a:pPr algn="ctr"/>
                      <a:r>
                        <a:rPr lang="en-US" sz="1600" b="1" dirty="0" smtClean="0">
                          <a:solidFill>
                            <a:srgbClr val="7030A0"/>
                          </a:solidFill>
                          <a:latin typeface="Amatic SC" panose="00000500000000000000" pitchFamily="2" charset="-79"/>
                          <a:cs typeface="Amatic SC" panose="00000500000000000000" pitchFamily="2" charset="-79"/>
                        </a:rPr>
                        <a:t>Arts</a:t>
                      </a:r>
                      <a:r>
                        <a:rPr lang="en-US" sz="1600" b="1" baseline="0" dirty="0" smtClean="0">
                          <a:solidFill>
                            <a:srgbClr val="7030A0"/>
                          </a:solidFill>
                          <a:latin typeface="Amatic SC" panose="00000500000000000000" pitchFamily="2" charset="-79"/>
                          <a:cs typeface="Amatic SC" panose="00000500000000000000" pitchFamily="2" charset="-79"/>
                        </a:rPr>
                        <a:t> and diversity </a:t>
                      </a:r>
                      <a:r>
                        <a:rPr lang="en-US" sz="1600" b="1" dirty="0" smtClean="0">
                          <a:solidFill>
                            <a:srgbClr val="7030A0"/>
                          </a:solidFill>
                          <a:latin typeface="Amatic SC" panose="00000500000000000000" pitchFamily="2" charset="-79"/>
                          <a:cs typeface="Amatic SC" panose="00000500000000000000" pitchFamily="2" charset="-79"/>
                        </a:rPr>
                        <a:t> </a:t>
                      </a:r>
                      <a:endParaRPr lang="en-US" sz="1600" b="1" dirty="0">
                        <a:solidFill>
                          <a:srgbClr val="7030A0"/>
                        </a:solidFill>
                        <a:latin typeface="Amatic SC" panose="00000500000000000000" pitchFamily="2" charset="-79"/>
                        <a:cs typeface="Amatic SC" panose="00000500000000000000" pitchFamily="2" charset="-79"/>
                      </a:endParaRPr>
                    </a:p>
                    <a:p>
                      <a:pPr algn="ctr"/>
                      <a:endParaRPr lang="en-US" sz="16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7030A0"/>
                          </a:solidFill>
                          <a:latin typeface="Amatic SC" panose="00000500000000000000" pitchFamily="2" charset="-79"/>
                          <a:cs typeface="Amatic SC" panose="00000500000000000000" pitchFamily="2" charset="-79"/>
                        </a:rPr>
                        <a:t>Threshold</a:t>
                      </a:r>
                      <a:r>
                        <a:rPr lang="en-GB" sz="1600" b="1" baseline="0" dirty="0" smtClean="0">
                          <a:solidFill>
                            <a:srgbClr val="7030A0"/>
                          </a:solidFill>
                          <a:latin typeface="Amatic SC" panose="00000500000000000000" pitchFamily="2" charset="-79"/>
                          <a:cs typeface="Amatic SC" panose="00000500000000000000" pitchFamily="2" charset="-79"/>
                        </a:rPr>
                        <a:t> concepts </a:t>
                      </a:r>
                      <a:r>
                        <a:rPr lang="en-GB" sz="1600" b="1" dirty="0" smtClean="0">
                          <a:solidFill>
                            <a:srgbClr val="7030A0"/>
                          </a:solidFill>
                          <a:latin typeface="Amatic SC" panose="00000500000000000000" pitchFamily="2" charset="-79"/>
                          <a:cs typeface="Amatic SC" panose="00000500000000000000" pitchFamily="2" charset="-79"/>
                        </a:rPr>
                        <a:t> </a:t>
                      </a:r>
                      <a:endParaRPr lang="en-GB" sz="16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0000500000000000000" pitchFamily="2" charset="-79"/>
                        <a:cs typeface="Amatic SC" panose="00000500000000000000" pitchFamily="2" charset="-79"/>
                      </a:endParaRPr>
                    </a:p>
                    <a:p>
                      <a:pPr algn="ctr"/>
                      <a:r>
                        <a:rPr lang="en-US" sz="3600" b="1" dirty="0">
                          <a:latin typeface="Amatic SC" panose="00000500000000000000" pitchFamily="2" charset="-79"/>
                          <a:cs typeface="Amatic SC" panose="00000500000000000000" pitchFamily="2" charset="-79"/>
                        </a:rPr>
                        <a:t>Core Principles </a:t>
                      </a:r>
                      <a:endParaRPr lang="en-GB" sz="3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mn-lt"/>
                          <a:cs typeface="Amatic SC" panose="00000500000000000000" pitchFamily="2" charset="-79"/>
                        </a:rPr>
                        <a:t>Secrets to success</a:t>
                      </a:r>
                      <a:endParaRPr lang="en-US" sz="16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rPr>
                        <a:t>Introduce to our 7 secrets</a:t>
                      </a:r>
                      <a:r>
                        <a:rPr lang="en-US" sz="1000" baseline="0" dirty="0" smtClean="0">
                          <a:solidFill>
                            <a:schemeClr val="tx1"/>
                          </a:solidFill>
                          <a:latin typeface="+mn-lt"/>
                        </a:rPr>
                        <a:t> to success. </a:t>
                      </a: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 </a:t>
                      </a:r>
                      <a:r>
                        <a:rPr lang="en-US" sz="1000" dirty="0">
                          <a:solidFill>
                            <a:schemeClr val="tx1"/>
                          </a:solidFill>
                          <a:latin typeface="+mn-lt"/>
                          <a:cs typeface="Amatic SC" panose="00000500000000000000" pitchFamily="2" charset="-79"/>
                        </a:rPr>
                        <a:t>Experienced Based Curriculum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Provision for Philosophy, Religion &amp; Ethics, PSHE, yoga and meditation</a:t>
                      </a:r>
                      <a:r>
                        <a:rPr lang="en-US" sz="1000" dirty="0">
                          <a:solidFill>
                            <a:schemeClr val="bg1">
                              <a:lumMod val="50000"/>
                            </a:schemeClr>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Amatic SC" panose="00000500000000000000" pitchFamily="2" charset="-79"/>
                        </a:rPr>
                        <a:t>Community</a:t>
                      </a:r>
                      <a:r>
                        <a:rPr lang="en-US" sz="1000" baseline="0" dirty="0" smtClean="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solidFill>
                            <a:schemeClr val="tx1"/>
                          </a:solidFill>
                          <a:latin typeface="+mn-lt"/>
                          <a:cs typeface="Amatic SC" panose="00000500000000000000" pitchFamily="2" charset="-79"/>
                        </a:rPr>
                        <a:t>Christmas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solidFill>
                            <a:schemeClr val="tx1"/>
                          </a:solidFill>
                          <a:latin typeface="+mn-lt"/>
                          <a:cs typeface="Amatic SC" panose="00000500000000000000" pitchFamily="2" charset="-79"/>
                        </a:rPr>
                        <a:t>Make item to sell at Christmas Fayre  </a:t>
                      </a:r>
                      <a:endParaRPr lang="en-US"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900" dirty="0" smtClean="0"/>
                        <a:t>Celebration</a:t>
                      </a:r>
                      <a:r>
                        <a:rPr lang="en-US" sz="900" baseline="0" dirty="0" smtClean="0"/>
                        <a:t> assembly linked to secrets to success </a:t>
                      </a:r>
                      <a:endParaRPr lang="en-US" sz="900" dirty="0"/>
                    </a:p>
                    <a:p>
                      <a:pPr algn="ct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Celebration</a:t>
                      </a:r>
                      <a:r>
                        <a:rPr lang="en-US" sz="1000" baseline="0" dirty="0" smtClean="0"/>
                        <a:t> assembly linked to secrets to success </a:t>
                      </a:r>
                      <a:endParaRPr lang="en-US"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Celebration</a:t>
                      </a:r>
                      <a:r>
                        <a:rPr lang="en-US" sz="1000" baseline="0" dirty="0" smtClean="0"/>
                        <a:t> assembly linked to secrets to success </a:t>
                      </a:r>
                      <a:endParaRPr lang="en-US"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Celebration</a:t>
                      </a:r>
                      <a:r>
                        <a:rPr lang="en-US" sz="1000" baseline="0" dirty="0" smtClean="0"/>
                        <a:t> assembly linked to secrets to success </a:t>
                      </a:r>
                      <a:endParaRPr lang="en-US"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r h="989017">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dirty="0" smtClean="0">
                          <a:solidFill>
                            <a:schemeClr val="tx1"/>
                          </a:solidFill>
                          <a:latin typeface="+mn-lt"/>
                          <a:cs typeface="Amatic SC" panose="00000500000000000000" pitchFamily="2" charset="-79"/>
                        </a:rPr>
                        <a:t>Add</a:t>
                      </a:r>
                      <a:r>
                        <a:rPr lang="en-GB" sz="1600" b="0" baseline="0" dirty="0" smtClean="0">
                          <a:solidFill>
                            <a:schemeClr val="tx1"/>
                          </a:solidFill>
                          <a:latin typeface="+mn-lt"/>
                          <a:cs typeface="Amatic SC" panose="00000500000000000000" pitchFamily="2" charset="-79"/>
                        </a:rPr>
                        <a:t> in secrets to success </a:t>
                      </a:r>
                      <a:endParaRPr lang="en-GB" sz="16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4059294"/>
                  </a:ext>
                </a:extLst>
              </a:tr>
            </a:tbl>
          </a:graphicData>
        </a:graphic>
      </p:graphicFrame>
      <p:sp>
        <p:nvSpPr>
          <p:cNvPr id="8" name="TextBox 7">
            <a:extLst>
              <a:ext uri="{FF2B5EF4-FFF2-40B4-BE49-F238E27FC236}">
                <a16:creationId xmlns:a16="http://schemas.microsoft.com/office/drawing/2014/main" id="{3B56C48B-F564-4F8D-9D13-E7F7C28E2C7D}"/>
              </a:ext>
            </a:extLst>
          </p:cNvPr>
          <p:cNvSpPr txBox="1"/>
          <p:nvPr/>
        </p:nvSpPr>
        <p:spPr>
          <a:xfrm>
            <a:off x="1438182" y="6482083"/>
            <a:ext cx="12473126" cy="307777"/>
          </a:xfrm>
          <a:prstGeom prst="rect">
            <a:avLst/>
          </a:prstGeom>
          <a:noFill/>
        </p:spPr>
        <p:txBody>
          <a:bodyPr wrap="square">
            <a:spAutoFit/>
          </a:bodyPr>
          <a:lstStyle/>
          <a:p>
            <a:r>
              <a:rPr lang="en-US" sz="1400" i="1" dirty="0">
                <a:solidFill>
                  <a:schemeClr val="bg1">
                    <a:lumMod val="50000"/>
                  </a:schemeClr>
                </a:solidFill>
              </a:rPr>
              <a:t>The symptom of an educated person is good character, which includes empathy, gratitude, courage, integrity, self-discipline and respect.</a:t>
            </a:r>
            <a:endParaRPr lang="en-GB" sz="1400" i="1" dirty="0">
              <a:solidFill>
                <a:schemeClr val="bg1">
                  <a:lumMod val="50000"/>
                </a:schemeClr>
              </a:solidFill>
            </a:endParaRPr>
          </a:p>
        </p:txBody>
      </p:sp>
      <p:pic>
        <p:nvPicPr>
          <p:cNvPr id="2050" name="Picture 2" descr="See the source image">
            <a:extLst>
              <a:ext uri="{FF2B5EF4-FFF2-40B4-BE49-F238E27FC236}">
                <a16:creationId xmlns:a16="http://schemas.microsoft.com/office/drawing/2014/main" id="{204737CF-5E88-431A-B7FD-FCE5CF26012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19945883">
            <a:off x="669391" y="181002"/>
            <a:ext cx="778788"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30255931"/>
              </p:ext>
            </p:extLst>
          </p:nvPr>
        </p:nvGraphicFramePr>
        <p:xfrm>
          <a:off x="171904" y="512838"/>
          <a:ext cx="11848192" cy="567992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These will mirror the principles and values of our </a:t>
                      </a:r>
                      <a:r>
                        <a:rPr lang="en-US" sz="1100" b="0" i="0" kern="1200" dirty="0" smtClean="0">
                          <a:solidFill>
                            <a:schemeClr val="tx1"/>
                          </a:solidFill>
                          <a:effectLst/>
                          <a:latin typeface="+mn-lt"/>
                          <a:ea typeface="+mn-ea"/>
                          <a:cs typeface="+mn-cs"/>
                        </a:rPr>
                        <a:t>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We will ‘dip in and out of each area’ each term as and when we need to.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smtClean="0">
                          <a:solidFill>
                            <a:schemeClr val="tx1"/>
                          </a:solidFill>
                          <a:latin typeface="+mn-lt"/>
                          <a:cs typeface="Amatic SC" panose="00000500000000000000" pitchFamily="2" charset="-79"/>
                        </a:rPr>
                        <a:t>Phonic </a:t>
                      </a:r>
                      <a:r>
                        <a:rPr lang="en-US" sz="1050" dirty="0">
                          <a:solidFill>
                            <a:schemeClr val="tx1"/>
                          </a:solidFill>
                          <a:latin typeface="+mn-lt"/>
                          <a:cs typeface="Amatic SC" panose="00000500000000000000" pitchFamily="2" charset="-79"/>
                        </a:rPr>
                        <a:t>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Data on </a:t>
                      </a:r>
                      <a:r>
                        <a:rPr lang="en-US" sz="1050" dirty="0" err="1" smtClean="0">
                          <a:solidFill>
                            <a:schemeClr val="tx1"/>
                          </a:solidFill>
                          <a:latin typeface="+mn-lt"/>
                          <a:cs typeface="Amatic SC" panose="00000500000000000000" pitchFamily="2" charset="-79"/>
                        </a:rPr>
                        <a:t>bromcom</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Phonics</a:t>
                      </a:r>
                      <a:r>
                        <a:rPr lang="en-US" sz="1050" baseline="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US"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 Phonics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GB" sz="1050" dirty="0" smtClean="0">
                          <a:solidFill>
                            <a:schemeClr val="tx1"/>
                          </a:solidFill>
                          <a:latin typeface="+mn-lt"/>
                          <a:cs typeface="Amatic SC" panose="00000500000000000000" pitchFamily="2" charset="-79"/>
                        </a:rPr>
                        <a:t>Data</a:t>
                      </a:r>
                      <a:r>
                        <a:rPr lang="en-GB" sz="1050" baseline="0" dirty="0" smtClean="0">
                          <a:solidFill>
                            <a:schemeClr val="tx1"/>
                          </a:solidFill>
                          <a:latin typeface="+mn-lt"/>
                          <a:cs typeface="Amatic SC" panose="00000500000000000000" pitchFamily="2" charset="-79"/>
                        </a:rPr>
                        <a:t> on </a:t>
                      </a:r>
                      <a:r>
                        <a:rPr lang="en-GB" sz="1050" baseline="0" dirty="0" err="1" smtClean="0">
                          <a:solidFill>
                            <a:schemeClr val="tx1"/>
                          </a:solidFill>
                          <a:latin typeface="+mn-lt"/>
                          <a:cs typeface="Amatic SC" panose="00000500000000000000" pitchFamily="2" charset="-79"/>
                        </a:rPr>
                        <a:t>bromcom</a:t>
                      </a:r>
                      <a:endParaRPr lang="en-GB" sz="105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Amatic SC" panose="00000500000000000000" pitchFamily="2" charset="-79"/>
                        </a:rPr>
                        <a:t>Review </a:t>
                      </a:r>
                      <a:r>
                        <a:rPr lang="en-GB" sz="1050" dirty="0" smtClean="0">
                          <a:solidFill>
                            <a:schemeClr val="tx1"/>
                          </a:solidFill>
                          <a:latin typeface="+mn-lt"/>
                          <a:cs typeface="Amatic SC" panose="00000500000000000000" pitchFamily="2" charset="-79"/>
                        </a:rPr>
                        <a:t>GLD Projections for EOY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Phonics </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Phonics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Tiny</a:t>
                      </a:r>
                      <a:r>
                        <a:rPr lang="en-GB" sz="1050" dirty="0" smtClean="0">
                          <a:solidFill>
                            <a:schemeClr val="tx1"/>
                          </a:solidFill>
                          <a:latin typeface="+mn-lt"/>
                          <a:cs typeface="Amatic SC" panose="00000500000000000000" pitchFamily="2" charset="-79"/>
                        </a:rPr>
                        <a:t>EOY </a:t>
                      </a:r>
                      <a:r>
                        <a:rPr lang="en-GB" sz="1050" dirty="0">
                          <a:solidFill>
                            <a:schemeClr val="tx1"/>
                          </a:solidFill>
                          <a:latin typeface="+mn-lt"/>
                          <a:cs typeface="Amatic SC" panose="00000500000000000000" pitchFamily="2" charset="-79"/>
                        </a:rPr>
                        <a:t>data </a:t>
                      </a:r>
                      <a:r>
                        <a:rPr lang="en-GB" sz="1050" dirty="0" smtClean="0">
                          <a:solidFill>
                            <a:schemeClr val="tx1"/>
                          </a:solidFill>
                          <a:latin typeface="+mn-lt"/>
                          <a:cs typeface="Amatic SC" panose="00000500000000000000" pitchFamily="2" charset="-79"/>
                        </a:rPr>
                        <a:t>to 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Data on </a:t>
                      </a:r>
                      <a:r>
                        <a:rPr lang="en-GB" sz="1050" dirty="0" err="1" smtClean="0">
                          <a:solidFill>
                            <a:schemeClr val="tx1"/>
                          </a:solidFill>
                          <a:latin typeface="+mn-lt"/>
                          <a:cs typeface="Amatic SC" panose="00000500000000000000" pitchFamily="2" charset="-79"/>
                        </a:rPr>
                        <a:t>bromcom</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Phonics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Staggered Start </a:t>
                      </a:r>
                    </a:p>
                    <a:p>
                      <a:pPr algn="ctr"/>
                      <a:r>
                        <a:rPr lang="en-US" sz="1050" dirty="0" smtClean="0">
                          <a:solidFill>
                            <a:schemeClr val="tx1"/>
                          </a:solidFill>
                          <a:latin typeface="+mn-lt"/>
                          <a:cs typeface="Amatic SC" panose="00000500000000000000" pitchFamily="2" charset="-79"/>
                        </a:rPr>
                        <a:t>Harvest </a:t>
                      </a:r>
                      <a:r>
                        <a:rPr lang="en-US" sz="1050" dirty="0">
                          <a:solidFill>
                            <a:schemeClr val="tx1"/>
                          </a:solidFill>
                          <a:latin typeface="+mn-lt"/>
                          <a:cs typeface="Amatic SC" panose="00000500000000000000" pitchFamily="2" charset="-79"/>
                        </a:rPr>
                        <a:t>Assembly </a:t>
                      </a:r>
                    </a:p>
                    <a:p>
                      <a:pPr algn="ctr"/>
                      <a:r>
                        <a:rPr lang="en-US" sz="1050" dirty="0">
                          <a:solidFill>
                            <a:schemeClr val="tx1"/>
                          </a:solidFill>
                          <a:latin typeface="+mn-lt"/>
                          <a:cs typeface="Amatic SC" panose="00000500000000000000" pitchFamily="2" charset="-79"/>
                        </a:rPr>
                        <a:t> </a:t>
                      </a:r>
                      <a:r>
                        <a:rPr lang="en-US" sz="1050" dirty="0" smtClean="0">
                          <a:solidFill>
                            <a:schemeClr val="tx1"/>
                          </a:solidFill>
                          <a:latin typeface="+mn-lt"/>
                          <a:cs typeface="Amatic SC" panose="00000500000000000000" pitchFamily="2" charset="-79"/>
                        </a:rPr>
                        <a:t>Halloween</a:t>
                      </a:r>
                      <a:r>
                        <a:rPr lang="en-US" sz="1050" baseline="0" dirty="0" smtClean="0">
                          <a:solidFill>
                            <a:schemeClr val="tx1"/>
                          </a:solidFill>
                          <a:latin typeface="+mn-lt"/>
                          <a:cs typeface="Amatic SC" panose="00000500000000000000" pitchFamily="2" charset="-79"/>
                        </a:rPr>
                        <a:t> stay and play</a:t>
                      </a:r>
                      <a:endParaRPr lang="en-US" sz="1050" dirty="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Phonics </a:t>
                      </a:r>
                      <a:r>
                        <a:rPr lang="en-GB" sz="1050" dirty="0">
                          <a:solidFill>
                            <a:schemeClr val="tx1"/>
                          </a:solidFill>
                          <a:latin typeface="+mn-lt"/>
                          <a:cs typeface="Amatic SC" panose="00000500000000000000" pitchFamily="2" charset="-79"/>
                        </a:rPr>
                        <a:t>workshop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Book at Bedtime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Christmas</a:t>
                      </a:r>
                      <a:r>
                        <a:rPr lang="en-GB" sz="1050" baseline="0" dirty="0" smtClean="0">
                          <a:solidFill>
                            <a:schemeClr val="tx1"/>
                          </a:solidFill>
                          <a:latin typeface="+mn-lt"/>
                          <a:cs typeface="Amatic SC" panose="00000500000000000000" pitchFamily="2" charset="-79"/>
                        </a:rPr>
                        <a:t> stay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Writing </a:t>
                      </a:r>
                      <a:r>
                        <a:rPr lang="en-GB" sz="1050" dirty="0">
                          <a:solidFill>
                            <a:schemeClr val="tx1"/>
                          </a:solidFill>
                          <a:latin typeface="+mn-lt"/>
                          <a:cs typeface="Amatic SC" panose="00000500000000000000" pitchFamily="2" charset="-79"/>
                        </a:rPr>
                        <a:t>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r>
                        <a:rPr lang="en-GB" sz="1050" dirty="0" smtClean="0">
                          <a:solidFill>
                            <a:schemeClr val="tx1"/>
                          </a:solidFill>
                          <a:latin typeface="+mn-lt"/>
                          <a:cs typeface="Amatic SC" panose="00000500000000000000" pitchFamily="2" charset="-79"/>
                        </a:rPr>
                        <a:t>(introduce mystery reader) </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 stay and play </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a:t>
                      </a:r>
                      <a:r>
                        <a:rPr lang="en-GB" sz="1050" dirty="0">
                          <a:solidFill>
                            <a:schemeClr val="tx1"/>
                          </a:solidFill>
                          <a:latin typeface="+mn-lt"/>
                          <a:cs typeface="Amatic SC" panose="00000500000000000000" pitchFamily="2" charset="-79"/>
                        </a:rPr>
                        <a:t>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 stay and play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Share </a:t>
                      </a:r>
                      <a:r>
                        <a:rPr lang="en-GB" sz="1050" dirty="0">
                          <a:solidFill>
                            <a:schemeClr val="tx1"/>
                          </a:solidFill>
                          <a:latin typeface="+mn-lt"/>
                          <a:cs typeface="Amatic SC" panose="00000500000000000000" pitchFamily="2" charset="-79"/>
                        </a:rPr>
                        <a:t>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Maths</a:t>
                      </a:r>
                      <a:r>
                        <a:rPr lang="en-US" sz="1050" dirty="0">
                          <a:solidFill>
                            <a:schemeClr val="tx1"/>
                          </a:solidFill>
                          <a:latin typeface="+mn-lt"/>
                          <a:cs typeface="Amatic SC" panose="00000500000000000000" pitchFamily="2" charset="-79"/>
                        </a:rPr>
                        <a:t> Morning – Look how far we have come</a:t>
                      </a:r>
                      <a:r>
                        <a:rPr lang="en-US" sz="1050" dirty="0" smtClean="0">
                          <a:solidFill>
                            <a:schemeClr val="tx1"/>
                          </a:solidFill>
                          <a:latin typeface="+mn-lt"/>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 and play session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Share </a:t>
                      </a:r>
                      <a:r>
                        <a:rPr lang="en-GB" sz="1050" dirty="0">
                          <a:solidFill>
                            <a:schemeClr val="tx1"/>
                          </a:solidFill>
                          <a:latin typeface="+mn-lt"/>
                          <a:cs typeface="Amatic SC" panose="00000500000000000000" pitchFamily="2" charset="-79"/>
                        </a:rPr>
                        <a:t>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r>
                        <a:rPr lang="en-GB" sz="1050" dirty="0" smtClean="0">
                          <a:solidFill>
                            <a:schemeClr val="tx1"/>
                          </a:solidFill>
                          <a:latin typeface="+mn-lt"/>
                          <a:cs typeface="Amatic SC" panose="00000500000000000000" pitchFamily="2" charset="-79"/>
                        </a:rPr>
                        <a:t>and</a:t>
                      </a:r>
                      <a:r>
                        <a:rPr lang="en-GB" sz="1050" baseline="0" dirty="0" smtClean="0">
                          <a:solidFill>
                            <a:schemeClr val="tx1"/>
                          </a:solidFill>
                          <a:latin typeface="+mn-lt"/>
                          <a:cs typeface="Amatic SC" panose="00000500000000000000" pitchFamily="2" charset="-79"/>
                        </a:rPr>
                        <a:t> graduation</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 and play and parent meeting for new starters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1224433"/>
              </p:ext>
            </p:extLst>
          </p:nvPr>
        </p:nvGraphicFramePr>
        <p:xfrm>
          <a:off x="197738" y="719663"/>
          <a:ext cx="11796523" cy="638096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r>
                        <a:rPr lang="en-US" sz="2800" b="1" dirty="0" smtClean="0">
                          <a:latin typeface="Amatic SC" panose="00000500000000000000" pitchFamily="2" charset="-79"/>
                          <a:cs typeface="Amatic SC" panose="00000500000000000000" pitchFamily="2" charset="-79"/>
                        </a:rPr>
                        <a:t>Daily </a:t>
                      </a:r>
                      <a:r>
                        <a:rPr lang="en-US" sz="2800" b="1" dirty="0">
                          <a:latin typeface="Amatic SC" panose="00000500000000000000" pitchFamily="2" charset="-79"/>
                          <a:cs typeface="Amatic SC" panose="00000500000000000000" pitchFamily="2" charset="-79"/>
                        </a:rPr>
                        <a:t>story time </a:t>
                      </a:r>
                      <a:endParaRPr lang="en-US" sz="2800" b="1" dirty="0" smtClean="0">
                        <a:latin typeface="Amatic SC" panose="00000500000000000000" pitchFamily="2" charset="-79"/>
                        <a:cs typeface="Amatic SC" panose="00000500000000000000" pitchFamily="2" charset="-79"/>
                      </a:endParaRPr>
                    </a:p>
                    <a:p>
                      <a:pPr algn="ctr"/>
                      <a:r>
                        <a:rPr lang="en-US" sz="2800" b="1" dirty="0" smtClean="0">
                          <a:latin typeface="Amatic SC" panose="00000500000000000000" pitchFamily="2" charset="-79"/>
                          <a:cs typeface="Amatic SC" panose="00000500000000000000" pitchFamily="2" charset="-79"/>
                        </a:rPr>
                        <a:t>Weekly nursery rhyme challenge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matic SC" panose="00000500000000000000" pitchFamily="2" charset="-79"/>
                        </a:rPr>
                        <a:t>Mood Monsters Shared stories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60386893"/>
              </p:ext>
            </p:extLst>
          </p:nvPr>
        </p:nvGraphicFramePr>
        <p:xfrm>
          <a:off x="187378" y="467118"/>
          <a:ext cx="11922031" cy="6472403"/>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r>
                        <a:rPr lang="en-US" sz="1200" b="1" dirty="0" smtClean="0"/>
                        <a:t>. We follow Jigsaw to start out PSHE journey with the rest of the school. </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a:t>
                      </a:r>
                      <a:r>
                        <a:rPr lang="en-US" sz="1800" b="1" dirty="0" smtClean="0">
                          <a:solidFill>
                            <a:srgbClr val="CC66FF"/>
                          </a:solidFill>
                          <a:latin typeface="Amatic SC" panose="00000500000000000000" pitchFamily="2" charset="-79"/>
                          <a:cs typeface="Amatic SC" panose="00000500000000000000" pitchFamily="2" charset="-79"/>
                        </a:rPr>
                        <a:t>secrets</a:t>
                      </a:r>
                      <a:r>
                        <a:rPr lang="en-US" sz="1800" b="1" baseline="0" dirty="0" smtClean="0">
                          <a:solidFill>
                            <a:srgbClr val="CC66FF"/>
                          </a:solidFill>
                          <a:latin typeface="Amatic SC" panose="00000500000000000000" pitchFamily="2" charset="-79"/>
                          <a:cs typeface="Amatic SC" panose="00000500000000000000" pitchFamily="2" charset="-79"/>
                        </a:rPr>
                        <a:t> to success</a:t>
                      </a:r>
                      <a:r>
                        <a:rPr lang="en-US" sz="1800" b="1" dirty="0" smtClean="0">
                          <a:solidFill>
                            <a:srgbClr val="CC66FF"/>
                          </a:solidFill>
                          <a:latin typeface="Amatic SC" panose="00000500000000000000" pitchFamily="2" charset="-79"/>
                          <a:cs typeface="Amatic SC" panose="00000500000000000000" pitchFamily="2" charset="-79"/>
                        </a:rPr>
                        <a:t>  </a:t>
                      </a:r>
                      <a:endParaRPr lang="en-US" sz="18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err="1" smtClean="0">
                          <a:solidFill>
                            <a:schemeClr val="tx1"/>
                          </a:solidFill>
                        </a:rPr>
                        <a:t>Jogsaw</a:t>
                      </a:r>
                      <a:r>
                        <a:rPr lang="en-US" sz="900" b="0" dirty="0" smtClean="0">
                          <a:solidFill>
                            <a:schemeClr val="tx1"/>
                          </a:solidFill>
                        </a:rPr>
                        <a:t>- Being me in the world</a:t>
                      </a:r>
                    </a:p>
                    <a:p>
                      <a:pPr algn="ctr"/>
                      <a:r>
                        <a:rPr lang="en-US" sz="900" b="0" dirty="0" smtClean="0">
                          <a:solidFill>
                            <a:schemeClr val="tx1"/>
                          </a:solidFill>
                        </a:rPr>
                        <a:t>Circle</a:t>
                      </a:r>
                      <a:r>
                        <a:rPr lang="en-US" sz="900" b="0" baseline="0" dirty="0" smtClean="0">
                          <a:solidFill>
                            <a:schemeClr val="tx1"/>
                          </a:solidFill>
                        </a:rPr>
                        <a:t> time themes</a:t>
                      </a:r>
                      <a:endParaRPr lang="en-US" sz="900" b="0" dirty="0" smtClean="0">
                        <a:solidFill>
                          <a:schemeClr val="tx1"/>
                        </a:solidFill>
                      </a:endParaRPr>
                    </a:p>
                    <a:p>
                      <a:pPr algn="ctr"/>
                      <a:r>
                        <a:rPr lang="en-US" sz="900" b="0" dirty="0" smtClean="0">
                          <a:solidFill>
                            <a:schemeClr val="tx1"/>
                          </a:solidFill>
                        </a:rPr>
                        <a:t>New </a:t>
                      </a:r>
                      <a:r>
                        <a:rPr lang="en-US" sz="900" b="0" dirty="0">
                          <a:solidFill>
                            <a:schemeClr val="tx1"/>
                          </a:solidFill>
                        </a:rPr>
                        <a:t>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smtClean="0">
                          <a:solidFill>
                            <a:schemeClr val="tx1"/>
                          </a:solidFill>
                        </a:rPr>
                        <a:t>Jigsaw-</a:t>
                      </a:r>
                      <a:r>
                        <a:rPr lang="en-US" sz="900" b="0" baseline="0" dirty="0" smtClean="0">
                          <a:solidFill>
                            <a:schemeClr val="tx1"/>
                          </a:solidFill>
                        </a:rPr>
                        <a:t> Celebrating difference</a:t>
                      </a:r>
                    </a:p>
                    <a:p>
                      <a:pPr algn="ctr"/>
                      <a:r>
                        <a:rPr lang="en-US" sz="900" b="0" baseline="0" dirty="0" smtClean="0">
                          <a:solidFill>
                            <a:schemeClr val="tx1"/>
                          </a:solidFill>
                        </a:rPr>
                        <a:t>Circle time themes </a:t>
                      </a:r>
                      <a:endParaRPr lang="en-US" sz="900" b="0" dirty="0" smtClean="0">
                        <a:solidFill>
                          <a:schemeClr val="tx1"/>
                        </a:solidFill>
                      </a:endParaRPr>
                    </a:p>
                    <a:p>
                      <a:pPr algn="ctr"/>
                      <a:r>
                        <a:rPr lang="en-US" sz="900" b="0" dirty="0" smtClean="0">
                          <a:solidFill>
                            <a:schemeClr val="tx1"/>
                          </a:solidFill>
                        </a:rPr>
                        <a:t>Getting </a:t>
                      </a:r>
                      <a:r>
                        <a:rPr lang="en-US" sz="900" b="0" dirty="0">
                          <a:solidFill>
                            <a:schemeClr val="tx1"/>
                          </a:solidFill>
                        </a:rPr>
                        <a:t>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err="1" smtClean="0">
                          <a:solidFill>
                            <a:schemeClr val="tx1"/>
                          </a:solidFill>
                        </a:rPr>
                        <a:t>Jiogsaw</a:t>
                      </a:r>
                      <a:r>
                        <a:rPr lang="en-US" sz="900" b="0" dirty="0" smtClean="0">
                          <a:solidFill>
                            <a:schemeClr val="tx1"/>
                          </a:solidFill>
                        </a:rPr>
                        <a:t>- Dreams</a:t>
                      </a:r>
                      <a:r>
                        <a:rPr lang="en-US" sz="900" b="0" baseline="0" dirty="0" smtClean="0">
                          <a:solidFill>
                            <a:schemeClr val="tx1"/>
                          </a:solidFill>
                        </a:rPr>
                        <a:t> and goals</a:t>
                      </a:r>
                    </a:p>
                    <a:p>
                      <a:pPr algn="ctr"/>
                      <a:r>
                        <a:rPr lang="en-US" sz="900" b="0" baseline="0" dirty="0" smtClean="0">
                          <a:solidFill>
                            <a:schemeClr val="tx1"/>
                          </a:solidFill>
                        </a:rPr>
                        <a:t>Circle time themes </a:t>
                      </a:r>
                      <a:endParaRPr lang="en-US" sz="900" b="0" dirty="0" smtClean="0">
                        <a:solidFill>
                          <a:schemeClr val="tx1"/>
                        </a:solidFill>
                      </a:endParaRPr>
                    </a:p>
                    <a:p>
                      <a:pPr algn="ctr"/>
                      <a:r>
                        <a:rPr lang="en-US" sz="900" b="0" dirty="0" smtClean="0">
                          <a:solidFill>
                            <a:schemeClr val="tx1"/>
                          </a:solidFill>
                        </a:rPr>
                        <a:t>Good </a:t>
                      </a:r>
                      <a:r>
                        <a:rPr lang="en-US" sz="900" b="0" dirty="0">
                          <a:solidFill>
                            <a:schemeClr val="tx1"/>
                          </a:solidFill>
                        </a:rPr>
                        <a:t>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a:t>
                      </a:r>
                      <a:r>
                        <a:rPr lang="en-US" sz="900" dirty="0" smtClean="0"/>
                        <a:t>feel</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smtClean="0">
                          <a:solidFill>
                            <a:schemeClr val="tx1"/>
                          </a:solidFill>
                        </a:rPr>
                        <a:t>Jigsaw-</a:t>
                      </a:r>
                      <a:r>
                        <a:rPr lang="en-US" sz="900" b="0" baseline="0" dirty="0" smtClean="0">
                          <a:solidFill>
                            <a:schemeClr val="tx1"/>
                          </a:solidFill>
                        </a:rPr>
                        <a:t> Healthy me</a:t>
                      </a:r>
                    </a:p>
                    <a:p>
                      <a:pPr algn="ctr"/>
                      <a:r>
                        <a:rPr lang="en-US" sz="900" b="0" baseline="0" dirty="0" smtClean="0">
                          <a:solidFill>
                            <a:schemeClr val="tx1"/>
                          </a:solidFill>
                        </a:rPr>
                        <a:t>Circle time themes</a:t>
                      </a:r>
                      <a:endParaRPr lang="en-US" sz="900" b="0" dirty="0" smtClean="0">
                        <a:solidFill>
                          <a:schemeClr val="tx1"/>
                        </a:solidFill>
                      </a:endParaRPr>
                    </a:p>
                    <a:p>
                      <a:pPr algn="ctr"/>
                      <a:r>
                        <a:rPr lang="en-US" sz="900" b="0" dirty="0" smtClean="0">
                          <a:solidFill>
                            <a:schemeClr val="tx1"/>
                          </a:solidFill>
                        </a:rPr>
                        <a:t>Relationships </a:t>
                      </a:r>
                      <a:endParaRPr lang="en-US" sz="900" b="0" dirty="0">
                        <a:solidFill>
                          <a:schemeClr val="tx1"/>
                        </a:solidFill>
                      </a:endParaRP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smtClean="0">
                          <a:solidFill>
                            <a:schemeClr val="tx1"/>
                          </a:solidFill>
                          <a:latin typeface="+mn-lt"/>
                          <a:cs typeface="Amatic SC" panose="00000500000000000000" pitchFamily="2" charset="-79"/>
                        </a:rPr>
                        <a:t>Looking </a:t>
                      </a:r>
                      <a:r>
                        <a:rPr lang="en-US" sz="900" b="0" dirty="0">
                          <a:solidFill>
                            <a:schemeClr val="tx1"/>
                          </a:solidFill>
                          <a:latin typeface="+mn-lt"/>
                          <a:cs typeface="Amatic SC" panose="00000500000000000000" pitchFamily="2" charset="-79"/>
                        </a:rPr>
                        <a:t>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smtClean="0">
                          <a:solidFill>
                            <a:schemeClr val="tx1"/>
                          </a:solidFill>
                        </a:rPr>
                        <a:t>Jigsaw- Relationships </a:t>
                      </a:r>
                    </a:p>
                    <a:p>
                      <a:pPr algn="ctr"/>
                      <a:r>
                        <a:rPr lang="en-US" sz="900" b="0" dirty="0" smtClean="0">
                          <a:solidFill>
                            <a:schemeClr val="tx1"/>
                          </a:solidFill>
                        </a:rPr>
                        <a:t>Circle time themes- </a:t>
                      </a:r>
                    </a:p>
                    <a:p>
                      <a:pPr algn="ctr"/>
                      <a:r>
                        <a:rPr lang="en-US" sz="900" b="0" dirty="0" smtClean="0">
                          <a:solidFill>
                            <a:schemeClr val="tx1"/>
                          </a:solidFill>
                        </a:rPr>
                        <a:t>Looking </a:t>
                      </a:r>
                      <a:r>
                        <a:rPr lang="en-US" sz="900" b="0" dirty="0">
                          <a:solidFill>
                            <a:schemeClr val="tx1"/>
                          </a:solidFill>
                        </a:rPr>
                        <a:t>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smtClean="0">
                          <a:solidFill>
                            <a:schemeClr val="tx1"/>
                          </a:solidFill>
                          <a:latin typeface="+mn-lt"/>
                          <a:cs typeface="Amatic SC" panose="00000500000000000000" pitchFamily="2" charset="-79"/>
                        </a:rPr>
                        <a:t>Jigsaw-</a:t>
                      </a:r>
                      <a:r>
                        <a:rPr lang="en-US" sz="900" b="0" baseline="0" dirty="0" smtClean="0">
                          <a:solidFill>
                            <a:schemeClr val="tx1"/>
                          </a:solidFill>
                          <a:latin typeface="+mn-lt"/>
                          <a:cs typeface="Amatic SC" panose="00000500000000000000" pitchFamily="2" charset="-79"/>
                        </a:rPr>
                        <a:t> Changing me </a:t>
                      </a:r>
                    </a:p>
                    <a:p>
                      <a:pPr algn="ctr"/>
                      <a:r>
                        <a:rPr lang="en-US" sz="900" b="0" baseline="0" dirty="0" smtClean="0">
                          <a:solidFill>
                            <a:schemeClr val="tx1"/>
                          </a:solidFill>
                          <a:latin typeface="+mn-lt"/>
                          <a:cs typeface="Amatic SC" panose="00000500000000000000" pitchFamily="2" charset="-79"/>
                        </a:rPr>
                        <a:t>Circle time themes</a:t>
                      </a:r>
                      <a:endParaRPr lang="en-US" sz="900" b="0" dirty="0" smtClean="0">
                        <a:solidFill>
                          <a:schemeClr val="tx1"/>
                        </a:solidFill>
                        <a:latin typeface="+mn-lt"/>
                        <a:cs typeface="Amatic SC" panose="00000500000000000000" pitchFamily="2" charset="-79"/>
                      </a:endParaRPr>
                    </a:p>
                    <a:p>
                      <a:pPr algn="ctr"/>
                      <a:r>
                        <a:rPr lang="en-US" sz="900" b="0" dirty="0" smtClean="0">
                          <a:solidFill>
                            <a:schemeClr val="tx1"/>
                          </a:solidFill>
                          <a:latin typeface="+mn-lt"/>
                          <a:cs typeface="Amatic SC" panose="00000500000000000000" pitchFamily="2" charset="-79"/>
                        </a:rPr>
                        <a:t>Taking </a:t>
                      </a:r>
                      <a:r>
                        <a:rPr lang="en-US" sz="900" b="0" dirty="0">
                          <a:solidFill>
                            <a:schemeClr val="tx1"/>
                          </a:solidFill>
                          <a:latin typeface="+mn-lt"/>
                          <a:cs typeface="Amatic SC" panose="00000500000000000000" pitchFamily="2" charset="-79"/>
                        </a:rPr>
                        <a:t>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16151043"/>
              </p:ext>
            </p:extLst>
          </p:nvPr>
        </p:nvGraphicFramePr>
        <p:xfrm>
          <a:off x="472644" y="500600"/>
          <a:ext cx="11459371" cy="627001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a:t>
                      </a:r>
                      <a:r>
                        <a:rPr lang="en-US" sz="1400" b="1" dirty="0" smtClean="0">
                          <a:solidFill>
                            <a:srgbClr val="CC66FF"/>
                          </a:solidFill>
                          <a:latin typeface="Amatic SC" panose="00000500000000000000" pitchFamily="2" charset="-79"/>
                          <a:cs typeface="Amatic SC" panose="00000500000000000000" pitchFamily="2" charset="-79"/>
                        </a:rPr>
                        <a:t>Lesson? </a:t>
                      </a:r>
                      <a:endParaRPr lang="en-US"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p>
                      <a:pPr algn="ctr"/>
                      <a:r>
                        <a:rPr lang="en-US" sz="800" dirty="0">
                          <a:solidFill>
                            <a:schemeClr val="tx1"/>
                          </a:solidFill>
                        </a:rPr>
                        <a:t>More Ideas here: </a:t>
                      </a:r>
                    </a:p>
                    <a:p>
                      <a:pPr algn="ctr"/>
                      <a:r>
                        <a:rPr lang="en-US" sz="800" dirty="0">
                          <a:solidFill>
                            <a:schemeClr val="tx1"/>
                          </a:solidFill>
                          <a:hlinkClick r:id="rId2"/>
                        </a:rPr>
                        <a:t>https://mrsunderwood.co.uk/product/50-fine-motor-activity-ideas/</a:t>
                      </a:r>
                      <a:r>
                        <a:rPr lang="en-US" sz="8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US" sz="800" dirty="0" smtClean="0"/>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a:t>
                      </a:r>
                      <a:r>
                        <a:rPr lang="en-US" sz="800" dirty="0" err="1"/>
                        <a:t>stabilisers</a:t>
                      </a:r>
                      <a:r>
                        <a:rPr lang="en-US" sz="800" dirty="0"/>
                        <a:t>, skateboards, wheelbarrows, prams and carts are all good </a:t>
                      </a:r>
                      <a:r>
                        <a:rPr lang="en-US" sz="800" dirty="0" smtClean="0"/>
                        <a:t>options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US" sz="800" dirty="0" smtClean="0"/>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endParaRPr lang="en-US" sz="800" dirty="0" smtClean="0">
                        <a:solidFill>
                          <a:schemeClr val="tx1"/>
                        </a:solidFill>
                        <a:latin typeface="+mn-lt"/>
                        <a:cs typeface="Amatic SC" panose="00000500000000000000" pitchFamily="2" charset="-79"/>
                      </a:endParaRPr>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PE</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442227880"/>
              </p:ext>
            </p:extLst>
          </p:nvPr>
        </p:nvGraphicFramePr>
        <p:xfrm>
          <a:off x="385894" y="719664"/>
          <a:ext cx="11459364" cy="594048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weekly </a:t>
                      </a:r>
                      <a:endParaRPr lang="en-US" sz="800" b="0" dirty="0" smtClean="0">
                        <a:latin typeface="+mn-lt"/>
                        <a:cs typeface="Amatic SC" panose="00000500000000000000" pitchFamily="2" charset="-79"/>
                      </a:endParaRPr>
                    </a:p>
                    <a:p>
                      <a:pPr algn="ctr"/>
                      <a:r>
                        <a:rPr lang="en-US" sz="800" b="0" dirty="0" smtClean="0">
                          <a:latin typeface="+mn-lt"/>
                          <a:cs typeface="Amatic SC" panose="00000500000000000000" pitchFamily="2" charset="-79"/>
                        </a:rPr>
                        <a:t>Mystery reader</a:t>
                      </a:r>
                    </a:p>
                    <a:p>
                      <a:pPr algn="ctr"/>
                      <a:r>
                        <a:rPr lang="en-US" sz="800" b="0" dirty="0" smtClean="0">
                          <a:latin typeface="+mn-lt"/>
                          <a:cs typeface="Amatic SC" panose="00000500000000000000" pitchFamily="2" charset="-79"/>
                        </a:rPr>
                        <a:t>Share a story at home </a:t>
                      </a:r>
                      <a:endParaRPr lang="en-US" sz="800" b="0" dirty="0">
                        <a:latin typeface="+mn-lt"/>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a:t>
                      </a:r>
                      <a:r>
                        <a:rPr lang="en-US" sz="800" b="0" i="0" kern="1200" dirty="0" smtClean="0">
                          <a:solidFill>
                            <a:schemeClr val="dk1"/>
                          </a:solidFill>
                          <a:effectLst/>
                          <a:latin typeface="+mn-lt"/>
                          <a:ea typeface="+mn-ea"/>
                          <a:cs typeface="+mn-cs"/>
                        </a:rPr>
                        <a:t>following</a:t>
                      </a:r>
                      <a:r>
                        <a:rPr lang="en-US" sz="800" b="0" i="0" kern="1200" baseline="0" dirty="0" smtClean="0">
                          <a:solidFill>
                            <a:schemeClr val="dk1"/>
                          </a:solidFill>
                          <a:effectLst/>
                          <a:latin typeface="+mn-lt"/>
                          <a:ea typeface="+mn-ea"/>
                          <a:cs typeface="+mn-cs"/>
                        </a:rPr>
                        <a:t> Essential letters and sounds </a:t>
                      </a:r>
                    </a:p>
                    <a:p>
                      <a:pPr algn="ctr"/>
                      <a:r>
                        <a:rPr lang="en-US" sz="800" b="0" i="0" kern="1200" baseline="0" dirty="0" smtClean="0">
                          <a:solidFill>
                            <a:schemeClr val="dk1"/>
                          </a:solidFill>
                          <a:effectLst/>
                          <a:latin typeface="+mn-lt"/>
                          <a:ea typeface="+mn-ea"/>
                          <a:cs typeface="+mn-cs"/>
                        </a:rPr>
                        <a:t>Add more detail </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as the main character – Using Tales Toolkit strategy.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b="0" kern="1200" dirty="0" smtClean="0">
                          <a:solidFill>
                            <a:schemeClr val="tx1"/>
                          </a:solidFill>
                          <a:effectLst/>
                          <a:latin typeface="+mn-lt"/>
                          <a:ea typeface="+mn-ea"/>
                          <a:cs typeface="Amatic SC" panose="00000500000000000000" pitchFamily="2" charset="-79"/>
                        </a:rPr>
                        <a:t>Essential</a:t>
                      </a:r>
                      <a:r>
                        <a:rPr lang="en-GB" sz="800" b="0" kern="1200" baseline="0" dirty="0" smtClean="0">
                          <a:solidFill>
                            <a:schemeClr val="tx1"/>
                          </a:solidFill>
                          <a:effectLst/>
                          <a:latin typeface="+mn-lt"/>
                          <a:ea typeface="+mn-ea"/>
                          <a:cs typeface="Amatic SC" panose="00000500000000000000" pitchFamily="2" charset="-79"/>
                        </a:rPr>
                        <a:t> letters and sounds </a:t>
                      </a:r>
                      <a:endParaRPr lang="en-GB" sz="800" kern="1200" dirty="0">
                        <a:solidFill>
                          <a:schemeClr val="tx1"/>
                        </a:solidFill>
                        <a:effectLst/>
                        <a:latin typeface="+mn-lt"/>
                        <a:ea typeface="+mn-ea"/>
                        <a:cs typeface="Amatic SC" panose="00000500000000000000" pitchFamily="2" charset="-79"/>
                      </a:endParaRP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a:t>
                      </a:r>
                      <a:r>
                        <a:rPr lang="en-US" sz="800" dirty="0" smtClean="0"/>
                        <a:t>knowledge</a:t>
                      </a:r>
                    </a:p>
                    <a:p>
                      <a:pPr algn="ctr"/>
                      <a:r>
                        <a:rPr lang="en-US" sz="800" kern="1200" dirty="0" smtClean="0">
                          <a:solidFill>
                            <a:schemeClr val="tx1"/>
                          </a:solidFill>
                          <a:effectLst/>
                          <a:latin typeface="+mn-lt"/>
                          <a:ea typeface="+mn-ea"/>
                          <a:cs typeface="Amatic SC" panose="00000500000000000000" pitchFamily="2" charset="-79"/>
                        </a:rPr>
                        <a:t>Reading book level:</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US" sz="800" dirty="0" smtClean="0"/>
                    </a:p>
                    <a:p>
                      <a:pPr algn="ctr">
                        <a:lnSpc>
                          <a:spcPct val="107000"/>
                        </a:lnSpc>
                        <a:spcAft>
                          <a:spcPts val="800"/>
                        </a:spcAft>
                      </a:pPr>
                      <a:r>
                        <a:rPr lang="en-US" sz="800" dirty="0" smtClean="0">
                          <a:solidFill>
                            <a:schemeClr val="tx1"/>
                          </a:solidFill>
                          <a:effectLst/>
                          <a:latin typeface="+mn-lt"/>
                          <a:ea typeface="Calibri" panose="020F0502020204030204" pitchFamily="34" charset="0"/>
                          <a:cs typeface="Amatic SC" panose="00000500000000000000" pitchFamily="2" charset="-79"/>
                        </a:rPr>
                        <a:t>Reading book level</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err="1"/>
                        <a:t>ee</a:t>
                      </a:r>
                      <a:r>
                        <a:rPr lang="en-US" sz="800" dirty="0"/>
                        <a:t>’ ‘or’ ‘</a:t>
                      </a:r>
                      <a:r>
                        <a:rPr lang="en-US" sz="800" dirty="0" err="1"/>
                        <a:t>igh</a:t>
                      </a:r>
                      <a:r>
                        <a:rPr lang="en-US" sz="800" dirty="0"/>
                        <a:t>’. Provide opportunities for children to read words containing familiar letter groups: ‘that’, ‘shop’, ‘chin’, ‘feet’, ‘storm’, ‘night’. </a:t>
                      </a:r>
                      <a:endParaRPr lang="en-US" sz="800" dirty="0" smtClean="0"/>
                    </a:p>
                    <a:p>
                      <a:pPr algn="ctr">
                        <a:lnSpc>
                          <a:spcPct val="107000"/>
                        </a:lnSpc>
                        <a:spcAft>
                          <a:spcPts val="800"/>
                        </a:spcAft>
                      </a:pPr>
                      <a:r>
                        <a:rPr lang="en-US" sz="800" dirty="0" smtClean="0">
                          <a:solidFill>
                            <a:schemeClr val="tx1"/>
                          </a:solidFill>
                          <a:effectLst/>
                          <a:latin typeface="+mn-lt"/>
                          <a:ea typeface="Calibri" panose="020F0502020204030204" pitchFamily="34" charset="0"/>
                          <a:cs typeface="Amatic SC" panose="00000500000000000000" pitchFamily="2" charset="-79"/>
                        </a:rPr>
                        <a:t>Reading book level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endParaRPr lang="en-US" sz="8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solidFill>
                            <a:schemeClr val="tx1"/>
                          </a:solidFill>
                          <a:effectLst/>
                          <a:latin typeface="+mn-lt"/>
                          <a:ea typeface="Calibri" panose="020F0502020204030204" pitchFamily="34" charset="0"/>
                          <a:cs typeface="Amatic SC" panose="00000500000000000000" pitchFamily="2" charset="-79"/>
                        </a:rPr>
                        <a:t>Reading book level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a:t>
                      </a:r>
                      <a:r>
                        <a:rPr lang="en-US" sz="800" dirty="0" smtClean="0"/>
                        <a:t>were</a:t>
                      </a:r>
                    </a:p>
                    <a:p>
                      <a:pPr algn="ctr">
                        <a:lnSpc>
                          <a:spcPct val="107000"/>
                        </a:lnSpc>
                        <a:spcAft>
                          <a:spcPts val="800"/>
                        </a:spcAft>
                      </a:pPr>
                      <a:r>
                        <a:rPr lang="en-US" sz="800" dirty="0" smtClean="0"/>
                        <a:t>Reading book level </a:t>
                      </a:r>
                      <a:endParaRPr lang="en-US"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a:t>
                      </a:r>
                      <a:r>
                        <a:rPr lang="en-GB" sz="800" dirty="0" smtClean="0">
                          <a:solidFill>
                            <a:schemeClr val="tx1"/>
                          </a:solidFill>
                          <a:effectLst/>
                          <a:latin typeface="+mn-lt"/>
                          <a:ea typeface="Calibri" panose="020F0502020204030204" pitchFamily="34" charset="0"/>
                          <a:cs typeface="Amatic SC" panose="00000500000000000000" pitchFamily="2" charset="-79"/>
                        </a:rPr>
                        <a:t>staff</a:t>
                      </a:r>
                    </a:p>
                    <a:p>
                      <a:pPr algn="ctr">
                        <a:lnSpc>
                          <a:spcPct val="107000"/>
                        </a:lnSpc>
                        <a:spcAft>
                          <a:spcPts val="800"/>
                        </a:spcAft>
                      </a:pP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dirty="0" smtClean="0">
                          <a:solidFill>
                            <a:schemeClr val="tx1"/>
                          </a:solidFill>
                          <a:effectLst/>
                          <a:latin typeface="+mn-lt"/>
                          <a:ea typeface="Calibri" panose="020F0502020204030204" pitchFamily="34" charset="0"/>
                          <a:cs typeface="Amatic SC" panose="00000500000000000000" pitchFamily="2" charset="-79"/>
                        </a:rPr>
                        <a:t>Reading book level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
        <p:nvSpPr>
          <p:cNvPr id="7" name="TextBox 6">
            <a:extLst>
              <a:ext uri="{FF2B5EF4-FFF2-40B4-BE49-F238E27FC236}">
                <a16:creationId xmlns:a16="http://schemas.microsoft.com/office/drawing/2014/main" id="{97360F56-619F-4311-BD93-E4B0A73326A6}"/>
              </a:ext>
            </a:extLst>
          </p:cNvPr>
          <p:cNvSpPr txBox="1"/>
          <p:nvPr/>
        </p:nvSpPr>
        <p:spPr>
          <a:xfrm>
            <a:off x="0" y="6508453"/>
            <a:ext cx="12579482" cy="307777"/>
          </a:xfrm>
          <a:prstGeom prst="rect">
            <a:avLst/>
          </a:prstGeom>
          <a:noFill/>
        </p:spPr>
        <p:txBody>
          <a:bodyPr wrap="square">
            <a:spAutoFit/>
          </a:bodyPr>
          <a:lstStyle/>
          <a:p>
            <a:r>
              <a:rPr lang="en-US" sz="1400" i="1" dirty="0">
                <a:solidFill>
                  <a:schemeClr val="bg1">
                    <a:lumMod val="50000"/>
                  </a:schemeClr>
                </a:solidFill>
                <a:effectLst/>
              </a:rPr>
              <a:t>We will provide experiences which build on children’s existing knowledge and understanding in order to challenge, stimulate and extend their learning and development</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spTree>
    <p:extLst>
      <p:ext uri="{BB962C8B-B14F-4D97-AF65-F5344CB8AC3E}">
        <p14:creationId xmlns:p14="http://schemas.microsoft.com/office/powerpoint/2010/main" val="413768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5233</TotalTime>
  <Words>11222</Words>
  <Application>Microsoft Office PowerPoint</Application>
  <PresentationFormat>Widescreen</PresentationFormat>
  <Paragraphs>1313</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Wingdings</vt:lpstr>
      <vt:lpstr>RM Typerighter old</vt:lpstr>
      <vt:lpstr>Times New Roman</vt:lpstr>
      <vt:lpstr>Acumin Pro</vt:lpstr>
      <vt:lpstr>Comic Sans MS</vt:lpstr>
      <vt:lpstr>Courier New</vt:lpstr>
      <vt:lpstr>Adler</vt:lpstr>
      <vt:lpstr>Arial</vt:lpstr>
      <vt:lpstr>Calibri Light</vt:lpstr>
      <vt:lpstr>Amatic SC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Hannah Kirk</cp:lastModifiedBy>
  <cp:revision>148</cp:revision>
  <cp:lastPrinted>2022-07-04T12:57:23Z</cp:lastPrinted>
  <dcterms:created xsi:type="dcterms:W3CDTF">2021-06-03T07:59:39Z</dcterms:created>
  <dcterms:modified xsi:type="dcterms:W3CDTF">2022-07-12T14:58:46Z</dcterms:modified>
</cp:coreProperties>
</file>