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58000" cy="9144000"/>
  <p:defaultTextStyle>
    <a:defPPr>
      <a:defRPr lang="en-US"/>
    </a:defPPr>
    <a:lvl1pPr marL="0" algn="l" defTabSz="1075284" rtl="0" eaLnBrk="1" latinLnBrk="0" hangingPunct="1">
      <a:defRPr sz="2117" kern="1200">
        <a:solidFill>
          <a:schemeClr val="tx1"/>
        </a:solidFill>
        <a:latin typeface="+mn-lt"/>
        <a:ea typeface="+mn-ea"/>
        <a:cs typeface="+mn-cs"/>
      </a:defRPr>
    </a:lvl1pPr>
    <a:lvl2pPr marL="537641" algn="l" defTabSz="1075284" rtl="0" eaLnBrk="1" latinLnBrk="0" hangingPunct="1">
      <a:defRPr sz="2117" kern="1200">
        <a:solidFill>
          <a:schemeClr val="tx1"/>
        </a:solidFill>
        <a:latin typeface="+mn-lt"/>
        <a:ea typeface="+mn-ea"/>
        <a:cs typeface="+mn-cs"/>
      </a:defRPr>
    </a:lvl2pPr>
    <a:lvl3pPr marL="1075284" algn="l" defTabSz="1075284" rtl="0" eaLnBrk="1" latinLnBrk="0" hangingPunct="1">
      <a:defRPr sz="2117" kern="1200">
        <a:solidFill>
          <a:schemeClr val="tx1"/>
        </a:solidFill>
        <a:latin typeface="+mn-lt"/>
        <a:ea typeface="+mn-ea"/>
        <a:cs typeface="+mn-cs"/>
      </a:defRPr>
    </a:lvl3pPr>
    <a:lvl4pPr marL="1612926" algn="l" defTabSz="1075284" rtl="0" eaLnBrk="1" latinLnBrk="0" hangingPunct="1">
      <a:defRPr sz="2117" kern="1200">
        <a:solidFill>
          <a:schemeClr val="tx1"/>
        </a:solidFill>
        <a:latin typeface="+mn-lt"/>
        <a:ea typeface="+mn-ea"/>
        <a:cs typeface="+mn-cs"/>
      </a:defRPr>
    </a:lvl4pPr>
    <a:lvl5pPr marL="2150568" algn="l" defTabSz="1075284" rtl="0" eaLnBrk="1" latinLnBrk="0" hangingPunct="1">
      <a:defRPr sz="2117" kern="1200">
        <a:solidFill>
          <a:schemeClr val="tx1"/>
        </a:solidFill>
        <a:latin typeface="+mn-lt"/>
        <a:ea typeface="+mn-ea"/>
        <a:cs typeface="+mn-cs"/>
      </a:defRPr>
    </a:lvl5pPr>
    <a:lvl6pPr marL="2688209" algn="l" defTabSz="1075284" rtl="0" eaLnBrk="1" latinLnBrk="0" hangingPunct="1">
      <a:defRPr sz="2117" kern="1200">
        <a:solidFill>
          <a:schemeClr val="tx1"/>
        </a:solidFill>
        <a:latin typeface="+mn-lt"/>
        <a:ea typeface="+mn-ea"/>
        <a:cs typeface="+mn-cs"/>
      </a:defRPr>
    </a:lvl6pPr>
    <a:lvl7pPr marL="3225850" algn="l" defTabSz="1075284" rtl="0" eaLnBrk="1" latinLnBrk="0" hangingPunct="1">
      <a:defRPr sz="2117" kern="1200">
        <a:solidFill>
          <a:schemeClr val="tx1"/>
        </a:solidFill>
        <a:latin typeface="+mn-lt"/>
        <a:ea typeface="+mn-ea"/>
        <a:cs typeface="+mn-cs"/>
      </a:defRPr>
    </a:lvl7pPr>
    <a:lvl8pPr marL="3763493" algn="l" defTabSz="1075284" rtl="0" eaLnBrk="1" latinLnBrk="0" hangingPunct="1">
      <a:defRPr sz="2117" kern="1200">
        <a:solidFill>
          <a:schemeClr val="tx1"/>
        </a:solidFill>
        <a:latin typeface="+mn-lt"/>
        <a:ea typeface="+mn-ea"/>
        <a:cs typeface="+mn-cs"/>
      </a:defRPr>
    </a:lvl8pPr>
    <a:lvl9pPr marL="4301135" algn="l" defTabSz="107528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6600"/>
    <a:srgbClr val="FF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3" d="100"/>
          <a:sy n="83" d="100"/>
        </p:scale>
        <p:origin x="528" y="-9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81105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95419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2094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36652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C0EEF-DAED-4B92-9E7A-58BD69AC3030}"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2565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C0EEF-DAED-4B92-9E7A-58BD69AC3030}" type="datetimeFigureOut">
              <a:rPr lang="en-GB" smtClean="0"/>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64777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C0EEF-DAED-4B92-9E7A-58BD69AC3030}" type="datetimeFigureOut">
              <a:rPr lang="en-GB" smtClean="0"/>
              <a:t>21/02/2022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7888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C0EEF-DAED-4B92-9E7A-58BD69AC3030}" type="datetimeFigureOut">
              <a:rPr lang="en-GB" smtClean="0"/>
              <a:t>21/02/2022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85748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C0EEF-DAED-4B92-9E7A-58BD69AC3030}" type="datetimeFigureOut">
              <a:rPr lang="en-GB" smtClean="0"/>
              <a:t>21/02/2022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34675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28155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86229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7DC0EEF-DAED-4B92-9E7A-58BD69AC3030}" type="datetimeFigureOut">
              <a:rPr lang="en-GB" smtClean="0"/>
              <a:t>21/02/2022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DC25CC-385F-47EF-AA3D-D4B9858D2BEB}" type="slidenum">
              <a:rPr lang="en-GB" smtClean="0"/>
              <a:t>‹#›</a:t>
            </a:fld>
            <a:endParaRPr lang="en-GB"/>
          </a:p>
        </p:txBody>
      </p:sp>
    </p:spTree>
    <p:extLst>
      <p:ext uri="{BB962C8B-B14F-4D97-AF65-F5344CB8AC3E}">
        <p14:creationId xmlns:p14="http://schemas.microsoft.com/office/powerpoint/2010/main" val="2650853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46"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88667" y1="37234" x2="88667" y2="37234"/>
                        <a14:foregroundMark x1="79000" y1="22340" x2="80333" y2="25532"/>
                        <a14:foregroundMark x1="16000" y1="15957" x2="16000" y2="15957"/>
                        <a14:foregroundMark x1="65000" y1="21277" x2="13667" y2="21277"/>
                        <a14:foregroundMark x1="85333" y1="56383" x2="85333" y2="56383"/>
                        <a14:foregroundMark x1="85333" y1="29787" x2="85333" y2="29787"/>
                        <a14:foregroundMark x1="81333" y1="34043" x2="70000" y2="75532"/>
                      </a14:backgroundRemoval>
                    </a14:imgEffect>
                  </a14:imgLayer>
                </a14:imgProps>
              </a:ext>
            </a:extLst>
          </a:blip>
          <a:stretch>
            <a:fillRect/>
          </a:stretch>
        </p:blipFill>
        <p:spPr>
          <a:xfrm>
            <a:off x="247599" y="300036"/>
            <a:ext cx="1415990" cy="44367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62" b="0" i="0" u="none" strike="noStrike" kern="1200" cap="none" spc="0" normalizeH="0" baseline="0" noProof="0" dirty="0">
                <a:ln>
                  <a:noFill/>
                </a:ln>
                <a:solidFill>
                  <a:prstClr val="black"/>
                </a:solidFill>
                <a:effectLst/>
                <a:uLnTx/>
                <a:uFillTx/>
                <a:latin typeface="Calibri" panose="020F0502020204030204"/>
                <a:ea typeface="+mn-ea"/>
                <a:cs typeface="+mn-cs"/>
              </a:rPr>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466248135"/>
              </p:ext>
            </p:extLst>
          </p:nvPr>
        </p:nvGraphicFramePr>
        <p:xfrm>
          <a:off x="330086" y="743714"/>
          <a:ext cx="12141426" cy="8067979"/>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5531">
                <a:tc gridSpan="2">
                  <a:txBody>
                    <a:bodyPr/>
                    <a:lstStyle/>
                    <a:p>
                      <a:pPr algn="ctr"/>
                      <a:r>
                        <a:rPr lang="en-GB" sz="1100" dirty="0" smtClean="0"/>
                        <a:t>National Curriculum Objectives </a:t>
                      </a:r>
                      <a:endParaRPr lang="en-GB" sz="1100" dirty="0"/>
                    </a:p>
                  </a:txBody>
                  <a:tcPr/>
                </a:tc>
                <a:tc hMerge="1">
                  <a:txBody>
                    <a:bodyPr/>
                    <a:lstStyle/>
                    <a:p>
                      <a:endParaRPr lang="en-GB"/>
                    </a:p>
                  </a:txBody>
                  <a:tcPr/>
                </a:tc>
                <a:tc gridSpan="4">
                  <a:txBody>
                    <a:bodyPr/>
                    <a:lstStyle/>
                    <a:p>
                      <a:pPr algn="ctr"/>
                      <a:r>
                        <a:rPr lang="en-GB" sz="1100" dirty="0" smtClean="0"/>
                        <a:t>Substantive Knowledge </a:t>
                      </a:r>
                      <a:endParaRPr lang="en-GB" sz="1100" dirty="0"/>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smtClean="0"/>
                        <a:t>Vocabulary</a:t>
                      </a:r>
                      <a:endParaRPr lang="en-GB" sz="1100" dirty="0"/>
                    </a:p>
                  </a:txBody>
                  <a:tcPr/>
                </a:tc>
                <a:tc hMerge="1">
                  <a:txBody>
                    <a:bodyPr/>
                    <a:lstStyle/>
                    <a:p>
                      <a:endParaRPr lang="en-GB" dirty="0"/>
                    </a:p>
                  </a:txBody>
                  <a:tcPr/>
                </a:tc>
                <a:extLst>
                  <a:ext uri="{0D108BD9-81ED-4DB2-BD59-A6C34878D82A}">
                    <a16:rowId xmlns:a16="http://schemas.microsoft.com/office/drawing/2014/main" val="96402867"/>
                  </a:ext>
                </a:extLst>
              </a:tr>
              <a:tr h="884789">
                <a:tc rowSpan="3" gridSpan="2">
                  <a:txBody>
                    <a:bodyPr/>
                    <a:lstStyle/>
                    <a:p>
                      <a:pPr marL="171450" indent="-171450">
                        <a:buFont typeface="Arial" panose="020B0604020202020204" pitchFamily="34" charset="0"/>
                        <a:buChar char="•"/>
                      </a:pPr>
                      <a:r>
                        <a:rPr lang="en-GB" sz="1050" dirty="0" smtClean="0">
                          <a:solidFill>
                            <a:schemeClr val="tx1"/>
                          </a:solidFill>
                        </a:rPr>
                        <a:t>Develop awareness of the past, using common words and phrases</a:t>
                      </a:r>
                      <a:r>
                        <a:rPr lang="en-GB" sz="1050" baseline="0" dirty="0" smtClean="0">
                          <a:solidFill>
                            <a:schemeClr val="tx1"/>
                          </a:solidFill>
                        </a:rPr>
                        <a:t> </a:t>
                      </a:r>
                      <a:r>
                        <a:rPr lang="en-GB" sz="1050" dirty="0" smtClean="0">
                          <a:solidFill>
                            <a:schemeClr val="tx1"/>
                          </a:solidFill>
                        </a:rPr>
                        <a:t>relating to the passing of time.</a:t>
                      </a:r>
                    </a:p>
                    <a:p>
                      <a:pPr marL="171450" indent="-171450">
                        <a:buFont typeface="Arial" panose="020B0604020202020204" pitchFamily="34" charset="0"/>
                        <a:buChar char="•"/>
                      </a:pPr>
                      <a:r>
                        <a:rPr lang="en-GB" sz="1050" dirty="0" smtClean="0">
                          <a:solidFill>
                            <a:schemeClr val="tx1"/>
                          </a:solidFill>
                        </a:rPr>
                        <a:t>know where people and events </a:t>
                      </a:r>
                      <a:r>
                        <a:rPr lang="en-GB" sz="1050" dirty="0" smtClean="0">
                          <a:solidFill>
                            <a:schemeClr val="tx1"/>
                          </a:solidFill>
                        </a:rPr>
                        <a:t>they study </a:t>
                      </a:r>
                      <a:r>
                        <a:rPr lang="en-GB" sz="1050" baseline="0" dirty="0" smtClean="0">
                          <a:solidFill>
                            <a:schemeClr val="tx1"/>
                          </a:solidFill>
                        </a:rPr>
                        <a:t> </a:t>
                      </a:r>
                      <a:r>
                        <a:rPr lang="en-GB" sz="1050" dirty="0" smtClean="0">
                          <a:solidFill>
                            <a:schemeClr val="tx1"/>
                          </a:solidFill>
                        </a:rPr>
                        <a:t>fit within a chronological framework identifying similarities and differences between ways</a:t>
                      </a:r>
                      <a:r>
                        <a:rPr lang="en-GB" sz="1050" baseline="0" dirty="0" smtClean="0">
                          <a:solidFill>
                            <a:schemeClr val="tx1"/>
                          </a:solidFill>
                        </a:rPr>
                        <a:t> </a:t>
                      </a:r>
                      <a:r>
                        <a:rPr lang="en-GB" sz="1050" dirty="0" smtClean="0">
                          <a:solidFill>
                            <a:schemeClr val="tx1"/>
                          </a:solidFill>
                        </a:rPr>
                        <a:t>of life.</a:t>
                      </a:r>
                    </a:p>
                    <a:p>
                      <a:pPr marL="171450" indent="-171450">
                        <a:buFont typeface="Arial" panose="020B0604020202020204" pitchFamily="34" charset="0"/>
                        <a:buChar char="•"/>
                      </a:pPr>
                      <a:r>
                        <a:rPr lang="en-GB" sz="1050" dirty="0" smtClean="0"/>
                        <a:t>Use a wide vocabulary of everyday historical terms.</a:t>
                      </a:r>
                    </a:p>
                    <a:p>
                      <a:pPr marL="171450" indent="-171450">
                        <a:buFont typeface="Arial" panose="020B0604020202020204" pitchFamily="34" charset="0"/>
                        <a:buChar char="•"/>
                      </a:pPr>
                      <a:r>
                        <a:rPr lang="en-GB" sz="1050" dirty="0" smtClean="0"/>
                        <a:t>Ask and answer questions</a:t>
                      </a:r>
                      <a:r>
                        <a:rPr lang="en-GB" sz="1050" baseline="0" dirty="0" smtClean="0"/>
                        <a:t> </a:t>
                      </a:r>
                      <a:r>
                        <a:rPr lang="en-GB" sz="1050" dirty="0" smtClean="0"/>
                        <a:t>to show</a:t>
                      </a:r>
                      <a:r>
                        <a:rPr lang="en-GB" sz="1050" baseline="0" dirty="0" smtClean="0"/>
                        <a:t> an </a:t>
                      </a:r>
                      <a:r>
                        <a:rPr lang="en-GB" sz="1050" dirty="0" smtClean="0"/>
                        <a:t>understanding</a:t>
                      </a:r>
                      <a:r>
                        <a:rPr lang="en-GB" sz="1050" baseline="0" dirty="0" smtClean="0"/>
                        <a:t> of </a:t>
                      </a:r>
                      <a:r>
                        <a:rPr lang="en-GB" sz="1050" dirty="0" smtClean="0"/>
                        <a:t>key features of events.</a:t>
                      </a:r>
                    </a:p>
                    <a:p>
                      <a:pPr marL="171450" indent="-171450">
                        <a:buFont typeface="Arial" panose="020B0604020202020204" pitchFamily="34" charset="0"/>
                        <a:buChar char="•"/>
                      </a:pPr>
                      <a:r>
                        <a:rPr lang="en-GB" sz="1050" dirty="0" smtClean="0"/>
                        <a:t>Understand ways in which we find out about the </a:t>
                      </a:r>
                      <a:r>
                        <a:rPr lang="en-GB" sz="1050" dirty="0" smtClean="0"/>
                        <a:t>past.</a:t>
                      </a:r>
                    </a:p>
                    <a:p>
                      <a:pPr marL="171450" indent="-171450">
                        <a:buFont typeface="Arial" panose="020B0604020202020204" pitchFamily="34" charset="0"/>
                        <a:buChar char="•"/>
                      </a:pPr>
                      <a:r>
                        <a:rPr lang="en-GB" sz="1050" dirty="0" smtClean="0"/>
                        <a:t>Identify similarities and differences between ways of life in different periods.</a:t>
                      </a:r>
                    </a:p>
                  </a:txBody>
                  <a:tcPr/>
                </a:tc>
                <a:tc rowSpan="3" hMerge="1">
                  <a:txBody>
                    <a:bodyPr/>
                    <a:lstStyle/>
                    <a:p>
                      <a:endParaRPr lang="en-GB"/>
                    </a:p>
                  </a:txBody>
                  <a:tcPr/>
                </a:tc>
                <a:tc rowSpan="9" gridSpan="4">
                  <a:txBody>
                    <a:bodyPr/>
                    <a:lstStyle/>
                    <a:p>
                      <a:pPr algn="l"/>
                      <a:r>
                        <a:rPr lang="en-GB" sz="1050" dirty="0" smtClean="0">
                          <a:solidFill>
                            <a:srgbClr val="FF0000"/>
                          </a:solidFill>
                        </a:rPr>
                        <a:t>Know that cars had been invented by 1903</a:t>
                      </a:r>
                      <a:r>
                        <a:rPr lang="en-GB" sz="1050" baseline="0" dirty="0" smtClean="0">
                          <a:solidFill>
                            <a:srgbClr val="FF0000"/>
                          </a:solidFill>
                        </a:rPr>
                        <a:t> and that t</a:t>
                      </a:r>
                      <a:r>
                        <a:rPr lang="en-GB" sz="1050" dirty="0" smtClean="0">
                          <a:solidFill>
                            <a:srgbClr val="FF0000"/>
                          </a:solidFill>
                        </a:rPr>
                        <a:t>he first car was invented by Karl Benz in 1885. </a:t>
                      </a:r>
                    </a:p>
                    <a:p>
                      <a:pPr algn="l"/>
                      <a:r>
                        <a:rPr lang="en-GB" sz="1050" dirty="0" smtClean="0">
                          <a:solidFill>
                            <a:srgbClr val="FF0000"/>
                          </a:solidFill>
                        </a:rPr>
                        <a:t>Know that the first mass-produced car was the Model T Ford produced in 1908. </a:t>
                      </a:r>
                    </a:p>
                    <a:p>
                      <a:pPr algn="l"/>
                      <a:r>
                        <a:rPr lang="en-GB" sz="1050" dirty="0" smtClean="0">
                          <a:solidFill>
                            <a:srgbClr val="FF0000"/>
                          </a:solidFill>
                        </a:rPr>
                        <a:t>Know</a:t>
                      </a:r>
                      <a:r>
                        <a:rPr lang="en-GB" sz="1050" baseline="0" dirty="0" smtClean="0">
                          <a:solidFill>
                            <a:srgbClr val="FF0000"/>
                          </a:solidFill>
                        </a:rPr>
                        <a:t> that </a:t>
                      </a:r>
                      <a:r>
                        <a:rPr lang="en-GB" sz="1050" dirty="0" smtClean="0">
                          <a:solidFill>
                            <a:srgbClr val="FF0000"/>
                          </a:solidFill>
                        </a:rPr>
                        <a:t>hot air balloons had been flown, but they were blown by the wind making them difficult to control.</a:t>
                      </a:r>
                    </a:p>
                    <a:p>
                      <a:pPr algn="l"/>
                      <a:r>
                        <a:rPr lang="en-GB" sz="1050" dirty="0" smtClean="0">
                          <a:solidFill>
                            <a:srgbClr val="FF0000"/>
                          </a:solidFill>
                        </a:rPr>
                        <a:t>Know that the Wright brothers had developed a successful bi-plane kite capable of carrying a human in 1899</a:t>
                      </a:r>
                      <a:r>
                        <a:rPr lang="en-GB" sz="1050" baseline="0" dirty="0" smtClean="0">
                          <a:solidFill>
                            <a:srgbClr val="FF0000"/>
                          </a:solidFill>
                        </a:rPr>
                        <a:t> called t</a:t>
                      </a:r>
                      <a:r>
                        <a:rPr lang="en-GB" sz="1050" dirty="0" smtClean="0">
                          <a:solidFill>
                            <a:srgbClr val="FF0000"/>
                          </a:solidFill>
                        </a:rPr>
                        <a:t>he Flyer and</a:t>
                      </a:r>
                      <a:r>
                        <a:rPr lang="en-GB" sz="1050" baseline="0" dirty="0" smtClean="0">
                          <a:solidFill>
                            <a:srgbClr val="FF0000"/>
                          </a:solidFill>
                        </a:rPr>
                        <a:t> i</a:t>
                      </a:r>
                      <a:r>
                        <a:rPr lang="en-GB" sz="1050" dirty="0" smtClean="0">
                          <a:solidFill>
                            <a:srgbClr val="FF0000"/>
                          </a:solidFill>
                        </a:rPr>
                        <a:t>n its first successful flight, it flew for 12 seconds. </a:t>
                      </a:r>
                    </a:p>
                    <a:p>
                      <a:pPr algn="l"/>
                      <a:r>
                        <a:rPr lang="en-GB" sz="1050" dirty="0" smtClean="0">
                          <a:solidFill>
                            <a:srgbClr val="FF0000"/>
                          </a:solidFill>
                        </a:rPr>
                        <a:t>Know that Orville and Wilbur Wright were responsible for the first successful powered flight in 1903 in Kitty Hawk, North Carolina, USA.</a:t>
                      </a:r>
                    </a:p>
                    <a:p>
                      <a:pPr algn="l"/>
                      <a:r>
                        <a:rPr lang="en-GB" sz="1050" dirty="0" smtClean="0">
                          <a:solidFill>
                            <a:srgbClr val="FF0000"/>
                          </a:solidFill>
                        </a:rPr>
                        <a:t>Know that by 1905, they had managed to get the plane to fly 25 miles. </a:t>
                      </a:r>
                    </a:p>
                    <a:p>
                      <a:pPr algn="l"/>
                      <a:r>
                        <a:rPr lang="en-GB" sz="1050" dirty="0" smtClean="0">
                          <a:solidFill>
                            <a:srgbClr val="FF0000"/>
                          </a:solidFill>
                        </a:rPr>
                        <a:t>Know that a Frenchman, Louis Bleriot made the first successful flight across the English Channel. </a:t>
                      </a:r>
                    </a:p>
                    <a:p>
                      <a:pPr algn="l"/>
                      <a:r>
                        <a:rPr lang="en-GB" sz="1050" dirty="0" smtClean="0">
                          <a:solidFill>
                            <a:srgbClr val="FF0000"/>
                          </a:solidFill>
                        </a:rPr>
                        <a:t>Know that the first commercial aeroplane flight took place in 1914 in Florida, USA. </a:t>
                      </a:r>
                    </a:p>
                    <a:p>
                      <a:pPr algn="l"/>
                      <a:r>
                        <a:rPr lang="en-GB" sz="1050" dirty="0" smtClean="0">
                          <a:solidFill>
                            <a:srgbClr val="FF6600"/>
                          </a:solidFill>
                        </a:rPr>
                        <a:t>Know similarities and differences between a modern aeroplane and the Wright Brother</a:t>
                      </a:r>
                      <a:r>
                        <a:rPr lang="en-GB" sz="1050" baseline="0" dirty="0" smtClean="0">
                          <a:solidFill>
                            <a:srgbClr val="FF6600"/>
                          </a:solidFill>
                        </a:rPr>
                        <a:t> ‘Flyer’. </a:t>
                      </a:r>
                    </a:p>
                    <a:p>
                      <a:pPr algn="l"/>
                      <a:r>
                        <a:rPr lang="en-GB" sz="1050" baseline="0" dirty="0" smtClean="0">
                          <a:solidFill>
                            <a:srgbClr val="FF6600"/>
                          </a:solidFill>
                        </a:rPr>
                        <a:t>Know what materials modern planes are made from, their size, number passengers they can carry, how they are powered, who controls the aeroplane, how fast they are, how far they can travel and how much they cost.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FF6600"/>
                          </a:solidFill>
                        </a:rPr>
                        <a:t>Know what materials the ‘Flyer’ was made from, it’s size, number passengers it could carry, how it was powered, who controlled it, how fast it could go, how far it could travel and how much it cost.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FFC000"/>
                          </a:solidFill>
                        </a:rPr>
                        <a:t>Know that aeroplanes can be used in different ways.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FFC000"/>
                          </a:solidFill>
                        </a:rPr>
                        <a:t>Know what transport was like before the invention of aeroplanes.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FFC000"/>
                          </a:solidFill>
                        </a:rPr>
                        <a:t>Know the importance of the Wright Brothers invention and the long term impact it has had on the world.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before railways, travel was mainly by road on horseback, or with a cart or carriage pulled by a horse.</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rivers and canals were particularly good for transporting heavy and big items and that canals became popular from the mid-1700.</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Richard Trevithick developed a train carrying goods in 1804, which was powered by a steam engine.</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in 1825, George Stephenson held a demonstration of an engine pulling 12 coal and 21 passenger coaches on a track and went on to have two trains ‘Locomotion’ and ‘Hope’.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in 1829, a competition was held to find an engine for the first passenger railway travelling between Liverpool and Manchester and between 12,000 to 15,000 people flocked to see the race held at </a:t>
                      </a:r>
                      <a:r>
                        <a:rPr lang="en-GB" sz="1050" baseline="0" dirty="0" err="1" smtClean="0">
                          <a:solidFill>
                            <a:srgbClr val="00CC00"/>
                          </a:solidFill>
                        </a:rPr>
                        <a:t>Rainhill</a:t>
                      </a:r>
                      <a:r>
                        <a:rPr lang="en-GB" sz="1050" baseline="0" dirty="0" smtClean="0">
                          <a:solidFill>
                            <a:srgbClr val="00CC00"/>
                          </a:solidFill>
                        </a:rPr>
                        <a: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CC00"/>
                          </a:solidFill>
                        </a:rPr>
                        <a:t>Know that Stephenson's train the ‘Rocket’ won the race reaching 30mph.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70C0"/>
                          </a:solidFill>
                        </a:rPr>
                        <a:t>Know why over time trains and railways have changed.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70C0"/>
                          </a:solidFill>
                        </a:rPr>
                        <a:t>Know why the </a:t>
                      </a:r>
                      <a:r>
                        <a:rPr lang="en-GB" sz="1050" baseline="0" dirty="0" err="1" smtClean="0">
                          <a:solidFill>
                            <a:srgbClr val="0070C0"/>
                          </a:solidFill>
                        </a:rPr>
                        <a:t>Rainhill</a:t>
                      </a:r>
                      <a:r>
                        <a:rPr lang="en-GB" sz="1050" baseline="0" dirty="0" smtClean="0">
                          <a:solidFill>
                            <a:srgbClr val="0070C0"/>
                          </a:solidFill>
                        </a:rPr>
                        <a:t> trials were a significant event.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0070C0"/>
                          </a:solidFill>
                        </a:rPr>
                        <a:t>Know if railways would have developed if the trails had not taken place.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7030A0"/>
                          </a:solidFill>
                        </a:rPr>
                        <a:t>Know how the </a:t>
                      </a:r>
                      <a:r>
                        <a:rPr lang="en-GB" sz="1050" baseline="0" dirty="0" err="1" smtClean="0">
                          <a:solidFill>
                            <a:srgbClr val="7030A0"/>
                          </a:solidFill>
                        </a:rPr>
                        <a:t>Rainhill</a:t>
                      </a:r>
                      <a:r>
                        <a:rPr lang="en-GB" sz="1050" baseline="0" dirty="0" smtClean="0">
                          <a:solidFill>
                            <a:srgbClr val="7030A0"/>
                          </a:solidFill>
                        </a:rPr>
                        <a:t> Trails changed railways nationally and internationally.</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7030A0"/>
                          </a:solidFill>
                        </a:rPr>
                        <a:t>Know the similarities and differences between railway travel in the past and in the present.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aseline="0" dirty="0" smtClean="0">
                          <a:solidFill>
                            <a:srgbClr val="7030A0"/>
                          </a:solidFill>
                        </a:rPr>
                        <a:t>Know why it is important to remember the </a:t>
                      </a:r>
                      <a:r>
                        <a:rPr lang="en-GB" sz="1050" baseline="0" dirty="0" err="1" smtClean="0">
                          <a:solidFill>
                            <a:srgbClr val="7030A0"/>
                          </a:solidFill>
                        </a:rPr>
                        <a:t>Rainhill</a:t>
                      </a:r>
                      <a:r>
                        <a:rPr lang="en-GB" sz="1050" baseline="0" dirty="0" smtClean="0">
                          <a:solidFill>
                            <a:srgbClr val="7030A0"/>
                          </a:solidFill>
                        </a:rPr>
                        <a:t> Trails. </a:t>
                      </a:r>
                    </a:p>
                  </a:txBody>
                  <a:tcPr/>
                </a:tc>
                <a:tc rowSpan="9" hMerge="1">
                  <a:txBody>
                    <a:bodyPr/>
                    <a:lstStyle/>
                    <a:p>
                      <a:endParaRPr lang="en-GB" sz="1100" dirty="0" smtClean="0"/>
                    </a:p>
                  </a:txBody>
                  <a:tcPr/>
                </a:tc>
                <a:tc rowSpan="9" hMerge="1">
                  <a:txBody>
                    <a:bodyPr/>
                    <a:lstStyle/>
                    <a:p>
                      <a:endParaRPr lang="en-GB"/>
                    </a:p>
                  </a:txBody>
                  <a:tcPr/>
                </a:tc>
                <a:tc rowSpan="9" hMerge="1">
                  <a:txBody>
                    <a:bodyPr/>
                    <a:lstStyle/>
                    <a:p>
                      <a:endParaRPr lang="en-GB" sz="1100" dirty="0"/>
                    </a:p>
                  </a:txBody>
                  <a:tcPr/>
                </a:tc>
                <a:tc gridSpan="2">
                  <a:txBody>
                    <a:bodyPr/>
                    <a:lstStyle/>
                    <a:p>
                      <a:r>
                        <a:rPr lang="en-GB" sz="1050" dirty="0" smtClean="0"/>
                        <a:t>Inventor, invented, flight, century, eyewitness account, travel,</a:t>
                      </a:r>
                      <a:r>
                        <a:rPr lang="en-GB" sz="1050" baseline="0" dirty="0" smtClean="0"/>
                        <a:t> </a:t>
                      </a:r>
                      <a:r>
                        <a:rPr lang="en-GB" sz="1050" dirty="0" smtClean="0"/>
                        <a:t>journey, evidence, aviation, transport, propeller, steer, pilot,</a:t>
                      </a:r>
                      <a:r>
                        <a:rPr lang="en-GB" sz="1050" baseline="0" dirty="0" smtClean="0"/>
                        <a:t> </a:t>
                      </a:r>
                      <a:r>
                        <a:rPr lang="en-GB" sz="1050" dirty="0" smtClean="0"/>
                        <a:t>glider, modern, cockpit, elevators, engine, fuselage, jet, landing</a:t>
                      </a:r>
                      <a:r>
                        <a:rPr lang="en-GB" sz="1050" baseline="0" dirty="0" smtClean="0"/>
                        <a:t> </a:t>
                      </a:r>
                      <a:r>
                        <a:rPr lang="en-GB" sz="1050" dirty="0" smtClean="0"/>
                        <a:t>gear, rudder, impact, trade, leisure, inventor, canal, toll, source,</a:t>
                      </a:r>
                      <a:r>
                        <a:rPr lang="en-GB" sz="1050" baseline="0" dirty="0" smtClean="0"/>
                        <a:t> </a:t>
                      </a:r>
                      <a:r>
                        <a:rPr lang="en-GB" sz="1050" dirty="0" smtClean="0"/>
                        <a:t>locomotive, freight, significance, commemorate, livery.</a:t>
                      </a:r>
                      <a:endParaRPr lang="en-GB" sz="1050" dirty="0" smtClean="0"/>
                    </a:p>
                  </a:txBody>
                  <a:tcPr/>
                </a:tc>
                <a:tc hMerge="1">
                  <a:txBody>
                    <a:bodyPr/>
                    <a:lstStyle/>
                    <a:p>
                      <a:endParaRPr lang="en-GB" dirty="0"/>
                    </a:p>
                  </a:txBody>
                  <a:tcPr/>
                </a:tc>
                <a:extLst>
                  <a:ext uri="{0D108BD9-81ED-4DB2-BD59-A6C34878D82A}">
                    <a16:rowId xmlns:a16="http://schemas.microsoft.com/office/drawing/2014/main" val="1267818584"/>
                  </a:ext>
                </a:extLst>
              </a:tr>
              <a:tr h="25553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smtClean="0"/>
                        <a:t>Key People</a:t>
                      </a:r>
                      <a:endParaRPr lang="en-GB" sz="1100" dirty="0"/>
                    </a:p>
                  </a:txBody>
                  <a:tcPr/>
                </a:tc>
                <a:tc>
                  <a:txBody>
                    <a:bodyPr/>
                    <a:lstStyle/>
                    <a:p>
                      <a:r>
                        <a:rPr lang="en-GB" sz="1100" dirty="0" smtClean="0"/>
                        <a:t>Linked Texts</a:t>
                      </a:r>
                      <a:endParaRPr lang="en-GB" sz="1100" dirty="0"/>
                    </a:p>
                  </a:txBody>
                  <a:tcPr/>
                </a:tc>
                <a:extLst>
                  <a:ext uri="{0D108BD9-81ED-4DB2-BD59-A6C34878D82A}">
                    <a16:rowId xmlns:a16="http://schemas.microsoft.com/office/drawing/2014/main" val="1698299168"/>
                  </a:ext>
                </a:extLst>
              </a:tr>
              <a:tr h="164301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Orville and Wilbur Wright.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Richard Trevithick.</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George</a:t>
                      </a:r>
                      <a:r>
                        <a:rPr lang="en-GB" sz="1000" baseline="0" dirty="0" smtClean="0">
                          <a:solidFill>
                            <a:schemeClr val="tx1"/>
                          </a:solidFill>
                        </a:rPr>
                        <a:t> Stephenson.</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Montgolfier Brothers.</a:t>
                      </a:r>
                      <a:endParaRPr lang="en-GB" sz="1000" dirty="0" smtClean="0">
                        <a:solidFill>
                          <a:schemeClr val="tx1"/>
                        </a:solidFill>
                      </a:endParaRPr>
                    </a:p>
                    <a:p>
                      <a:endParaRPr lang="en-GB" sz="1100" dirty="0"/>
                    </a:p>
                  </a:txBody>
                  <a:tcPr/>
                </a:tc>
                <a:tc rowSpan="3">
                  <a:txBody>
                    <a:bodyPr/>
                    <a:lstStyle/>
                    <a:p>
                      <a:r>
                        <a:rPr lang="en-GB" sz="1050" dirty="0" smtClean="0"/>
                        <a:t>Who were the Wright brothers? by James Buckley Jr.</a:t>
                      </a:r>
                      <a:r>
                        <a:rPr lang="en-GB" sz="1050" baseline="0" dirty="0" smtClean="0"/>
                        <a:t> </a:t>
                      </a:r>
                      <a:r>
                        <a:rPr lang="en-GB" sz="1050" dirty="0" smtClean="0"/>
                        <a:t>Taking flight: How the Wright Brothers Conquered the Skies by Adam</a:t>
                      </a:r>
                    </a:p>
                    <a:p>
                      <a:r>
                        <a:rPr lang="en-GB" sz="1050" dirty="0" err="1" smtClean="0"/>
                        <a:t>Hancher</a:t>
                      </a:r>
                      <a:r>
                        <a:rPr lang="en-GB" sz="1050" dirty="0" smtClean="0"/>
                        <a:t>.</a:t>
                      </a:r>
                      <a:r>
                        <a:rPr lang="en-GB" sz="1050" baseline="0" dirty="0" smtClean="0"/>
                        <a:t> </a:t>
                      </a:r>
                      <a:r>
                        <a:rPr lang="en-GB" sz="1050" dirty="0" smtClean="0"/>
                        <a:t>The Wright Brothers’ First Flight: A Fly on the Wall History by Thomas</a:t>
                      </a:r>
                      <a:r>
                        <a:rPr lang="en-GB" sz="1050" baseline="0" dirty="0" smtClean="0"/>
                        <a:t> </a:t>
                      </a:r>
                      <a:r>
                        <a:rPr lang="en-GB" sz="1050" dirty="0" smtClean="0"/>
                        <a:t>Kingsley Troupe.</a:t>
                      </a:r>
                      <a:r>
                        <a:rPr lang="en-GB" sz="1050" baseline="0" dirty="0" smtClean="0"/>
                        <a:t> </a:t>
                      </a:r>
                      <a:r>
                        <a:rPr lang="en-GB" sz="1050" dirty="0" smtClean="0"/>
                        <a:t>Three Cheers for Inventors! by Marcia Williams.</a:t>
                      </a:r>
                      <a:r>
                        <a:rPr lang="en-GB" sz="1050" baseline="0" dirty="0" smtClean="0"/>
                        <a:t> </a:t>
                      </a:r>
                      <a:r>
                        <a:rPr lang="en-GB" sz="1050" dirty="0" smtClean="0"/>
                        <a:t>The Wright Brothers by Helen Cox-Cannons.</a:t>
                      </a:r>
                      <a:r>
                        <a:rPr lang="en-GB" sz="1050" baseline="0" dirty="0" smtClean="0"/>
                        <a:t> </a:t>
                      </a:r>
                      <a:r>
                        <a:rPr lang="en-GB" sz="1050" dirty="0" smtClean="0"/>
                        <a:t>The Great Iron Horse, the Story of Stephenson’s Rocket by Margaret</a:t>
                      </a:r>
                      <a:r>
                        <a:rPr lang="en-GB" sz="1050" baseline="0" dirty="0" smtClean="0"/>
                        <a:t> </a:t>
                      </a:r>
                      <a:r>
                        <a:rPr lang="en-GB" sz="1050" dirty="0" smtClean="0"/>
                        <a:t>Nash</a:t>
                      </a:r>
                      <a:endParaRPr lang="en-GB" sz="1050" dirty="0"/>
                    </a:p>
                  </a:txBody>
                  <a:tcPr/>
                </a:tc>
                <a:extLst>
                  <a:ext uri="{0D108BD9-81ED-4DB2-BD59-A6C34878D82A}">
                    <a16:rowId xmlns:a16="http://schemas.microsoft.com/office/drawing/2014/main" val="3817116731"/>
                  </a:ext>
                </a:extLst>
              </a:tr>
              <a:tr h="254000">
                <a:tc gridSpan="2">
                  <a:txBody>
                    <a:bodyPr/>
                    <a:lstStyle/>
                    <a:p>
                      <a:pPr algn="ctr"/>
                      <a:r>
                        <a:rPr lang="en-GB" sz="1050" dirty="0" smtClean="0"/>
                        <a:t>Prior Learning</a:t>
                      </a:r>
                      <a:endParaRPr lang="en-GB" sz="105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67689268"/>
                  </a:ext>
                </a:extLst>
              </a:tr>
              <a:tr h="175623">
                <a:tc rowSpan="3" gridSpan="2">
                  <a:txBody>
                    <a:bodyPr/>
                    <a:lstStyle/>
                    <a:p>
                      <a:r>
                        <a:rPr lang="en-GB" sz="1050" dirty="0" smtClean="0"/>
                        <a:t>EYFS: Understanding the World – Past and Present. </a:t>
                      </a:r>
                      <a:endParaRPr lang="en-GB" sz="105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lang="en-GB" sz="1050" b="0" u="none" dirty="0" smtClean="0">
                          <a:solidFill>
                            <a:schemeClr val="tx1"/>
                          </a:solidFill>
                        </a:rPr>
                        <a:t>Y1:</a:t>
                      </a:r>
                      <a:r>
                        <a:rPr lang="en-GB" sz="1050" b="0" u="none" baseline="0" dirty="0" smtClean="0">
                          <a:solidFill>
                            <a:schemeClr val="tx1"/>
                          </a:solidFill>
                        </a:rPr>
                        <a:t> Transport – How did the first flight change the world? </a:t>
                      </a:r>
                    </a:p>
                    <a:p>
                      <a:endParaRPr lang="en-GB" sz="1050" dirty="0" smtClean="0"/>
                    </a:p>
                  </a:txBody>
                  <a:tcPr/>
                </a:tc>
                <a:tc rowSpan="3"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12634512"/>
                  </a:ext>
                </a:extLst>
              </a:tr>
              <a:tr h="299302">
                <a:tc gridSpan="2" vMerge="1">
                  <a:txBody>
                    <a:bodyPr/>
                    <a:lstStyle/>
                    <a:p>
                      <a:pPr algn="ctr"/>
                      <a:endParaRPr lang="en-GB" sz="1100" dirty="0"/>
                    </a:p>
                  </a:txBody>
                  <a:tcPr/>
                </a:tc>
                <a:tc hMerge="1" v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050" dirty="0" smtClean="0"/>
                        <a:t>Disciplinary Knowledge</a:t>
                      </a:r>
                      <a:endParaRPr lang="en-GB" sz="1050" dirty="0"/>
                    </a:p>
                  </a:txBody>
                  <a:tcPr/>
                </a:tc>
                <a:tc hMerge="1">
                  <a:txBody>
                    <a:bodyPr/>
                    <a:lstStyle/>
                    <a:p>
                      <a:endParaRPr lang="en-GB" sz="1100" dirty="0"/>
                    </a:p>
                  </a:txBody>
                  <a:tcPr/>
                </a:tc>
                <a:extLst>
                  <a:ext uri="{0D108BD9-81ED-4DB2-BD59-A6C34878D82A}">
                    <a16:rowId xmlns:a16="http://schemas.microsoft.com/office/drawing/2014/main" val="2656242789"/>
                  </a:ext>
                </a:extLst>
              </a:tr>
              <a:tr h="317555">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3" gridSpan="2">
                  <a:txBody>
                    <a:bodyPr/>
                    <a:lstStyle/>
                    <a:p>
                      <a:r>
                        <a:rPr lang="en-GB" sz="1050" b="0" u="none" dirty="0" smtClean="0">
                          <a:solidFill>
                            <a:schemeClr val="tx1"/>
                          </a:solidFill>
                        </a:rPr>
                        <a:t>To be able to locate </a:t>
                      </a:r>
                      <a:r>
                        <a:rPr lang="en-GB" sz="1050" b="0" u="none" dirty="0" smtClean="0">
                          <a:solidFill>
                            <a:schemeClr val="tx1"/>
                          </a:solidFill>
                        </a:rPr>
                        <a:t>significant transport inventions </a:t>
                      </a:r>
                      <a:r>
                        <a:rPr lang="en-GB" sz="1050" b="0" u="none" dirty="0" smtClean="0">
                          <a:solidFill>
                            <a:schemeClr val="tx1"/>
                          </a:solidFill>
                        </a:rPr>
                        <a:t>on a timeline. </a:t>
                      </a:r>
                    </a:p>
                    <a:p>
                      <a:r>
                        <a:rPr lang="en-GB" sz="1050" b="0" u="none" dirty="0" smtClean="0">
                          <a:solidFill>
                            <a:schemeClr val="tx1"/>
                          </a:solidFill>
                        </a:rPr>
                        <a:t>To be able to ask and answer historically valid questions about the</a:t>
                      </a:r>
                      <a:r>
                        <a:rPr lang="en-GB" sz="1050" b="0" u="none" baseline="0" dirty="0" smtClean="0">
                          <a:solidFill>
                            <a:schemeClr val="tx1"/>
                          </a:solidFill>
                        </a:rPr>
                        <a:t> great explorers. </a:t>
                      </a:r>
                    </a:p>
                    <a:p>
                      <a:r>
                        <a:rPr lang="en-GB" sz="1050" b="0" u="none" baseline="0" dirty="0" smtClean="0">
                          <a:solidFill>
                            <a:schemeClr val="tx1"/>
                          </a:solidFill>
                        </a:rPr>
                        <a:t>To be able to understand some of the ways in which we can find out about the past. </a:t>
                      </a:r>
                    </a:p>
                    <a:p>
                      <a:r>
                        <a:rPr lang="en-GB" sz="1050" b="0" u="none" dirty="0" smtClean="0">
                          <a:solidFill>
                            <a:schemeClr val="tx1"/>
                          </a:solidFill>
                        </a:rPr>
                        <a:t>To be able to identify different ways</a:t>
                      </a:r>
                      <a:r>
                        <a:rPr lang="en-GB" sz="1050" b="0" u="none" baseline="0" dirty="0" smtClean="0">
                          <a:solidFill>
                            <a:schemeClr val="tx1"/>
                          </a:solidFill>
                        </a:rPr>
                        <a:t> information from the past is represented. </a:t>
                      </a:r>
                    </a:p>
                    <a:p>
                      <a:r>
                        <a:rPr lang="en-GB" sz="1050" b="0" u="none" baseline="0" dirty="0" smtClean="0">
                          <a:solidFill>
                            <a:schemeClr val="tx1"/>
                          </a:solidFill>
                        </a:rPr>
                        <a:t>To be able to understand people have different views about the past. </a:t>
                      </a:r>
                      <a:endParaRPr lang="en-GB" sz="1050" b="0" u="none" dirty="0">
                        <a:solidFill>
                          <a:schemeClr val="tx1"/>
                        </a:solidFill>
                      </a:endParaRPr>
                    </a:p>
                  </a:txBody>
                  <a:tcPr/>
                </a:tc>
                <a:tc rowSpan="3" hMerge="1">
                  <a:txBody>
                    <a:bodyPr/>
                    <a:lstStyle/>
                    <a:p>
                      <a:endParaRPr lang="en-GB"/>
                    </a:p>
                  </a:txBody>
                  <a:tcPr/>
                </a:tc>
                <a:extLst>
                  <a:ext uri="{0D108BD9-81ED-4DB2-BD59-A6C34878D82A}">
                    <a16:rowId xmlns:a16="http://schemas.microsoft.com/office/drawing/2014/main" val="3107632996"/>
                  </a:ext>
                </a:extLst>
              </a:tr>
              <a:tr h="301897">
                <a:tc gridSpan="2">
                  <a:txBody>
                    <a:bodyPr/>
                    <a:lstStyle/>
                    <a:p>
                      <a:pPr algn="ctr"/>
                      <a:r>
                        <a:rPr lang="en-GB" sz="1050" dirty="0" smtClean="0"/>
                        <a:t>Future Learning</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050" b="0" u="none" dirty="0">
                        <a:solidFill>
                          <a:schemeClr val="tx1"/>
                        </a:solidFill>
                      </a:endParaRPr>
                    </a:p>
                  </a:txBody>
                  <a:tcPr/>
                </a:tc>
                <a:tc hMerge="1" vMerge="1">
                  <a:txBody>
                    <a:bodyPr/>
                    <a:lstStyle/>
                    <a:p>
                      <a:endParaRPr lang="en-GB" sz="1100" dirty="0"/>
                    </a:p>
                  </a:txBody>
                  <a:tcPr/>
                </a:tc>
                <a:extLst>
                  <a:ext uri="{0D108BD9-81ED-4DB2-BD59-A6C34878D82A}">
                    <a16:rowId xmlns:a16="http://schemas.microsoft.com/office/drawing/2014/main" val="1740481448"/>
                  </a:ext>
                </a:extLst>
              </a:tr>
              <a:tr h="916906">
                <a:tc gridSpan="2">
                  <a:txBody>
                    <a:bodyPr/>
                    <a:lstStyle/>
                    <a:p>
                      <a:r>
                        <a:rPr lang="en-GB" sz="1050" b="0" u="none" baseline="0" dirty="0" smtClean="0">
                          <a:solidFill>
                            <a:schemeClr val="tx1"/>
                          </a:solidFill>
                        </a:rPr>
                        <a:t>Y2</a:t>
                      </a:r>
                      <a:r>
                        <a:rPr lang="en-GB" sz="1050" b="0" u="none" baseline="0" dirty="0" smtClean="0">
                          <a:solidFill>
                            <a:schemeClr val="tx1"/>
                          </a:solidFill>
                        </a:rPr>
                        <a:t>: Holidays – How have holidays changed over time? </a:t>
                      </a:r>
                    </a:p>
                    <a:p>
                      <a:r>
                        <a:rPr lang="en-GB" sz="1050" b="0" u="none" baseline="0" dirty="0" smtClean="0">
                          <a:solidFill>
                            <a:schemeClr val="tx1"/>
                          </a:solidFill>
                        </a:rPr>
                        <a:t>Y5: - Journeys – What makes people go on a journey? </a:t>
                      </a:r>
                      <a:endParaRPr lang="en-GB" sz="1050" b="0" u="none" dirty="0" smtClean="0">
                        <a:solidFill>
                          <a:schemeClr val="tx1"/>
                        </a:solidFill>
                      </a:endParaRP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18768">
                <a:tc gridSpan="8">
                  <a:txBody>
                    <a:bodyPr/>
                    <a:lstStyle/>
                    <a:p>
                      <a:pPr algn="ctr"/>
                      <a:r>
                        <a:rPr lang="en-GB" sz="1100" dirty="0" smtClean="0"/>
                        <a:t>Teaching Ideas</a:t>
                      </a:r>
                      <a:endParaRPr lang="en-GB" sz="1100" dirty="0"/>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586219">
                <a:tc>
                  <a:txBody>
                    <a:bodyPr/>
                    <a:lstStyle/>
                    <a:p>
                      <a:pPr algn="ctr"/>
                      <a:r>
                        <a:rPr lang="en-GB" sz="1100" u="sng" dirty="0" smtClean="0"/>
                        <a:t>Historical Enquiry</a:t>
                      </a:r>
                    </a:p>
                    <a:p>
                      <a:pPr algn="ctr"/>
                      <a:r>
                        <a:rPr lang="en-GB" sz="1100" u="sng" dirty="0" smtClean="0"/>
                        <a:t>Understand Chronology</a:t>
                      </a:r>
                      <a:endParaRPr lang="en-GB" sz="1100" u="sng" dirty="0"/>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Historical Enquiry,</a:t>
                      </a:r>
                      <a:r>
                        <a:rPr lang="en-GB" sz="1100" u="sng" baseline="0" dirty="0" smtClean="0"/>
                        <a: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Interpret Historically </a:t>
                      </a:r>
                    </a:p>
                  </a:txBody>
                  <a:tcPr/>
                </a:tc>
                <a:tc hMerge="1">
                  <a:txBody>
                    <a:bodyPr/>
                    <a:lstStyle/>
                    <a:p>
                      <a:endParaRPr lang="en-GB"/>
                    </a:p>
                  </a:txBody>
                  <a:tcPr/>
                </a:tc>
                <a:tc>
                  <a:txBody>
                    <a:bodyPr/>
                    <a:lstStyle/>
                    <a:p>
                      <a:pPr algn="ctr"/>
                      <a:r>
                        <a:rPr lang="en-GB" sz="1100" u="sng" dirty="0" smtClean="0"/>
                        <a:t>Historical Enquiry</a:t>
                      </a:r>
                    </a:p>
                    <a:p>
                      <a:pPr algn="ctr"/>
                      <a:r>
                        <a:rPr lang="en-GB" sz="1100" u="sng" dirty="0" smtClean="0"/>
                        <a:t>Communicate Historically </a:t>
                      </a:r>
                    </a:p>
                  </a:txBody>
                  <a:tcPr/>
                </a:tc>
                <a:tc>
                  <a:txBody>
                    <a:bodyPr/>
                    <a:lstStyle/>
                    <a:p>
                      <a:pPr algn="ctr"/>
                      <a:r>
                        <a:rPr lang="en-GB" sz="1100" u="sng" dirty="0" smtClean="0"/>
                        <a:t>Historical Enquiry</a:t>
                      </a:r>
                    </a:p>
                    <a:p>
                      <a:pPr algn="ctr"/>
                      <a:r>
                        <a:rPr lang="en-GB" sz="1100" u="sng" dirty="0" smtClean="0"/>
                        <a:t>Interpret Historically </a:t>
                      </a:r>
                    </a:p>
                  </a:txBody>
                  <a:tcPr/>
                </a:tc>
                <a:tc gridSpan="2">
                  <a:txBody>
                    <a:bodyPr/>
                    <a:lstStyle/>
                    <a:p>
                      <a:pPr algn="ctr"/>
                      <a:r>
                        <a:rPr lang="en-GB" sz="1100" u="sng" dirty="0" smtClean="0"/>
                        <a:t>Historical Enquiry</a:t>
                      </a:r>
                    </a:p>
                    <a:p>
                      <a:pPr algn="ctr"/>
                      <a:r>
                        <a:rPr lang="en-GB" sz="1100" u="sng" dirty="0" smtClean="0"/>
                        <a:t>Interpret Historically</a:t>
                      </a:r>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Understand Chronology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Interpret Historically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Communicate Historically </a:t>
                      </a:r>
                    </a:p>
                    <a:p>
                      <a:pPr algn="ctr"/>
                      <a:endParaRPr lang="en-GB" sz="1100" dirty="0"/>
                    </a:p>
                  </a:txBody>
                  <a:tcPr/>
                </a:tc>
                <a:extLst>
                  <a:ext uri="{0D108BD9-81ED-4DB2-BD59-A6C34878D82A}">
                    <a16:rowId xmlns:a16="http://schemas.microsoft.com/office/drawing/2014/main" val="560451775"/>
                  </a:ext>
                </a:extLst>
              </a:tr>
              <a:tr h="1254849">
                <a:tc>
                  <a:txBody>
                    <a:bodyPr/>
                    <a:lstStyle/>
                    <a:p>
                      <a:pPr algn="ctr"/>
                      <a:r>
                        <a:rPr lang="en-GB" sz="1100" dirty="0" smtClean="0">
                          <a:solidFill>
                            <a:srgbClr val="FF0000"/>
                          </a:solidFill>
                        </a:rPr>
                        <a:t>Who flew the first aeroplane? </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FF3300"/>
                          </a:solidFill>
                          <a:effectLst/>
                          <a:uLnTx/>
                          <a:uFillTx/>
                          <a:latin typeface="+mn-lt"/>
                          <a:ea typeface="+mn-ea"/>
                          <a:cs typeface="+mn-cs"/>
                        </a:rPr>
                        <a:t>What were early aeroplanes like, and how did they fly? </a:t>
                      </a:r>
                      <a:endParaRPr kumimoji="0" lang="en-GB" sz="1100" b="0" i="0" u="none" strike="noStrike" kern="1200" cap="none" spc="0" normalizeH="0" baseline="0" noProof="0" dirty="0" smtClean="0">
                        <a:ln>
                          <a:noFill/>
                        </a:ln>
                        <a:solidFill>
                          <a:srgbClr val="FF3300"/>
                        </a:solidFill>
                        <a:effectLst/>
                        <a:uLnTx/>
                        <a:uFillTx/>
                        <a:latin typeface="+mn-lt"/>
                        <a:ea typeface="+mn-ea"/>
                        <a:cs typeface="+mn-cs"/>
                      </a:endParaRPr>
                    </a:p>
                  </a:txBody>
                  <a:tcPr/>
                </a:tc>
                <a:tc hMerge="1">
                  <a:txBody>
                    <a:bodyPr/>
                    <a:lstStyle/>
                    <a:p>
                      <a:endParaRPr lang="en-GB"/>
                    </a:p>
                  </a:txBody>
                  <a:tcPr/>
                </a:tc>
                <a:tc>
                  <a:txBody>
                    <a:bodyPr/>
                    <a:lstStyle/>
                    <a:p>
                      <a:pPr algn="ctr"/>
                      <a:r>
                        <a:rPr lang="en-GB" sz="1100" dirty="0" smtClean="0">
                          <a:solidFill>
                            <a:srgbClr val="FFC000"/>
                          </a:solidFill>
                        </a:rPr>
                        <a:t>How have aeroplanes changed the world? </a:t>
                      </a:r>
                      <a:endParaRPr lang="en-GB" sz="1100" dirty="0">
                        <a:solidFill>
                          <a:srgbClr val="FFC000"/>
                        </a:solidFill>
                      </a:endParaRPr>
                    </a:p>
                  </a:txBody>
                  <a:tcPr/>
                </a:tc>
                <a:tc>
                  <a:txBody>
                    <a:bodyPr/>
                    <a:lstStyle/>
                    <a:p>
                      <a:pPr algn="ctr"/>
                      <a:r>
                        <a:rPr lang="en-GB" sz="1100" dirty="0" smtClean="0">
                          <a:solidFill>
                            <a:srgbClr val="00CC00"/>
                          </a:solidFill>
                        </a:rPr>
                        <a:t>What happened at the </a:t>
                      </a:r>
                      <a:r>
                        <a:rPr lang="en-GB" sz="1100" dirty="0" err="1" smtClean="0">
                          <a:solidFill>
                            <a:srgbClr val="00CC00"/>
                          </a:solidFill>
                        </a:rPr>
                        <a:t>Rainhill</a:t>
                      </a:r>
                      <a:r>
                        <a:rPr lang="en-GB" sz="1100" dirty="0" smtClean="0">
                          <a:solidFill>
                            <a:srgbClr val="00CC00"/>
                          </a:solidFill>
                        </a:rPr>
                        <a:t> Trails? </a:t>
                      </a:r>
                      <a:endParaRPr lang="en-GB" sz="1100" dirty="0" smtClean="0">
                        <a:solidFill>
                          <a:srgbClr val="00CC00"/>
                        </a:solidFill>
                      </a:endParaRPr>
                    </a:p>
                  </a:txBody>
                  <a:tcPr/>
                </a:tc>
                <a:tc gridSpan="2">
                  <a:txBody>
                    <a:bodyPr/>
                    <a:lstStyle/>
                    <a:p>
                      <a:pPr algn="ctr"/>
                      <a:r>
                        <a:rPr lang="en-GB" sz="1100" dirty="0" smtClean="0">
                          <a:solidFill>
                            <a:srgbClr val="0070C0"/>
                          </a:solidFill>
                        </a:rPr>
                        <a:t>Why are the </a:t>
                      </a:r>
                      <a:r>
                        <a:rPr lang="en-GB" sz="1100" dirty="0" err="1" smtClean="0">
                          <a:solidFill>
                            <a:srgbClr val="0070C0"/>
                          </a:solidFill>
                        </a:rPr>
                        <a:t>Rainhill</a:t>
                      </a:r>
                      <a:r>
                        <a:rPr lang="en-GB" sz="1100" dirty="0" smtClean="0">
                          <a:solidFill>
                            <a:srgbClr val="0070C0"/>
                          </a:solidFill>
                        </a:rPr>
                        <a:t> Trials remembered?</a:t>
                      </a:r>
                      <a:endParaRPr lang="en-GB" sz="1100" dirty="0">
                        <a:solidFill>
                          <a:srgbClr val="0070C0"/>
                        </a:solidFill>
                      </a:endParaRPr>
                    </a:p>
                  </a:txBody>
                  <a:tcPr/>
                </a:tc>
                <a:tc hMerge="1">
                  <a:txBody>
                    <a:bodyPr/>
                    <a:lstStyle/>
                    <a:p>
                      <a:endParaRPr lang="en-GB"/>
                    </a:p>
                  </a:txBody>
                  <a:tcPr/>
                </a:tc>
                <a:tc>
                  <a:txBody>
                    <a:bodyPr/>
                    <a:lstStyle/>
                    <a:p>
                      <a:pPr algn="ctr"/>
                      <a:r>
                        <a:rPr lang="en-GB" sz="1100" dirty="0" smtClean="0">
                          <a:solidFill>
                            <a:srgbClr val="7030A0"/>
                          </a:solidFill>
                        </a:rPr>
                        <a:t>Big</a:t>
                      </a:r>
                      <a:r>
                        <a:rPr lang="en-GB" sz="1100" baseline="0" dirty="0" smtClean="0">
                          <a:solidFill>
                            <a:srgbClr val="7030A0"/>
                          </a:solidFill>
                        </a:rPr>
                        <a:t> Question</a:t>
                      </a:r>
                    </a:p>
                    <a:p>
                      <a:pPr algn="ctr"/>
                      <a:r>
                        <a:rPr lang="en-GB" sz="1100" dirty="0" smtClean="0">
                          <a:solidFill>
                            <a:srgbClr val="7030A0"/>
                          </a:solidFill>
                        </a:rPr>
                        <a:t>How can we remember the </a:t>
                      </a:r>
                      <a:r>
                        <a:rPr lang="en-GB" sz="1100" dirty="0" err="1" smtClean="0">
                          <a:solidFill>
                            <a:srgbClr val="7030A0"/>
                          </a:solidFill>
                        </a:rPr>
                        <a:t>Rainhill</a:t>
                      </a:r>
                      <a:r>
                        <a:rPr lang="en-GB" sz="1100" dirty="0" smtClean="0">
                          <a:solidFill>
                            <a:srgbClr val="7030A0"/>
                          </a:solidFill>
                        </a:rPr>
                        <a:t> Trials?</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Big </a:t>
            </a:r>
            <a:r>
              <a:rPr lang="en-GB" sz="1800" b="1" dirty="0" smtClean="0">
                <a:solidFill>
                  <a:prstClr val="black"/>
                </a:solidFill>
                <a:latin typeface="Calibri" panose="020F0502020204030204"/>
              </a:rPr>
              <a:t>Question</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 </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How can we remember the </a:t>
            </a: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Rainhill</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Trials?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 name="Picture 13"/>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1535625" y="8310161"/>
            <a:ext cx="401631" cy="378155"/>
          </a:xfrm>
          <a:prstGeom prst="rect">
            <a:avLst/>
          </a:prstGeom>
        </p:spPr>
      </p:pic>
      <p:pic>
        <p:nvPicPr>
          <p:cNvPr id="16" name="Picture 15"/>
          <p:cNvPicPr>
            <a:picLocks noChangeAspect="1"/>
          </p:cNvPicPr>
          <p:nvPr/>
        </p:nvPicPr>
        <p:blipFill>
          <a:blip r:embed="rId7"/>
          <a:stretch>
            <a:fillRect/>
          </a:stretch>
        </p:blipFill>
        <p:spPr>
          <a:xfrm>
            <a:off x="707808" y="8256544"/>
            <a:ext cx="512187" cy="504654"/>
          </a:xfrm>
          <a:prstGeom prst="rect">
            <a:avLst/>
          </a:prstGeom>
        </p:spPr>
      </p:pic>
      <p:pic>
        <p:nvPicPr>
          <p:cNvPr id="18" name="Picture 17"/>
          <p:cNvPicPr>
            <a:picLocks noChangeAspect="1"/>
          </p:cNvPicPr>
          <p:nvPr/>
        </p:nvPicPr>
        <p:blipFill rotWithShape="1">
          <a:blip r:embed="rId8"/>
          <a:srcRect l="14714" t="17975" r="14175" b="24717"/>
          <a:stretch/>
        </p:blipFill>
        <p:spPr>
          <a:xfrm>
            <a:off x="3525404" y="8249901"/>
            <a:ext cx="490688" cy="426564"/>
          </a:xfrm>
          <a:prstGeom prst="rect">
            <a:avLst/>
          </a:prstGeom>
        </p:spPr>
      </p:pic>
      <p:pic>
        <p:nvPicPr>
          <p:cNvPr id="19" name="Picture 18"/>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4733353" y="8285875"/>
            <a:ext cx="401631" cy="378155"/>
          </a:xfrm>
          <a:prstGeom prst="rect">
            <a:avLst/>
          </a:prstGeom>
        </p:spPr>
      </p:pic>
      <p:pic>
        <p:nvPicPr>
          <p:cNvPr id="20" name="Picture 2" descr="Image result for communicate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84974" y="8189123"/>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rotWithShape="1">
          <a:blip r:embed="rId8"/>
          <a:srcRect l="14714" t="17975" r="14175" b="24717"/>
          <a:stretch/>
        </p:blipFill>
        <p:spPr>
          <a:xfrm>
            <a:off x="7574285" y="8298940"/>
            <a:ext cx="490688" cy="426564"/>
          </a:xfrm>
          <a:prstGeom prst="rect">
            <a:avLst/>
          </a:prstGeom>
        </p:spPr>
      </p:pic>
      <p:pic>
        <p:nvPicPr>
          <p:cNvPr id="25" name="Picture 24"/>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9568384" y="8359871"/>
            <a:ext cx="401631" cy="378155"/>
          </a:xfrm>
          <a:prstGeom prst="rect">
            <a:avLst/>
          </a:prstGeom>
        </p:spPr>
      </p:pic>
      <p:pic>
        <p:nvPicPr>
          <p:cNvPr id="26" name="Picture 25"/>
          <p:cNvPicPr>
            <a:picLocks noChangeAspect="1"/>
          </p:cNvPicPr>
          <p:nvPr/>
        </p:nvPicPr>
        <p:blipFill>
          <a:blip r:embed="rId7"/>
          <a:stretch>
            <a:fillRect/>
          </a:stretch>
        </p:blipFill>
        <p:spPr>
          <a:xfrm>
            <a:off x="11283085" y="8266789"/>
            <a:ext cx="512187" cy="504654"/>
          </a:xfrm>
          <a:prstGeom prst="rect">
            <a:avLst/>
          </a:prstGeom>
        </p:spPr>
      </p:pic>
      <p:pic>
        <p:nvPicPr>
          <p:cNvPr id="27" name="Picture 2" descr="Image result for communicate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591277" y="8200622"/>
            <a:ext cx="620232" cy="620232"/>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1838747" y="262826"/>
            <a:ext cx="9481717" cy="307777"/>
          </a:xfrm>
          <a:prstGeom prst="rect">
            <a:avLst/>
          </a:prstGeom>
          <a:solidFill>
            <a:schemeClr val="bg1">
              <a:lumMod val="85000"/>
            </a:schemeClr>
          </a:solidFill>
          <a:ln>
            <a:solidFill>
              <a:schemeClr val="tx1"/>
            </a:solidFill>
          </a:ln>
        </p:spPr>
        <p:txBody>
          <a:bodyPr wrap="square" rtlCol="0">
            <a:spAutoFit/>
          </a:bodyPr>
          <a:lstStyle/>
          <a:p>
            <a:pPr algn="ctr" defTabSz="457200"/>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Unit </a:t>
            </a:r>
            <a:r>
              <a:rPr kumimoji="0" lang="en-GB" sz="1400" b="1" i="0" u="none" strike="noStrike" kern="1200" cap="none" spc="0" normalizeH="0" baseline="0" noProof="0" dirty="0" smtClean="0">
                <a:ln>
                  <a:noFill/>
                </a:ln>
                <a:solidFill>
                  <a:prstClr val="black"/>
                </a:solidFill>
                <a:effectLst/>
                <a:uLnTx/>
                <a:uFillTx/>
                <a:latin typeface="Calibri" panose="020F0502020204030204"/>
                <a:ea typeface="+mn-ea"/>
                <a:cs typeface="+mn-cs"/>
              </a:rPr>
              <a:t>3: Great Inventions: Transport: How did the first flight change the world? Why were the </a:t>
            </a:r>
            <a:r>
              <a:rPr lang="en-GB" sz="1400" b="1" dirty="0" err="1">
                <a:solidFill>
                  <a:prstClr val="black"/>
                </a:solidFill>
                <a:latin typeface="Calibri" panose="020F0502020204030204"/>
              </a:rPr>
              <a:t>R</a:t>
            </a:r>
            <a:r>
              <a:rPr kumimoji="0" lang="en-GB" sz="14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ainhill</a:t>
            </a:r>
            <a:r>
              <a:rPr kumimoji="0" lang="en-GB" sz="1400" b="1" i="0" u="none" strike="noStrike" kern="1200" cap="none" spc="0" normalizeH="0" baseline="0" noProof="0" dirty="0" smtClean="0">
                <a:ln>
                  <a:noFill/>
                </a:ln>
                <a:solidFill>
                  <a:prstClr val="black"/>
                </a:solidFill>
                <a:effectLst/>
                <a:uLnTx/>
                <a:uFillTx/>
                <a:latin typeface="Calibri" panose="020F0502020204030204"/>
                <a:ea typeface="+mn-ea"/>
                <a:cs typeface="+mn-cs"/>
              </a:rPr>
              <a:t> Trails important? </a:t>
            </a:r>
            <a:endPar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3" name="Picture 22"/>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2864123" y="8271700"/>
            <a:ext cx="401631" cy="378155"/>
          </a:xfrm>
          <a:prstGeom prst="rect">
            <a:avLst/>
          </a:prstGeom>
        </p:spPr>
      </p:pic>
      <p:pic>
        <p:nvPicPr>
          <p:cNvPr id="30" name="Picture 29"/>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6958169" y="8310160"/>
            <a:ext cx="401631" cy="378155"/>
          </a:xfrm>
          <a:prstGeom prst="rect">
            <a:avLst/>
          </a:prstGeom>
        </p:spPr>
      </p:pic>
      <p:pic>
        <p:nvPicPr>
          <p:cNvPr id="32" name="Picture 31"/>
          <p:cNvPicPr>
            <a:picLocks noChangeAspect="1"/>
          </p:cNvPicPr>
          <p:nvPr/>
        </p:nvPicPr>
        <p:blipFill rotWithShape="1">
          <a:blip r:embed="rId8"/>
          <a:srcRect l="14714" t="17975" r="14175" b="24717"/>
          <a:stretch/>
        </p:blipFill>
        <p:spPr>
          <a:xfrm>
            <a:off x="8940404" y="8342699"/>
            <a:ext cx="490688" cy="426564"/>
          </a:xfrm>
          <a:prstGeom prst="rect">
            <a:avLst/>
          </a:prstGeom>
        </p:spPr>
      </p:pic>
      <p:pic>
        <p:nvPicPr>
          <p:cNvPr id="33" name="Picture 32"/>
          <p:cNvPicPr>
            <a:picLocks noChangeAspect="1"/>
          </p:cNvPicPr>
          <p:nvPr/>
        </p:nvPicPr>
        <p:blipFill rotWithShape="1">
          <a:blip r:embed="rId8"/>
          <a:srcRect l="14714" t="17975" r="14175" b="24717"/>
          <a:stretch/>
        </p:blipFill>
        <p:spPr>
          <a:xfrm>
            <a:off x="11891369" y="8265951"/>
            <a:ext cx="490688" cy="426564"/>
          </a:xfrm>
          <a:prstGeom prst="rect">
            <a:avLst/>
          </a:prstGeom>
        </p:spPr>
      </p:pic>
      <p:pic>
        <p:nvPicPr>
          <p:cNvPr id="34" name="Picture 33"/>
          <p:cNvPicPr>
            <a:picLocks noChangeAspect="1"/>
          </p:cNvPicPr>
          <p:nvPr/>
        </p:nvPicPr>
        <p:blipFill>
          <a:blip r:embed="rId10"/>
          <a:stretch>
            <a:fillRect/>
          </a:stretch>
        </p:blipFill>
        <p:spPr>
          <a:xfrm>
            <a:off x="10942307" y="277922"/>
            <a:ext cx="361414" cy="354236"/>
          </a:xfrm>
          <a:prstGeom prst="rect">
            <a:avLst/>
          </a:prstGeom>
        </p:spPr>
      </p:pic>
    </p:spTree>
    <p:extLst>
      <p:ext uri="{BB962C8B-B14F-4D97-AF65-F5344CB8AC3E}">
        <p14:creationId xmlns:p14="http://schemas.microsoft.com/office/powerpoint/2010/main" val="1876405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1036</Words>
  <Application>Microsoft Office PowerPoint</Application>
  <PresentationFormat>A3 Paper (297x420 mm)</PresentationFormat>
  <Paragraphs>80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Jane Bedwell</cp:lastModifiedBy>
  <cp:revision>54</cp:revision>
  <dcterms:created xsi:type="dcterms:W3CDTF">2021-12-17T09:00:32Z</dcterms:created>
  <dcterms:modified xsi:type="dcterms:W3CDTF">2022-02-21T21:36:21Z</dcterms:modified>
</cp:coreProperties>
</file>