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2801600" cy="9601200" type="A3"/>
  <p:notesSz cx="6858000" cy="9144000"/>
  <p:defaultTextStyle>
    <a:defPPr>
      <a:defRPr lang="en-US"/>
    </a:defPPr>
    <a:lvl1pPr marL="0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641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284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2926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568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8209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5850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3493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1135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B92ACB4D-CE54-4053-9F75-853EAA7B89E4}">
          <p14:sldIdLst>
            <p14:sldId id="25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00CC00"/>
    <a:srgbClr val="FFCC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133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0EEF-DAED-4B92-9E7A-58BD69AC3030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C25CC-385F-47EF-AA3D-D4B9858D2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058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0EEF-DAED-4B92-9E7A-58BD69AC3030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C25CC-385F-47EF-AA3D-D4B9858D2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197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0EEF-DAED-4B92-9E7A-58BD69AC3030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C25CC-385F-47EF-AA3D-D4B9858D2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41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0EEF-DAED-4B92-9E7A-58BD69AC3030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C25CC-385F-47EF-AA3D-D4B9858D2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529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0EEF-DAED-4B92-9E7A-58BD69AC3030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C25CC-385F-47EF-AA3D-D4B9858D2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54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0EEF-DAED-4B92-9E7A-58BD69AC3030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C25CC-385F-47EF-AA3D-D4B9858D2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777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0EEF-DAED-4B92-9E7A-58BD69AC3030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C25CC-385F-47EF-AA3D-D4B9858D2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881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0EEF-DAED-4B92-9E7A-58BD69AC3030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C25CC-385F-47EF-AA3D-D4B9858D2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483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0EEF-DAED-4B92-9E7A-58BD69AC3030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C25CC-385F-47EF-AA3D-D4B9858D2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6754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0EEF-DAED-4B92-9E7A-58BD69AC3030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C25CC-385F-47EF-AA3D-D4B9858D2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1558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0EEF-DAED-4B92-9E7A-58BD69AC3030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C25CC-385F-47EF-AA3D-D4B9858D2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299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C0EEF-DAED-4B92-9E7A-58BD69AC3030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C25CC-385F-47EF-AA3D-D4B9858D2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0853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microsoft.com/office/2007/relationships/hdphoto" Target="../media/hdphoto3.wdp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microsoft.com/office/2007/relationships/hdphoto" Target="../media/hdphoto1.wdp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12801600" cy="9601200"/>
          </a:xfrm>
          <a:prstGeom prst="frame">
            <a:avLst>
              <a:gd name="adj1" fmla="val 2089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4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7605" y="262826"/>
            <a:ext cx="961772" cy="48088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88667" y1="37234" x2="88667" y2="37234"/>
                        <a14:foregroundMark x1="79000" y1="22340" x2="80333" y2="25532"/>
                        <a14:foregroundMark x1="16000" y1="15957" x2="16000" y2="15957"/>
                        <a14:foregroundMark x1="65000" y1="21277" x2="13667" y2="21277"/>
                        <a14:foregroundMark x1="85333" y1="56383" x2="85333" y2="56383"/>
                        <a14:foregroundMark x1="85333" y1="29787" x2="85333" y2="29787"/>
                        <a14:foregroundMark x1="81333" y1="34043" x2="70000" y2="7553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47599" y="300036"/>
            <a:ext cx="1415990" cy="44367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354167" y="262826"/>
            <a:ext cx="2093265" cy="3481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62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Unit 2: Roman Britain 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139548"/>
              </p:ext>
            </p:extLst>
          </p:nvPr>
        </p:nvGraphicFramePr>
        <p:xfrm>
          <a:off x="330086" y="743714"/>
          <a:ext cx="12141426" cy="83874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23571">
                  <a:extLst>
                    <a:ext uri="{9D8B030D-6E8A-4147-A177-3AD203B41FA5}">
                      <a16:colId xmlns:a16="http://schemas.microsoft.com/office/drawing/2014/main" val="3597595348"/>
                    </a:ext>
                  </a:extLst>
                </a:gridCol>
                <a:gridCol w="457276">
                  <a:extLst>
                    <a:ext uri="{9D8B030D-6E8A-4147-A177-3AD203B41FA5}">
                      <a16:colId xmlns:a16="http://schemas.microsoft.com/office/drawing/2014/main" val="1615232983"/>
                    </a:ext>
                  </a:extLst>
                </a:gridCol>
                <a:gridCol w="1566295">
                  <a:extLst>
                    <a:ext uri="{9D8B030D-6E8A-4147-A177-3AD203B41FA5}">
                      <a16:colId xmlns:a16="http://schemas.microsoft.com/office/drawing/2014/main" val="3415433277"/>
                    </a:ext>
                  </a:extLst>
                </a:gridCol>
                <a:gridCol w="2023571">
                  <a:extLst>
                    <a:ext uri="{9D8B030D-6E8A-4147-A177-3AD203B41FA5}">
                      <a16:colId xmlns:a16="http://schemas.microsoft.com/office/drawing/2014/main" val="1150712378"/>
                    </a:ext>
                  </a:extLst>
                </a:gridCol>
                <a:gridCol w="2755393">
                  <a:extLst>
                    <a:ext uri="{9D8B030D-6E8A-4147-A177-3AD203B41FA5}">
                      <a16:colId xmlns:a16="http://schemas.microsoft.com/office/drawing/2014/main" val="1772355279"/>
                    </a:ext>
                  </a:extLst>
                </a:gridCol>
                <a:gridCol w="1291749">
                  <a:extLst>
                    <a:ext uri="{9D8B030D-6E8A-4147-A177-3AD203B41FA5}">
                      <a16:colId xmlns:a16="http://schemas.microsoft.com/office/drawing/2014/main" val="845078378"/>
                    </a:ext>
                  </a:extLst>
                </a:gridCol>
                <a:gridCol w="143859">
                  <a:extLst>
                    <a:ext uri="{9D8B030D-6E8A-4147-A177-3AD203B41FA5}">
                      <a16:colId xmlns:a16="http://schemas.microsoft.com/office/drawing/2014/main" val="3713051723"/>
                    </a:ext>
                  </a:extLst>
                </a:gridCol>
                <a:gridCol w="1879712">
                  <a:extLst>
                    <a:ext uri="{9D8B030D-6E8A-4147-A177-3AD203B41FA5}">
                      <a16:colId xmlns:a16="http://schemas.microsoft.com/office/drawing/2014/main" val="3744356435"/>
                    </a:ext>
                  </a:extLst>
                </a:gridCol>
              </a:tblGrid>
              <a:tr h="255531"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National Curriculum Objectives </a:t>
                      </a:r>
                      <a:endParaRPr lang="en-GB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Substantive Knowledge </a:t>
                      </a:r>
                      <a:endParaRPr lang="en-GB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Vocabulary</a:t>
                      </a:r>
                      <a:endParaRPr lang="en-GB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402867"/>
                  </a:ext>
                </a:extLst>
              </a:tr>
              <a:tr h="884789">
                <a:tc rowSpan="5" gridSpan="2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GB" sz="1050" dirty="0" smtClean="0">
                          <a:solidFill>
                            <a:schemeClr val="tx1"/>
                          </a:solidFill>
                        </a:rPr>
                        <a:t>Develop a chronologically secure knowledge and understanding of British, local and world history.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1050" dirty="0" smtClean="0">
                          <a:solidFill>
                            <a:schemeClr val="tx1"/>
                          </a:solidFill>
                        </a:rPr>
                        <a:t>Develop the appropriate use of historical terms.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1050" dirty="0" smtClean="0">
                          <a:solidFill>
                            <a:schemeClr val="tx1"/>
                          </a:solidFill>
                        </a:rPr>
                        <a:t>Address and devise historically valid questions about change, cause, similarity, difference and significance.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1050" dirty="0" smtClean="0">
                          <a:solidFill>
                            <a:schemeClr val="tx1"/>
                          </a:solidFill>
                        </a:rPr>
                        <a:t>Understand how knowledge of the past is constructed from a range of sources.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1050" dirty="0" smtClean="0">
                          <a:solidFill>
                            <a:schemeClr val="tx1"/>
                          </a:solidFill>
                        </a:rPr>
                        <a:t>Construct</a:t>
                      </a:r>
                      <a:r>
                        <a:rPr lang="en-GB" sz="1050" baseline="0" dirty="0" smtClean="0">
                          <a:solidFill>
                            <a:schemeClr val="tx1"/>
                          </a:solidFill>
                        </a:rPr>
                        <a:t> informed responses that involve thoughtful selection and organisation of relevant historical information. </a:t>
                      </a:r>
                      <a:endParaRPr lang="en-GB" sz="105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1050" dirty="0" smtClean="0">
                          <a:solidFill>
                            <a:schemeClr val="tx1"/>
                          </a:solidFill>
                        </a:rPr>
                        <a:t>Learn about local history (Grimsby) and the development during this period. </a:t>
                      </a:r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11" gridSpan="3">
                  <a:txBody>
                    <a:bodyPr/>
                    <a:lstStyle/>
                    <a:p>
                      <a:pPr algn="l"/>
                      <a:r>
                        <a:rPr lang="en-GB" sz="1050" baseline="0" dirty="0" smtClean="0">
                          <a:solidFill>
                            <a:srgbClr val="FF0000"/>
                          </a:solidFill>
                        </a:rPr>
                        <a:t>Know that Listed buildings have been placed on the National Heritage List for England and that the older a building is, the more likely it is to be listed. </a:t>
                      </a:r>
                    </a:p>
                    <a:p>
                      <a:pPr algn="l"/>
                      <a:r>
                        <a:rPr lang="en-GB" sz="1050" baseline="0" dirty="0" smtClean="0">
                          <a:solidFill>
                            <a:srgbClr val="FF0000"/>
                          </a:solidFill>
                        </a:rPr>
                        <a:t>Know that all buildings built before 1700, and most of those built between 1700 and 1840 which are close to their original design and condition, are listed. </a:t>
                      </a:r>
                    </a:p>
                    <a:p>
                      <a:pPr algn="l"/>
                      <a:r>
                        <a:rPr lang="en-GB" sz="1050" baseline="0" dirty="0" smtClean="0">
                          <a:solidFill>
                            <a:srgbClr val="FF0000"/>
                          </a:solidFill>
                        </a:rPr>
                        <a:t>Know that anyone can nominate a building to be listed, and this nomination goes to Historic England for consideration.</a:t>
                      </a:r>
                    </a:p>
                    <a:p>
                      <a:pPr algn="l"/>
                      <a:r>
                        <a:rPr lang="en-GB" sz="1050" baseline="0" dirty="0" smtClean="0">
                          <a:solidFill>
                            <a:srgbClr val="FF0000"/>
                          </a:solidFill>
                        </a:rPr>
                        <a:t>Know that Grade 1 listed buildings are those of exceptional interest.</a:t>
                      </a:r>
                    </a:p>
                    <a:p>
                      <a:pPr algn="l"/>
                      <a:r>
                        <a:rPr lang="en-GB" sz="1050" baseline="0" dirty="0" smtClean="0">
                          <a:solidFill>
                            <a:srgbClr val="FF0000"/>
                          </a:solidFill>
                        </a:rPr>
                        <a:t>Know that some Grade 2 buildings do have additional status as being more special and all the rest are standard Grade 2. </a:t>
                      </a:r>
                    </a:p>
                    <a:p>
                      <a:pPr algn="l"/>
                      <a:r>
                        <a:rPr lang="en-GB" sz="1050" baseline="0" dirty="0" smtClean="0">
                          <a:solidFill>
                            <a:srgbClr val="FF0000"/>
                          </a:solidFill>
                        </a:rPr>
                        <a:t>Know when a building is listed, it does get some protection, as permission needs to be obtained before any changes can be made.</a:t>
                      </a:r>
                    </a:p>
                    <a:p>
                      <a:pPr algn="l"/>
                      <a:r>
                        <a:rPr lang="en-GB" sz="1050" baseline="0" dirty="0" smtClean="0">
                          <a:solidFill>
                            <a:srgbClr val="FF0000"/>
                          </a:solidFill>
                        </a:rPr>
                        <a:t>Know that listed buildings can be altered and even demolished if they can no longer be preserved, or if a change is felt to be vital.</a:t>
                      </a:r>
                    </a:p>
                    <a:p>
                      <a:pPr algn="l"/>
                      <a:r>
                        <a:rPr lang="en-GB" sz="1050" baseline="0" dirty="0" smtClean="0">
                          <a:solidFill>
                            <a:srgbClr val="FF9933"/>
                          </a:solidFill>
                        </a:rPr>
                        <a:t>Know why different sites from the local area may be preserved (see Key buildings for suggestions) </a:t>
                      </a:r>
                    </a:p>
                    <a:p>
                      <a:pPr algn="l"/>
                      <a:r>
                        <a:rPr lang="en-GB" sz="1050" baseline="0" dirty="0" smtClean="0">
                          <a:solidFill>
                            <a:srgbClr val="FF9933"/>
                          </a:solidFill>
                        </a:rPr>
                        <a:t>Know how to use aerial photos, local history books, street directories, old photographs and maps to research local listed buildings.</a:t>
                      </a:r>
                    </a:p>
                    <a:p>
                      <a:pPr algn="l"/>
                      <a:r>
                        <a:rPr lang="en-GB" sz="1050" baseline="0" dirty="0" smtClean="0">
                          <a:solidFill>
                            <a:srgbClr val="FF9933"/>
                          </a:solidFill>
                        </a:rPr>
                        <a:t>Know that people have different viewpoints as to whether a site should be preserved or not. </a:t>
                      </a:r>
                    </a:p>
                    <a:p>
                      <a:pPr algn="l"/>
                      <a:r>
                        <a:rPr lang="en-GB" sz="1050" baseline="0" dirty="0" smtClean="0">
                          <a:solidFill>
                            <a:srgbClr val="FF9933"/>
                          </a:solidFill>
                        </a:rPr>
                        <a:t>Know how to explain why you believe a site should or should not be preserved. </a:t>
                      </a:r>
                    </a:p>
                    <a:p>
                      <a:pPr algn="l"/>
                      <a:r>
                        <a:rPr lang="en-GB" sz="1050" baseline="0" dirty="0" smtClean="0">
                          <a:solidFill>
                            <a:srgbClr val="FF9933"/>
                          </a:solidFill>
                        </a:rPr>
                        <a:t>Know how to carry out independent research on  preserved site using a range of sources. </a:t>
                      </a:r>
                    </a:p>
                    <a:p>
                      <a:pPr algn="l"/>
                      <a:r>
                        <a:rPr lang="en-GB" sz="1050" baseline="0" dirty="0" smtClean="0">
                          <a:solidFill>
                            <a:srgbClr val="FFC000"/>
                          </a:solidFill>
                        </a:rPr>
                        <a:t>Know how important it is to preserve heritage buildings. </a:t>
                      </a:r>
                    </a:p>
                    <a:p>
                      <a:pPr algn="l"/>
                      <a:r>
                        <a:rPr lang="en-GB" sz="1050" baseline="0" dirty="0" smtClean="0">
                          <a:solidFill>
                            <a:srgbClr val="FFC000"/>
                          </a:solidFill>
                        </a:rPr>
                        <a:t>Know that many buildings are at risk of being demolished.</a:t>
                      </a:r>
                    </a:p>
                    <a:p>
                      <a:pPr algn="l"/>
                      <a:r>
                        <a:rPr lang="en-GB" sz="1050" baseline="0" dirty="0" smtClean="0">
                          <a:solidFill>
                            <a:srgbClr val="FFC000"/>
                          </a:solidFill>
                        </a:rPr>
                        <a:t>Know that anyone can be involved in the preservation of a building. </a:t>
                      </a:r>
                    </a:p>
                    <a:p>
                      <a:pPr algn="l"/>
                      <a:r>
                        <a:rPr lang="en-GB" sz="1050" baseline="0" dirty="0" smtClean="0">
                          <a:solidFill>
                            <a:srgbClr val="FFC000"/>
                          </a:solidFill>
                        </a:rPr>
                        <a:t>Know how to present a viewpoint on why a building should be saved. </a:t>
                      </a:r>
                    </a:p>
                    <a:p>
                      <a:pPr algn="l"/>
                      <a:r>
                        <a:rPr lang="en-GB" sz="1050" baseline="0" dirty="0" smtClean="0">
                          <a:solidFill>
                            <a:srgbClr val="00CC00"/>
                          </a:solidFill>
                        </a:rPr>
                        <a:t>Know that the Grimsby ice Factory is ‘at’ risk’ of being removed from the heritage list. </a:t>
                      </a:r>
                    </a:p>
                    <a:p>
                      <a:pPr algn="l"/>
                      <a:r>
                        <a:rPr lang="en-GB" sz="1050" baseline="0" dirty="0" smtClean="0">
                          <a:solidFill>
                            <a:srgbClr val="00CC00"/>
                          </a:solidFill>
                        </a:rPr>
                        <a:t>Know that it is the earliest surviving ice factory in Britain. </a:t>
                      </a:r>
                    </a:p>
                    <a:p>
                      <a:pPr algn="l"/>
                      <a:r>
                        <a:rPr lang="en-GB" sz="1050" baseline="0" dirty="0" smtClean="0">
                          <a:solidFill>
                            <a:srgbClr val="00CC00"/>
                          </a:solidFill>
                        </a:rPr>
                        <a:t>Know what the definition of the word campaign.</a:t>
                      </a:r>
                    </a:p>
                    <a:p>
                      <a:pPr algn="l"/>
                      <a:r>
                        <a:rPr lang="en-GB" sz="1050" baseline="0" dirty="0" smtClean="0">
                          <a:solidFill>
                            <a:srgbClr val="00CC00"/>
                          </a:solidFill>
                        </a:rPr>
                        <a:t>Know how to plan a campaign to save the ‘at risk’ Ice Factory in Grimsby</a:t>
                      </a:r>
                    </a:p>
                    <a:p>
                      <a:pPr algn="l"/>
                      <a:r>
                        <a:rPr lang="en-GB" sz="1050" baseline="0" dirty="0" smtClean="0">
                          <a:solidFill>
                            <a:srgbClr val="00CC00"/>
                          </a:solidFill>
                        </a:rPr>
                        <a:t>Know the importance of saving The Ice Factory and  why it is important to our heritage. </a:t>
                      </a:r>
                    </a:p>
                    <a:p>
                      <a:pPr algn="l"/>
                      <a:r>
                        <a:rPr lang="en-GB" sz="1050" baseline="0" dirty="0" smtClean="0">
                          <a:solidFill>
                            <a:srgbClr val="0070C0"/>
                          </a:solidFill>
                        </a:rPr>
                        <a:t>Know how to use research to present ideas creatively. </a:t>
                      </a:r>
                    </a:p>
                    <a:p>
                      <a:pPr algn="l"/>
                      <a:r>
                        <a:rPr lang="en-GB" sz="1050" baseline="0" dirty="0" smtClean="0">
                          <a:solidFill>
                            <a:srgbClr val="0070C0"/>
                          </a:solidFill>
                        </a:rPr>
                        <a:t>Know how to use my understanding of the Ice Factory to produce a creative piece of work for display. </a:t>
                      </a:r>
                    </a:p>
                    <a:p>
                      <a:pPr algn="l"/>
                      <a:r>
                        <a:rPr lang="en-GB" sz="1050" baseline="0" dirty="0" smtClean="0">
                          <a:solidFill>
                            <a:srgbClr val="0070C0"/>
                          </a:solidFill>
                        </a:rPr>
                        <a:t>Know how to use an appropriate creative approach to communicate my ideas on how to save The Ice Factory.</a:t>
                      </a:r>
                    </a:p>
                    <a:p>
                      <a:pPr algn="l"/>
                      <a:r>
                        <a:rPr lang="en-GB" sz="1050" baseline="0" dirty="0" smtClean="0">
                          <a:solidFill>
                            <a:srgbClr val="0070C0"/>
                          </a:solidFill>
                        </a:rPr>
                        <a:t>Know how to explain why we should preserve our locality. </a:t>
                      </a:r>
                    </a:p>
                    <a:p>
                      <a:pPr algn="l"/>
                      <a:endParaRPr lang="en-GB" sz="1050" baseline="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rowSpan="11" hMerge="1">
                  <a:txBody>
                    <a:bodyPr/>
                    <a:lstStyle/>
                    <a:p>
                      <a:endParaRPr lang="en-GB" sz="1100" dirty="0" smtClean="0"/>
                    </a:p>
                  </a:txBody>
                  <a:tcPr/>
                </a:tc>
                <a:tc rowSpan="11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GB" sz="1050" dirty="0" smtClean="0"/>
                        <a:t>Significant, listed, period names, architecture, names of features</a:t>
                      </a:r>
                      <a:r>
                        <a:rPr lang="en-GB" sz="1050" baseline="0" dirty="0" smtClean="0"/>
                        <a:t> </a:t>
                      </a:r>
                      <a:r>
                        <a:rPr lang="en-GB" sz="1050" dirty="0" smtClean="0"/>
                        <a:t>related to the buildings, architectural terms, terms related to time</a:t>
                      </a:r>
                      <a:r>
                        <a:rPr lang="en-GB" sz="1050" baseline="0" dirty="0" smtClean="0"/>
                        <a:t> </a:t>
                      </a:r>
                      <a:r>
                        <a:rPr lang="en-GB" sz="1050" dirty="0" smtClean="0"/>
                        <a:t>periods, campaign, migration, leisure, worship, heritage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7818584"/>
                  </a:ext>
                </a:extLst>
              </a:tr>
              <a:tr h="255531">
                <a:tc gridSpan="2"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100" smtClean="0"/>
                        <a:t>Key</a:t>
                      </a:r>
                      <a:r>
                        <a:rPr lang="en-GB" sz="1100" baseline="0" smtClean="0"/>
                        <a:t> People</a:t>
                      </a:r>
                      <a:endParaRPr lang="en-GB" sz="11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Linked Texts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8299168"/>
                  </a:ext>
                </a:extLst>
              </a:tr>
              <a:tr h="1036320">
                <a:tc gridSpan="2"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100" baseline="0" dirty="0" smtClean="0"/>
                        <a:t>James William Wild</a:t>
                      </a:r>
                    </a:p>
                    <a:p>
                      <a:r>
                        <a:rPr lang="en-GB" sz="1100" baseline="0" dirty="0" smtClean="0"/>
                        <a:t>Charles </a:t>
                      </a:r>
                      <a:r>
                        <a:rPr lang="en-GB" sz="1100" baseline="0" dirty="0" err="1" smtClean="0"/>
                        <a:t>Sacre</a:t>
                      </a:r>
                      <a:endParaRPr lang="en-GB" sz="1100" baseline="0" dirty="0" smtClean="0"/>
                    </a:p>
                    <a:p>
                      <a:r>
                        <a:rPr lang="en-GB" sz="1100" baseline="0" dirty="0" smtClean="0"/>
                        <a:t>Sir William </a:t>
                      </a:r>
                      <a:r>
                        <a:rPr lang="en-GB" sz="1100" baseline="0" dirty="0" err="1" smtClean="0"/>
                        <a:t>Gelder</a:t>
                      </a:r>
                      <a:endParaRPr lang="en-GB" sz="1100" baseline="0" dirty="0" smtClean="0"/>
                    </a:p>
                    <a:p>
                      <a:r>
                        <a:rPr lang="en-GB" sz="1100" baseline="0" dirty="0" smtClean="0"/>
                        <a:t>Jon Wright</a:t>
                      </a:r>
                    </a:p>
                    <a:p>
                      <a:r>
                        <a:rPr lang="en-GB" sz="1100" baseline="0" dirty="0" smtClean="0"/>
                        <a:t>Tom </a:t>
                      </a:r>
                      <a:r>
                        <a:rPr lang="en-GB" sz="1100" baseline="0" dirty="0" err="1" smtClean="0"/>
                        <a:t>Shutes</a:t>
                      </a:r>
                      <a:endParaRPr lang="en-GB" sz="1100" baseline="0" dirty="0" smtClean="0"/>
                    </a:p>
                    <a:p>
                      <a:endParaRPr lang="en-GB" sz="1100" baseline="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50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r>
                        <a:rPr lang="en-GB" sz="1050" dirty="0" smtClean="0"/>
                        <a:t>Bringing history alive through Local People and</a:t>
                      </a:r>
                      <a:r>
                        <a:rPr lang="en-GB" sz="1050" baseline="0" dirty="0" smtClean="0"/>
                        <a:t> </a:t>
                      </a:r>
                      <a:r>
                        <a:rPr lang="en-GB" sz="1050" dirty="0" smtClean="0"/>
                        <a:t>Places by Lynne Dixon and Alison Hales</a:t>
                      </a:r>
                    </a:p>
                    <a:p>
                      <a:endParaRPr lang="en-GB" sz="1050" dirty="0" smtClean="0"/>
                    </a:p>
                    <a:p>
                      <a:r>
                        <a:rPr lang="en-GB" sz="1050" dirty="0" smtClean="0"/>
                        <a:t>Grimsby</a:t>
                      </a:r>
                      <a:r>
                        <a:rPr lang="en-GB" sz="1050" baseline="0" dirty="0" smtClean="0"/>
                        <a:t> – A History and celebration – David </a:t>
                      </a:r>
                      <a:r>
                        <a:rPr lang="en-GB" sz="1050" baseline="0" dirty="0" err="1" smtClean="0"/>
                        <a:t>Peasgood</a:t>
                      </a:r>
                      <a:endParaRPr lang="en-GB" sz="1050" baseline="0" dirty="0" smtClean="0"/>
                    </a:p>
                    <a:p>
                      <a:endParaRPr lang="en-GB" sz="1050" baseline="0" dirty="0" smtClean="0"/>
                    </a:p>
                    <a:p>
                      <a:r>
                        <a:rPr lang="en-GB" sz="1050" baseline="0" dirty="0" smtClean="0"/>
                        <a:t>Old Grimsby – George Shaw</a:t>
                      </a:r>
                      <a:endParaRPr lang="en-GB" sz="1050" dirty="0" smtClean="0"/>
                    </a:p>
                    <a:p>
                      <a:endParaRPr lang="en-GB" sz="1050" dirty="0" smtClean="0"/>
                    </a:p>
                    <a:p>
                      <a:endParaRPr lang="en-GB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7116731"/>
                  </a:ext>
                </a:extLst>
              </a:tr>
              <a:tr h="235131"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100" baseline="0" dirty="0" smtClean="0"/>
                        <a:t>Key Buildings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0513134"/>
                  </a:ext>
                </a:extLst>
              </a:tr>
              <a:tr h="606697"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r>
                        <a:rPr lang="en-GB" sz="1100" baseline="0" dirty="0" smtClean="0"/>
                        <a:t>Grimsby Ice Factory.</a:t>
                      </a:r>
                    </a:p>
                    <a:p>
                      <a:r>
                        <a:rPr lang="en-GB" sz="1100" baseline="0" dirty="0" smtClean="0"/>
                        <a:t>The Dock Tower</a:t>
                      </a:r>
                    </a:p>
                    <a:p>
                      <a:r>
                        <a:rPr lang="en-GB" sz="1100" baseline="0" dirty="0" smtClean="0"/>
                        <a:t>Corporation Bridge.</a:t>
                      </a:r>
                    </a:p>
                    <a:p>
                      <a:r>
                        <a:rPr lang="en-GB" sz="1100" baseline="0" dirty="0" smtClean="0"/>
                        <a:t>Victoria Mills</a:t>
                      </a:r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5082315"/>
                  </a:ext>
                </a:extLst>
              </a:tr>
              <a:tr h="25400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050" dirty="0" smtClean="0"/>
                        <a:t>Prior Learning</a:t>
                      </a:r>
                      <a:endParaRPr lang="en-GB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7689268"/>
                  </a:ext>
                </a:extLst>
              </a:tr>
              <a:tr h="175623">
                <a:tc rowSpan="3" gridSpan="2">
                  <a:txBody>
                    <a:bodyPr/>
                    <a:lstStyle/>
                    <a:p>
                      <a:r>
                        <a:rPr lang="en-GB" sz="1050" dirty="0" smtClean="0"/>
                        <a:t>EYFS: My family history.</a:t>
                      </a:r>
                      <a:r>
                        <a:rPr lang="en-GB" sz="1050" baseline="0" dirty="0" smtClean="0"/>
                        <a:t> – What was life like when our grandparents were children? </a:t>
                      </a:r>
                    </a:p>
                    <a:p>
                      <a:endParaRPr lang="en-GB" sz="1050" baseline="0" dirty="0" smtClean="0"/>
                    </a:p>
                    <a:p>
                      <a:r>
                        <a:rPr lang="en-GB" sz="1050" baseline="0" dirty="0" smtClean="0"/>
                        <a:t>Y2: Our local heroes – Who are our local heroes? </a:t>
                      </a:r>
                      <a:endParaRPr lang="en-GB" sz="1050" dirty="0" smtClean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2634512"/>
                  </a:ext>
                </a:extLst>
              </a:tr>
              <a:tr h="276497">
                <a:tc gridSpan="2" vMerge="1"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050" dirty="0" smtClean="0"/>
                        <a:t>Disciplinary Knowledge </a:t>
                      </a:r>
                      <a:endParaRPr lang="en-GB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6242789"/>
                  </a:ext>
                </a:extLst>
              </a:tr>
              <a:tr h="599440"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gridSpan="3">
                  <a:txBody>
                    <a:bodyPr/>
                    <a:lstStyle/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To be able to ask and answer historically valid questions about the local area in particular buildings</a:t>
                      </a:r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 of historic significance. </a:t>
                      </a:r>
                      <a:endParaRPr lang="en-GB" sz="105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050" dirty="0" smtClean="0"/>
                        <a:t>To be able to ask and answer historically valid questions about ‘at risk’ buildings.</a:t>
                      </a:r>
                    </a:p>
                    <a:p>
                      <a:r>
                        <a:rPr lang="en-GB" sz="1050" dirty="0" smtClean="0"/>
                        <a:t>To be able to understand some of the ways in which we can find out about the past. </a:t>
                      </a:r>
                    </a:p>
                    <a:p>
                      <a:r>
                        <a:rPr lang="en-GB" sz="1050" dirty="0" smtClean="0"/>
                        <a:t>To be able to identify different ways information from the past is represented. </a:t>
                      </a:r>
                    </a:p>
                    <a:p>
                      <a:r>
                        <a:rPr lang="en-GB" sz="1050" dirty="0" smtClean="0"/>
                        <a:t>To be able to understand people have different views about the</a:t>
                      </a:r>
                      <a:r>
                        <a:rPr lang="en-GB" sz="1050" baseline="0" dirty="0" smtClean="0"/>
                        <a:t> past and preservation. </a:t>
                      </a:r>
                    </a:p>
                    <a:p>
                      <a:r>
                        <a:rPr lang="en-GB" sz="1050" baseline="0" dirty="0" smtClean="0"/>
                        <a:t>To be able to communicate in different ways about the past and present these appropriately. </a:t>
                      </a:r>
                      <a:endParaRPr lang="en-GB" sz="1050" dirty="0" smtClean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379600"/>
                  </a:ext>
                </a:extLst>
              </a:tr>
              <a:tr h="301897">
                <a:tc gridSpan="2">
                  <a:txBody>
                    <a:bodyPr/>
                    <a:lstStyle/>
                    <a:p>
                      <a:pPr algn="ctr"/>
                      <a:r>
                        <a:rPr lang="en-GB" sz="1050" dirty="0" smtClean="0"/>
                        <a:t>Future Learning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GB" sz="1050" b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0481448"/>
                  </a:ext>
                </a:extLst>
              </a:tr>
              <a:tr h="1265514">
                <a:tc gridSpan="2">
                  <a:txBody>
                    <a:bodyPr/>
                    <a:lstStyle/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Y5: The Vikings</a:t>
                      </a:r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 – Would the Vikings do anything for money? </a:t>
                      </a:r>
                      <a:endParaRPr lang="en-GB" sz="105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0928782"/>
                  </a:ext>
                </a:extLst>
              </a:tr>
              <a:tr h="318768">
                <a:tc gridSpan="8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Teaching Ideas</a:t>
                      </a:r>
                      <a:endParaRPr lang="en-GB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9749139"/>
                  </a:ext>
                </a:extLst>
              </a:tr>
              <a:tr h="570040">
                <a:tc>
                  <a:txBody>
                    <a:bodyPr/>
                    <a:lstStyle/>
                    <a:p>
                      <a:pPr algn="ctr"/>
                      <a:r>
                        <a:rPr lang="en-GB" sz="1100" u="sng" dirty="0" smtClean="0"/>
                        <a:t>Historical Enquiry</a:t>
                      </a:r>
                    </a:p>
                    <a:p>
                      <a:pPr algn="ctr"/>
                      <a:r>
                        <a:rPr lang="en-GB" sz="1100" u="sng" dirty="0" smtClean="0"/>
                        <a:t>Interpret Historically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u="sng" dirty="0" smtClean="0"/>
                        <a:t>Historical Enquiry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u="sng" baseline="0" dirty="0" smtClean="0"/>
                        <a:t>Understand Chronology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u="sng" dirty="0" smtClean="0"/>
                        <a:t>Historical Enquiry</a:t>
                      </a:r>
                    </a:p>
                    <a:p>
                      <a:pPr algn="ctr"/>
                      <a:r>
                        <a:rPr lang="en-GB" sz="1100" u="sng" dirty="0" smtClean="0"/>
                        <a:t>Communicate Historically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u="sng" dirty="0" smtClean="0"/>
                        <a:t>Historical Enquiry, Interpret Historically,</a:t>
                      </a:r>
                      <a:r>
                        <a:rPr lang="en-GB" sz="1100" u="sng" baseline="0" dirty="0" smtClean="0"/>
                        <a:t> communicate Historically/</a:t>
                      </a:r>
                      <a:endParaRPr lang="en-GB" sz="1100" u="sng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u="sng" dirty="0" smtClean="0"/>
                        <a:t>Communicate Historically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0451775"/>
                  </a:ext>
                </a:extLst>
              </a:tr>
              <a:tr h="1254849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rgbClr val="FF0000"/>
                          </a:solidFill>
                        </a:rPr>
                        <a:t>What makes a building site special? </a:t>
                      </a:r>
                      <a:endParaRPr lang="en-GB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Should all listed buildings be preserved?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rgbClr val="FFC000"/>
                          </a:solidFill>
                        </a:rPr>
                        <a:t>Can we find a listed building of the future? </a:t>
                      </a:r>
                      <a:endParaRPr lang="en-GB" sz="10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rgbClr val="00CC00"/>
                          </a:solidFill>
                        </a:rPr>
                        <a:t>Can we plan a campaign to save our building? </a:t>
                      </a:r>
                      <a:endParaRPr lang="en-GB" sz="10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rgbClr val="0070C0"/>
                          </a:solidFill>
                        </a:rPr>
                        <a:t>Why Should be preserve our locality? </a:t>
                      </a:r>
                      <a:endParaRPr lang="en-GB" sz="11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5056895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30086" y="8955742"/>
            <a:ext cx="12141426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 defTabSz="457200">
              <a:defRPr/>
            </a:pPr>
            <a:r>
              <a:rPr lang="en-GB" sz="1800" b="1" dirty="0" smtClean="0">
                <a:solidFill>
                  <a:prstClr val="black"/>
                </a:solidFill>
              </a:rPr>
              <a:t>Big Question – Why should we preserve our locality? </a:t>
            </a:r>
            <a:endParaRPr lang="en-GB" sz="1800" b="1" dirty="0">
              <a:solidFill>
                <a:prstClr val="black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796" b="99204" l="5596" r="100000">
                        <a14:foregroundMark x1="66667" y1="29443" x2="66667" y2="29443"/>
                        <a14:foregroundMark x1="56934" y1="56764" x2="56934" y2="5676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387347" y="8322789"/>
            <a:ext cx="401631" cy="37815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796" b="99204" l="5596" r="100000">
                        <a14:foregroundMark x1="66667" y1="29443" x2="66667" y2="29443"/>
                        <a14:foregroundMark x1="56934" y1="56764" x2="56934" y2="5676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36503" y="8383710"/>
            <a:ext cx="401631" cy="378155"/>
          </a:xfrm>
          <a:prstGeom prst="rect">
            <a:avLst/>
          </a:prstGeom>
        </p:spPr>
      </p:pic>
      <p:pic>
        <p:nvPicPr>
          <p:cNvPr id="20" name="Picture 2" descr="Image result for communicate icon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5343" y="8313009"/>
            <a:ext cx="620232" cy="620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796" b="99204" l="5596" r="100000">
                        <a14:foregroundMark x1="66667" y1="29443" x2="66667" y2="29443"/>
                        <a14:foregroundMark x1="56934" y1="56764" x2="56934" y2="5676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343735" y="8313732"/>
            <a:ext cx="401631" cy="378155"/>
          </a:xfrm>
          <a:prstGeom prst="rect">
            <a:avLst/>
          </a:prstGeom>
        </p:spPr>
      </p:pic>
      <p:pic>
        <p:nvPicPr>
          <p:cNvPr id="27" name="Picture 2" descr="Image result for communicate icon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0656" y="8293325"/>
            <a:ext cx="620232" cy="620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1838747" y="262826"/>
            <a:ext cx="9481717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457200"/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Y3</a:t>
            </a:r>
            <a:r>
              <a:rPr lang="en-GB" sz="1800" b="1" dirty="0">
                <a:solidFill>
                  <a:prstClr val="black"/>
                </a:solidFill>
                <a:latin typeface="Calibri" panose="020F0502020204030204"/>
              </a:rPr>
              <a:t>:</a:t>
            </a:r>
            <a:r>
              <a:rPr kumimoji="0" lang="en-GB" sz="1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Unit 3: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Local History</a:t>
            </a:r>
            <a:r>
              <a:rPr kumimoji="0" lang="en-GB" sz="1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- </a:t>
            </a:r>
            <a:r>
              <a:rPr lang="en-GB" sz="1800" b="1" dirty="0" smtClean="0">
                <a:solidFill>
                  <a:prstClr val="black"/>
                </a:solidFill>
              </a:rPr>
              <a:t>Why </a:t>
            </a:r>
            <a:r>
              <a:rPr lang="en-GB" sz="1800" b="1" dirty="0" smtClean="0">
                <a:solidFill>
                  <a:prstClr val="black"/>
                </a:solidFill>
              </a:rPr>
              <a:t>should we preserve our locality? 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796" b="99204" l="5596" r="100000">
                        <a14:foregroundMark x1="66667" y1="29443" x2="66667" y2="29443"/>
                        <a14:foregroundMark x1="56934" y1="56764" x2="56934" y2="5676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514189" y="8332133"/>
            <a:ext cx="401631" cy="378155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8"/>
          <a:srcRect l="14714" t="17975" r="14175" b="24717"/>
          <a:stretch/>
        </p:blipFill>
        <p:spPr>
          <a:xfrm>
            <a:off x="7162335" y="8313009"/>
            <a:ext cx="490688" cy="426564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 rotWithShape="1">
          <a:blip r:embed="rId8"/>
          <a:srcRect l="14714" t="17975" r="14175" b="24717"/>
          <a:stretch/>
        </p:blipFill>
        <p:spPr>
          <a:xfrm>
            <a:off x="694911" y="8283724"/>
            <a:ext cx="490688" cy="426564"/>
          </a:xfrm>
          <a:prstGeom prst="rect">
            <a:avLst/>
          </a:prstGeom>
        </p:spPr>
      </p:pic>
      <p:pic>
        <p:nvPicPr>
          <p:cNvPr id="24" name="Picture 2" descr="Image result for communicate icon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5060" y="8257567"/>
            <a:ext cx="620232" cy="620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800254" y="8306791"/>
            <a:ext cx="512187" cy="50465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2667" b="98667" l="9778" r="91556">
                        <a14:foregroundMark x1="38667" y1="21778" x2="38667" y2="21778"/>
                        <a14:foregroundMark x1="56444" y1="65333" x2="56444" y2="65333"/>
                        <a14:backgroundMark x1="20889" y1="29778" x2="20889" y2="29778"/>
                        <a14:backgroundMark x1="34222" y1="68444" x2="34222" y2="68444"/>
                        <a14:backgroundMark x1="35111" y1="77778" x2="35111" y2="77778"/>
                        <a14:backgroundMark x1="32889" y1="74222" x2="32889" y2="7422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839496" y="262826"/>
            <a:ext cx="435886" cy="435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405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940</TotalTime>
  <Words>873</Words>
  <Application>Microsoft Office PowerPoint</Application>
  <PresentationFormat>A3 Paper (297x420 mm)</PresentationFormat>
  <Paragraphs>82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Bedwell</dc:creator>
  <cp:lastModifiedBy>Jane Bedwell</cp:lastModifiedBy>
  <cp:revision>92</cp:revision>
  <dcterms:created xsi:type="dcterms:W3CDTF">2021-12-17T09:00:32Z</dcterms:created>
  <dcterms:modified xsi:type="dcterms:W3CDTF">2022-03-27T22:43:21Z</dcterms:modified>
</cp:coreProperties>
</file>