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0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6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50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31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80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735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61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27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4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0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1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C0EEF-DAED-4B92-9E7A-58BD69AC3030}" type="datetimeFigureOut">
              <a:rPr lang="en-GB" smtClean="0"/>
              <a:t>27/03/2022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44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801600" cy="9601200"/>
          </a:xfrm>
          <a:prstGeom prst="frame">
            <a:avLst>
              <a:gd name="adj1" fmla="val 208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46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7605" y="262826"/>
            <a:ext cx="961772" cy="4808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88667" y1="37234" x2="88667" y2="37234"/>
                        <a14:foregroundMark x1="79000" y1="22340" x2="80333" y2="25532"/>
                        <a14:foregroundMark x1="16000" y1="15957" x2="16000" y2="15957"/>
                        <a14:foregroundMark x1="65000" y1="21277" x2="13667" y2="21277"/>
                        <a14:foregroundMark x1="85333" y1="56383" x2="85333" y2="56383"/>
                        <a14:foregroundMark x1="85333" y1="29787" x2="85333" y2="29787"/>
                        <a14:foregroundMark x1="81333" y1="34043" x2="70000" y2="755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7599" y="300036"/>
            <a:ext cx="1415990" cy="4436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54167" y="262826"/>
            <a:ext cx="209326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2" dirty="0"/>
              <a:t>Unit 2: Roman Britain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978741"/>
              </p:ext>
            </p:extLst>
          </p:nvPr>
        </p:nvGraphicFramePr>
        <p:xfrm>
          <a:off x="330086" y="743715"/>
          <a:ext cx="12141426" cy="81902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3571">
                  <a:extLst>
                    <a:ext uri="{9D8B030D-6E8A-4147-A177-3AD203B41FA5}">
                      <a16:colId xmlns:a16="http://schemas.microsoft.com/office/drawing/2014/main" val="3597595348"/>
                    </a:ext>
                  </a:extLst>
                </a:gridCol>
                <a:gridCol w="457276">
                  <a:extLst>
                    <a:ext uri="{9D8B030D-6E8A-4147-A177-3AD203B41FA5}">
                      <a16:colId xmlns:a16="http://schemas.microsoft.com/office/drawing/2014/main" val="1615232983"/>
                    </a:ext>
                  </a:extLst>
                </a:gridCol>
                <a:gridCol w="1566295">
                  <a:extLst>
                    <a:ext uri="{9D8B030D-6E8A-4147-A177-3AD203B41FA5}">
                      <a16:colId xmlns:a16="http://schemas.microsoft.com/office/drawing/2014/main" val="3415433277"/>
                    </a:ext>
                  </a:extLst>
                </a:gridCol>
                <a:gridCol w="2023571">
                  <a:extLst>
                    <a:ext uri="{9D8B030D-6E8A-4147-A177-3AD203B41FA5}">
                      <a16:colId xmlns:a16="http://schemas.microsoft.com/office/drawing/2014/main" val="1150712378"/>
                    </a:ext>
                  </a:extLst>
                </a:gridCol>
                <a:gridCol w="2023571">
                  <a:extLst>
                    <a:ext uri="{9D8B030D-6E8A-4147-A177-3AD203B41FA5}">
                      <a16:colId xmlns:a16="http://schemas.microsoft.com/office/drawing/2014/main" val="1772355279"/>
                    </a:ext>
                  </a:extLst>
                </a:gridCol>
                <a:gridCol w="731822">
                  <a:extLst>
                    <a:ext uri="{9D8B030D-6E8A-4147-A177-3AD203B41FA5}">
                      <a16:colId xmlns:a16="http://schemas.microsoft.com/office/drawing/2014/main" val="3947937341"/>
                    </a:ext>
                  </a:extLst>
                </a:gridCol>
                <a:gridCol w="1291749">
                  <a:extLst>
                    <a:ext uri="{9D8B030D-6E8A-4147-A177-3AD203B41FA5}">
                      <a16:colId xmlns:a16="http://schemas.microsoft.com/office/drawing/2014/main" val="845078378"/>
                    </a:ext>
                  </a:extLst>
                </a:gridCol>
                <a:gridCol w="2023571">
                  <a:extLst>
                    <a:ext uri="{9D8B030D-6E8A-4147-A177-3AD203B41FA5}">
                      <a16:colId xmlns:a16="http://schemas.microsoft.com/office/drawing/2014/main" val="3713051723"/>
                    </a:ext>
                  </a:extLst>
                </a:gridCol>
              </a:tblGrid>
              <a:tr h="255608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National Curriculum Objectives 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Substantive Knowledge 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Vocabulary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02867"/>
                  </a:ext>
                </a:extLst>
              </a:tr>
              <a:tr h="1744149">
                <a:tc rowSpan="3"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Develop a chronologically secure knowledge and understanding of British, local and world history.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Develop the appropriate use of historical terms.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Address and devise historically valid questions about change, cause, similarity, difference and significance.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Understand how knowledge of the past is constructed from a range of sources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/>
                        <a:t>Learn</a:t>
                      </a:r>
                      <a:r>
                        <a:rPr lang="en-GB" sz="1100" baseline="0" dirty="0" smtClean="0"/>
                        <a:t> about Crime </a:t>
                      </a:r>
                      <a:r>
                        <a:rPr lang="en-GB" sz="1100" baseline="0" smtClean="0"/>
                        <a:t>and Punishment </a:t>
                      </a:r>
                      <a:r>
                        <a:rPr lang="en-GB" sz="1100" smtClean="0"/>
                        <a:t>and </a:t>
                      </a:r>
                      <a:r>
                        <a:rPr lang="en-GB" sz="1100" dirty="0" smtClean="0"/>
                        <a:t>its impact on Britain</a:t>
                      </a:r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9" gridSpan="4">
                  <a:txBody>
                    <a:bodyPr/>
                    <a:lstStyle/>
                    <a:p>
                      <a:pPr algn="l"/>
                      <a:r>
                        <a:rPr lang="en-GB" sz="900" dirty="0" smtClean="0">
                          <a:solidFill>
                            <a:srgbClr val="FF0000"/>
                          </a:solidFill>
                        </a:rPr>
                        <a:t>Know the</a:t>
                      </a:r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 importance of rules and punishment to make our country/local rea a safe place to live.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Know how to explain the difference between laws, crimes and punishments.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Know that laws are in place to preserve out rights and freedom. </a:t>
                      </a:r>
                      <a:r>
                        <a:rPr lang="en-GB" sz="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FF0000"/>
                          </a:solidFill>
                        </a:rPr>
                        <a:t>Know that in Victorian</a:t>
                      </a:r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 times schools had rules and punishment that are different from today. </a:t>
                      </a:r>
                      <a:endParaRPr lang="en-GB" sz="9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FF0000"/>
                          </a:solidFill>
                        </a:rPr>
                        <a:t>Know that in the</a:t>
                      </a:r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 1800s the first laws were introduced to protect children.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Know that there are three types of crime, crimes against: property, people and authority (government0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solidFill>
                            <a:srgbClr val="FF0000"/>
                          </a:solidFill>
                        </a:rPr>
                        <a:t>Know that not everybody agrees that certain actions should be regarded as crimes.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Know that some crimes are still considered crimes today while others are not. </a:t>
                      </a:r>
                      <a:endParaRPr lang="en-GB" sz="9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FF6600"/>
                          </a:solidFill>
                        </a:rPr>
                        <a:t>Know that 1688 there were 50 crimes punishable by death</a:t>
                      </a:r>
                      <a:r>
                        <a:rPr lang="en-GB" sz="900" baseline="0" dirty="0" smtClean="0">
                          <a:solidFill>
                            <a:srgbClr val="FF6600"/>
                          </a:solidFill>
                        </a:rPr>
                        <a:t> and this had risen to 200 by 1815.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6600"/>
                          </a:solidFill>
                        </a:rPr>
                        <a:t>Know the were a variety of reasons for changes in what was viewed as a crime.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6600"/>
                          </a:solidFill>
                        </a:rPr>
                        <a:t>Know that wealthy land owners wanted to protect their land and assets.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6600"/>
                          </a:solidFill>
                        </a:rPr>
                        <a:t>Know that juries felt the death penalty was too harsh and would look for alternatives.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6600"/>
                          </a:solidFill>
                        </a:rPr>
                        <a:t>Know that the last public hanging in England was in 1868, the last criminal to be executed was in 1964 and the death penalty was permanently abolished in 1969.</a:t>
                      </a:r>
                      <a:endParaRPr lang="en-GB" sz="9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FFC000"/>
                          </a:solidFill>
                        </a:rPr>
                        <a:t>K</a:t>
                      </a:r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now that before the police force was established some towns employed watchmen to patrol the streets.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FFC000"/>
                          </a:solidFill>
                        </a:rPr>
                        <a:t>Know that as towns grew in size crime became more of a problem</a:t>
                      </a:r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 and the army was used but this was not popular with the public.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Know that in 1773 the Hue and Cry newspaper was set up by magistrate John Fielding to help bring criminals to justice. 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FFC000"/>
                          </a:solidFill>
                        </a:rPr>
                        <a:t>Know that in</a:t>
                      </a:r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 the 1750s Fielding set up the Bow Street Runners to patrol the streets on London at night. 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FFC000"/>
                          </a:solidFill>
                        </a:rPr>
                        <a:t>Know that in 1822 Sir Robert Peel extended Fielding's work to</a:t>
                      </a:r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 daytime patrols and in 1829 Peel created the Metropolitan Police Know that in 1842 a detective branch was created using plain clothes policemen to catch criminals.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Know that by 1856 it was compulsory for all districts to have a police force. </a:t>
                      </a:r>
                      <a:endParaRPr lang="en-GB" sz="900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00CC00"/>
                          </a:solidFill>
                        </a:rPr>
                        <a:t>Know that transportation of criminals was popular until the  early 1800s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00CC00"/>
                          </a:solidFill>
                        </a:rPr>
                        <a:t>Know that the first convicts</a:t>
                      </a:r>
                      <a:r>
                        <a:rPr lang="en-GB" sz="900" baseline="0" dirty="0" smtClean="0">
                          <a:solidFill>
                            <a:srgbClr val="00CC00"/>
                          </a:solidFill>
                        </a:rPr>
                        <a:t> were sent to America until it gained independence in 1776.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00CC00"/>
                          </a:solidFill>
                        </a:rPr>
                        <a:t>Know that the first ships to Australia sailed in 1787.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00CC00"/>
                          </a:solidFill>
                        </a:rPr>
                        <a:t>Know that transportation was a cheap alternative to</a:t>
                      </a:r>
                      <a:r>
                        <a:rPr lang="en-GB" sz="900" baseline="0" dirty="0" smtClean="0">
                          <a:solidFill>
                            <a:srgbClr val="00CC00"/>
                          </a:solidFill>
                        </a:rPr>
                        <a:t> </a:t>
                      </a:r>
                      <a:r>
                        <a:rPr lang="en-GB" sz="900" dirty="0" smtClean="0">
                          <a:solidFill>
                            <a:srgbClr val="00CC00"/>
                          </a:solidFill>
                        </a:rPr>
                        <a:t>prison and provided</a:t>
                      </a:r>
                      <a:r>
                        <a:rPr lang="en-GB" sz="900" baseline="0" dirty="0" smtClean="0">
                          <a:solidFill>
                            <a:srgbClr val="00CC00"/>
                          </a:solidFill>
                        </a:rPr>
                        <a:t> slaves to the colonies.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00CC00"/>
                          </a:solidFill>
                        </a:rPr>
                        <a:t>Know that transportation became unpopular as it became expensive and most criminals chose to stay after the gold rush of 1851.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00CC00"/>
                          </a:solidFill>
                        </a:rPr>
                        <a:t>Know that before 1800s prisons were very poorly run and in 1777 John Howards book helped to improve prisons.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00CC00"/>
                          </a:solidFill>
                        </a:rPr>
                        <a:t>Know that after 1860 prisons carried out harsh punishments such as bread and water diets, whipping and electric shocks.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00CC00"/>
                          </a:solidFill>
                        </a:rPr>
                        <a:t>Know that in the first half to the 20</a:t>
                      </a:r>
                      <a:r>
                        <a:rPr lang="en-GB" sz="900" baseline="30000" dirty="0" smtClean="0">
                          <a:solidFill>
                            <a:srgbClr val="00CC00"/>
                          </a:solidFill>
                        </a:rPr>
                        <a:t>th</a:t>
                      </a:r>
                      <a:r>
                        <a:rPr lang="en-GB" sz="900" baseline="0" dirty="0" smtClean="0">
                          <a:solidFill>
                            <a:srgbClr val="00CC00"/>
                          </a:solidFill>
                        </a:rPr>
                        <a:t> Century Alexander Paterson was behind prison reform and felt that people should be rehabilitated in prison.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0070C0"/>
                          </a:solidFill>
                        </a:rPr>
                        <a:t>Know that the campaign for women's suffrage came began</a:t>
                      </a:r>
                      <a:r>
                        <a:rPr lang="en-GB" sz="900" baseline="0" dirty="0" smtClean="0">
                          <a:solidFill>
                            <a:srgbClr val="0070C0"/>
                          </a:solidFill>
                        </a:rPr>
                        <a:t> in 1860 onwards. </a:t>
                      </a:r>
                      <a:endParaRPr lang="en-GB" sz="9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0070C0"/>
                          </a:solidFill>
                        </a:rPr>
                        <a:t>Know that in 1897</a:t>
                      </a:r>
                      <a:r>
                        <a:rPr lang="en-GB" sz="900" baseline="0" dirty="0" smtClean="0">
                          <a:solidFill>
                            <a:srgbClr val="0070C0"/>
                          </a:solidFill>
                        </a:rPr>
                        <a:t> the National Union of Women’s Suffrage Societies was created.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0070C0"/>
                          </a:solidFill>
                        </a:rPr>
                        <a:t>Know that in 1903, Emmeline Pankhurst set up the Women’s Social and Political Union and advocated ‘Deeds not words’. </a:t>
                      </a:r>
                      <a:endParaRPr lang="en-GB" sz="9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0070C0"/>
                          </a:solidFill>
                        </a:rPr>
                        <a:t>Know that at the outbreak of the First World War, the suffragettes ceased action to support the war effort.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0070C0"/>
                          </a:solidFill>
                        </a:rPr>
                        <a:t>Know that After the war, women over 30 were given the right to vote, but they still did not have equal terms with men until 1928.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0070C0"/>
                          </a:solidFill>
                        </a:rPr>
                        <a:t>Know that In 2018, a statue of Millicent Fawcett was placed in Parliament Square. She is the only woman given that honour.</a:t>
                      </a:r>
                    </a:p>
                    <a:p>
                      <a:pPr algn="l"/>
                      <a:r>
                        <a:rPr lang="en-GB" sz="900" dirty="0" smtClean="0">
                          <a:solidFill>
                            <a:srgbClr val="7030A0"/>
                          </a:solidFill>
                        </a:rPr>
                        <a:t>Know when the greatest changes to crime and punishment were</a:t>
                      </a:r>
                      <a:r>
                        <a:rPr lang="en-GB" sz="900" baseline="0" dirty="0" smtClean="0">
                          <a:solidFill>
                            <a:srgbClr val="7030A0"/>
                          </a:solidFill>
                        </a:rPr>
                        <a:t> made.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7030A0"/>
                          </a:solidFill>
                        </a:rPr>
                        <a:t>Know how peoples values and attitudes have changed to crime and punishment over time.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7030A0"/>
                          </a:solidFill>
                        </a:rPr>
                        <a:t>Know how to select and organise relevant historical information.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7030A0"/>
                          </a:solidFill>
                        </a:rPr>
                        <a:t>Know how past information about crime and punishment influences how they feel about it today.</a:t>
                      </a:r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n-GB" sz="1100" dirty="0" smtClean="0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100" dirty="0" smtClean="0"/>
                        <a:t>Rules, society, crime, punishment, values,</a:t>
                      </a:r>
                    </a:p>
                    <a:p>
                      <a:r>
                        <a:rPr lang="en-GB" sz="1100" dirty="0" smtClean="0"/>
                        <a:t>poaching, witchcraft, riot, pillory, transportation,</a:t>
                      </a:r>
                    </a:p>
                    <a:p>
                      <a:r>
                        <a:rPr lang="en-GB" sz="1100" dirty="0" smtClean="0"/>
                        <a:t>flogging, attitudes, execution, vagabond,</a:t>
                      </a:r>
                    </a:p>
                    <a:p>
                      <a:r>
                        <a:rPr lang="en-GB" sz="1100" dirty="0" smtClean="0"/>
                        <a:t>poaching, highwayman, smuggling, police,</a:t>
                      </a:r>
                    </a:p>
                    <a:p>
                      <a:r>
                        <a:rPr lang="en-GB" sz="1100" dirty="0" smtClean="0"/>
                        <a:t>respect, hostile, truncheon, cartoon, severe</a:t>
                      </a:r>
                    </a:p>
                    <a:p>
                      <a:r>
                        <a:rPr lang="en-GB" sz="1100" dirty="0" smtClean="0"/>
                        <a:t>crime, lesser crime, liberty, transportation, prison,</a:t>
                      </a:r>
                    </a:p>
                    <a:p>
                      <a:r>
                        <a:rPr lang="en-GB" sz="1100" dirty="0" smtClean="0"/>
                        <a:t>hulks, gaol, separate system, silent system,</a:t>
                      </a:r>
                    </a:p>
                    <a:p>
                      <a:r>
                        <a:rPr lang="en-GB" sz="1100" dirty="0" smtClean="0"/>
                        <a:t>oakum, suffrage, suffragettes, discrimination,</a:t>
                      </a:r>
                    </a:p>
                    <a:p>
                      <a:r>
                        <a:rPr lang="en-GB" sz="1100" dirty="0" smtClean="0"/>
                        <a:t>prejudice, terrorist, extremism, democracy,</a:t>
                      </a:r>
                    </a:p>
                    <a:p>
                      <a:r>
                        <a:rPr lang="en-GB" sz="1100" dirty="0" smtClean="0"/>
                        <a:t>parliament, change, continuity, attitudes, values.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818584"/>
                  </a:ext>
                </a:extLst>
              </a:tr>
              <a:tr h="255608">
                <a:tc gridSpan="2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Key People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Linked Texts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299168"/>
                  </a:ext>
                </a:extLst>
              </a:tr>
              <a:tr h="995366">
                <a:tc gridSpan="2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000" baseline="0" dirty="0" smtClean="0"/>
                        <a:t>Queen Victoria</a:t>
                      </a:r>
                    </a:p>
                    <a:p>
                      <a:r>
                        <a:rPr lang="en-GB" sz="1000" baseline="0" dirty="0" smtClean="0"/>
                        <a:t>Dick Turpin</a:t>
                      </a:r>
                    </a:p>
                    <a:p>
                      <a:r>
                        <a:rPr lang="en-GB" sz="1000" baseline="0" dirty="0" smtClean="0"/>
                        <a:t>John Fielding</a:t>
                      </a:r>
                    </a:p>
                    <a:p>
                      <a:r>
                        <a:rPr lang="en-GB" sz="1000" baseline="0" dirty="0" smtClean="0"/>
                        <a:t>Sir Robert Peel</a:t>
                      </a:r>
                    </a:p>
                    <a:p>
                      <a:r>
                        <a:rPr lang="en-GB" sz="1000" baseline="0" dirty="0" smtClean="0"/>
                        <a:t>John Howard</a:t>
                      </a:r>
                    </a:p>
                    <a:p>
                      <a:r>
                        <a:rPr lang="en-GB" sz="1000" baseline="0" dirty="0" smtClean="0"/>
                        <a:t>Alexander Paterson</a:t>
                      </a:r>
                    </a:p>
                    <a:p>
                      <a:r>
                        <a:rPr lang="en-GB" sz="1000" baseline="0" dirty="0" smtClean="0"/>
                        <a:t>Millicent Fawcett</a:t>
                      </a:r>
                    </a:p>
                    <a:p>
                      <a:r>
                        <a:rPr lang="en-GB" sz="1000" baseline="0" dirty="0" smtClean="0"/>
                        <a:t>Emmeline Pankhurst</a:t>
                      </a:r>
                    </a:p>
                    <a:p>
                      <a:endParaRPr lang="en-GB" sz="1000" baseline="0" dirty="0" smtClean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100" dirty="0" smtClean="0"/>
                        <a:t>Street Child by </a:t>
                      </a:r>
                      <a:r>
                        <a:rPr lang="en-GB" sz="1100" dirty="0" err="1" smtClean="0"/>
                        <a:t>Berlie</a:t>
                      </a:r>
                      <a:r>
                        <a:rPr lang="en-GB" sz="1100" dirty="0" smtClean="0"/>
                        <a:t> Doherty</a:t>
                      </a:r>
                    </a:p>
                    <a:p>
                      <a:r>
                        <a:rPr lang="en-GB" sz="1100" dirty="0" smtClean="0"/>
                        <a:t>Oliver Twist by Charles Dickens</a:t>
                      </a:r>
                    </a:p>
                    <a:p>
                      <a:r>
                        <a:rPr lang="en-GB" sz="1100" dirty="0" smtClean="0"/>
                        <a:t>Suffragettes – Their fight for the vote! by Claire</a:t>
                      </a:r>
                    </a:p>
                    <a:p>
                      <a:r>
                        <a:rPr lang="en-GB" sz="1100" dirty="0" err="1" smtClean="0"/>
                        <a:t>Throp</a:t>
                      </a:r>
                      <a:r>
                        <a:rPr lang="en-GB" sz="1100" dirty="0" smtClean="0"/>
                        <a:t> (Rising Stars Reading Planet)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116731"/>
                  </a:ext>
                </a:extLst>
              </a:tr>
              <a:tr h="255608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Prior Learning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392318"/>
                  </a:ext>
                </a:extLst>
              </a:tr>
              <a:tr h="375896">
                <a:tc rowSpan="3" gridSpan="2">
                  <a:txBody>
                    <a:bodyPr/>
                    <a:lstStyle/>
                    <a:p>
                      <a:r>
                        <a:rPr lang="en-GB" sz="1100" dirty="0" smtClean="0"/>
                        <a:t>Y2: Bonfire Night and  The Great Fire of London</a:t>
                      </a:r>
                      <a:r>
                        <a:rPr lang="en-GB" sz="1100" baseline="0" dirty="0" smtClean="0"/>
                        <a:t> -  Should we still celebrate Bonfire Night/Did the Great Fire make London a better or worse place?</a:t>
                      </a:r>
                      <a:endParaRPr lang="en-GB" sz="1100" dirty="0" smtClean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314934"/>
                  </a:ext>
                </a:extLst>
              </a:tr>
              <a:tr h="255608">
                <a:tc gridSpan="2"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Disciplinary Knowledge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242789"/>
                  </a:ext>
                </a:extLst>
              </a:tr>
              <a:tr h="610450">
                <a:tc gridSpan="2" vMerge="1">
                  <a:txBody>
                    <a:bodyPr/>
                    <a:lstStyle/>
                    <a:p>
                      <a:endParaRPr lang="en-GB" sz="1100" dirty="0" smtClean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r>
                        <a:rPr lang="en-GB" sz="1050" dirty="0" smtClean="0"/>
                        <a:t>To be able to order a timeline of events related to Crime and Punishment. </a:t>
                      </a:r>
                    </a:p>
                    <a:p>
                      <a:r>
                        <a:rPr lang="en-GB" sz="1050" dirty="0" smtClean="0"/>
                        <a:t>To be able to identify main sources of evidence about Crime and Punishment in Britain. </a:t>
                      </a:r>
                    </a:p>
                    <a:p>
                      <a:r>
                        <a:rPr lang="en-GB" sz="1050" dirty="0" smtClean="0"/>
                        <a:t>To be able to ask and answer historically valid questions about the events</a:t>
                      </a:r>
                      <a:r>
                        <a:rPr lang="en-GB" sz="1050" baseline="0" dirty="0" smtClean="0"/>
                        <a:t> that shaped crime and punishment in Britain. </a:t>
                      </a:r>
                      <a:r>
                        <a:rPr lang="en-GB" sz="1050" dirty="0" smtClean="0"/>
                        <a:t>.</a:t>
                      </a:r>
                    </a:p>
                    <a:p>
                      <a:r>
                        <a:rPr lang="en-GB" sz="1050" dirty="0" smtClean="0"/>
                        <a:t>To be able to identify the significant events and give reasons for historical change in Britain and wider world influences.</a:t>
                      </a:r>
                      <a:endParaRPr lang="en-GB" sz="1050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481448"/>
                  </a:ext>
                </a:extLst>
              </a:tr>
              <a:tr h="255608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Future Learning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866412"/>
                  </a:ext>
                </a:extLst>
              </a:tr>
              <a:tr h="998377">
                <a:tc gridSpan="2">
                  <a:txBody>
                    <a:bodyPr/>
                    <a:lstStyle/>
                    <a:p>
                      <a:r>
                        <a:rPr lang="en-GB" sz="1100" dirty="0" smtClean="0"/>
                        <a:t>Y6: The Impact of War - Did WW1 or WW2 have the biggest impact on our locality?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928782"/>
                  </a:ext>
                </a:extLst>
              </a:tr>
              <a:tr h="314496">
                <a:tc gridSpan="8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Teaching Ideas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749139"/>
                  </a:ext>
                </a:extLst>
              </a:tr>
              <a:tr h="586395">
                <a:tc>
                  <a:txBody>
                    <a:bodyPr/>
                    <a:lstStyle/>
                    <a:p>
                      <a:pPr algn="ctr"/>
                      <a:r>
                        <a:rPr lang="en-GB" sz="1100" u="sng" dirty="0" smtClean="0"/>
                        <a:t>Historical Enquiry</a:t>
                      </a:r>
                    </a:p>
                    <a:p>
                      <a:pPr algn="ctr"/>
                      <a:r>
                        <a:rPr lang="en-GB" sz="1100" u="sng" dirty="0" smtClean="0"/>
                        <a:t>Interpret Historically</a:t>
                      </a:r>
                      <a:endParaRPr lang="en-GB" sz="1100" u="sn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u="sng" dirty="0" smtClean="0"/>
                        <a:t>Historical Enquiry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dirty="0" smtClean="0"/>
                        <a:t>Interpret Historically </a:t>
                      </a:r>
                    </a:p>
                    <a:p>
                      <a:pPr algn="ctr"/>
                      <a:endParaRPr lang="en-GB" sz="1100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u="sng" dirty="0" smtClean="0"/>
                        <a:t>Historical Enquiry</a:t>
                      </a:r>
                    </a:p>
                    <a:p>
                      <a:pPr algn="ctr"/>
                      <a:r>
                        <a:rPr lang="en-GB" sz="1100" u="sng" dirty="0" smtClean="0"/>
                        <a:t>Understand Chronology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u="sng" dirty="0" smtClean="0"/>
                        <a:t>Communicate Historically </a:t>
                      </a:r>
                    </a:p>
                    <a:p>
                      <a:pPr algn="ctr"/>
                      <a:r>
                        <a:rPr lang="en-GB" sz="1100" u="sng" dirty="0" smtClean="0"/>
                        <a:t>Interpret Historically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u="sng" dirty="0" smtClean="0"/>
                        <a:t>Historical Enquiry</a:t>
                      </a:r>
                    </a:p>
                    <a:p>
                      <a:pPr algn="ctr"/>
                      <a:r>
                        <a:rPr lang="en-GB" sz="1100" u="sng" dirty="0" smtClean="0"/>
                        <a:t>Understand Chronology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dirty="0" smtClean="0"/>
                        <a:t>Understand Chronology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dirty="0" smtClean="0"/>
                        <a:t>Communicate Historically </a:t>
                      </a:r>
                    </a:p>
                    <a:p>
                      <a:pPr algn="ctr"/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451775"/>
                  </a:ext>
                </a:extLst>
              </a:tr>
              <a:tr h="123803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rgbClr val="FF0000"/>
                          </a:solidFill>
                        </a:rPr>
                        <a:t>Do laws and punishments change over time? </a:t>
                      </a:r>
                      <a:endParaRPr lang="en-GB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 is a crime? 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rgbClr val="FFC000"/>
                          </a:solidFill>
                        </a:rPr>
                        <a:t>How has</a:t>
                      </a:r>
                      <a:r>
                        <a:rPr lang="en-GB" sz="1000" baseline="0" dirty="0" smtClean="0">
                          <a:solidFill>
                            <a:srgbClr val="FFC000"/>
                          </a:solidFill>
                        </a:rPr>
                        <a:t> the police force changed over time? </a:t>
                      </a:r>
                      <a:endParaRPr lang="en-GB" sz="10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rgbClr val="00CC00"/>
                          </a:solidFill>
                        </a:rPr>
                        <a:t>What were punishments in the past meant to achieve? </a:t>
                      </a:r>
                      <a:endParaRPr lang="en-GB" sz="1000" dirty="0">
                        <a:solidFill>
                          <a:srgbClr val="00CC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rgbClr val="0070C0"/>
                          </a:solidFill>
                        </a:rPr>
                        <a:t>How and why have attitudes changed towards the suffragettes? </a:t>
                      </a:r>
                      <a:endParaRPr lang="en-GB" sz="1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rgbClr val="7030A0"/>
                          </a:solidFill>
                        </a:rPr>
                        <a:t>Big Question</a:t>
                      </a:r>
                      <a:endParaRPr lang="en-GB" sz="1100" baseline="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en-GB" sz="1100" dirty="0" smtClean="0">
                          <a:solidFill>
                            <a:srgbClr val="7030A0"/>
                          </a:solidFill>
                        </a:rPr>
                        <a:t>How has Crime and Punishment changed over time?</a:t>
                      </a:r>
                      <a:endParaRPr lang="en-GB" sz="11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05689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30086" y="8977795"/>
            <a:ext cx="1214142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Big Question - </a:t>
            </a:r>
            <a:r>
              <a:rPr lang="en-GB" b="1" dirty="0"/>
              <a:t>How has Crime and Punishment changed over time?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82741" y="8269228"/>
            <a:ext cx="401631" cy="37815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62534" y="8323487"/>
            <a:ext cx="401631" cy="37815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7"/>
          <a:srcRect l="14714" t="17975" r="14175" b="24717"/>
          <a:stretch/>
        </p:blipFill>
        <p:spPr>
          <a:xfrm>
            <a:off x="7579547" y="8283166"/>
            <a:ext cx="490688" cy="426564"/>
          </a:xfrm>
          <a:prstGeom prst="rect">
            <a:avLst/>
          </a:prstGeom>
        </p:spPr>
      </p:pic>
      <p:pic>
        <p:nvPicPr>
          <p:cNvPr id="22" name="Picture 2" descr="Image result for communicat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646" y="8202448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827216" y="8260237"/>
            <a:ext cx="512187" cy="50465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685297" y="8311811"/>
            <a:ext cx="401631" cy="37815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580004" y="8345837"/>
            <a:ext cx="512187" cy="504654"/>
          </a:xfrm>
          <a:prstGeom prst="rect">
            <a:avLst/>
          </a:prstGeom>
        </p:spPr>
      </p:pic>
      <p:pic>
        <p:nvPicPr>
          <p:cNvPr id="27" name="Picture 2" descr="Image result for communicat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4343" y="8311811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588352" y="262825"/>
            <a:ext cx="9967251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Y4: </a:t>
            </a:r>
            <a:r>
              <a:rPr lang="en-GB" b="1" dirty="0" smtClean="0"/>
              <a:t>Unit </a:t>
            </a:r>
            <a:r>
              <a:rPr lang="en-GB" b="1" dirty="0"/>
              <a:t>3</a:t>
            </a:r>
            <a:r>
              <a:rPr lang="en-GB" b="1" dirty="0" smtClean="0"/>
              <a:t>: </a:t>
            </a:r>
            <a:r>
              <a:rPr lang="en-GB" b="1" dirty="0" smtClean="0"/>
              <a:t>How has crime and punishment changed over time? </a:t>
            </a:r>
            <a:endParaRPr lang="en-GB" b="1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7"/>
          <a:srcRect l="14714" t="17975" r="14175" b="24717"/>
          <a:stretch/>
        </p:blipFill>
        <p:spPr>
          <a:xfrm>
            <a:off x="696728" y="8245885"/>
            <a:ext cx="490688" cy="42656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54296" y="8194006"/>
            <a:ext cx="401631" cy="37815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84317" y="8244121"/>
            <a:ext cx="512187" cy="50465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7"/>
          <a:srcRect l="14714" t="17975" r="14175" b="24717"/>
          <a:stretch/>
        </p:blipFill>
        <p:spPr>
          <a:xfrm>
            <a:off x="2834338" y="8202448"/>
            <a:ext cx="490688" cy="4265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160176" y="314146"/>
            <a:ext cx="326724" cy="31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907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715</TotalTime>
  <Words>1125</Words>
  <Application>Microsoft Office PowerPoint</Application>
  <PresentationFormat>A3 Paper (297x420 mm)</PresentationFormat>
  <Paragraphs>101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Bedwell</dc:creator>
  <cp:lastModifiedBy>Jane Bedwell</cp:lastModifiedBy>
  <cp:revision>58</cp:revision>
  <dcterms:created xsi:type="dcterms:W3CDTF">2021-12-06T11:27:23Z</dcterms:created>
  <dcterms:modified xsi:type="dcterms:W3CDTF">2022-03-27T22:44:51Z</dcterms:modified>
</cp:coreProperties>
</file>