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76" autoAdjust="0"/>
    <p:restoredTop sz="94660"/>
  </p:normalViewPr>
  <p:slideViewPr>
    <p:cSldViewPr snapToGrid="0">
      <p:cViewPr>
        <p:scale>
          <a:sx n="65" d="100"/>
          <a:sy n="65" d="100"/>
        </p:scale>
        <p:origin x="1450" y="-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4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47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03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07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12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3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1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50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36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7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86A7A-3E5A-4212-BC71-10C16F0CAFB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D89C-0A20-4B1D-9936-45CEE2504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3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1"/>
            <a:ext cx="12801600" cy="9604558"/>
          </a:xfrm>
          <a:prstGeom prst="frame">
            <a:avLst>
              <a:gd name="adj1" fmla="val 208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605" y="262826"/>
            <a:ext cx="961772" cy="480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8667" y1="37234" x2="88667" y2="37234"/>
                        <a14:foregroundMark x1="79000" y1="22340" x2="80333" y2="25532"/>
                        <a14:foregroundMark x1="16000" y1="15957" x2="16000" y2="15957"/>
                        <a14:foregroundMark x1="65000" y1="21277" x2="13667" y2="21277"/>
                        <a14:foregroundMark x1="85333" y1="56383" x2="85333" y2="56383"/>
                        <a14:foregroundMark x1="85333" y1="29787" x2="85333" y2="29787"/>
                        <a14:foregroundMark x1="81333" y1="34043" x2="70000" y2="755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599" y="300036"/>
            <a:ext cx="1415990" cy="443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4167" y="262826"/>
            <a:ext cx="2093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2: Roman Britain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00095"/>
              </p:ext>
            </p:extLst>
          </p:nvPr>
        </p:nvGraphicFramePr>
        <p:xfrm>
          <a:off x="330086" y="735576"/>
          <a:ext cx="12141426" cy="8094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3571">
                  <a:extLst>
                    <a:ext uri="{9D8B030D-6E8A-4147-A177-3AD203B41FA5}">
                      <a16:colId xmlns:a16="http://schemas.microsoft.com/office/drawing/2014/main" val="3597595348"/>
                    </a:ext>
                  </a:extLst>
                </a:gridCol>
                <a:gridCol w="457276">
                  <a:extLst>
                    <a:ext uri="{9D8B030D-6E8A-4147-A177-3AD203B41FA5}">
                      <a16:colId xmlns:a16="http://schemas.microsoft.com/office/drawing/2014/main" val="1615232983"/>
                    </a:ext>
                  </a:extLst>
                </a:gridCol>
                <a:gridCol w="1566295">
                  <a:extLst>
                    <a:ext uri="{9D8B030D-6E8A-4147-A177-3AD203B41FA5}">
                      <a16:colId xmlns:a16="http://schemas.microsoft.com/office/drawing/2014/main" val="3415433277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150712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772355279"/>
                    </a:ext>
                  </a:extLst>
                </a:gridCol>
                <a:gridCol w="1000481">
                  <a:extLst>
                    <a:ext uri="{9D8B030D-6E8A-4147-A177-3AD203B41FA5}">
                      <a16:colId xmlns:a16="http://schemas.microsoft.com/office/drawing/2014/main" val="3947937341"/>
                    </a:ext>
                  </a:extLst>
                </a:gridCol>
                <a:gridCol w="1023090">
                  <a:extLst>
                    <a:ext uri="{9D8B030D-6E8A-4147-A177-3AD203B41FA5}">
                      <a16:colId xmlns:a16="http://schemas.microsoft.com/office/drawing/2014/main" val="845078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3713051723"/>
                    </a:ext>
                  </a:extLst>
                </a:gridCol>
              </a:tblGrid>
              <a:tr h="2622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National Curriculum Objectives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Substantive Knowledge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Vocabulary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2867"/>
                  </a:ext>
                </a:extLst>
              </a:tr>
              <a:tr h="1400479">
                <a:tc rowSpan="3"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dirty="0" smtClean="0"/>
                        <a:t>Develop a chronologically secure knowledge and understanding of British, local and world history.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dirty="0" smtClean="0"/>
                        <a:t>Develop the appropriate use of historical terms.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dirty="0" smtClean="0"/>
                        <a:t>Address and devise historically valid questions about change, cause, similarity, difference and significance.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dirty="0" smtClean="0"/>
                        <a:t>Understand how knowledge of the past is constructed from a range of sources.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dirty="0" smtClean="0"/>
                        <a:t>Construct informed responses that involve thoughtful selection and organisation of relevant historical information. </a:t>
                      </a: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gridSpan="4">
                  <a:txBody>
                    <a:bodyPr/>
                    <a:lstStyle/>
                    <a:p>
                      <a:pPr algn="l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Know that in 410 AD the Romans left Britain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as Rome was under attack and needed soldiers.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Anglo-Saxons were made of three invading tribes; the Angles, the Saxons and the Jutes.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Anglo-Saxons came from todays Holland, Germany and Denmark.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historically Romans made important journeys and recap from previous learning why they made them.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the reasons why Anglo-Saxons settled in Britain and how important each reason was.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how to identify if Anglo-Saxons settled in our locality.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how people can use archaeology to reconstruct an Anglo-Saxon settlement.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Dark Ages were between the 5</a:t>
                      </a:r>
                      <a:r>
                        <a:rPr lang="en-GB" sz="900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and 14</a:t>
                      </a:r>
                      <a:r>
                        <a:rPr lang="en-GB" sz="900" baseline="30000" dirty="0" smtClean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centuries because many suggested there was little scientific or cultural development.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in 1939 Mrs Edith Pretty asked archaeologist Basil Brown to excavate a large mound on her property.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Known that Sutton </a:t>
                      </a:r>
                      <a:r>
                        <a:rPr lang="en-GB" sz="900" baseline="0" dirty="0" err="1" smtClean="0">
                          <a:solidFill>
                            <a:srgbClr val="FF6600"/>
                          </a:solidFill>
                        </a:rPr>
                        <a:t>Hoo</a:t>
                      </a:r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 in Suffolk was the largest Anglo-Saxon burial mound in England and one of the most significant historical discoveries of all time.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the artefacts in the burial mound dated to the early 7</a:t>
                      </a:r>
                      <a:r>
                        <a:rPr lang="en-GB" sz="900" baseline="30000" dirty="0" smtClean="0">
                          <a:solidFill>
                            <a:srgbClr val="FF6600"/>
                          </a:solidFill>
                        </a:rPr>
                        <a:t>th</a:t>
                      </a:r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 century (600s)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it was originally thought to be the burial place of one of four Saxons East Anglian Kings but it is now thought to belong to a nobleman.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the imprint of a 27 metre long ship was found along with a ruined burial chamber containing treasures, including a helmet. 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how to use the evidence from Sutton </a:t>
                      </a:r>
                      <a:r>
                        <a:rPr lang="en-GB" sz="900" baseline="0" dirty="0" err="1" smtClean="0">
                          <a:solidFill>
                            <a:srgbClr val="FF6600"/>
                          </a:solidFill>
                        </a:rPr>
                        <a:t>Hoo</a:t>
                      </a:r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 to support the argument ‘Was the Anglo-Saxon period really a Dark Age?’.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 Staffordshire hoard was discovered by the metal detectorist Terry Herbert in 2009 near Lichfield in Staffordshire, and it’s monetary value was estimated to be worth over £3.5 million.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this discovery was significant because it challenged the ‘Dark Age’ viewpoint.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 4,000 items are mainly focused on war and is unusual because the were no Anglo-Saxon settlements close by.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there are no items related to women in the hoard which suggest the items are from a battle.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it is believed the items may belong to one or more of the kings of Mercia and ere buried between 650 and 675 AD.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 Portable Antiquities Scheme was established in 1998 to encourage the public to record any archaeological objects they find.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33CC33"/>
                          </a:solidFill>
                        </a:rPr>
                        <a:t>Know</a:t>
                      </a:r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 that the Lindisfarne Gospels were written between 680 and 720 AD by, it is thought, Bishop </a:t>
                      </a:r>
                      <a:r>
                        <a:rPr lang="en-GB" sz="900" baseline="0" dirty="0" err="1" smtClean="0">
                          <a:solidFill>
                            <a:srgbClr val="33CC33"/>
                          </a:solidFill>
                        </a:rPr>
                        <a:t>Eadfrith</a:t>
                      </a:r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 a monastery leader.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it is a word by word translation into old English of the Four Gospels; Matthew, Mark, Luke and John.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it is estimated to have taken 5 years to write.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Bede’s History of England was an ecclesiastical History of England from 55BC to 731 AD and there were five books in total. 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he went on to become the Venerable Bede because of his contribution to British History.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Beowulf is an epic poem set in Scandinavia and is the story of three battles fought by Beowulf.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it was performed to audiences but was not written down until much later. 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33CC33"/>
                          </a:solidFill>
                        </a:rPr>
                        <a:t>Know that even though the poem is not set in England it helps us to interpret how some people lived at that time.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</a:t>
                      </a:r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 the period between 5</a:t>
                      </a:r>
                      <a:r>
                        <a:rPr lang="en-GB" sz="900" baseline="30000" dirty="0" smtClean="0">
                          <a:solidFill>
                            <a:srgbClr val="0070C0"/>
                          </a:solidFill>
                        </a:rPr>
                        <a:t>th</a:t>
                      </a:r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 and 14</a:t>
                      </a:r>
                      <a:r>
                        <a:rPr lang="en-GB" sz="900" baseline="30000" dirty="0" smtClean="0">
                          <a:solidFill>
                            <a:srgbClr val="0070C0"/>
                          </a:solidFill>
                        </a:rPr>
                        <a:t>th</a:t>
                      </a:r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 was known as the ‘Dark Ages’.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there are fewer surviving materials (sources of evidence) from this period when compared with those that came after it.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compared to the Romans, the Anglo-Saxons could be viewed as being ‘uncivilised’, as they tended to live in smaller tribal groups and not as part of one country or empire.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this was a period of great instability as there were lots of conflicts between the different groups of people.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archaeology is the scientific study of the material remains of past human life and activities.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archaeology is important as it helps us to find out about the past, particularly the distant past.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that archaeologists must be able to identify objects, make important decisions about what evidence should be preserved and record their finds.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the skills needed to be an archaeologist and why they are important to the job role. </a:t>
                      </a:r>
                      <a:endParaRPr lang="en-GB" sz="1000" baseline="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dirty="0" smtClean="0"/>
                        <a:t>Invasion, settle, reconstruction, Dark Ages, pagan, plunder, Scandinavia, grave goods, archaeologist, excavation, function, sceptre, garnet, </a:t>
                      </a:r>
                      <a:r>
                        <a:rPr lang="en-GB" sz="900" dirty="0" err="1" smtClean="0"/>
                        <a:t>millefiori</a:t>
                      </a:r>
                      <a:r>
                        <a:rPr lang="en-GB" sz="900" dirty="0" smtClean="0"/>
                        <a:t>, hoard, metal detecting, saga, chronicle, illuminated manuscript, ecclesiastical, conversion, monastery, Old English, proof, evidence, counter argument, decay, excavate, preserved, deduction, interpretation, stratigraphy, classification, cataloguing, strata, shard, site, trench.</a:t>
                      </a:r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18584"/>
                  </a:ext>
                </a:extLst>
              </a:tr>
              <a:tr h="262240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Key People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Linked Texts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9168"/>
                  </a:ext>
                </a:extLst>
              </a:tr>
              <a:tr h="1590434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Basil Brown </a:t>
                      </a:r>
                    </a:p>
                    <a:p>
                      <a:r>
                        <a:rPr lang="en-GB" sz="900" dirty="0" smtClean="0"/>
                        <a:t>Edith</a:t>
                      </a:r>
                      <a:r>
                        <a:rPr lang="en-GB" sz="900" baseline="0" dirty="0" smtClean="0"/>
                        <a:t> Pretty</a:t>
                      </a:r>
                    </a:p>
                    <a:p>
                      <a:r>
                        <a:rPr lang="en-GB" sz="900" baseline="0" dirty="0" err="1" smtClean="0"/>
                        <a:t>Raedwald</a:t>
                      </a:r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Beowulf </a:t>
                      </a:r>
                    </a:p>
                    <a:p>
                      <a:r>
                        <a:rPr lang="en-GB" sz="900" baseline="0" dirty="0" smtClean="0"/>
                        <a:t>Terry Herbert</a:t>
                      </a:r>
                    </a:p>
                    <a:p>
                      <a:r>
                        <a:rPr lang="en-GB" sz="900" baseline="0" dirty="0" smtClean="0"/>
                        <a:t>Penda</a:t>
                      </a:r>
                    </a:p>
                    <a:p>
                      <a:r>
                        <a:rPr lang="en-GB" sz="900" baseline="0" dirty="0" err="1" smtClean="0"/>
                        <a:t>Wulfhere</a:t>
                      </a:r>
                      <a:endParaRPr lang="en-GB" sz="900" baseline="0" dirty="0" smtClean="0"/>
                    </a:p>
                    <a:p>
                      <a:r>
                        <a:rPr lang="en-GB" sz="900" baseline="0" dirty="0" err="1" smtClean="0"/>
                        <a:t>Aethelred</a:t>
                      </a:r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Bishop </a:t>
                      </a:r>
                      <a:r>
                        <a:rPr lang="en-GB" sz="900" baseline="0" dirty="0" err="1" smtClean="0"/>
                        <a:t>Eadfrith</a:t>
                      </a:r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Bede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Beowulf by Michael </a:t>
                      </a:r>
                      <a:r>
                        <a:rPr lang="en-GB" sz="900" dirty="0" err="1" smtClean="0"/>
                        <a:t>Morpurgo</a:t>
                      </a:r>
                      <a:endParaRPr lang="en-GB" sz="900" dirty="0" smtClean="0"/>
                    </a:p>
                    <a:p>
                      <a:r>
                        <a:rPr lang="en-GB" sz="900" dirty="0" smtClean="0"/>
                        <a:t>Anglo-Saxon Boy by Tony Bradman</a:t>
                      </a:r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King Arthur &amp; the Knights of the Round Table by Marcia Williams</a:t>
                      </a:r>
                    </a:p>
                    <a:p>
                      <a:endParaRPr lang="en-GB" sz="900" dirty="0" smtClean="0"/>
                    </a:p>
                    <a:p>
                      <a:r>
                        <a:rPr lang="en-GB" sz="900" dirty="0" smtClean="0"/>
                        <a:t>Anglo-Saxons by Anita </a:t>
                      </a:r>
                      <a:r>
                        <a:rPr lang="en-GB" sz="900" dirty="0" err="1" smtClean="0"/>
                        <a:t>Ganeri</a:t>
                      </a:r>
                      <a:r>
                        <a:rPr lang="en-GB" sz="900" dirty="0" smtClean="0"/>
                        <a:t> (Writing History)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16731"/>
                  </a:ext>
                </a:extLst>
              </a:tr>
              <a:tr h="2622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Prior Learning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Disciplinary Knowledge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242789"/>
                  </a:ext>
                </a:extLst>
              </a:tr>
              <a:tr h="610427">
                <a:tc gridSpan="2">
                  <a:txBody>
                    <a:bodyPr/>
                    <a:lstStyle/>
                    <a:p>
                      <a:r>
                        <a:rPr lang="en-GB" sz="1100" dirty="0" smtClean="0"/>
                        <a:t>Y4: Roman Britain - What happened when the Romans came to Britain?</a:t>
                      </a:r>
                    </a:p>
                    <a:p>
                      <a:endParaRPr lang="en-GB" sz="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lang="en-GB" sz="900" dirty="0" smtClean="0"/>
                        <a:t>To be able to construct informed responses to historical questions about Anglo-Saxons. </a:t>
                      </a:r>
                    </a:p>
                    <a:p>
                      <a:r>
                        <a:rPr lang="en-GB" sz="900" dirty="0" smtClean="0"/>
                        <a:t>To be able to select and organise relevant historical information on Anglo-Saxons</a:t>
                      </a:r>
                    </a:p>
                    <a:p>
                      <a:r>
                        <a:rPr lang="en-GB" sz="900" dirty="0" smtClean="0"/>
                        <a:t>To be able to recognise how and why life changed in Britain during these periods</a:t>
                      </a:r>
                    </a:p>
                    <a:p>
                      <a:r>
                        <a:rPr lang="en-GB" sz="900" dirty="0" smtClean="0"/>
                        <a:t>To be able to describe the cultural/religious differences as they appeared during this time period.</a:t>
                      </a:r>
                    </a:p>
                    <a:p>
                      <a:r>
                        <a:rPr lang="en-GB" sz="900" dirty="0" smtClean="0"/>
                        <a:t>To be able to identify the significant events that brought about the most change during this period </a:t>
                      </a:r>
                    </a:p>
                    <a:p>
                      <a:r>
                        <a:rPr lang="en-GB" sz="900" dirty="0" smtClean="0"/>
                        <a:t>To be able to give reasons for historical change in Britain and wider world influences</a:t>
                      </a:r>
                    </a:p>
                    <a:p>
                      <a:r>
                        <a:rPr lang="en-GB" sz="900" dirty="0" smtClean="0"/>
                        <a:t>To be able to identify historically significant people, events and situations.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481448"/>
                  </a:ext>
                </a:extLst>
              </a:tr>
              <a:tr h="2622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Future Learning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66412"/>
                  </a:ext>
                </a:extLst>
              </a:tr>
              <a:tr h="1535473">
                <a:tc gridSpan="2">
                  <a:txBody>
                    <a:bodyPr/>
                    <a:lstStyle/>
                    <a:p>
                      <a:endParaRPr lang="en-GB" sz="400" dirty="0" smtClean="0"/>
                    </a:p>
                    <a:p>
                      <a:r>
                        <a:rPr lang="en-GB" sz="1100" dirty="0" smtClean="0"/>
                        <a:t>Y5: The Vikings  - Would the Vikings do anything for money?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100" dirty="0" smtClean="0"/>
                        <a:t>Y6:</a:t>
                      </a:r>
                      <a:r>
                        <a:rPr lang="en-GB" sz="1100" baseline="0" dirty="0" smtClean="0"/>
                        <a:t> The impact of War - Did WW1 or WW2 have the biggest impact on our locality?</a:t>
                      </a:r>
                      <a:endParaRPr lang="en-GB" sz="11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928782"/>
                  </a:ext>
                </a:extLst>
              </a:tr>
              <a:tr h="262240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Teaching Ideas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49139"/>
                  </a:ext>
                </a:extLst>
              </a:tr>
              <a:tr h="601609"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Understand Chronology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Interpret Historically </a:t>
                      </a:r>
                    </a:p>
                    <a:p>
                      <a:pPr algn="ctr"/>
                      <a:endParaRPr lang="en-GB" sz="1100" u="sng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Communicate Historically </a:t>
                      </a:r>
                    </a:p>
                    <a:p>
                      <a:pPr algn="ctr"/>
                      <a:r>
                        <a:rPr lang="en-GB" sz="1100" u="sng" dirty="0" smtClean="0"/>
                        <a:t>Enquire Historically </a:t>
                      </a:r>
                      <a:endParaRPr lang="en-GB" sz="11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Communicate Historically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Interpret Historically</a:t>
                      </a:r>
                    </a:p>
                    <a:p>
                      <a:pPr algn="ctr"/>
                      <a:r>
                        <a:rPr lang="en-GB" sz="1100" u="sng" dirty="0" smtClean="0"/>
                        <a:t>Understand Chronology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Understand Chronology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Interpret Historically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51775"/>
                  </a:ext>
                </a:extLst>
              </a:tr>
              <a:tr h="1045022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Who were the Anglo-Saxons and why did they choose to settle in England?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can we learn about the Anglo-Saxons from the Sutton </a:t>
                      </a:r>
                      <a:r>
                        <a:rPr kumimoji="0" lang="en-GB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Hoo</a:t>
                      </a:r>
                      <a:r>
                        <a:rPr kumimoji="0" lang="en-GB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ship burial?</a:t>
                      </a:r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FFC000"/>
                          </a:solidFill>
                        </a:rPr>
                        <a:t>How significant was the Staffordshire Hoard in telling us about the Anglo-Saxons?</a:t>
                      </a:r>
                      <a:endParaRPr lang="en-GB" sz="9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How useful is written evidence in finding out about the Anglo-Saxons?</a:t>
                      </a:r>
                      <a:endParaRPr lang="en-GB" sz="900" dirty="0">
                        <a:solidFill>
                          <a:srgbClr val="00CC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Was the Anglo-Saxon period really a ‘Dark Age’?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rgbClr val="7030A0"/>
                          </a:solidFill>
                        </a:rPr>
                        <a:t>How can we find out about the past from a study of archaeology? </a:t>
                      </a:r>
                      <a:endParaRPr lang="en-GB" sz="9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568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0086" y="8941773"/>
            <a:ext cx="1214142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the Anglo Saxon Period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really a Dark Age? </a:t>
            </a:r>
            <a:endParaRPr lang="en-GB" b="1" dirty="0">
              <a:solidFill>
                <a:prstClr val="black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90503" y="8295954"/>
            <a:ext cx="401631" cy="37815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62292" y="8268657"/>
            <a:ext cx="401631" cy="37815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588352" y="262825"/>
            <a:ext cx="996725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 smtClean="0">
                <a:solidFill>
                  <a:prstClr val="black"/>
                </a:solidFill>
              </a:rPr>
              <a:t>Y5: </a:t>
            </a:r>
            <a:r>
              <a:rPr lang="en-GB" b="1" dirty="0">
                <a:solidFill>
                  <a:prstClr val="black"/>
                </a:solidFill>
              </a:rPr>
              <a:t>Unit 1</a:t>
            </a:r>
            <a:r>
              <a:rPr lang="en-GB" b="1" dirty="0" smtClean="0">
                <a:solidFill>
                  <a:prstClr val="black"/>
                </a:solidFill>
              </a:rPr>
              <a:t>: The Anglo-Saxons </a:t>
            </a:r>
            <a:r>
              <a:rPr lang="en-GB" b="1" dirty="0">
                <a:solidFill>
                  <a:prstClr val="black"/>
                </a:solidFill>
              </a:rPr>
              <a:t>- Was the Anglo-Saxon period really a Dark Age?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7"/>
          <a:srcRect l="14714" t="17975" r="14175" b="24717"/>
          <a:stretch/>
        </p:blipFill>
        <p:spPr>
          <a:xfrm>
            <a:off x="11613445" y="8210479"/>
            <a:ext cx="490688" cy="426564"/>
          </a:xfrm>
          <a:prstGeom prst="rect">
            <a:avLst/>
          </a:prstGeom>
        </p:spPr>
      </p:pic>
      <p:pic>
        <p:nvPicPr>
          <p:cNvPr id="24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840" y="8210479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669" y="8210479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978" y="8194499"/>
            <a:ext cx="526469" cy="52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4711" y="8270950"/>
            <a:ext cx="416152" cy="41003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1433" y="8264078"/>
            <a:ext cx="416152" cy="41003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/>
          <a:srcRect l="14714" t="17975" r="14175" b="24717"/>
          <a:stretch/>
        </p:blipFill>
        <p:spPr>
          <a:xfrm>
            <a:off x="752837" y="8262683"/>
            <a:ext cx="490688" cy="42656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53319" y="8369829"/>
            <a:ext cx="401631" cy="3781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7"/>
          <a:srcRect l="14714" t="17975" r="14175" b="24717"/>
          <a:stretch/>
        </p:blipFill>
        <p:spPr>
          <a:xfrm>
            <a:off x="6815672" y="8247545"/>
            <a:ext cx="490688" cy="42656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87848" y="8270950"/>
            <a:ext cx="401631" cy="3781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34752" y1="18156" x2="34752" y2="181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68279" y="285142"/>
            <a:ext cx="264765" cy="32579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45089" y="298108"/>
            <a:ext cx="464881" cy="38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56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BCF20CD945264FB6F05FACF8DC2AFA" ma:contentTypeVersion="15" ma:contentTypeDescription="Create a new document." ma:contentTypeScope="" ma:versionID="4a0abd13be901865405111e70fea9b3c">
  <xsd:schema xmlns:xsd="http://www.w3.org/2001/XMLSchema" xmlns:xs="http://www.w3.org/2001/XMLSchema" xmlns:p="http://schemas.microsoft.com/office/2006/metadata/properties" xmlns:ns2="ddd7e3de-e97b-437d-bda0-6f1ce4855c86" xmlns:ns3="b3918de8-28e0-4007-916e-6d8ef032717d" targetNamespace="http://schemas.microsoft.com/office/2006/metadata/properties" ma:root="true" ma:fieldsID="9f3be6c1281b7a40f8dbbc49e0d001ad" ns2:_="" ns3:_="">
    <xsd:import namespace="ddd7e3de-e97b-437d-bda0-6f1ce4855c86"/>
    <xsd:import namespace="b3918de8-28e0-4007-916e-6d8ef0327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7e3de-e97b-437d-bda0-6f1ce4855c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18de8-28e0-4007-916e-6d8ef032717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89ee262-457d-4e96-b283-84fe0f234bf0}" ma:internalName="TaxCatchAll" ma:showField="CatchAllData" ma:web="b3918de8-28e0-4007-916e-6d8ef03271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d7e3de-e97b-437d-bda0-6f1ce4855c86">
      <Terms xmlns="http://schemas.microsoft.com/office/infopath/2007/PartnerControls"/>
    </lcf76f155ced4ddcb4097134ff3c332f>
    <TaxCatchAll xmlns="b3918de8-28e0-4007-916e-6d8ef032717d" xsi:nil="true"/>
  </documentManagement>
</p:properties>
</file>

<file path=customXml/itemProps1.xml><?xml version="1.0" encoding="utf-8"?>
<ds:datastoreItem xmlns:ds="http://schemas.openxmlformats.org/officeDocument/2006/customXml" ds:itemID="{794178FD-C298-4E68-99D5-18770729CC44}"/>
</file>

<file path=customXml/itemProps2.xml><?xml version="1.0" encoding="utf-8"?>
<ds:datastoreItem xmlns:ds="http://schemas.openxmlformats.org/officeDocument/2006/customXml" ds:itemID="{3C87ED0D-7D12-40A8-9740-99B690757426}"/>
</file>

<file path=customXml/itemProps3.xml><?xml version="1.0" encoding="utf-8"?>
<ds:datastoreItem xmlns:ds="http://schemas.openxmlformats.org/officeDocument/2006/customXml" ds:itemID="{9BAAC2DD-4EE3-495F-98E3-E767AF06D4B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1248</Words>
  <Application>Microsoft Office PowerPoint</Application>
  <PresentationFormat>A3 Paper (297x420 mm)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Bedwell</dc:creator>
  <cp:lastModifiedBy>Jane Bedwell</cp:lastModifiedBy>
  <cp:revision>89</cp:revision>
  <dcterms:created xsi:type="dcterms:W3CDTF">2021-12-17T15:23:22Z</dcterms:created>
  <dcterms:modified xsi:type="dcterms:W3CDTF">2022-11-22T15:17:48Z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0x010100EBBCF20CD945264FB6F05FACF8DC2AFA</vt:lpwstr>
  </property>
  <property fmtid="{D5CDD505-2E9C-101B-9397-08002B2CF9AE}" pid="3" name="Order">
    <vt:r8>3406000</vt:r8>
  </property>
</Properties>
</file>