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76" autoAdjust="0"/>
    <p:restoredTop sz="94660"/>
  </p:normalViewPr>
  <p:slideViewPr>
    <p:cSldViewPr snapToGrid="0">
      <p:cViewPr varScale="1">
        <p:scale>
          <a:sx n="63" d="100"/>
          <a:sy n="63" d="100"/>
        </p:scale>
        <p:origin x="15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smtClean="0"/>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786A7A-3E5A-4212-BC71-10C16F0CAFBC}" type="datetimeFigureOut">
              <a:rPr lang="en-GB" smtClean="0"/>
              <a:t>27/03/2022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03D89C-0A20-4B1D-9936-45CEE25043E6}" type="slidenum">
              <a:rPr lang="en-GB" smtClean="0"/>
              <a:t>‹#›</a:t>
            </a:fld>
            <a:endParaRPr lang="en-GB"/>
          </a:p>
        </p:txBody>
      </p:sp>
    </p:spTree>
    <p:extLst>
      <p:ext uri="{BB962C8B-B14F-4D97-AF65-F5344CB8AC3E}">
        <p14:creationId xmlns:p14="http://schemas.microsoft.com/office/powerpoint/2010/main" val="961444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786A7A-3E5A-4212-BC71-10C16F0CAFBC}" type="datetimeFigureOut">
              <a:rPr lang="en-GB" smtClean="0"/>
              <a:t>27/03/2022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03D89C-0A20-4B1D-9936-45CEE25043E6}" type="slidenum">
              <a:rPr lang="en-GB" smtClean="0"/>
              <a:t>‹#›</a:t>
            </a:fld>
            <a:endParaRPr lang="en-GB"/>
          </a:p>
        </p:txBody>
      </p:sp>
    </p:spTree>
    <p:extLst>
      <p:ext uri="{BB962C8B-B14F-4D97-AF65-F5344CB8AC3E}">
        <p14:creationId xmlns:p14="http://schemas.microsoft.com/office/powerpoint/2010/main" val="431479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786A7A-3E5A-4212-BC71-10C16F0CAFBC}" type="datetimeFigureOut">
              <a:rPr lang="en-GB" smtClean="0"/>
              <a:t>27/03/2022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03D89C-0A20-4B1D-9936-45CEE25043E6}" type="slidenum">
              <a:rPr lang="en-GB" smtClean="0"/>
              <a:t>‹#›</a:t>
            </a:fld>
            <a:endParaRPr lang="en-GB"/>
          </a:p>
        </p:txBody>
      </p:sp>
    </p:spTree>
    <p:extLst>
      <p:ext uri="{BB962C8B-B14F-4D97-AF65-F5344CB8AC3E}">
        <p14:creationId xmlns:p14="http://schemas.microsoft.com/office/powerpoint/2010/main" val="2392039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786A7A-3E5A-4212-BC71-10C16F0CAFBC}" type="datetimeFigureOut">
              <a:rPr lang="en-GB" smtClean="0"/>
              <a:t>27/03/2022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03D89C-0A20-4B1D-9936-45CEE25043E6}" type="slidenum">
              <a:rPr lang="en-GB" smtClean="0"/>
              <a:t>‹#›</a:t>
            </a:fld>
            <a:endParaRPr lang="en-GB"/>
          </a:p>
        </p:txBody>
      </p:sp>
    </p:spTree>
    <p:extLst>
      <p:ext uri="{BB962C8B-B14F-4D97-AF65-F5344CB8AC3E}">
        <p14:creationId xmlns:p14="http://schemas.microsoft.com/office/powerpoint/2010/main" val="3368079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smtClean="0"/>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786A7A-3E5A-4212-BC71-10C16F0CAFBC}" type="datetimeFigureOut">
              <a:rPr lang="en-GB" smtClean="0"/>
              <a:t>27/03/2022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03D89C-0A20-4B1D-9936-45CEE25043E6}" type="slidenum">
              <a:rPr lang="en-GB" smtClean="0"/>
              <a:t>‹#›</a:t>
            </a:fld>
            <a:endParaRPr lang="en-GB"/>
          </a:p>
        </p:txBody>
      </p:sp>
    </p:spTree>
    <p:extLst>
      <p:ext uri="{BB962C8B-B14F-4D97-AF65-F5344CB8AC3E}">
        <p14:creationId xmlns:p14="http://schemas.microsoft.com/office/powerpoint/2010/main" val="3260127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786A7A-3E5A-4212-BC71-10C16F0CAFBC}" type="datetimeFigureOut">
              <a:rPr lang="en-GB" smtClean="0"/>
              <a:t>27/03/2022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03D89C-0A20-4B1D-9936-45CEE25043E6}" type="slidenum">
              <a:rPr lang="en-GB" smtClean="0"/>
              <a:t>‹#›</a:t>
            </a:fld>
            <a:endParaRPr lang="en-GB"/>
          </a:p>
        </p:txBody>
      </p:sp>
    </p:spTree>
    <p:extLst>
      <p:ext uri="{BB962C8B-B14F-4D97-AF65-F5344CB8AC3E}">
        <p14:creationId xmlns:p14="http://schemas.microsoft.com/office/powerpoint/2010/main" val="3148435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786A7A-3E5A-4212-BC71-10C16F0CAFBC}" type="datetimeFigureOut">
              <a:rPr lang="en-GB" smtClean="0"/>
              <a:t>27/03/2022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03D89C-0A20-4B1D-9936-45CEE25043E6}" type="slidenum">
              <a:rPr lang="en-GB" smtClean="0"/>
              <a:t>‹#›</a:t>
            </a:fld>
            <a:endParaRPr lang="en-GB"/>
          </a:p>
        </p:txBody>
      </p:sp>
    </p:spTree>
    <p:extLst>
      <p:ext uri="{BB962C8B-B14F-4D97-AF65-F5344CB8AC3E}">
        <p14:creationId xmlns:p14="http://schemas.microsoft.com/office/powerpoint/2010/main" val="3125179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786A7A-3E5A-4212-BC71-10C16F0CAFBC}" type="datetimeFigureOut">
              <a:rPr lang="en-GB" smtClean="0"/>
              <a:t>27/03/2022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03D89C-0A20-4B1D-9936-45CEE25043E6}" type="slidenum">
              <a:rPr lang="en-GB" smtClean="0"/>
              <a:t>‹#›</a:t>
            </a:fld>
            <a:endParaRPr lang="en-GB"/>
          </a:p>
        </p:txBody>
      </p:sp>
    </p:spTree>
    <p:extLst>
      <p:ext uri="{BB962C8B-B14F-4D97-AF65-F5344CB8AC3E}">
        <p14:creationId xmlns:p14="http://schemas.microsoft.com/office/powerpoint/2010/main" val="94850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786A7A-3E5A-4212-BC71-10C16F0CAFBC}" type="datetimeFigureOut">
              <a:rPr lang="en-GB" smtClean="0"/>
              <a:t>27/03/2022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03D89C-0A20-4B1D-9936-45CEE25043E6}" type="slidenum">
              <a:rPr lang="en-GB" smtClean="0"/>
              <a:t>‹#›</a:t>
            </a:fld>
            <a:endParaRPr lang="en-GB"/>
          </a:p>
        </p:txBody>
      </p:sp>
    </p:spTree>
    <p:extLst>
      <p:ext uri="{BB962C8B-B14F-4D97-AF65-F5344CB8AC3E}">
        <p14:creationId xmlns:p14="http://schemas.microsoft.com/office/powerpoint/2010/main" val="2240363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CF786A7A-3E5A-4212-BC71-10C16F0CAFBC}" type="datetimeFigureOut">
              <a:rPr lang="en-GB" smtClean="0"/>
              <a:t>27/03/2022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03D89C-0A20-4B1D-9936-45CEE25043E6}" type="slidenum">
              <a:rPr lang="en-GB" smtClean="0"/>
              <a:t>‹#›</a:t>
            </a:fld>
            <a:endParaRPr lang="en-GB"/>
          </a:p>
        </p:txBody>
      </p:sp>
    </p:spTree>
    <p:extLst>
      <p:ext uri="{BB962C8B-B14F-4D97-AF65-F5344CB8AC3E}">
        <p14:creationId xmlns:p14="http://schemas.microsoft.com/office/powerpoint/2010/main" val="4012635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smtClean="0"/>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CF786A7A-3E5A-4212-BC71-10C16F0CAFBC}" type="datetimeFigureOut">
              <a:rPr lang="en-GB" smtClean="0"/>
              <a:t>27/03/2022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03D89C-0A20-4B1D-9936-45CEE25043E6}" type="slidenum">
              <a:rPr lang="en-GB" smtClean="0"/>
              <a:t>‹#›</a:t>
            </a:fld>
            <a:endParaRPr lang="en-GB"/>
          </a:p>
        </p:txBody>
      </p:sp>
    </p:spTree>
    <p:extLst>
      <p:ext uri="{BB962C8B-B14F-4D97-AF65-F5344CB8AC3E}">
        <p14:creationId xmlns:p14="http://schemas.microsoft.com/office/powerpoint/2010/main" val="3649754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F786A7A-3E5A-4212-BC71-10C16F0CAFBC}" type="datetimeFigureOut">
              <a:rPr lang="en-GB" smtClean="0"/>
              <a:t>27/03/2022</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3703D89C-0A20-4B1D-9936-45CEE25043E6}" type="slidenum">
              <a:rPr lang="en-GB" smtClean="0"/>
              <a:t>‹#›</a:t>
            </a:fld>
            <a:endParaRPr lang="en-GB"/>
          </a:p>
        </p:txBody>
      </p:sp>
    </p:spTree>
    <p:extLst>
      <p:ext uri="{BB962C8B-B14F-4D97-AF65-F5344CB8AC3E}">
        <p14:creationId xmlns:p14="http://schemas.microsoft.com/office/powerpoint/2010/main" val="10577347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10" Type="http://schemas.openxmlformats.org/officeDocument/2006/relationships/image" Target="../media/image7.png"/><Relationship Id="rId4" Type="http://schemas.microsoft.com/office/2007/relationships/hdphoto" Target="../media/hdphoto1.wdp"/><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1"/>
            <a:ext cx="12801600" cy="9604558"/>
          </a:xfrm>
          <a:prstGeom prst="frame">
            <a:avLst>
              <a:gd name="adj1" fmla="val 208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46"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a:blip r:embed="rId2"/>
          <a:stretch>
            <a:fillRect/>
          </a:stretch>
        </p:blipFill>
        <p:spPr>
          <a:xfrm>
            <a:off x="11557605" y="262826"/>
            <a:ext cx="961772" cy="480886"/>
          </a:xfrm>
          <a:prstGeom prst="rect">
            <a:avLst/>
          </a:prstGeom>
        </p:spPr>
      </p:pic>
      <p:pic>
        <p:nvPicPr>
          <p:cNvPr id="7" name="Picture 6"/>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foregroundMark x1="88667" y1="37234" x2="88667" y2="37234"/>
                        <a14:foregroundMark x1="79000" y1="22340" x2="80333" y2="25532"/>
                        <a14:foregroundMark x1="16000" y1="15957" x2="16000" y2="15957"/>
                        <a14:foregroundMark x1="65000" y1="21277" x2="13667" y2="21277"/>
                        <a14:foregroundMark x1="85333" y1="56383" x2="85333" y2="56383"/>
                        <a14:foregroundMark x1="85333" y1="29787" x2="85333" y2="29787"/>
                        <a14:foregroundMark x1="81333" y1="34043" x2="70000" y2="75532"/>
                      </a14:backgroundRemoval>
                    </a14:imgEffect>
                  </a14:imgLayer>
                </a14:imgProps>
              </a:ext>
            </a:extLst>
          </a:blip>
          <a:stretch>
            <a:fillRect/>
          </a:stretch>
        </p:blipFill>
        <p:spPr>
          <a:xfrm>
            <a:off x="247599" y="300036"/>
            <a:ext cx="1415990" cy="443676"/>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62" b="0" i="0" u="none" strike="noStrike" kern="1200" cap="none" spc="0" normalizeH="0" baseline="0" noProof="0" dirty="0">
                <a:ln>
                  <a:noFill/>
                </a:ln>
                <a:solidFill>
                  <a:prstClr val="black"/>
                </a:solidFill>
                <a:effectLst/>
                <a:uLnTx/>
                <a:uFillTx/>
                <a:latin typeface="Calibri" panose="020F0502020204030204"/>
                <a:ea typeface="+mn-ea"/>
                <a:cs typeface="+mn-cs"/>
              </a:rPr>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3207109670"/>
              </p:ext>
            </p:extLst>
          </p:nvPr>
        </p:nvGraphicFramePr>
        <p:xfrm>
          <a:off x="330086" y="735576"/>
          <a:ext cx="12141426" cy="8103364"/>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457276">
                  <a:extLst>
                    <a:ext uri="{9D8B030D-6E8A-4147-A177-3AD203B41FA5}">
                      <a16:colId xmlns:a16="http://schemas.microsoft.com/office/drawing/2014/main" val="1615232983"/>
                    </a:ext>
                  </a:extLst>
                </a:gridCol>
                <a:gridCol w="1566295">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1000481">
                  <a:extLst>
                    <a:ext uri="{9D8B030D-6E8A-4147-A177-3AD203B41FA5}">
                      <a16:colId xmlns:a16="http://schemas.microsoft.com/office/drawing/2014/main" val="3947937341"/>
                    </a:ext>
                  </a:extLst>
                </a:gridCol>
                <a:gridCol w="1023090">
                  <a:extLst>
                    <a:ext uri="{9D8B030D-6E8A-4147-A177-3AD203B41FA5}">
                      <a16:colId xmlns:a16="http://schemas.microsoft.com/office/drawing/2014/main" val="845078378"/>
                    </a:ext>
                  </a:extLst>
                </a:gridCol>
                <a:gridCol w="2023571">
                  <a:extLst>
                    <a:ext uri="{9D8B030D-6E8A-4147-A177-3AD203B41FA5}">
                      <a16:colId xmlns:a16="http://schemas.microsoft.com/office/drawing/2014/main" val="3713051723"/>
                    </a:ext>
                  </a:extLst>
                </a:gridCol>
              </a:tblGrid>
              <a:tr h="253701">
                <a:tc gridSpan="2">
                  <a:txBody>
                    <a:bodyPr/>
                    <a:lstStyle/>
                    <a:p>
                      <a:pPr algn="ctr"/>
                      <a:r>
                        <a:rPr lang="en-GB" sz="1100" dirty="0" smtClean="0"/>
                        <a:t>National Curriculum Objectives </a:t>
                      </a:r>
                      <a:endParaRPr lang="en-GB" sz="1100" dirty="0"/>
                    </a:p>
                  </a:txBody>
                  <a:tcPr/>
                </a:tc>
                <a:tc hMerge="1">
                  <a:txBody>
                    <a:bodyPr/>
                    <a:lstStyle/>
                    <a:p>
                      <a:endParaRPr lang="en-GB"/>
                    </a:p>
                  </a:txBody>
                  <a:tcPr/>
                </a:tc>
                <a:tc gridSpan="4">
                  <a:txBody>
                    <a:bodyPr/>
                    <a:lstStyle/>
                    <a:p>
                      <a:pPr algn="ctr"/>
                      <a:r>
                        <a:rPr lang="en-GB" sz="1100" dirty="0" smtClean="0"/>
                        <a:t>Substantive Knowledge </a:t>
                      </a:r>
                      <a:endParaRPr lang="en-GB" sz="1100" dirty="0"/>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100" dirty="0" smtClean="0"/>
                        <a:t>Vocabulary</a:t>
                      </a:r>
                      <a:endParaRPr lang="en-GB" sz="1100" dirty="0"/>
                    </a:p>
                  </a:txBody>
                  <a:tcPr/>
                </a:tc>
                <a:tc hMerge="1">
                  <a:txBody>
                    <a:bodyPr/>
                    <a:lstStyle/>
                    <a:p>
                      <a:endParaRPr lang="en-GB" dirty="0"/>
                    </a:p>
                  </a:txBody>
                  <a:tcPr/>
                </a:tc>
                <a:extLst>
                  <a:ext uri="{0D108BD9-81ED-4DB2-BD59-A6C34878D82A}">
                    <a16:rowId xmlns:a16="http://schemas.microsoft.com/office/drawing/2014/main" val="96402867"/>
                  </a:ext>
                </a:extLst>
              </a:tr>
              <a:tr h="1383605">
                <a:tc rowSpan="3" gridSpan="2">
                  <a:txBody>
                    <a:bodyPr/>
                    <a:lstStyle/>
                    <a:p>
                      <a:pPr marL="0" indent="0">
                        <a:buFont typeface="Arial" panose="020B0604020202020204" pitchFamily="34" charset="0"/>
                        <a:buNone/>
                      </a:pPr>
                      <a:r>
                        <a:rPr lang="en-GB" sz="1000" dirty="0" smtClean="0"/>
                        <a:t>Develop a chronologically secure knowledge and understanding of British, local and world history.</a:t>
                      </a:r>
                    </a:p>
                    <a:p>
                      <a:pPr marL="0" indent="0">
                        <a:buFont typeface="Arial" panose="020B0604020202020204" pitchFamily="34" charset="0"/>
                        <a:buNone/>
                      </a:pPr>
                      <a:r>
                        <a:rPr lang="en-GB" sz="1000" dirty="0" smtClean="0"/>
                        <a:t>Develop the appropriate use of historical terms.</a:t>
                      </a:r>
                    </a:p>
                    <a:p>
                      <a:pPr marL="0" indent="0">
                        <a:buFont typeface="Arial" panose="020B0604020202020204" pitchFamily="34" charset="0"/>
                        <a:buNone/>
                      </a:pPr>
                      <a:r>
                        <a:rPr lang="en-GB" sz="1000" dirty="0" smtClean="0"/>
                        <a:t>Address and devise historically valid questions about change, cause, similarity, difference and significance.</a:t>
                      </a:r>
                    </a:p>
                    <a:p>
                      <a:pPr marL="0" indent="0">
                        <a:buFont typeface="Arial" panose="020B0604020202020204" pitchFamily="34" charset="0"/>
                        <a:buNone/>
                      </a:pPr>
                      <a:r>
                        <a:rPr lang="en-GB" sz="1000" dirty="0" smtClean="0"/>
                        <a:t>Understand how knowledge of the past is constructed from a range of sources.</a:t>
                      </a:r>
                    </a:p>
                    <a:p>
                      <a:pPr marL="0" indent="0">
                        <a:buFont typeface="Arial" panose="020B0604020202020204" pitchFamily="34" charset="0"/>
                        <a:buNone/>
                      </a:pPr>
                      <a:r>
                        <a:rPr lang="en-GB" sz="1000" dirty="0" smtClean="0"/>
                        <a:t>Construct informed responses that involve thoughtful selection and organisation of relevant historical information. </a:t>
                      </a:r>
                    </a:p>
                  </a:txBody>
                  <a:tcPr/>
                </a:tc>
                <a:tc rowSpan="3" hMerge="1">
                  <a:txBody>
                    <a:bodyPr/>
                    <a:lstStyle/>
                    <a:p>
                      <a:endParaRPr lang="en-GB"/>
                    </a:p>
                  </a:txBody>
                  <a:tcPr/>
                </a:tc>
                <a:tc rowSpan="7" gridSpan="4">
                  <a:txBody>
                    <a:bodyPr/>
                    <a:lstStyle/>
                    <a:p>
                      <a:pPr algn="l"/>
                      <a:r>
                        <a:rPr lang="en-GB" sz="900" dirty="0" smtClean="0">
                          <a:solidFill>
                            <a:srgbClr val="FF0000"/>
                          </a:solidFill>
                        </a:rPr>
                        <a:t>Know that some journeys are</a:t>
                      </a:r>
                      <a:r>
                        <a:rPr lang="en-GB" sz="900" baseline="0" dirty="0" smtClean="0">
                          <a:solidFill>
                            <a:srgbClr val="FF0000"/>
                          </a:solidFill>
                        </a:rPr>
                        <a:t> considered ore significant or important than others. </a:t>
                      </a:r>
                    </a:p>
                    <a:p>
                      <a:pPr algn="l"/>
                      <a:r>
                        <a:rPr lang="en-GB" sz="900" baseline="0" dirty="0" smtClean="0">
                          <a:solidFill>
                            <a:srgbClr val="FF0000"/>
                          </a:solidFill>
                        </a:rPr>
                        <a:t>Know that historically Romans, Anglo-Saxons and Vikings made important journeys and recap from previous learning (Y4, Y5) why they made them. </a:t>
                      </a:r>
                    </a:p>
                    <a:p>
                      <a:pPr algn="l"/>
                      <a:r>
                        <a:rPr lang="en-GB" sz="900" dirty="0" smtClean="0">
                          <a:solidFill>
                            <a:srgbClr val="FF0000"/>
                          </a:solidFill>
                        </a:rPr>
                        <a:t>Know that these journeys impacted</a:t>
                      </a:r>
                      <a:r>
                        <a:rPr lang="en-GB" sz="900" baseline="0" dirty="0" smtClean="0">
                          <a:solidFill>
                            <a:srgbClr val="FF0000"/>
                          </a:solidFill>
                        </a:rPr>
                        <a:t> the people undertaking the journeys, those left behind and those in place where they settled. </a:t>
                      </a:r>
                    </a:p>
                    <a:p>
                      <a:pPr algn="l"/>
                      <a:r>
                        <a:rPr lang="en-GB" sz="900" baseline="0" dirty="0" smtClean="0">
                          <a:solidFill>
                            <a:srgbClr val="FF6600"/>
                          </a:solidFill>
                        </a:rPr>
                        <a:t>Know that Walter Raleigh (also </a:t>
                      </a:r>
                      <a:r>
                        <a:rPr lang="en-GB" sz="900" baseline="0" dirty="0" err="1" smtClean="0">
                          <a:solidFill>
                            <a:srgbClr val="FF6600"/>
                          </a:solidFill>
                        </a:rPr>
                        <a:t>Ralegh</a:t>
                      </a:r>
                      <a:r>
                        <a:rPr lang="en-GB" sz="900" baseline="0" dirty="0" smtClean="0">
                          <a:solidFill>
                            <a:srgbClr val="FF6600"/>
                          </a:solidFill>
                        </a:rPr>
                        <a:t>) was born in Devon in 1552 (or possibly 1554, historians are not certain).</a:t>
                      </a:r>
                    </a:p>
                    <a:p>
                      <a:pPr algn="l"/>
                      <a:r>
                        <a:rPr lang="en-GB" sz="900" dirty="0" smtClean="0">
                          <a:solidFill>
                            <a:srgbClr val="FF6600"/>
                          </a:solidFill>
                        </a:rPr>
                        <a:t>Know that Raleigh sponsored his first journey to America in 1578</a:t>
                      </a:r>
                    </a:p>
                    <a:p>
                      <a:pPr algn="l"/>
                      <a:r>
                        <a:rPr lang="en-GB" sz="900" dirty="0" smtClean="0">
                          <a:solidFill>
                            <a:srgbClr val="FF6600"/>
                          </a:solidFill>
                        </a:rPr>
                        <a:t>Know Queen Elizabeth I granted him a Royal Charter</a:t>
                      </a:r>
                      <a:r>
                        <a:rPr lang="en-GB" sz="900" baseline="0" dirty="0" smtClean="0">
                          <a:solidFill>
                            <a:srgbClr val="FF6600"/>
                          </a:solidFill>
                        </a:rPr>
                        <a:t> to explore new lands.</a:t>
                      </a:r>
                      <a:endParaRPr lang="en-GB" sz="900" dirty="0" smtClean="0">
                        <a:solidFill>
                          <a:srgbClr val="FF6600"/>
                        </a:solidFill>
                      </a:endParaRPr>
                    </a:p>
                    <a:p>
                      <a:pPr algn="l"/>
                      <a:r>
                        <a:rPr lang="en-GB" sz="900" baseline="0" dirty="0" smtClean="0">
                          <a:solidFill>
                            <a:srgbClr val="FF6600"/>
                          </a:solidFill>
                        </a:rPr>
                        <a:t>Know that in 1585 to set up the first English colony in America at Roanoke Island, but sadly this failed.  </a:t>
                      </a:r>
                    </a:p>
                    <a:p>
                      <a:pPr algn="l"/>
                      <a:r>
                        <a:rPr lang="en-GB" sz="900" baseline="0" dirty="0" smtClean="0">
                          <a:solidFill>
                            <a:srgbClr val="FF6600"/>
                          </a:solidFill>
                        </a:rPr>
                        <a:t>Know that a jealous Elizabeth discovered his secret wedding to one of her ladies-in-waiting so she imprisoned him in the Tower of London. </a:t>
                      </a:r>
                    </a:p>
                    <a:p>
                      <a:pPr algn="l"/>
                      <a:r>
                        <a:rPr lang="en-GB" sz="900" baseline="0" dirty="0" smtClean="0">
                          <a:solidFill>
                            <a:srgbClr val="FF6600"/>
                          </a:solidFill>
                        </a:rPr>
                        <a:t>Know that in 1595 to win back Elizabeth’s approval he promised to find El Dorado (the golden land) but he was unsuccessful.</a:t>
                      </a:r>
                    </a:p>
                    <a:p>
                      <a:pPr algn="l"/>
                      <a:r>
                        <a:rPr lang="en-GB" sz="900" baseline="0" dirty="0" smtClean="0">
                          <a:solidFill>
                            <a:srgbClr val="FF6600"/>
                          </a:solidFill>
                        </a:rPr>
                        <a:t>Know that James I became King in 1603 and disliked Raleigh. He was tried for treason. He spent the next 12 years in prison in the Tower of London.</a:t>
                      </a:r>
                    </a:p>
                    <a:p>
                      <a:pPr algn="l"/>
                      <a:r>
                        <a:rPr lang="en-GB" sz="900" baseline="0" dirty="0" smtClean="0">
                          <a:solidFill>
                            <a:srgbClr val="FF6600"/>
                          </a:solidFill>
                        </a:rPr>
                        <a:t>Know that in 1616 James I allowed Raleigh to try and find El Dorado again but he failed and was beheaded for disobedience. </a:t>
                      </a:r>
                    </a:p>
                    <a:p>
                      <a:pPr algn="l"/>
                      <a:r>
                        <a:rPr lang="en-GB" sz="900" baseline="0" dirty="0" smtClean="0">
                          <a:solidFill>
                            <a:srgbClr val="FFC000"/>
                          </a:solidFill>
                        </a:rPr>
                        <a:t>Know that the Titanic was built in Belfast at the Harland and Wolff Shipyards. </a:t>
                      </a:r>
                    </a:p>
                    <a:p>
                      <a:pPr algn="l"/>
                      <a:r>
                        <a:rPr lang="en-GB" sz="900" baseline="0" dirty="0" smtClean="0">
                          <a:solidFill>
                            <a:srgbClr val="FFC000"/>
                          </a:solidFill>
                        </a:rPr>
                        <a:t>Know that the White Star Line boasted that the ship was unsinkable.</a:t>
                      </a:r>
                    </a:p>
                    <a:p>
                      <a:pPr algn="l"/>
                      <a:r>
                        <a:rPr lang="en-GB" sz="900" baseline="0" dirty="0" smtClean="0">
                          <a:solidFill>
                            <a:srgbClr val="FFC000"/>
                          </a:solidFill>
                        </a:rPr>
                        <a:t>Know that of the 123 passengers boarding the ship at Cobh in County Cork, Ireland on 11th April 1912, three sailed in 1st class, seven sailed in 2nd class and the rest were in 3rd class. </a:t>
                      </a:r>
                    </a:p>
                    <a:p>
                      <a:pPr algn="l"/>
                      <a:r>
                        <a:rPr lang="en-GB" sz="900" baseline="0" dirty="0" smtClean="0">
                          <a:solidFill>
                            <a:srgbClr val="FFC000"/>
                          </a:solidFill>
                        </a:rPr>
                        <a:t>Know that the ship sank on 15th April 1912 after it hit an iceberg 400 miles south of the Newfoundland coast. </a:t>
                      </a:r>
                    </a:p>
                    <a:p>
                      <a:pPr algn="l"/>
                      <a:r>
                        <a:rPr lang="en-GB" sz="900" baseline="0" dirty="0" smtClean="0">
                          <a:solidFill>
                            <a:srgbClr val="FFC000"/>
                          </a:solidFill>
                        </a:rPr>
                        <a:t>Know that only 44 of the passengers from Cobh survived (there were 2,200 passengers and crew on board) </a:t>
                      </a:r>
                    </a:p>
                    <a:p>
                      <a:pPr algn="l"/>
                      <a:r>
                        <a:rPr lang="en-GB" sz="900" baseline="0" dirty="0" smtClean="0">
                          <a:solidFill>
                            <a:srgbClr val="FFC000"/>
                          </a:solidFill>
                        </a:rPr>
                        <a:t>Know that while some of the Irish were travelling to America for the first time, others were returning to America.</a:t>
                      </a:r>
                    </a:p>
                    <a:p>
                      <a:pPr algn="l"/>
                      <a:r>
                        <a:rPr lang="en-GB" sz="900" baseline="0" dirty="0" smtClean="0">
                          <a:solidFill>
                            <a:srgbClr val="FFC000"/>
                          </a:solidFill>
                        </a:rPr>
                        <a:t>Know that 2.5 million of the 6 million Irish people emigrating to USA/Canada between 1848 and 1950 sailed from the harbour at Cobh. </a:t>
                      </a:r>
                    </a:p>
                    <a:p>
                      <a:pPr algn="l"/>
                      <a:r>
                        <a:rPr lang="en-GB" sz="900" dirty="0" smtClean="0">
                          <a:solidFill>
                            <a:srgbClr val="33CC33"/>
                          </a:solidFill>
                        </a:rPr>
                        <a:t>Know</a:t>
                      </a:r>
                      <a:r>
                        <a:rPr lang="en-GB" sz="900" baseline="0" dirty="0" smtClean="0">
                          <a:solidFill>
                            <a:srgbClr val="33CC33"/>
                          </a:solidFill>
                        </a:rPr>
                        <a:t> that </a:t>
                      </a:r>
                      <a:r>
                        <a:rPr lang="en-GB" sz="900" baseline="0" dirty="0" err="1" smtClean="0">
                          <a:solidFill>
                            <a:srgbClr val="33CC33"/>
                          </a:solidFill>
                        </a:rPr>
                        <a:t>Kindertransport</a:t>
                      </a:r>
                      <a:r>
                        <a:rPr lang="en-GB" sz="900" baseline="0" dirty="0" smtClean="0">
                          <a:solidFill>
                            <a:srgbClr val="33CC33"/>
                          </a:solidFill>
                        </a:rPr>
                        <a:t> brought almost 10,000 (mostly Jewish) children to Britain from Central Europe between December 1938 and the outbreak of the WW2 in September 1939.  </a:t>
                      </a:r>
                    </a:p>
                    <a:p>
                      <a:pPr algn="l"/>
                      <a:r>
                        <a:rPr lang="en-GB" sz="900" dirty="0" smtClean="0">
                          <a:solidFill>
                            <a:srgbClr val="33CC33"/>
                          </a:solidFill>
                        </a:rPr>
                        <a:t>Know that Hitler had come to power in Germany in January 1933, and within weeks had established a Nazi dictatorship.</a:t>
                      </a:r>
                      <a:r>
                        <a:rPr lang="en-GB" sz="900" dirty="0" smtClean="0">
                          <a:solidFill>
                            <a:srgbClr val="0070C0"/>
                          </a:solidFill>
                        </a:rPr>
                        <a:t> </a:t>
                      </a:r>
                    </a:p>
                    <a:p>
                      <a:pPr algn="l"/>
                      <a:r>
                        <a:rPr lang="en-GB" sz="900" dirty="0" smtClean="0">
                          <a:solidFill>
                            <a:srgbClr val="33CC33"/>
                          </a:solidFill>
                        </a:rPr>
                        <a:t>Know that Germany’s Jews were persecuted with the passing of laws to restrict their rights to employment, education and social rights.</a:t>
                      </a:r>
                    </a:p>
                    <a:p>
                      <a:pPr algn="l"/>
                      <a:r>
                        <a:rPr lang="en-GB" sz="900" dirty="0" smtClean="0">
                          <a:solidFill>
                            <a:srgbClr val="33CC33"/>
                          </a:solidFill>
                        </a:rPr>
                        <a:t>Know that on the night of 9th–10th November 1938 (Kristallnacht – ‘night of broken glass’) when Jewish homes and synagogues were attacked, and many Jews lost their lives. </a:t>
                      </a:r>
                    </a:p>
                    <a:p>
                      <a:pPr algn="l"/>
                      <a:r>
                        <a:rPr lang="en-GB" sz="900" dirty="0" smtClean="0">
                          <a:solidFill>
                            <a:srgbClr val="33CC33"/>
                          </a:solidFill>
                        </a:rPr>
                        <a:t>Know that following Kristallnacht, the British government</a:t>
                      </a:r>
                      <a:r>
                        <a:rPr lang="en-GB" sz="900" baseline="0" dirty="0" smtClean="0">
                          <a:solidFill>
                            <a:srgbClr val="33CC33"/>
                          </a:solidFill>
                        </a:rPr>
                        <a:t> </a:t>
                      </a:r>
                      <a:r>
                        <a:rPr lang="en-GB" sz="900" dirty="0" smtClean="0">
                          <a:solidFill>
                            <a:srgbClr val="33CC33"/>
                          </a:solidFill>
                        </a:rPr>
                        <a:t>agreed to allow children under the age of 17 to enter the UK, but they could not be accompanied by parents</a:t>
                      </a:r>
                    </a:p>
                    <a:p>
                      <a:pPr algn="l"/>
                      <a:r>
                        <a:rPr lang="en-GB" sz="900" dirty="0" smtClean="0">
                          <a:solidFill>
                            <a:srgbClr val="33CC33"/>
                          </a:solidFill>
                        </a:rPr>
                        <a:t>Know that Vera </a:t>
                      </a:r>
                      <a:r>
                        <a:rPr lang="en-GB" sz="900" dirty="0" err="1" smtClean="0">
                          <a:solidFill>
                            <a:srgbClr val="33CC33"/>
                          </a:solidFill>
                        </a:rPr>
                        <a:t>Schaufeld</a:t>
                      </a:r>
                      <a:r>
                        <a:rPr lang="en-GB" sz="900" dirty="0" smtClean="0">
                          <a:solidFill>
                            <a:srgbClr val="33CC33"/>
                          </a:solidFill>
                        </a:rPr>
                        <a:t> was one of those children</a:t>
                      </a:r>
                      <a:r>
                        <a:rPr lang="en-GB" sz="900" baseline="0" dirty="0" smtClean="0">
                          <a:solidFill>
                            <a:srgbClr val="33CC33"/>
                          </a:solidFill>
                        </a:rPr>
                        <a:t> who after becoming a refugee remained in England without her parents. </a:t>
                      </a:r>
                    </a:p>
                    <a:p>
                      <a:pPr algn="l"/>
                      <a:r>
                        <a:rPr lang="en-GB" sz="900" dirty="0" smtClean="0">
                          <a:solidFill>
                            <a:srgbClr val="0070C0"/>
                          </a:solidFill>
                        </a:rPr>
                        <a:t>Know that in the 1940s, the West Indies was part of the British Empire. </a:t>
                      </a:r>
                    </a:p>
                    <a:p>
                      <a:pPr algn="l"/>
                      <a:r>
                        <a:rPr lang="en-GB" sz="900" dirty="0" smtClean="0">
                          <a:solidFill>
                            <a:srgbClr val="0070C0"/>
                          </a:solidFill>
                        </a:rPr>
                        <a:t>Know that people</a:t>
                      </a:r>
                      <a:r>
                        <a:rPr lang="en-GB" sz="900" baseline="0" dirty="0" smtClean="0">
                          <a:solidFill>
                            <a:srgbClr val="0070C0"/>
                          </a:solidFill>
                        </a:rPr>
                        <a:t> from the West Indies came to the UK on the ship ‘</a:t>
                      </a:r>
                      <a:r>
                        <a:rPr lang="en-GB" sz="900" baseline="0" dirty="0" err="1" smtClean="0">
                          <a:solidFill>
                            <a:srgbClr val="0070C0"/>
                          </a:solidFill>
                        </a:rPr>
                        <a:t>Windrush</a:t>
                      </a:r>
                      <a:r>
                        <a:rPr lang="en-GB" sz="900" baseline="0" dirty="0" smtClean="0">
                          <a:solidFill>
                            <a:srgbClr val="0070C0"/>
                          </a:solidFill>
                        </a:rPr>
                        <a:t>’ believing they would be made welcome. </a:t>
                      </a:r>
                    </a:p>
                    <a:p>
                      <a:pPr algn="l"/>
                      <a:r>
                        <a:rPr lang="en-GB" sz="900" baseline="0" dirty="0" smtClean="0">
                          <a:solidFill>
                            <a:srgbClr val="0070C0"/>
                          </a:solidFill>
                        </a:rPr>
                        <a:t>Know that i</a:t>
                      </a:r>
                      <a:r>
                        <a:rPr lang="en-GB" sz="900" dirty="0" smtClean="0">
                          <a:solidFill>
                            <a:srgbClr val="0070C0"/>
                          </a:solidFill>
                        </a:rPr>
                        <a:t>n 1948, the British Nationality Act was passed</a:t>
                      </a:r>
                      <a:r>
                        <a:rPr lang="en-GB" sz="900" baseline="0" dirty="0" smtClean="0">
                          <a:solidFill>
                            <a:srgbClr val="0070C0"/>
                          </a:solidFill>
                        </a:rPr>
                        <a:t> which </a:t>
                      </a:r>
                      <a:r>
                        <a:rPr lang="en-GB" sz="900" dirty="0" smtClean="0">
                          <a:solidFill>
                            <a:srgbClr val="0070C0"/>
                          </a:solidFill>
                        </a:rPr>
                        <a:t>gave people from the West Indies the opportunity to settle in the UK. </a:t>
                      </a:r>
                    </a:p>
                    <a:p>
                      <a:pPr algn="l"/>
                      <a:r>
                        <a:rPr lang="en-GB" sz="900" dirty="0" smtClean="0">
                          <a:solidFill>
                            <a:srgbClr val="0070C0"/>
                          </a:solidFill>
                        </a:rPr>
                        <a:t>Know that</a:t>
                      </a:r>
                      <a:r>
                        <a:rPr lang="en-GB" sz="900" baseline="0" dirty="0" smtClean="0">
                          <a:solidFill>
                            <a:srgbClr val="0070C0"/>
                          </a:solidFill>
                        </a:rPr>
                        <a:t> o</a:t>
                      </a:r>
                      <a:r>
                        <a:rPr lang="en-GB" sz="900" dirty="0" smtClean="0">
                          <a:solidFill>
                            <a:srgbClr val="0070C0"/>
                          </a:solidFill>
                        </a:rPr>
                        <a:t>ver half the passengers from the West Indies were young (aged between 18 and 29).</a:t>
                      </a:r>
                    </a:p>
                    <a:p>
                      <a:pPr algn="l"/>
                      <a:r>
                        <a:rPr lang="en-GB" sz="900" dirty="0" smtClean="0">
                          <a:solidFill>
                            <a:srgbClr val="0070C0"/>
                          </a:solidFill>
                        </a:rPr>
                        <a:t>Know that the ship arrived on 21st June at Tilbury.</a:t>
                      </a:r>
                    </a:p>
                    <a:p>
                      <a:pPr algn="l"/>
                      <a:r>
                        <a:rPr lang="en-GB" sz="900" dirty="0" smtClean="0">
                          <a:solidFill>
                            <a:srgbClr val="0070C0"/>
                          </a:solidFill>
                        </a:rPr>
                        <a:t>Know that in 2009, the Home Office destroyed the passenger records from the </a:t>
                      </a:r>
                      <a:r>
                        <a:rPr lang="en-GB" sz="900" dirty="0" err="1" smtClean="0">
                          <a:solidFill>
                            <a:srgbClr val="0070C0"/>
                          </a:solidFill>
                        </a:rPr>
                        <a:t>Windrush</a:t>
                      </a:r>
                      <a:r>
                        <a:rPr lang="en-GB" sz="900" dirty="0" smtClean="0">
                          <a:solidFill>
                            <a:srgbClr val="0070C0"/>
                          </a:solidFill>
                        </a:rPr>
                        <a:t>. Making it impossible for some to prove they lived in the UK legally. </a:t>
                      </a:r>
                    </a:p>
                    <a:p>
                      <a:pPr algn="l"/>
                      <a:r>
                        <a:rPr lang="en-GB" sz="900" dirty="0" smtClean="0">
                          <a:solidFill>
                            <a:srgbClr val="0070C0"/>
                          </a:solidFill>
                        </a:rPr>
                        <a:t>Know that a call for amnesty for those that had arrived between 1948 and 1971 followed</a:t>
                      </a:r>
                      <a:r>
                        <a:rPr lang="en-GB" sz="1000" dirty="0" smtClean="0">
                          <a:solidFill>
                            <a:srgbClr val="0070C0"/>
                          </a:solidFill>
                        </a:rPr>
                        <a:t>.</a:t>
                      </a:r>
                      <a:r>
                        <a:rPr lang="en-GB" sz="1000" baseline="0" dirty="0" smtClean="0">
                          <a:solidFill>
                            <a:srgbClr val="0070C0"/>
                          </a:solidFill>
                        </a:rPr>
                        <a:t> </a:t>
                      </a:r>
                    </a:p>
                    <a:p>
                      <a:pPr algn="l"/>
                      <a:r>
                        <a:rPr lang="en-GB" sz="900" baseline="0" dirty="0" smtClean="0">
                          <a:solidFill>
                            <a:srgbClr val="7030A0"/>
                          </a:solidFill>
                        </a:rPr>
                        <a:t>Know that Currently, we have the largest number of people fleeing violence and conflict trying to enter the UK since WW2.</a:t>
                      </a:r>
                    </a:p>
                    <a:p>
                      <a:pPr algn="l"/>
                      <a:r>
                        <a:rPr lang="en-GB" sz="900" baseline="0" dirty="0" smtClean="0">
                          <a:solidFill>
                            <a:srgbClr val="7030A0"/>
                          </a:solidFill>
                        </a:rPr>
                        <a:t>Know that in 2017, 1.3 million people fled their country of origin, and many of these tried to reach the UK.</a:t>
                      </a:r>
                    </a:p>
                    <a:p>
                      <a:pPr algn="l"/>
                      <a:r>
                        <a:rPr lang="en-GB" sz="900" baseline="0" dirty="0" smtClean="0">
                          <a:solidFill>
                            <a:srgbClr val="7030A0"/>
                          </a:solidFill>
                        </a:rPr>
                        <a:t>Know that the countries they are fleeing include Ukraine, Syria, Afghanistan, Southern Sudan, Somalia, the Congo and Myanmar</a:t>
                      </a:r>
                      <a:r>
                        <a:rPr lang="en-GB" sz="1000" baseline="0" dirty="0" smtClean="0">
                          <a:solidFill>
                            <a:srgbClr val="7030A0"/>
                          </a:solidFill>
                        </a:rPr>
                        <a:t>. </a:t>
                      </a:r>
                    </a:p>
                    <a:p>
                      <a:pPr algn="l"/>
                      <a:r>
                        <a:rPr lang="en-GB" sz="900" baseline="0" dirty="0" smtClean="0">
                          <a:solidFill>
                            <a:srgbClr val="7030A0"/>
                          </a:solidFill>
                        </a:rPr>
                        <a:t>Know that in 2016 and 2017, 121,300 refugees were hosted in the UK. This is just 0.18% of the UK’s population.</a:t>
                      </a:r>
                    </a:p>
                    <a:p>
                      <a:pPr algn="l"/>
                      <a:endParaRPr lang="en-GB" sz="1000" baseline="0" dirty="0" smtClean="0">
                        <a:solidFill>
                          <a:srgbClr val="7030A0"/>
                        </a:solidFill>
                      </a:endParaRPr>
                    </a:p>
                  </a:txBody>
                  <a:tcPr/>
                </a:tc>
                <a:tc rowSpan="7" hMerge="1">
                  <a:txBody>
                    <a:bodyPr/>
                    <a:lstStyle/>
                    <a:p>
                      <a:endParaRPr lang="en-GB" sz="1100" dirty="0" smtClean="0"/>
                    </a:p>
                  </a:txBody>
                  <a:tcPr/>
                </a:tc>
                <a:tc rowSpan="7" hMerge="1">
                  <a:txBody>
                    <a:bodyPr/>
                    <a:lstStyle/>
                    <a:p>
                      <a:endParaRPr lang="en-GB"/>
                    </a:p>
                  </a:txBody>
                  <a:tcPr/>
                </a:tc>
                <a:tc rowSpan="7" hMerge="1">
                  <a:txBody>
                    <a:bodyPr/>
                    <a:lstStyle/>
                    <a:p>
                      <a:endParaRPr lang="en-GB" sz="1100" dirty="0"/>
                    </a:p>
                  </a:txBody>
                  <a:tcPr/>
                </a:tc>
                <a:tc gridSpan="2">
                  <a:txBody>
                    <a:bodyPr/>
                    <a:lstStyle/>
                    <a:p>
                      <a:r>
                        <a:rPr lang="en-GB" sz="900" dirty="0" smtClean="0"/>
                        <a:t>Journey, migration, emigration, immigration,</a:t>
                      </a:r>
                      <a:r>
                        <a:rPr lang="en-GB" sz="900" baseline="0" dirty="0" smtClean="0"/>
                        <a:t> </a:t>
                      </a:r>
                      <a:r>
                        <a:rPr lang="en-GB" sz="900" dirty="0" smtClean="0"/>
                        <a:t>migrant, refugee, invader, settler, explorer,</a:t>
                      </a:r>
                      <a:r>
                        <a:rPr lang="en-GB" sz="900" baseline="0" dirty="0" smtClean="0"/>
                        <a:t> </a:t>
                      </a:r>
                      <a:r>
                        <a:rPr lang="en-GB" sz="900" dirty="0" smtClean="0"/>
                        <a:t>impact, voyage, status, Tudor,</a:t>
                      </a:r>
                      <a:r>
                        <a:rPr lang="en-GB" sz="900" baseline="0" dirty="0" smtClean="0"/>
                        <a:t> </a:t>
                      </a:r>
                      <a:r>
                        <a:rPr lang="en-GB" sz="900" dirty="0" smtClean="0"/>
                        <a:t>indigenous,</a:t>
                      </a:r>
                      <a:r>
                        <a:rPr lang="en-GB" sz="900" baseline="0" dirty="0" smtClean="0"/>
                        <a:t> </a:t>
                      </a:r>
                      <a:r>
                        <a:rPr lang="en-GB" sz="900" dirty="0" smtClean="0"/>
                        <a:t>portrait, symbol, adventurer, charter,</a:t>
                      </a:r>
                      <a:r>
                        <a:rPr lang="en-GB" sz="900" baseline="0" dirty="0" smtClean="0"/>
                        <a:t> </a:t>
                      </a:r>
                      <a:r>
                        <a:rPr lang="en-GB" sz="900" dirty="0" smtClean="0"/>
                        <a:t>Edwardian, sentimental, class, fact, opinion,</a:t>
                      </a:r>
                      <a:r>
                        <a:rPr lang="en-GB" sz="900" baseline="0" dirty="0" smtClean="0"/>
                        <a:t> </a:t>
                      </a:r>
                      <a:r>
                        <a:rPr lang="en-GB" sz="900" dirty="0" smtClean="0"/>
                        <a:t>persecution, anti-Semitism,</a:t>
                      </a:r>
                      <a:r>
                        <a:rPr lang="en-GB" sz="900" baseline="0" dirty="0" smtClean="0"/>
                        <a:t> </a:t>
                      </a:r>
                      <a:r>
                        <a:rPr lang="en-GB" sz="900" dirty="0" smtClean="0"/>
                        <a:t>pogrom,</a:t>
                      </a:r>
                      <a:r>
                        <a:rPr lang="en-GB" sz="900" baseline="0" dirty="0" smtClean="0"/>
                        <a:t> </a:t>
                      </a:r>
                      <a:r>
                        <a:rPr lang="en-GB" sz="900" dirty="0" err="1" smtClean="0"/>
                        <a:t>Kindertransport</a:t>
                      </a:r>
                      <a:r>
                        <a:rPr lang="en-GB" sz="900" dirty="0" smtClean="0"/>
                        <a:t>, Great Depression, prejudice,</a:t>
                      </a:r>
                      <a:r>
                        <a:rPr lang="en-GB" sz="900" baseline="0" dirty="0" smtClean="0"/>
                        <a:t> </a:t>
                      </a:r>
                      <a:r>
                        <a:rPr lang="en-GB" sz="900" dirty="0" smtClean="0"/>
                        <a:t>discrimination, settle, interpretation, British</a:t>
                      </a:r>
                      <a:r>
                        <a:rPr lang="en-GB" sz="900" baseline="0" dirty="0" smtClean="0"/>
                        <a:t> </a:t>
                      </a:r>
                      <a:r>
                        <a:rPr lang="en-GB" sz="900" dirty="0" smtClean="0"/>
                        <a:t>Empire, calypso, colour-bar, asylum seeker,</a:t>
                      </a:r>
                      <a:r>
                        <a:rPr lang="en-GB" sz="900" baseline="0" dirty="0" smtClean="0"/>
                        <a:t> </a:t>
                      </a:r>
                      <a:r>
                        <a:rPr lang="en-GB" sz="900" dirty="0" smtClean="0"/>
                        <a:t>economic migrant, illegal immigrant.</a:t>
                      </a:r>
                      <a:endParaRPr lang="en-GB" sz="900" dirty="0"/>
                    </a:p>
                  </a:txBody>
                  <a:tcPr/>
                </a:tc>
                <a:tc hMerge="1">
                  <a:txBody>
                    <a:bodyPr/>
                    <a:lstStyle/>
                    <a:p>
                      <a:endParaRPr lang="en-GB" dirty="0"/>
                    </a:p>
                  </a:txBody>
                  <a:tcPr/>
                </a:tc>
                <a:extLst>
                  <a:ext uri="{0D108BD9-81ED-4DB2-BD59-A6C34878D82A}">
                    <a16:rowId xmlns:a16="http://schemas.microsoft.com/office/drawing/2014/main" val="1267818584"/>
                  </a:ext>
                </a:extLst>
              </a:tr>
              <a:tr h="253701">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r>
                        <a:rPr lang="en-GB" sz="1100" dirty="0" smtClean="0"/>
                        <a:t>Key People</a:t>
                      </a:r>
                      <a:endParaRPr lang="en-GB" sz="1100" dirty="0"/>
                    </a:p>
                  </a:txBody>
                  <a:tcPr/>
                </a:tc>
                <a:tc>
                  <a:txBody>
                    <a:bodyPr/>
                    <a:lstStyle/>
                    <a:p>
                      <a:r>
                        <a:rPr lang="en-GB" sz="1100" dirty="0" smtClean="0"/>
                        <a:t>Linked Texts</a:t>
                      </a:r>
                      <a:endParaRPr lang="en-GB" sz="1100" dirty="0"/>
                    </a:p>
                  </a:txBody>
                  <a:tcPr/>
                </a:tc>
                <a:extLst>
                  <a:ext uri="{0D108BD9-81ED-4DB2-BD59-A6C34878D82A}">
                    <a16:rowId xmlns:a16="http://schemas.microsoft.com/office/drawing/2014/main" val="1698299168"/>
                  </a:ext>
                </a:extLst>
              </a:tr>
              <a:tr h="1571271">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r>
                        <a:rPr lang="en-GB" sz="900" dirty="0" smtClean="0"/>
                        <a:t>Sir</a:t>
                      </a:r>
                      <a:r>
                        <a:rPr lang="en-GB" sz="900" baseline="0" dirty="0" smtClean="0"/>
                        <a:t> </a:t>
                      </a:r>
                      <a:r>
                        <a:rPr lang="en-GB" sz="900" dirty="0" smtClean="0"/>
                        <a:t>Walter</a:t>
                      </a:r>
                      <a:r>
                        <a:rPr lang="en-GB" sz="900" baseline="0" dirty="0" smtClean="0"/>
                        <a:t> Raleigh</a:t>
                      </a:r>
                    </a:p>
                    <a:p>
                      <a:r>
                        <a:rPr lang="en-GB" sz="900" baseline="0" dirty="0" smtClean="0"/>
                        <a:t>Queen Elizabeth I</a:t>
                      </a:r>
                    </a:p>
                    <a:p>
                      <a:r>
                        <a:rPr lang="en-GB" sz="900" baseline="0" smtClean="0"/>
                        <a:t>The Rice family</a:t>
                      </a:r>
                    </a:p>
                    <a:p>
                      <a:endParaRPr lang="en-GB" sz="900" dirty="0" smtClean="0"/>
                    </a:p>
                  </a:txBody>
                  <a:tcPr/>
                </a:tc>
                <a:tc>
                  <a:txBody>
                    <a:bodyPr/>
                    <a:lstStyle/>
                    <a:p>
                      <a:r>
                        <a:rPr lang="en-GB" sz="900" dirty="0" smtClean="0"/>
                        <a:t>‘Titanic’ by Anna </a:t>
                      </a:r>
                      <a:r>
                        <a:rPr lang="en-GB" sz="900" dirty="0" err="1" smtClean="0"/>
                        <a:t>Claybourne</a:t>
                      </a:r>
                      <a:r>
                        <a:rPr lang="en-GB" sz="900" dirty="0" smtClean="0"/>
                        <a:t> and Katie </a:t>
                      </a:r>
                      <a:r>
                        <a:rPr lang="en-GB" sz="900" dirty="0" err="1" smtClean="0"/>
                        <a:t>Daynes</a:t>
                      </a:r>
                      <a:r>
                        <a:rPr lang="en-GB" sz="900" dirty="0" smtClean="0"/>
                        <a:t>.</a:t>
                      </a:r>
                      <a:r>
                        <a:rPr lang="en-GB" sz="900" baseline="0" dirty="0" smtClean="0"/>
                        <a:t> ‘</a:t>
                      </a:r>
                      <a:r>
                        <a:rPr lang="en-GB" sz="900" dirty="0" smtClean="0"/>
                        <a:t>Polar the Titanic Bear’ by Daisy Corning Stone</a:t>
                      </a:r>
                      <a:r>
                        <a:rPr lang="en-GB" sz="900" baseline="0" dirty="0" smtClean="0"/>
                        <a:t> </a:t>
                      </a:r>
                      <a:r>
                        <a:rPr lang="en-GB" sz="900" dirty="0" err="1" smtClean="0"/>
                        <a:t>Speddon</a:t>
                      </a:r>
                      <a:r>
                        <a:rPr lang="en-GB" sz="900" dirty="0" smtClean="0"/>
                        <a:t>.</a:t>
                      </a:r>
                      <a:r>
                        <a:rPr lang="en-GB" sz="900" baseline="0" dirty="0" smtClean="0"/>
                        <a:t> ‘</a:t>
                      </a:r>
                      <a:r>
                        <a:rPr lang="en-GB" sz="900" dirty="0" smtClean="0"/>
                        <a:t>The Story of Titanic for Children’ by Joe</a:t>
                      </a:r>
                    </a:p>
                    <a:p>
                      <a:r>
                        <a:rPr lang="en-GB" sz="900" dirty="0" err="1" smtClean="0"/>
                        <a:t>Fullman</a:t>
                      </a:r>
                      <a:r>
                        <a:rPr lang="en-GB" sz="900" dirty="0" smtClean="0"/>
                        <a:t>.</a:t>
                      </a:r>
                      <a:r>
                        <a:rPr lang="en-GB" sz="900" baseline="0" dirty="0" smtClean="0"/>
                        <a:t> ‘</a:t>
                      </a:r>
                      <a:r>
                        <a:rPr lang="en-GB" sz="900" dirty="0" smtClean="0"/>
                        <a:t>Titanic (I Was There)’ by Margi McAllister.</a:t>
                      </a:r>
                      <a:r>
                        <a:rPr lang="en-GB" sz="900" baseline="0" dirty="0" smtClean="0"/>
                        <a:t> ‘</a:t>
                      </a:r>
                      <a:r>
                        <a:rPr lang="en-GB" sz="900" dirty="0" err="1" smtClean="0"/>
                        <a:t>Kaspar</a:t>
                      </a:r>
                      <a:r>
                        <a:rPr lang="en-GB" sz="900" dirty="0" smtClean="0"/>
                        <a:t>: Prince of Cats’ by Michael </a:t>
                      </a:r>
                      <a:r>
                        <a:rPr lang="en-GB" sz="900" dirty="0" err="1" smtClean="0"/>
                        <a:t>Morpurgo</a:t>
                      </a:r>
                      <a:r>
                        <a:rPr lang="en-GB" sz="900" dirty="0" smtClean="0"/>
                        <a:t>.</a:t>
                      </a:r>
                      <a:r>
                        <a:rPr lang="en-GB" sz="900" baseline="0" dirty="0" smtClean="0"/>
                        <a:t> ‘</a:t>
                      </a:r>
                      <a:r>
                        <a:rPr lang="en-GB" sz="900" dirty="0" smtClean="0"/>
                        <a:t>You Wouldn’t Want to Sail on the Titanic’ by</a:t>
                      </a:r>
                      <a:r>
                        <a:rPr lang="en-GB" sz="900" baseline="0" dirty="0" smtClean="0"/>
                        <a:t> </a:t>
                      </a:r>
                      <a:r>
                        <a:rPr lang="en-GB" sz="900" dirty="0" smtClean="0"/>
                        <a:t>David Stewart.</a:t>
                      </a:r>
                      <a:r>
                        <a:rPr lang="en-GB" sz="900" baseline="0" dirty="0" smtClean="0"/>
                        <a:t> ‘</a:t>
                      </a:r>
                      <a:r>
                        <a:rPr lang="en-GB" sz="900" dirty="0" smtClean="0"/>
                        <a:t>Journeys: The Story of Migration to Britain’</a:t>
                      </a:r>
                      <a:r>
                        <a:rPr lang="en-GB" sz="900" baseline="0" dirty="0" smtClean="0"/>
                        <a:t> </a:t>
                      </a:r>
                      <a:r>
                        <a:rPr lang="en-GB" sz="900" dirty="0" smtClean="0"/>
                        <a:t>by Dan Lyndon-Cohen (Rising Stars Reading) </a:t>
                      </a:r>
                      <a:endParaRPr lang="en-GB" sz="900" dirty="0"/>
                    </a:p>
                  </a:txBody>
                  <a:tcPr/>
                </a:tc>
                <a:extLst>
                  <a:ext uri="{0D108BD9-81ED-4DB2-BD59-A6C34878D82A}">
                    <a16:rowId xmlns:a16="http://schemas.microsoft.com/office/drawing/2014/main" val="3817116731"/>
                  </a:ext>
                </a:extLst>
              </a:tr>
              <a:tr h="253701">
                <a:tc gridSpan="2">
                  <a:txBody>
                    <a:bodyPr/>
                    <a:lstStyle/>
                    <a:p>
                      <a:pPr algn="ctr"/>
                      <a:r>
                        <a:rPr lang="en-GB" sz="1100" dirty="0" smtClean="0"/>
                        <a:t>Prior Learning</a:t>
                      </a:r>
                      <a:endParaRPr lang="en-GB" sz="1100" dirty="0"/>
                    </a:p>
                  </a:txBody>
                  <a:tcPr/>
                </a:tc>
                <a:tc h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gridSpan="2">
                  <a:txBody>
                    <a:bodyPr/>
                    <a:lstStyle/>
                    <a:p>
                      <a:pPr algn="ctr"/>
                      <a:r>
                        <a:rPr lang="en-GB" sz="1100" dirty="0" smtClean="0"/>
                        <a:t>Disciplinary Knowledge</a:t>
                      </a:r>
                      <a:endParaRPr lang="en-GB" sz="1100" dirty="0"/>
                    </a:p>
                  </a:txBody>
                  <a:tcPr/>
                </a:tc>
                <a:tc hMerge="1">
                  <a:txBody>
                    <a:bodyPr/>
                    <a:lstStyle/>
                    <a:p>
                      <a:endParaRPr lang="en-GB" sz="1100" dirty="0"/>
                    </a:p>
                  </a:txBody>
                  <a:tcPr/>
                </a:tc>
                <a:extLst>
                  <a:ext uri="{0D108BD9-81ED-4DB2-BD59-A6C34878D82A}">
                    <a16:rowId xmlns:a16="http://schemas.microsoft.com/office/drawing/2014/main" val="2656242789"/>
                  </a:ext>
                </a:extLst>
              </a:tr>
              <a:tr h="1238660">
                <a:tc gridSpan="2">
                  <a:txBody>
                    <a:bodyPr/>
                    <a:lstStyle/>
                    <a:p>
                      <a:r>
                        <a:rPr lang="en-GB" sz="1100" dirty="0" smtClean="0"/>
                        <a:t>Y4: Roman Britain - What happened when the Romans came to Britain?</a:t>
                      </a:r>
                    </a:p>
                    <a:p>
                      <a:endParaRPr lang="en-GB" sz="400" dirty="0" smtClean="0"/>
                    </a:p>
                    <a:p>
                      <a:r>
                        <a:rPr lang="en-GB" sz="1100" dirty="0" smtClean="0"/>
                        <a:t>Y5: The Anglo-Saxons - Was the Anglo-Saxon period really a Dark Age?</a:t>
                      </a:r>
                    </a:p>
                    <a:p>
                      <a:endParaRPr lang="en-GB" sz="400" dirty="0" smtClean="0"/>
                    </a:p>
                    <a:p>
                      <a:r>
                        <a:rPr lang="en-GB" sz="1100" dirty="0" smtClean="0"/>
                        <a:t>Y5: The Vikings  - Would the Vikings do anything for money?</a:t>
                      </a:r>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rowSpan="3" gridSpan="2">
                  <a:txBody>
                    <a:bodyPr/>
                    <a:lstStyle/>
                    <a:p>
                      <a:r>
                        <a:rPr lang="en-GB" sz="900" dirty="0" smtClean="0"/>
                        <a:t>To be able to use existing knowledge of history to place events</a:t>
                      </a:r>
                      <a:r>
                        <a:rPr lang="en-GB" sz="900" baseline="0" dirty="0" smtClean="0"/>
                        <a:t> linked to migration.</a:t>
                      </a:r>
                    </a:p>
                    <a:p>
                      <a:r>
                        <a:rPr lang="en-GB" sz="900" dirty="0" smtClean="0"/>
                        <a:t>To be able to construct informed responses to historical questions </a:t>
                      </a:r>
                    </a:p>
                    <a:p>
                      <a:r>
                        <a:rPr lang="en-GB" sz="900" dirty="0" smtClean="0"/>
                        <a:t>To be able to select and organise relevant historical information on migration.</a:t>
                      </a:r>
                    </a:p>
                    <a:p>
                      <a:r>
                        <a:rPr lang="en-GB" sz="900" dirty="0" smtClean="0"/>
                        <a:t>To be able to recognise how and why life changed in Britain during these periods</a:t>
                      </a:r>
                    </a:p>
                    <a:p>
                      <a:r>
                        <a:rPr lang="en-GB" sz="900" dirty="0" smtClean="0"/>
                        <a:t>To be able to describe the cultural/religious differences as they appeared during this time period.</a:t>
                      </a:r>
                    </a:p>
                    <a:p>
                      <a:r>
                        <a:rPr lang="en-GB" sz="900" dirty="0" smtClean="0"/>
                        <a:t>To be able to identify the significant events that brought about the most change during this period </a:t>
                      </a:r>
                    </a:p>
                    <a:p>
                      <a:r>
                        <a:rPr lang="en-GB" sz="900" dirty="0" smtClean="0"/>
                        <a:t>To be able to give reasons for historical change in Britain and wider world influences</a:t>
                      </a:r>
                    </a:p>
                    <a:p>
                      <a:r>
                        <a:rPr lang="en-GB" sz="900" dirty="0" smtClean="0"/>
                        <a:t>To be able to identify historically significant people, events and situations.</a:t>
                      </a:r>
                      <a:r>
                        <a:rPr lang="en-GB" sz="900" baseline="0" dirty="0" smtClean="0"/>
                        <a:t> </a:t>
                      </a:r>
                      <a:endParaRPr lang="en-GB" sz="900" dirty="0" smtClean="0"/>
                    </a:p>
                  </a:txBody>
                  <a:tcPr/>
                </a:tc>
                <a:tc rowSpan="3" hMerge="1">
                  <a:txBody>
                    <a:bodyPr/>
                    <a:lstStyle/>
                    <a:p>
                      <a:endParaRPr lang="en-GB" sz="1100" dirty="0"/>
                    </a:p>
                  </a:txBody>
                  <a:tcPr/>
                </a:tc>
                <a:extLst>
                  <a:ext uri="{0D108BD9-81ED-4DB2-BD59-A6C34878D82A}">
                    <a16:rowId xmlns:a16="http://schemas.microsoft.com/office/drawing/2014/main" val="1740481448"/>
                  </a:ext>
                </a:extLst>
              </a:tr>
              <a:tr h="253701">
                <a:tc gridSpan="2">
                  <a:txBody>
                    <a:bodyPr/>
                    <a:lstStyle/>
                    <a:p>
                      <a:pPr algn="ctr"/>
                      <a:r>
                        <a:rPr lang="en-GB" sz="1100" dirty="0" smtClean="0"/>
                        <a:t>Future Learning</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857866412"/>
                  </a:ext>
                </a:extLst>
              </a:tr>
              <a:tr h="1104348">
                <a:tc gridSpan="2">
                  <a:txBody>
                    <a:bodyPr/>
                    <a:lstStyle/>
                    <a:p>
                      <a:r>
                        <a:rPr lang="en-GB" sz="1100" dirty="0" smtClean="0"/>
                        <a:t>Y6:</a:t>
                      </a:r>
                      <a:r>
                        <a:rPr lang="en-GB" sz="1100" baseline="0" dirty="0" smtClean="0"/>
                        <a:t> The impact of War - Did WW1 or WW2 have the biggest impact on our locality?</a:t>
                      </a:r>
                      <a:endParaRPr lang="en-GB" sz="1100" dirty="0" smtClean="0"/>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20928782"/>
                  </a:ext>
                </a:extLst>
              </a:tr>
              <a:tr h="253701">
                <a:tc gridSpan="8">
                  <a:txBody>
                    <a:bodyPr/>
                    <a:lstStyle/>
                    <a:p>
                      <a:pPr algn="ctr"/>
                      <a:r>
                        <a:rPr lang="en-GB" sz="1100" dirty="0" smtClean="0"/>
                        <a:t>Teaching Ideas</a:t>
                      </a:r>
                      <a:endParaRPr lang="en-GB" sz="1100" dirty="0"/>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9749139"/>
                  </a:ext>
                </a:extLst>
              </a:tr>
              <a:tr h="448720">
                <a:tc>
                  <a:txBody>
                    <a:bodyPr/>
                    <a:lstStyle/>
                    <a:p>
                      <a:pPr algn="ctr"/>
                      <a:r>
                        <a:rPr lang="en-GB" sz="1100" u="sng" dirty="0" smtClean="0"/>
                        <a:t>Historical Enquiry</a:t>
                      </a:r>
                    </a:p>
                    <a:p>
                      <a:pPr algn="ctr"/>
                      <a:r>
                        <a:rPr lang="en-GB" sz="1100" u="sng" dirty="0" smtClean="0"/>
                        <a:t>Understand Chronology</a:t>
                      </a:r>
                    </a:p>
                  </a:txBody>
                  <a:tcPr/>
                </a:tc>
                <a:tc gridSpan="2">
                  <a:txBody>
                    <a:bodyPr/>
                    <a:lstStyle/>
                    <a:p>
                      <a:pPr algn="ctr"/>
                      <a:r>
                        <a:rPr lang="en-GB" sz="1100" u="sng" dirty="0" smtClean="0"/>
                        <a:t>Communicate Historically </a:t>
                      </a:r>
                    </a:p>
                    <a:p>
                      <a:pPr algn="ctr"/>
                      <a:r>
                        <a:rPr lang="en-GB" sz="1100" u="sng" dirty="0" smtClean="0"/>
                        <a:t>Interpret Historically </a:t>
                      </a:r>
                      <a:endParaRPr lang="en-GB" sz="1100" u="sng" dirty="0"/>
                    </a:p>
                  </a:txBody>
                  <a:tcPr/>
                </a:tc>
                <a:tc hMerge="1">
                  <a:txBody>
                    <a:bodyPr/>
                    <a:lstStyle/>
                    <a:p>
                      <a:endParaRPr lang="en-GB"/>
                    </a:p>
                  </a:txBody>
                  <a:tcPr/>
                </a:tc>
                <a:tc>
                  <a:txBody>
                    <a:bodyPr/>
                    <a:lstStyle/>
                    <a:p>
                      <a:pPr algn="ctr"/>
                      <a:r>
                        <a:rPr lang="en-GB" sz="1100" u="sng" dirty="0" smtClean="0"/>
                        <a:t>Historical Enquiry</a:t>
                      </a:r>
                    </a:p>
                    <a:p>
                      <a:pPr algn="ctr"/>
                      <a:r>
                        <a:rPr lang="en-GB" sz="1100" u="sng" dirty="0" smtClean="0"/>
                        <a:t>Communicate Historically </a:t>
                      </a:r>
                    </a:p>
                  </a:txBody>
                  <a:tcPr/>
                </a:tc>
                <a:tc>
                  <a:txBody>
                    <a:bodyPr/>
                    <a:lstStyle/>
                    <a:p>
                      <a:pPr algn="ctr"/>
                      <a:r>
                        <a:rPr lang="en-GB" sz="1100" u="sng" dirty="0" smtClean="0"/>
                        <a:t>Historical Enquiry</a:t>
                      </a:r>
                    </a:p>
                    <a:p>
                      <a:pPr algn="ctr"/>
                      <a:r>
                        <a:rPr lang="en-GB" sz="1100" u="sng" dirty="0" smtClean="0"/>
                        <a:t>Understand Chronology</a:t>
                      </a:r>
                    </a:p>
                  </a:txBody>
                  <a:tcPr/>
                </a:tc>
                <a:tc gridSpan="2">
                  <a:txBody>
                    <a:bodyPr/>
                    <a:lstStyle/>
                    <a:p>
                      <a:pPr algn="ctr"/>
                      <a:r>
                        <a:rPr lang="en-GB" sz="1100" u="sng" dirty="0" smtClean="0"/>
                        <a:t>Historical Enquiry</a:t>
                      </a:r>
                    </a:p>
                  </a:txBody>
                  <a:tcPr/>
                </a:tc>
                <a:tc h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u="sng" dirty="0" smtClean="0"/>
                        <a:t>Communicate Historically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u="sng" dirty="0" smtClean="0"/>
                        <a:t>Interpret Historically </a:t>
                      </a:r>
                    </a:p>
                  </a:txBody>
                  <a:tcPr/>
                </a:tc>
                <a:extLst>
                  <a:ext uri="{0D108BD9-81ED-4DB2-BD59-A6C34878D82A}">
                    <a16:rowId xmlns:a16="http://schemas.microsoft.com/office/drawing/2014/main" val="560451775"/>
                  </a:ext>
                </a:extLst>
              </a:tr>
              <a:tr h="1032431">
                <a:tc>
                  <a:txBody>
                    <a:bodyPr/>
                    <a:lstStyle/>
                    <a:p>
                      <a:pPr algn="ctr"/>
                      <a:r>
                        <a:rPr lang="en-GB" sz="900" dirty="0" smtClean="0">
                          <a:solidFill>
                            <a:srgbClr val="FF0000"/>
                          </a:solidFill>
                        </a:rPr>
                        <a:t>What makes people go on a journey?</a:t>
                      </a:r>
                      <a:endParaRPr lang="en-GB" sz="900" dirty="0">
                        <a:solidFill>
                          <a:srgbClr val="FF0000"/>
                        </a:solidFill>
                      </a:endParaRP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srgbClr val="FF6600"/>
                          </a:solidFill>
                          <a:effectLst/>
                          <a:uLnTx/>
                          <a:uFillTx/>
                          <a:latin typeface="+mn-lt"/>
                          <a:ea typeface="+mn-ea"/>
                          <a:cs typeface="+mn-cs"/>
                        </a:rPr>
                        <a:t>Was Walter Raleigh just in it for the money?</a:t>
                      </a:r>
                      <a:endParaRPr lang="en-GB" sz="900" dirty="0"/>
                    </a:p>
                  </a:txBody>
                  <a:tcPr/>
                </a:tc>
                <a:tc hMerge="1">
                  <a:txBody>
                    <a:bodyPr/>
                    <a:lstStyle/>
                    <a:p>
                      <a:endParaRPr lang="en-GB"/>
                    </a:p>
                  </a:txBody>
                  <a:tcPr/>
                </a:tc>
                <a:tc>
                  <a:txBody>
                    <a:bodyPr/>
                    <a:lstStyle/>
                    <a:p>
                      <a:pPr algn="ctr"/>
                      <a:r>
                        <a:rPr lang="en-GB" sz="900" dirty="0" smtClean="0">
                          <a:solidFill>
                            <a:srgbClr val="FFC000"/>
                          </a:solidFill>
                        </a:rPr>
                        <a:t>Why did the Irish 3rd class passengers on the Titanic make the journey to America?</a:t>
                      </a:r>
                      <a:endParaRPr lang="en-GB" sz="900" dirty="0">
                        <a:solidFill>
                          <a:srgbClr val="FFC000"/>
                        </a:solidFill>
                      </a:endParaRPr>
                    </a:p>
                  </a:txBody>
                  <a:tcPr/>
                </a:tc>
                <a:tc>
                  <a:txBody>
                    <a:bodyPr/>
                    <a:lstStyle/>
                    <a:p>
                      <a:pPr algn="ctr"/>
                      <a:r>
                        <a:rPr lang="en-GB" sz="900" dirty="0" smtClean="0">
                          <a:solidFill>
                            <a:srgbClr val="00CC00"/>
                          </a:solidFill>
                        </a:rPr>
                        <a:t>How did Vera </a:t>
                      </a:r>
                      <a:r>
                        <a:rPr lang="en-GB" sz="900" dirty="0" err="1" smtClean="0">
                          <a:solidFill>
                            <a:srgbClr val="00CC00"/>
                          </a:solidFill>
                        </a:rPr>
                        <a:t>Schaufeld</a:t>
                      </a:r>
                      <a:r>
                        <a:rPr lang="en-GB" sz="900" dirty="0" smtClean="0">
                          <a:solidFill>
                            <a:srgbClr val="00CC00"/>
                          </a:solidFill>
                        </a:rPr>
                        <a:t> become a refugee? </a:t>
                      </a:r>
                      <a:endParaRPr lang="en-GB" sz="900" dirty="0">
                        <a:solidFill>
                          <a:srgbClr val="00CC00"/>
                        </a:solidFill>
                      </a:endParaRPr>
                    </a:p>
                  </a:txBody>
                  <a:tcPr/>
                </a:tc>
                <a:tc gridSpan="2">
                  <a:txBody>
                    <a:bodyPr/>
                    <a:lstStyle/>
                    <a:p>
                      <a:pPr algn="ctr"/>
                      <a:r>
                        <a:rPr lang="en-GB" sz="900" dirty="0" smtClean="0">
                          <a:solidFill>
                            <a:srgbClr val="0070C0"/>
                          </a:solidFill>
                        </a:rPr>
                        <a:t>Why did people sail on the Empire </a:t>
                      </a:r>
                      <a:r>
                        <a:rPr lang="en-GB" sz="900" dirty="0" err="1" smtClean="0">
                          <a:solidFill>
                            <a:srgbClr val="0070C0"/>
                          </a:solidFill>
                        </a:rPr>
                        <a:t>Windrush</a:t>
                      </a:r>
                      <a:r>
                        <a:rPr lang="en-GB" sz="900" dirty="0" smtClean="0">
                          <a:solidFill>
                            <a:srgbClr val="0070C0"/>
                          </a:solidFill>
                        </a:rPr>
                        <a:t>?</a:t>
                      </a:r>
                      <a:endParaRPr lang="en-GB" sz="900" dirty="0">
                        <a:solidFill>
                          <a:srgbClr val="0070C0"/>
                        </a:solidFill>
                      </a:endParaRPr>
                    </a:p>
                  </a:txBody>
                  <a:tcPr/>
                </a:tc>
                <a:tc hMerge="1">
                  <a:txBody>
                    <a:bodyPr/>
                    <a:lstStyle/>
                    <a:p>
                      <a:endParaRPr lang="en-GB"/>
                    </a:p>
                  </a:txBody>
                  <a:tcPr/>
                </a:tc>
                <a:tc>
                  <a:txBody>
                    <a:bodyPr/>
                    <a:lstStyle/>
                    <a:p>
                      <a:pPr algn="ctr"/>
                      <a:r>
                        <a:rPr lang="en-GB" sz="900" dirty="0" smtClean="0">
                          <a:solidFill>
                            <a:srgbClr val="7030A0"/>
                          </a:solidFill>
                        </a:rPr>
                        <a:t>Big Question?</a:t>
                      </a:r>
                      <a:r>
                        <a:rPr lang="en-GB" sz="900" baseline="0" dirty="0" smtClean="0">
                          <a:solidFill>
                            <a:srgbClr val="7030A0"/>
                          </a:solidFill>
                        </a:rPr>
                        <a:t> </a:t>
                      </a:r>
                    </a:p>
                    <a:p>
                      <a:pPr algn="ctr"/>
                      <a:r>
                        <a:rPr lang="en-GB" sz="900" dirty="0" smtClean="0">
                          <a:solidFill>
                            <a:srgbClr val="7030A0"/>
                          </a:solidFill>
                        </a:rPr>
                        <a:t>What makes refugees go on a difficult journey today?</a:t>
                      </a:r>
                      <a:endParaRPr lang="en-GB" sz="900" dirty="0">
                        <a:solidFill>
                          <a:srgbClr val="7030A0"/>
                        </a:solidFill>
                      </a:endParaRPr>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30086" y="8941773"/>
            <a:ext cx="12141426" cy="369332"/>
          </a:xfrm>
          <a:prstGeom prst="rect">
            <a:avLst/>
          </a:prstGeom>
          <a:solidFill>
            <a:schemeClr val="bg1">
              <a:lumMod val="85000"/>
            </a:schemeClr>
          </a:solidFill>
          <a:ln>
            <a:solidFill>
              <a:schemeClr val="tx1"/>
            </a:solidFill>
          </a:ln>
        </p:spPr>
        <p:txBody>
          <a:bodyPr wrap="square" rtlCol="0">
            <a:spAutoFit/>
          </a:bodyPr>
          <a:lstStyle/>
          <a:p>
            <a:pPr lvl="0" algn="ctr">
              <a:defRPr/>
            </a:pP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Big Finish – </a:t>
            </a:r>
            <a:r>
              <a:rPr lang="en-GB" b="1" noProof="0" dirty="0" smtClean="0">
                <a:solidFill>
                  <a:prstClr val="black"/>
                </a:solidFill>
              </a:rPr>
              <a:t>What makes refugees go on a difficult journey? </a:t>
            </a:r>
            <a:endParaRPr lang="en-GB" b="1" dirty="0">
              <a:solidFill>
                <a:prstClr val="black"/>
              </a:solidFill>
            </a:endParaRPr>
          </a:p>
        </p:txBody>
      </p:sp>
      <p:pic>
        <p:nvPicPr>
          <p:cNvPr id="14" name="Picture 13"/>
          <p:cNvPicPr>
            <a:picLocks noChangeAspect="1"/>
          </p:cNvPicPr>
          <p:nvPr/>
        </p:nvPicPr>
        <p:blipFill>
          <a:blip r:embed="rId5">
            <a:extLst>
              <a:ext uri="{BEBA8EAE-BF5A-486C-A8C5-ECC9F3942E4B}">
                <a14:imgProps xmlns:a14="http://schemas.microsoft.com/office/drawing/2010/main">
                  <a14:imgLayer r:embed="rId6">
                    <a14:imgEffect>
                      <a14:backgroundRemoval t="796" b="99204" l="5596" r="100000">
                        <a14:foregroundMark x1="66667" y1="29443" x2="66667" y2="29443"/>
                        <a14:foregroundMark x1="56934" y1="56764" x2="56934" y2="56764"/>
                      </a14:backgroundRemoval>
                    </a14:imgEffect>
                  </a14:imgLayer>
                </a14:imgProps>
              </a:ext>
            </a:extLst>
          </a:blip>
          <a:stretch>
            <a:fillRect/>
          </a:stretch>
        </p:blipFill>
        <p:spPr>
          <a:xfrm>
            <a:off x="793885" y="8187148"/>
            <a:ext cx="401631" cy="378155"/>
          </a:xfrm>
          <a:prstGeom prst="rect">
            <a:avLst/>
          </a:prstGeom>
        </p:spPr>
      </p:pic>
      <p:pic>
        <p:nvPicPr>
          <p:cNvPr id="19" name="Picture 18"/>
          <p:cNvPicPr>
            <a:picLocks noChangeAspect="1"/>
          </p:cNvPicPr>
          <p:nvPr/>
        </p:nvPicPr>
        <p:blipFill>
          <a:blip r:embed="rId5">
            <a:extLst>
              <a:ext uri="{BEBA8EAE-BF5A-486C-A8C5-ECC9F3942E4B}">
                <a14:imgProps xmlns:a14="http://schemas.microsoft.com/office/drawing/2010/main">
                  <a14:imgLayer r:embed="rId6">
                    <a14:imgEffect>
                      <a14:backgroundRemoval t="796" b="99204" l="5596" r="100000">
                        <a14:foregroundMark x1="66667" y1="29443" x2="66667" y2="29443"/>
                        <a14:foregroundMark x1="56934" y1="56764" x2="56934" y2="56764"/>
                      </a14:backgroundRemoval>
                    </a14:imgEffect>
                  </a14:imgLayer>
                </a14:imgProps>
              </a:ext>
            </a:extLst>
          </a:blip>
          <a:stretch>
            <a:fillRect/>
          </a:stretch>
        </p:blipFill>
        <p:spPr>
          <a:xfrm>
            <a:off x="4691611" y="8335711"/>
            <a:ext cx="401631" cy="378155"/>
          </a:xfrm>
          <a:prstGeom prst="rect">
            <a:avLst/>
          </a:prstGeom>
        </p:spPr>
      </p:pic>
      <p:pic>
        <p:nvPicPr>
          <p:cNvPr id="25" name="Picture 24"/>
          <p:cNvPicPr>
            <a:picLocks noChangeAspect="1"/>
          </p:cNvPicPr>
          <p:nvPr/>
        </p:nvPicPr>
        <p:blipFill>
          <a:blip r:embed="rId5">
            <a:extLst>
              <a:ext uri="{BEBA8EAE-BF5A-486C-A8C5-ECC9F3942E4B}">
                <a14:imgProps xmlns:a14="http://schemas.microsoft.com/office/drawing/2010/main">
                  <a14:imgLayer r:embed="rId6">
                    <a14:imgEffect>
                      <a14:backgroundRemoval t="796" b="99204" l="5596" r="100000">
                        <a14:foregroundMark x1="66667" y1="29443" x2="66667" y2="29443"/>
                        <a14:foregroundMark x1="56934" y1="56764" x2="56934" y2="56764"/>
                      </a14:backgroundRemoval>
                    </a14:imgEffect>
                  </a14:imgLayer>
                </a14:imgProps>
              </a:ext>
            </a:extLst>
          </a:blip>
          <a:stretch>
            <a:fillRect/>
          </a:stretch>
        </p:blipFill>
        <p:spPr>
          <a:xfrm>
            <a:off x="8879543" y="8243083"/>
            <a:ext cx="401631" cy="378155"/>
          </a:xfrm>
          <a:prstGeom prst="rect">
            <a:avLst/>
          </a:prstGeom>
        </p:spPr>
      </p:pic>
      <p:sp>
        <p:nvSpPr>
          <p:cNvPr id="28" name="TextBox 27"/>
          <p:cNvSpPr txBox="1"/>
          <p:nvPr/>
        </p:nvSpPr>
        <p:spPr>
          <a:xfrm>
            <a:off x="1588352" y="262825"/>
            <a:ext cx="9967251" cy="369332"/>
          </a:xfrm>
          <a:prstGeom prst="rect">
            <a:avLst/>
          </a:prstGeom>
          <a:solidFill>
            <a:schemeClr val="bg1">
              <a:lumMod val="85000"/>
            </a:schemeClr>
          </a:solidFill>
          <a:ln>
            <a:solidFill>
              <a:schemeClr val="tx1"/>
            </a:solidFill>
          </a:ln>
        </p:spPr>
        <p:txBody>
          <a:bodyPr wrap="square" rtlCol="0">
            <a:spAutoFit/>
          </a:bodyPr>
          <a:lstStyle/>
          <a:p>
            <a:pPr lvl="0" algn="ctr"/>
            <a:r>
              <a:rPr lang="en-GB" b="1" dirty="0" smtClean="0">
                <a:solidFill>
                  <a:prstClr val="black"/>
                </a:solidFill>
              </a:rPr>
              <a:t>Y5: </a:t>
            </a:r>
            <a:r>
              <a:rPr lang="en-GB" b="1" dirty="0">
                <a:solidFill>
                  <a:prstClr val="black"/>
                </a:solidFill>
              </a:rPr>
              <a:t>Unit </a:t>
            </a:r>
            <a:r>
              <a:rPr lang="en-GB" b="1" dirty="0" smtClean="0">
                <a:solidFill>
                  <a:prstClr val="black"/>
                </a:solidFill>
              </a:rPr>
              <a:t>3: </a:t>
            </a:r>
            <a:r>
              <a:rPr lang="en-GB" b="1" dirty="0" smtClean="0">
                <a:solidFill>
                  <a:prstClr val="black"/>
                </a:solidFill>
              </a:rPr>
              <a:t>Journeys - What </a:t>
            </a:r>
            <a:r>
              <a:rPr lang="en-GB" b="1" dirty="0" smtClean="0">
                <a:solidFill>
                  <a:prstClr val="black"/>
                </a:solidFill>
              </a:rPr>
              <a:t>makes people go on a journey? </a:t>
            </a: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9" name="Picture 28"/>
          <p:cNvPicPr>
            <a:picLocks noChangeAspect="1"/>
          </p:cNvPicPr>
          <p:nvPr/>
        </p:nvPicPr>
        <p:blipFill rotWithShape="1">
          <a:blip r:embed="rId7"/>
          <a:srcRect l="14714" t="17975" r="14175" b="24717"/>
          <a:stretch/>
        </p:blipFill>
        <p:spPr>
          <a:xfrm>
            <a:off x="11597096" y="8335711"/>
            <a:ext cx="490688" cy="426564"/>
          </a:xfrm>
          <a:prstGeom prst="rect">
            <a:avLst/>
          </a:prstGeom>
        </p:spPr>
      </p:pic>
      <p:pic>
        <p:nvPicPr>
          <p:cNvPr id="31" name="Picture 30"/>
          <p:cNvPicPr>
            <a:picLocks noChangeAspect="1"/>
          </p:cNvPicPr>
          <p:nvPr/>
        </p:nvPicPr>
        <p:blipFill rotWithShape="1">
          <a:blip r:embed="rId7"/>
          <a:srcRect l="14714" t="17975" r="14175" b="24717"/>
          <a:stretch/>
        </p:blipFill>
        <p:spPr>
          <a:xfrm>
            <a:off x="2678962" y="8231040"/>
            <a:ext cx="490688" cy="426564"/>
          </a:xfrm>
          <a:prstGeom prst="rect">
            <a:avLst/>
          </a:prstGeom>
        </p:spPr>
      </p:pic>
      <p:pic>
        <p:nvPicPr>
          <p:cNvPr id="24" name="Picture 2" descr="Image result for communicate ic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390400" y="8170209"/>
            <a:ext cx="620232" cy="62023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Image result for communicate ic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569102" y="8222644"/>
            <a:ext cx="620232" cy="620232"/>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1"/>
          <p:cNvPicPr>
            <a:picLocks noChangeAspect="1"/>
          </p:cNvPicPr>
          <p:nvPr/>
        </p:nvPicPr>
        <p:blipFill>
          <a:blip r:embed="rId5">
            <a:extLst>
              <a:ext uri="{BEBA8EAE-BF5A-486C-A8C5-ECC9F3942E4B}">
                <a14:imgProps xmlns:a14="http://schemas.microsoft.com/office/drawing/2010/main">
                  <a14:imgLayer r:embed="rId6">
                    <a14:imgEffect>
                      <a14:backgroundRemoval t="796" b="99204" l="5596" r="100000">
                        <a14:foregroundMark x1="66667" y1="29443" x2="66667" y2="29443"/>
                        <a14:foregroundMark x1="56934" y1="56764" x2="56934" y2="56764"/>
                      </a14:backgroundRemoval>
                    </a14:imgEffect>
                  </a14:imgLayer>
                </a14:imgProps>
              </a:ext>
            </a:extLst>
          </a:blip>
          <a:stretch>
            <a:fillRect/>
          </a:stretch>
        </p:blipFill>
        <p:spPr>
          <a:xfrm>
            <a:off x="6761873" y="8267288"/>
            <a:ext cx="401631" cy="378155"/>
          </a:xfrm>
          <a:prstGeom prst="rect">
            <a:avLst/>
          </a:prstGeom>
        </p:spPr>
      </p:pic>
      <p:pic>
        <p:nvPicPr>
          <p:cNvPr id="33" name="Picture 2" descr="Image result for communicate ic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517353" y="8187148"/>
            <a:ext cx="526469" cy="526469"/>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33"/>
          <p:cNvPicPr>
            <a:picLocks noChangeAspect="1"/>
          </p:cNvPicPr>
          <p:nvPr/>
        </p:nvPicPr>
        <p:blipFill>
          <a:blip r:embed="rId9"/>
          <a:stretch>
            <a:fillRect/>
          </a:stretch>
        </p:blipFill>
        <p:spPr>
          <a:xfrm>
            <a:off x="7624558" y="8275310"/>
            <a:ext cx="416152" cy="410031"/>
          </a:xfrm>
          <a:prstGeom prst="rect">
            <a:avLst/>
          </a:prstGeom>
        </p:spPr>
      </p:pic>
      <p:pic>
        <p:nvPicPr>
          <p:cNvPr id="35" name="Picture 34"/>
          <p:cNvPicPr>
            <a:picLocks noChangeAspect="1"/>
          </p:cNvPicPr>
          <p:nvPr/>
        </p:nvPicPr>
        <p:blipFill>
          <a:blip r:embed="rId9"/>
          <a:stretch>
            <a:fillRect/>
          </a:stretch>
        </p:blipFill>
        <p:spPr>
          <a:xfrm>
            <a:off x="1415778" y="8183231"/>
            <a:ext cx="416152" cy="410031"/>
          </a:xfrm>
          <a:prstGeom prst="rect">
            <a:avLst/>
          </a:prstGeom>
        </p:spPr>
      </p:pic>
      <p:pic>
        <p:nvPicPr>
          <p:cNvPr id="36" name="Picture 2" descr="Image result for communicate ic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842260" y="8302068"/>
            <a:ext cx="526469" cy="52646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04" descr="Related imag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81386" y="258889"/>
            <a:ext cx="360676" cy="397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4562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311</TotalTime>
  <Words>1347</Words>
  <Application>Microsoft Office PowerPoint</Application>
  <PresentationFormat>A3 Paper (297x420 mm)</PresentationFormat>
  <Paragraphs>90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Bedwell</dc:creator>
  <cp:lastModifiedBy>Jane Bedwell</cp:lastModifiedBy>
  <cp:revision>55</cp:revision>
  <dcterms:created xsi:type="dcterms:W3CDTF">2021-12-17T15:23:22Z</dcterms:created>
  <dcterms:modified xsi:type="dcterms:W3CDTF">2022-03-27T22:45:52Z</dcterms:modified>
</cp:coreProperties>
</file>