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33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795E10-0342-4F11-B34C-25EE405F7318}"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3603948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795E10-0342-4F11-B34C-25EE405F7318}"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300947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795E10-0342-4F11-B34C-25EE405F7318}"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3238935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C795E10-0342-4F11-B34C-25EE405F7318}"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318525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795E10-0342-4F11-B34C-25EE405F7318}" type="datetimeFigureOut">
              <a:rPr lang="en-GB" smtClean="0"/>
              <a:t>27/03/2022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166116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C795E10-0342-4F11-B34C-25EE405F7318}"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4088832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795E10-0342-4F11-B34C-25EE405F7318}" type="datetimeFigureOut">
              <a:rPr lang="en-GB" smtClean="0"/>
              <a:t>27/03/2022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386700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795E10-0342-4F11-B34C-25EE405F7318}" type="datetimeFigureOut">
              <a:rPr lang="en-GB" smtClean="0"/>
              <a:t>27/03/2022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80686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95E10-0342-4F11-B34C-25EE405F7318}" type="datetimeFigureOut">
              <a:rPr lang="en-GB" smtClean="0"/>
              <a:t>27/03/2022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416715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BC795E10-0342-4F11-B34C-25EE405F7318}"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312518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BC795E10-0342-4F11-B34C-25EE405F7318}" type="datetimeFigureOut">
              <a:rPr lang="en-GB" smtClean="0"/>
              <a:t>27/03/2022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C66600-B601-400D-852B-8D31AC4162CC}" type="slidenum">
              <a:rPr lang="en-GB" smtClean="0"/>
              <a:t>‹#›</a:t>
            </a:fld>
            <a:endParaRPr lang="en-GB"/>
          </a:p>
        </p:txBody>
      </p:sp>
    </p:spTree>
    <p:extLst>
      <p:ext uri="{BB962C8B-B14F-4D97-AF65-F5344CB8AC3E}">
        <p14:creationId xmlns:p14="http://schemas.microsoft.com/office/powerpoint/2010/main" val="846022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BC795E10-0342-4F11-B34C-25EE405F7318}" type="datetimeFigureOut">
              <a:rPr lang="en-GB" smtClean="0"/>
              <a:t>27/03/2022</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90C66600-B601-400D-852B-8D31AC4162CC}" type="slidenum">
              <a:rPr lang="en-GB" smtClean="0"/>
              <a:t>‹#›</a:t>
            </a:fld>
            <a:endParaRPr lang="en-GB"/>
          </a:p>
        </p:txBody>
      </p:sp>
    </p:spTree>
    <p:extLst>
      <p:ext uri="{BB962C8B-B14F-4D97-AF65-F5344CB8AC3E}">
        <p14:creationId xmlns:p14="http://schemas.microsoft.com/office/powerpoint/2010/main" val="2862238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png"/><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0" y="0"/>
            <a:ext cx="12801600" cy="9611700"/>
          </a:xfrm>
          <a:prstGeom prst="frame">
            <a:avLst>
              <a:gd name="adj1" fmla="val 2089"/>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3305" tIns="31652" rIns="63305" bIns="31652"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46"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p:cNvPicPr>
            <a:picLocks noChangeAspect="1"/>
          </p:cNvPicPr>
          <p:nvPr/>
        </p:nvPicPr>
        <p:blipFill>
          <a:blip r:embed="rId2"/>
          <a:stretch>
            <a:fillRect/>
          </a:stretch>
        </p:blipFill>
        <p:spPr>
          <a:xfrm>
            <a:off x="11557605" y="262826"/>
            <a:ext cx="961772" cy="480886"/>
          </a:xfrm>
          <a:prstGeom prst="rect">
            <a:avLst/>
          </a:prstGeom>
        </p:spPr>
      </p:pic>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88667" y1="37234" x2="88667" y2="37234"/>
                        <a14:foregroundMark x1="79000" y1="22340" x2="80333" y2="25532"/>
                        <a14:foregroundMark x1="16000" y1="15957" x2="16000" y2="15957"/>
                        <a14:foregroundMark x1="65000" y1="21277" x2="13667" y2="21277"/>
                        <a14:foregroundMark x1="85333" y1="56383" x2="85333" y2="56383"/>
                        <a14:foregroundMark x1="85333" y1="29787" x2="85333" y2="29787"/>
                        <a14:foregroundMark x1="81333" y1="34043" x2="70000" y2="75532"/>
                      </a14:backgroundRemoval>
                    </a14:imgEffect>
                  </a14:imgLayer>
                </a14:imgProps>
              </a:ext>
            </a:extLst>
          </a:blip>
          <a:stretch>
            <a:fillRect/>
          </a:stretch>
        </p:blipFill>
        <p:spPr>
          <a:xfrm>
            <a:off x="247599" y="300036"/>
            <a:ext cx="1415990" cy="443676"/>
          </a:xfrm>
          <a:prstGeom prst="rect">
            <a:avLst/>
          </a:prstGeom>
        </p:spPr>
      </p:pic>
      <p:sp>
        <p:nvSpPr>
          <p:cNvPr id="9" name="TextBox 8"/>
          <p:cNvSpPr txBox="1"/>
          <p:nvPr/>
        </p:nvSpPr>
        <p:spPr>
          <a:xfrm>
            <a:off x="5354167" y="262826"/>
            <a:ext cx="2093265" cy="34810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62" b="0" i="0" u="none" strike="noStrike" kern="1200" cap="none" spc="0" normalizeH="0" baseline="0" noProof="0" dirty="0">
                <a:ln>
                  <a:noFill/>
                </a:ln>
                <a:solidFill>
                  <a:prstClr val="black"/>
                </a:solidFill>
                <a:effectLst/>
                <a:uLnTx/>
                <a:uFillTx/>
                <a:latin typeface="Calibri" panose="020F0502020204030204"/>
                <a:ea typeface="+mn-ea"/>
                <a:cs typeface="+mn-cs"/>
              </a:rPr>
              <a:t>Unit 2: Roman Britain </a:t>
            </a:r>
          </a:p>
        </p:txBody>
      </p:sp>
      <p:graphicFrame>
        <p:nvGraphicFramePr>
          <p:cNvPr id="10" name="Table 9"/>
          <p:cNvGraphicFramePr>
            <a:graphicFrameLocks noGrp="1"/>
          </p:cNvGraphicFramePr>
          <p:nvPr>
            <p:extLst>
              <p:ext uri="{D42A27DB-BD31-4B8C-83A1-F6EECF244321}">
                <p14:modId xmlns:p14="http://schemas.microsoft.com/office/powerpoint/2010/main" val="1851662330"/>
              </p:ext>
            </p:extLst>
          </p:nvPr>
        </p:nvGraphicFramePr>
        <p:xfrm>
          <a:off x="330088" y="736504"/>
          <a:ext cx="12189289" cy="8132944"/>
        </p:xfrm>
        <a:graphic>
          <a:graphicData uri="http://schemas.openxmlformats.org/drawingml/2006/table">
            <a:tbl>
              <a:tblPr firstRow="1" bandRow="1">
                <a:tableStyleId>{5940675A-B579-460E-94D1-54222C63F5DA}</a:tableStyleId>
              </a:tblPr>
              <a:tblGrid>
                <a:gridCol w="2031548">
                  <a:extLst>
                    <a:ext uri="{9D8B030D-6E8A-4147-A177-3AD203B41FA5}">
                      <a16:colId xmlns:a16="http://schemas.microsoft.com/office/drawing/2014/main" val="3597595348"/>
                    </a:ext>
                  </a:extLst>
                </a:gridCol>
                <a:gridCol w="273049">
                  <a:extLst>
                    <a:ext uri="{9D8B030D-6E8A-4147-A177-3AD203B41FA5}">
                      <a16:colId xmlns:a16="http://schemas.microsoft.com/office/drawing/2014/main" val="1615232983"/>
                    </a:ext>
                  </a:extLst>
                </a:gridCol>
                <a:gridCol w="1758499">
                  <a:extLst>
                    <a:ext uri="{9D8B030D-6E8A-4147-A177-3AD203B41FA5}">
                      <a16:colId xmlns:a16="http://schemas.microsoft.com/office/drawing/2014/main" val="3415433277"/>
                    </a:ext>
                  </a:extLst>
                </a:gridCol>
                <a:gridCol w="2031548">
                  <a:extLst>
                    <a:ext uri="{9D8B030D-6E8A-4147-A177-3AD203B41FA5}">
                      <a16:colId xmlns:a16="http://schemas.microsoft.com/office/drawing/2014/main" val="1150712378"/>
                    </a:ext>
                  </a:extLst>
                </a:gridCol>
                <a:gridCol w="2031548">
                  <a:extLst>
                    <a:ext uri="{9D8B030D-6E8A-4147-A177-3AD203B41FA5}">
                      <a16:colId xmlns:a16="http://schemas.microsoft.com/office/drawing/2014/main" val="1772355279"/>
                    </a:ext>
                  </a:extLst>
                </a:gridCol>
                <a:gridCol w="879839">
                  <a:extLst>
                    <a:ext uri="{9D8B030D-6E8A-4147-A177-3AD203B41FA5}">
                      <a16:colId xmlns:a16="http://schemas.microsoft.com/office/drawing/2014/main" val="3947937341"/>
                    </a:ext>
                  </a:extLst>
                </a:gridCol>
                <a:gridCol w="1151710">
                  <a:extLst>
                    <a:ext uri="{9D8B030D-6E8A-4147-A177-3AD203B41FA5}">
                      <a16:colId xmlns:a16="http://schemas.microsoft.com/office/drawing/2014/main" val="845078378"/>
                    </a:ext>
                  </a:extLst>
                </a:gridCol>
                <a:gridCol w="2031548">
                  <a:extLst>
                    <a:ext uri="{9D8B030D-6E8A-4147-A177-3AD203B41FA5}">
                      <a16:colId xmlns:a16="http://schemas.microsoft.com/office/drawing/2014/main" val="3713051723"/>
                    </a:ext>
                  </a:extLst>
                </a:gridCol>
              </a:tblGrid>
              <a:tr h="260379">
                <a:tc gridSpan="2">
                  <a:txBody>
                    <a:bodyPr/>
                    <a:lstStyle/>
                    <a:p>
                      <a:pPr algn="ctr"/>
                      <a:r>
                        <a:rPr lang="en-GB" sz="1100" dirty="0" smtClean="0"/>
                        <a:t>National Curriculum Objectives </a:t>
                      </a:r>
                      <a:endParaRPr lang="en-GB" sz="1100" dirty="0"/>
                    </a:p>
                  </a:txBody>
                  <a:tcPr/>
                </a:tc>
                <a:tc hMerge="1">
                  <a:txBody>
                    <a:bodyPr/>
                    <a:lstStyle/>
                    <a:p>
                      <a:endParaRPr lang="en-GB"/>
                    </a:p>
                  </a:txBody>
                  <a:tcPr/>
                </a:tc>
                <a:tc gridSpan="4">
                  <a:txBody>
                    <a:bodyPr/>
                    <a:lstStyle/>
                    <a:p>
                      <a:pPr algn="ctr"/>
                      <a:r>
                        <a:rPr lang="en-GB" sz="1100" dirty="0" smtClean="0"/>
                        <a:t>Substantive Knowledge </a:t>
                      </a:r>
                      <a:endParaRPr lang="en-GB" sz="1100" dirty="0"/>
                    </a:p>
                  </a:txBody>
                  <a:tcPr/>
                </a:tc>
                <a:tc hMerge="1">
                  <a:txBody>
                    <a:bodyPr/>
                    <a:lstStyle/>
                    <a:p>
                      <a:pPr algn="ctr"/>
                      <a:endParaRPr lang="en-GB" sz="1100" dirty="0"/>
                    </a:p>
                  </a:txBody>
                  <a:tcPr/>
                </a:tc>
                <a:tc hMerge="1">
                  <a:txBody>
                    <a:bodyPr/>
                    <a:lstStyle/>
                    <a:p>
                      <a:endParaRPr lang="en-GB"/>
                    </a:p>
                  </a:txBody>
                  <a:tcPr/>
                </a:tc>
                <a:tc hMerge="1">
                  <a:txBody>
                    <a:bodyPr/>
                    <a:lstStyle/>
                    <a:p>
                      <a:pPr algn="ctr"/>
                      <a:endParaRPr lang="en-GB" sz="1100" dirty="0"/>
                    </a:p>
                  </a:txBody>
                  <a:tcPr/>
                </a:tc>
                <a:tc gridSpan="2">
                  <a:txBody>
                    <a:bodyPr/>
                    <a:lstStyle/>
                    <a:p>
                      <a:pPr algn="ctr"/>
                      <a:r>
                        <a:rPr lang="en-GB" sz="1100" dirty="0" smtClean="0"/>
                        <a:t>Vocabulary</a:t>
                      </a:r>
                      <a:endParaRPr lang="en-GB" sz="1100" dirty="0"/>
                    </a:p>
                  </a:txBody>
                  <a:tcPr/>
                </a:tc>
                <a:tc hMerge="1">
                  <a:txBody>
                    <a:bodyPr/>
                    <a:lstStyle/>
                    <a:p>
                      <a:endParaRPr lang="en-GB" dirty="0"/>
                    </a:p>
                  </a:txBody>
                  <a:tcPr/>
                </a:tc>
                <a:extLst>
                  <a:ext uri="{0D108BD9-81ED-4DB2-BD59-A6C34878D82A}">
                    <a16:rowId xmlns:a16="http://schemas.microsoft.com/office/drawing/2014/main" val="96402867"/>
                  </a:ext>
                </a:extLst>
              </a:tr>
              <a:tr h="1255298">
                <a:tc rowSpan="3" gridSpan="2">
                  <a:txBody>
                    <a:bodyPr/>
                    <a:lstStyle/>
                    <a:p>
                      <a:pPr marL="0" indent="0">
                        <a:buFont typeface="Arial" panose="020B0604020202020204" pitchFamily="34" charset="0"/>
                        <a:buNone/>
                      </a:pPr>
                      <a:r>
                        <a:rPr lang="en-GB" sz="1000" dirty="0" smtClean="0"/>
                        <a:t>Develop a chronologically secure knowledge and understanding of British, local and world history.</a:t>
                      </a:r>
                    </a:p>
                    <a:p>
                      <a:pPr marL="0" indent="0">
                        <a:buFont typeface="Arial" panose="020B0604020202020204" pitchFamily="34" charset="0"/>
                        <a:buNone/>
                      </a:pPr>
                      <a:r>
                        <a:rPr lang="en-GB" sz="1000" dirty="0" smtClean="0"/>
                        <a:t>Develop the appropriate use of historical terms.</a:t>
                      </a:r>
                    </a:p>
                    <a:p>
                      <a:pPr marL="0" indent="0">
                        <a:buFont typeface="Arial" panose="020B0604020202020204" pitchFamily="34" charset="0"/>
                        <a:buNone/>
                      </a:pPr>
                      <a:r>
                        <a:rPr lang="en-GB" sz="1000" dirty="0" smtClean="0"/>
                        <a:t>Address and devise historically valid questions about change, cause, similarity, difference and significance.</a:t>
                      </a:r>
                    </a:p>
                    <a:p>
                      <a:pPr marL="0" indent="0">
                        <a:buFont typeface="Arial" panose="020B0604020202020204" pitchFamily="34" charset="0"/>
                        <a:buNone/>
                      </a:pPr>
                      <a:r>
                        <a:rPr lang="en-GB" sz="1000" dirty="0" smtClean="0"/>
                        <a:t>Understand how knowledge of the past is constructed from a range of sources.</a:t>
                      </a:r>
                    </a:p>
                    <a:p>
                      <a:pPr marL="0" indent="0">
                        <a:buFont typeface="Arial" panose="020B0604020202020204" pitchFamily="34" charset="0"/>
                        <a:buNone/>
                      </a:pPr>
                      <a:r>
                        <a:rPr lang="en-GB" sz="1000" dirty="0" smtClean="0"/>
                        <a:t>Construct informed responses that involve thoughtful selection and organisation of relevant historical information. </a:t>
                      </a:r>
                    </a:p>
                    <a:p>
                      <a:pPr marL="0" indent="0">
                        <a:buFont typeface="Arial" panose="020B0604020202020204" pitchFamily="34" charset="0"/>
                        <a:buNone/>
                      </a:pPr>
                      <a:r>
                        <a:rPr lang="en-GB" sz="1000" dirty="0" smtClean="0"/>
                        <a:t>Learn about the WWI and WW2</a:t>
                      </a:r>
                      <a:r>
                        <a:rPr lang="en-GB" sz="1000" baseline="0" dirty="0" smtClean="0"/>
                        <a:t> and their significant impact on Britain today. </a:t>
                      </a:r>
                      <a:endParaRPr lang="en-GB" sz="1000" dirty="0" smtClean="0"/>
                    </a:p>
                  </a:txBody>
                  <a:tcPr/>
                </a:tc>
                <a:tc rowSpan="3" hMerge="1">
                  <a:txBody>
                    <a:bodyPr/>
                    <a:lstStyle/>
                    <a:p>
                      <a:endParaRPr lang="en-GB"/>
                    </a:p>
                  </a:txBody>
                  <a:tcPr/>
                </a:tc>
                <a:tc rowSpan="5" gridSpan="4">
                  <a:txBody>
                    <a:bodyPr/>
                    <a:lstStyle/>
                    <a:p>
                      <a:pPr algn="l"/>
                      <a:r>
                        <a:rPr lang="en-GB" sz="900" baseline="0" dirty="0" smtClean="0">
                          <a:solidFill>
                            <a:srgbClr val="FF0000"/>
                          </a:solidFill>
                        </a:rPr>
                        <a:t>Know that Traditional war memorials include crosses, plaques, statues and sculptures.</a:t>
                      </a:r>
                      <a:r>
                        <a:rPr lang="en-GB" sz="900" baseline="0" dirty="0" smtClean="0">
                          <a:solidFill>
                            <a:srgbClr val="FF9933"/>
                          </a:solidFill>
                        </a:rPr>
                        <a:t> </a:t>
                      </a:r>
                    </a:p>
                    <a:p>
                      <a:pPr algn="l"/>
                      <a:r>
                        <a:rPr lang="en-GB" sz="900" baseline="0" dirty="0" smtClean="0">
                          <a:solidFill>
                            <a:srgbClr val="FF0000"/>
                          </a:solidFill>
                        </a:rPr>
                        <a:t>Know that there may be different dates for the First World War on a memorial. </a:t>
                      </a:r>
                    </a:p>
                    <a:p>
                      <a:pPr algn="l"/>
                      <a:r>
                        <a:rPr lang="en-GB" sz="900" baseline="0" dirty="0" smtClean="0">
                          <a:solidFill>
                            <a:srgbClr val="FF0000"/>
                          </a:solidFill>
                        </a:rPr>
                        <a:t>Know that in cemeteries, you will find memorials on graves for people who died in the wars but are buried elsewhere or who died of their injuries during or just after the war.</a:t>
                      </a:r>
                    </a:p>
                    <a:p>
                      <a:pPr algn="l"/>
                      <a:r>
                        <a:rPr lang="en-GB" sz="900" baseline="0" dirty="0" smtClean="0">
                          <a:solidFill>
                            <a:srgbClr val="FF0000"/>
                          </a:solidFill>
                        </a:rPr>
                        <a:t>Know that they are known as war graves. There are over 300,000 war graves in the UK.</a:t>
                      </a:r>
                    </a:p>
                    <a:p>
                      <a:pPr algn="l"/>
                      <a:r>
                        <a:rPr lang="en-GB" sz="900" baseline="0" dirty="0" smtClean="0">
                          <a:solidFill>
                            <a:srgbClr val="FF0000"/>
                          </a:solidFill>
                        </a:rPr>
                        <a:t>Know there are 52 ‘thankful villages’ and 14 ‘doubly thankful villages’ in England and Wales where men returned safely from war.</a:t>
                      </a:r>
                    </a:p>
                    <a:p>
                      <a:pPr algn="l"/>
                      <a:r>
                        <a:rPr lang="en-GB" sz="900" baseline="0" dirty="0" smtClean="0">
                          <a:solidFill>
                            <a:srgbClr val="FF0000"/>
                          </a:solidFill>
                        </a:rPr>
                        <a:t>Know that some places have memorials to animals that died in the war. </a:t>
                      </a:r>
                    </a:p>
                    <a:p>
                      <a:pPr algn="l"/>
                      <a:r>
                        <a:rPr lang="en-GB" sz="900" baseline="0" dirty="0" smtClean="0">
                          <a:solidFill>
                            <a:srgbClr val="FF0000"/>
                          </a:solidFill>
                        </a:rPr>
                        <a:t>Know that after WWI 500 million people were infected with Spanish Flu. It killed 20-50 million people worldwide and 228,000 in the UK. </a:t>
                      </a:r>
                    </a:p>
                    <a:p>
                      <a:pPr algn="l"/>
                      <a:r>
                        <a:rPr lang="en-GB" sz="900" baseline="0" dirty="0" smtClean="0">
                          <a:solidFill>
                            <a:srgbClr val="FF9933"/>
                          </a:solidFill>
                        </a:rPr>
                        <a:t>Know that in March 1916, during WWI, conscription was introduced in Britain.</a:t>
                      </a:r>
                    </a:p>
                    <a:p>
                      <a:pPr algn="l"/>
                      <a:r>
                        <a:rPr lang="en-GB" sz="900" baseline="0" dirty="0" smtClean="0">
                          <a:solidFill>
                            <a:srgbClr val="FF9933"/>
                          </a:solidFill>
                        </a:rPr>
                        <a:t>Know that all fit men between the ages of 19 and 41 were conscripted. In April 1918, the age was raised to 51.</a:t>
                      </a:r>
                    </a:p>
                    <a:p>
                      <a:pPr algn="l"/>
                      <a:r>
                        <a:rPr lang="en-GB" sz="900" baseline="0" dirty="0" smtClean="0">
                          <a:solidFill>
                            <a:srgbClr val="FF9933"/>
                          </a:solidFill>
                        </a:rPr>
                        <a:t>Know that at first, this was just single men, but this was quickly changed to include married men. </a:t>
                      </a:r>
                    </a:p>
                    <a:p>
                      <a:pPr algn="l"/>
                      <a:r>
                        <a:rPr lang="en-GB" sz="900" baseline="0" dirty="0" smtClean="0">
                          <a:solidFill>
                            <a:srgbClr val="FF9933"/>
                          </a:solidFill>
                        </a:rPr>
                        <a:t>In the Second World War, men were conscripted from the outbreak. </a:t>
                      </a:r>
                    </a:p>
                    <a:p>
                      <a:pPr algn="l"/>
                      <a:r>
                        <a:rPr lang="en-GB" sz="900" baseline="0" dirty="0" smtClean="0">
                          <a:solidFill>
                            <a:srgbClr val="FF9933"/>
                          </a:solidFill>
                        </a:rPr>
                        <a:t>Know that in 1942, women between the ages of 20 and 30 were also conscripted.</a:t>
                      </a:r>
                    </a:p>
                    <a:p>
                      <a:pPr algn="l"/>
                      <a:r>
                        <a:rPr lang="en-GB" sz="900" baseline="0" dirty="0" smtClean="0">
                          <a:solidFill>
                            <a:srgbClr val="FF9933"/>
                          </a:solidFill>
                        </a:rPr>
                        <a:t>Know that during both wars  the school curriculum reflected patriotism.</a:t>
                      </a:r>
                    </a:p>
                    <a:p>
                      <a:pPr algn="l"/>
                      <a:r>
                        <a:rPr lang="en-GB" sz="900" baseline="0" dirty="0" smtClean="0">
                          <a:solidFill>
                            <a:srgbClr val="FF9933"/>
                          </a:solidFill>
                        </a:rPr>
                        <a:t>Know that in the Second World War, children had to prepare for gas attacks, air raids and invasions. </a:t>
                      </a:r>
                    </a:p>
                    <a:p>
                      <a:pPr algn="l"/>
                      <a:r>
                        <a:rPr lang="en-GB" sz="900" baseline="0" dirty="0" smtClean="0">
                          <a:solidFill>
                            <a:srgbClr val="FF9933"/>
                          </a:solidFill>
                        </a:rPr>
                        <a:t>Know that in September 1939, around 3 million children between the ages of 5 and 14 were evacuated. </a:t>
                      </a:r>
                    </a:p>
                    <a:p>
                      <a:pPr algn="l"/>
                      <a:r>
                        <a:rPr lang="en-GB" sz="900" baseline="0" dirty="0" smtClean="0">
                          <a:solidFill>
                            <a:srgbClr val="FFC000"/>
                          </a:solidFill>
                        </a:rPr>
                        <a:t>Know that there were food shortages and rationing in both world wars. </a:t>
                      </a:r>
                    </a:p>
                    <a:p>
                      <a:pPr algn="l"/>
                      <a:r>
                        <a:rPr lang="en-GB" sz="900" baseline="0" dirty="0" smtClean="0">
                          <a:solidFill>
                            <a:srgbClr val="FFC000"/>
                          </a:solidFill>
                        </a:rPr>
                        <a:t>Know that in 1917, the Women’s Land Army was formed and during WW2, this campaign was known as Dig for Victory. </a:t>
                      </a:r>
                    </a:p>
                    <a:p>
                      <a:pPr algn="l"/>
                      <a:r>
                        <a:rPr lang="en-GB" sz="900" baseline="0" dirty="0" smtClean="0">
                          <a:solidFill>
                            <a:srgbClr val="FFC000"/>
                          </a:solidFill>
                        </a:rPr>
                        <a:t>Know that rationing was introduced in February 1918 (WWOI) and in January 1940 (WW2). </a:t>
                      </a:r>
                    </a:p>
                    <a:p>
                      <a:pPr algn="l"/>
                      <a:r>
                        <a:rPr lang="en-GB" sz="900" baseline="0" dirty="0" smtClean="0">
                          <a:solidFill>
                            <a:srgbClr val="FFC000"/>
                          </a:solidFill>
                        </a:rPr>
                        <a:t>Know that rationing did not end with the end of the Second World War, but continued until 1954</a:t>
                      </a:r>
                    </a:p>
                    <a:p>
                      <a:pPr algn="l"/>
                      <a:r>
                        <a:rPr lang="en-GB" sz="900" baseline="0" dirty="0" smtClean="0">
                          <a:solidFill>
                            <a:srgbClr val="FFC000"/>
                          </a:solidFill>
                        </a:rPr>
                        <a:t>Know that before the First World War, the popular view was that a woman’s place was in the home.</a:t>
                      </a:r>
                    </a:p>
                    <a:p>
                      <a:pPr algn="l"/>
                      <a:r>
                        <a:rPr lang="en-GB" sz="900" baseline="0" dirty="0" smtClean="0">
                          <a:solidFill>
                            <a:srgbClr val="FFC000"/>
                          </a:solidFill>
                        </a:rPr>
                        <a:t>Know that by the end of the war, 2.9 million women were employed in the industry and that it was dangerous work. </a:t>
                      </a:r>
                    </a:p>
                    <a:p>
                      <a:pPr algn="l"/>
                      <a:r>
                        <a:rPr lang="en-GB" sz="900" baseline="0" dirty="0" smtClean="0">
                          <a:solidFill>
                            <a:srgbClr val="FFC000"/>
                          </a:solidFill>
                        </a:rPr>
                        <a:t>Know that in 1919, an act was introduced for the Restoration of Pre-War Practices, meaning men got their old jobs back. </a:t>
                      </a:r>
                    </a:p>
                    <a:p>
                      <a:pPr algn="l"/>
                      <a:r>
                        <a:rPr lang="en-GB" sz="900" baseline="0" dirty="0" smtClean="0">
                          <a:solidFill>
                            <a:srgbClr val="FFC000"/>
                          </a:solidFill>
                        </a:rPr>
                        <a:t>Know that between 1915 and 1919, competitive football was suspended. To fill this place, women began to form football teams.</a:t>
                      </a:r>
                    </a:p>
                    <a:p>
                      <a:pPr algn="l"/>
                      <a:r>
                        <a:rPr lang="en-GB" sz="900" baseline="0" dirty="0" smtClean="0">
                          <a:solidFill>
                            <a:srgbClr val="FFC000"/>
                          </a:solidFill>
                        </a:rPr>
                        <a:t>Know that they became very successful, but in 1921, women’s football was banned by the Football Association.</a:t>
                      </a:r>
                    </a:p>
                    <a:p>
                      <a:pPr algn="l"/>
                      <a:r>
                        <a:rPr lang="en-GB" sz="900" baseline="0" dirty="0" smtClean="0">
                          <a:solidFill>
                            <a:srgbClr val="33CC33"/>
                          </a:solidFill>
                        </a:rPr>
                        <a:t>Know that in the First World War, coastal towns were very vulnerable to attacks by enemy shells fired from offshore. </a:t>
                      </a:r>
                    </a:p>
                    <a:p>
                      <a:pPr algn="l"/>
                      <a:r>
                        <a:rPr lang="en-GB" sz="900" baseline="0" dirty="0" smtClean="0">
                          <a:solidFill>
                            <a:srgbClr val="33CC33"/>
                          </a:solidFill>
                        </a:rPr>
                        <a:t>Know that places attacked include Scarborough, Whitby, Lowestoft and Yarmouth. </a:t>
                      </a:r>
                    </a:p>
                    <a:p>
                      <a:pPr algn="l"/>
                      <a:r>
                        <a:rPr lang="en-GB" sz="900" baseline="0" dirty="0" smtClean="0">
                          <a:solidFill>
                            <a:srgbClr val="33CC33"/>
                          </a:solidFill>
                        </a:rPr>
                        <a:t>Know that Zeppelins (huge airships) and some aircraft also dropped bombs, mainly focusing on London. </a:t>
                      </a:r>
                    </a:p>
                    <a:p>
                      <a:pPr algn="l"/>
                      <a:r>
                        <a:rPr lang="en-GB" sz="900" baseline="0" dirty="0" smtClean="0">
                          <a:solidFill>
                            <a:srgbClr val="33CC33"/>
                          </a:solidFill>
                        </a:rPr>
                        <a:t>Know that early raids caused a lot of casualties, but as defences improved, the impact lessened. The Zeppelin raids ceased in 1917. </a:t>
                      </a:r>
                    </a:p>
                    <a:p>
                      <a:pPr algn="l"/>
                      <a:r>
                        <a:rPr lang="en-GB" sz="900" baseline="0" dirty="0" smtClean="0">
                          <a:solidFill>
                            <a:srgbClr val="33CC33"/>
                          </a:solidFill>
                        </a:rPr>
                        <a:t>Know that the Blitz was a German bombing campaign against the United Kingdom in 1940 and 1941, during the Second World War.</a:t>
                      </a:r>
                    </a:p>
                    <a:p>
                      <a:pPr algn="l"/>
                      <a:r>
                        <a:rPr lang="en-GB" sz="900" baseline="0" dirty="0" smtClean="0">
                          <a:solidFill>
                            <a:srgbClr val="33CC33"/>
                          </a:solidFill>
                        </a:rPr>
                        <a:t>Know that London, Coventry and Liverpool were very badly damaged and many people were killed. </a:t>
                      </a:r>
                    </a:p>
                    <a:p>
                      <a:pPr algn="l"/>
                      <a:r>
                        <a:rPr lang="en-GB" sz="900" baseline="0" dirty="0" smtClean="0">
                          <a:solidFill>
                            <a:srgbClr val="0070C0"/>
                          </a:solidFill>
                        </a:rPr>
                        <a:t>Know that a war memorial can represent the experiences of all people in the locality of both World Wars. </a:t>
                      </a:r>
                    </a:p>
                    <a:p>
                      <a:pPr algn="l"/>
                      <a:r>
                        <a:rPr lang="en-GB" sz="900" baseline="0" dirty="0" smtClean="0">
                          <a:solidFill>
                            <a:srgbClr val="0070C0"/>
                          </a:solidFill>
                        </a:rPr>
                        <a:t>Know how important symbolism is and how it can be used in a memorial. </a:t>
                      </a:r>
                    </a:p>
                    <a:p>
                      <a:pPr algn="l"/>
                      <a:r>
                        <a:rPr lang="en-GB" sz="900" baseline="0" dirty="0" smtClean="0">
                          <a:solidFill>
                            <a:srgbClr val="0070C0"/>
                          </a:solidFill>
                        </a:rPr>
                        <a:t>Know that there can be different types of memorial.  </a:t>
                      </a:r>
                    </a:p>
                    <a:p>
                      <a:pPr algn="l"/>
                      <a:r>
                        <a:rPr lang="en-GB" sz="900" baseline="0" dirty="0" smtClean="0">
                          <a:solidFill>
                            <a:srgbClr val="0070C0"/>
                          </a:solidFill>
                        </a:rPr>
                        <a:t>Know that after the war people waned to have something more useful to signify remembrance. </a:t>
                      </a:r>
                    </a:p>
                    <a:p>
                      <a:pPr algn="l"/>
                      <a:r>
                        <a:rPr lang="en-GB" sz="900" baseline="0" dirty="0" smtClean="0">
                          <a:solidFill>
                            <a:srgbClr val="0070C0"/>
                          </a:solidFill>
                        </a:rPr>
                        <a:t>Know that war memorials are designed to help us reflect and remember those people who contributed to and were affected by war.</a:t>
                      </a:r>
                    </a:p>
                    <a:p>
                      <a:pPr algn="l"/>
                      <a:r>
                        <a:rPr lang="en-GB" sz="900" baseline="0" dirty="0" smtClean="0">
                          <a:solidFill>
                            <a:srgbClr val="7030A0"/>
                          </a:solidFill>
                        </a:rPr>
                        <a:t>Know how to select two sources (either independently from those studied and beyond) which you consider to be the most useful in explaining which war had the greater impact.</a:t>
                      </a:r>
                    </a:p>
                    <a:p>
                      <a:pPr algn="l"/>
                      <a:r>
                        <a:rPr lang="en-GB" sz="900" baseline="0" dirty="0" smtClean="0">
                          <a:solidFill>
                            <a:srgbClr val="7030A0"/>
                          </a:solidFill>
                        </a:rPr>
                        <a:t>Know why the source was produced. </a:t>
                      </a:r>
                    </a:p>
                    <a:p>
                      <a:pPr algn="l"/>
                      <a:r>
                        <a:rPr lang="en-GB" sz="900" baseline="0" dirty="0" smtClean="0">
                          <a:solidFill>
                            <a:srgbClr val="7030A0"/>
                          </a:solidFill>
                        </a:rPr>
                        <a:t>Know how to give details of the evidence the source provides about the event. </a:t>
                      </a:r>
                    </a:p>
                    <a:p>
                      <a:pPr algn="l"/>
                      <a:r>
                        <a:rPr lang="en-GB" sz="900" baseline="0" dirty="0" smtClean="0">
                          <a:solidFill>
                            <a:srgbClr val="7030A0"/>
                          </a:solidFill>
                        </a:rPr>
                        <a:t>Know how to explain why you think the source is particularly useful. </a:t>
                      </a:r>
                    </a:p>
                    <a:p>
                      <a:pPr algn="l"/>
                      <a:r>
                        <a:rPr lang="en-GB" sz="900" baseline="0" dirty="0" smtClean="0">
                          <a:solidFill>
                            <a:srgbClr val="7030A0"/>
                          </a:solidFill>
                        </a:rPr>
                        <a:t>Know if your source is reliable and explain why. </a:t>
                      </a:r>
                    </a:p>
                  </a:txBody>
                  <a:tcPr/>
                </a:tc>
                <a:tc rowSpan="5" hMerge="1">
                  <a:txBody>
                    <a:bodyPr/>
                    <a:lstStyle/>
                    <a:p>
                      <a:endParaRPr lang="en-GB" sz="1100" dirty="0" smtClean="0"/>
                    </a:p>
                  </a:txBody>
                  <a:tcPr/>
                </a:tc>
                <a:tc rowSpan="5" hMerge="1">
                  <a:txBody>
                    <a:bodyPr/>
                    <a:lstStyle/>
                    <a:p>
                      <a:endParaRPr lang="en-GB"/>
                    </a:p>
                  </a:txBody>
                  <a:tcPr/>
                </a:tc>
                <a:tc rowSpan="5" hMerge="1">
                  <a:txBody>
                    <a:bodyPr/>
                    <a:lstStyle/>
                    <a:p>
                      <a:endParaRPr lang="en-GB" sz="1100" dirty="0"/>
                    </a:p>
                  </a:txBody>
                  <a:tcPr/>
                </a:tc>
                <a:tc gridSpan="2">
                  <a:txBody>
                    <a:bodyPr/>
                    <a:lstStyle/>
                    <a:p>
                      <a:r>
                        <a:rPr lang="en-GB" sz="900" dirty="0" smtClean="0"/>
                        <a:t>Sources, evidence, reliability, bias,</a:t>
                      </a:r>
                      <a:r>
                        <a:rPr lang="en-GB" sz="900" baseline="0" dirty="0" smtClean="0"/>
                        <a:t> </a:t>
                      </a:r>
                      <a:r>
                        <a:rPr lang="en-GB" sz="900" dirty="0" smtClean="0"/>
                        <a:t>utility, memorial, thankful village,</a:t>
                      </a:r>
                      <a:r>
                        <a:rPr lang="en-GB" sz="900" baseline="0" dirty="0" smtClean="0"/>
                        <a:t> </a:t>
                      </a:r>
                      <a:r>
                        <a:rPr lang="en-GB" sz="900" dirty="0" smtClean="0"/>
                        <a:t>civilian, inscription, casualty,</a:t>
                      </a:r>
                      <a:r>
                        <a:rPr lang="en-GB" sz="900" baseline="0" dirty="0" smtClean="0"/>
                        <a:t> </a:t>
                      </a:r>
                      <a:r>
                        <a:rPr lang="en-GB" sz="900" dirty="0" smtClean="0"/>
                        <a:t>protected/reserved occupations,</a:t>
                      </a:r>
                      <a:r>
                        <a:rPr lang="en-GB" sz="900" baseline="0" dirty="0" smtClean="0"/>
                        <a:t> </a:t>
                      </a:r>
                      <a:r>
                        <a:rPr lang="en-GB" sz="900" dirty="0" smtClean="0"/>
                        <a:t>conscription, volunteer, Blitz,</a:t>
                      </a:r>
                      <a:r>
                        <a:rPr lang="en-GB" sz="900" baseline="0" dirty="0" smtClean="0"/>
                        <a:t> </a:t>
                      </a:r>
                      <a:r>
                        <a:rPr lang="en-GB" sz="900" dirty="0" smtClean="0"/>
                        <a:t>evacuee,</a:t>
                      </a:r>
                      <a:r>
                        <a:rPr lang="en-GB" sz="900" baseline="0" dirty="0" smtClean="0"/>
                        <a:t> </a:t>
                      </a:r>
                      <a:r>
                        <a:rPr lang="en-GB" sz="900" dirty="0" err="1" smtClean="0"/>
                        <a:t>Kindertransport</a:t>
                      </a:r>
                      <a:r>
                        <a:rPr lang="en-GB" sz="900" dirty="0" smtClean="0"/>
                        <a:t>, refugee,</a:t>
                      </a:r>
                      <a:r>
                        <a:rPr lang="en-GB" sz="900" baseline="0" dirty="0" smtClean="0"/>
                        <a:t> </a:t>
                      </a:r>
                      <a:r>
                        <a:rPr lang="en-GB" sz="900" dirty="0" smtClean="0"/>
                        <a:t>logbook, rationing, imports,</a:t>
                      </a:r>
                      <a:r>
                        <a:rPr lang="en-GB" sz="900" baseline="0" dirty="0" smtClean="0"/>
                        <a:t> </a:t>
                      </a:r>
                      <a:r>
                        <a:rPr lang="en-GB" sz="900" dirty="0" smtClean="0"/>
                        <a:t>rural, urban,</a:t>
                      </a:r>
                      <a:r>
                        <a:rPr lang="en-GB" sz="900" baseline="0" dirty="0" smtClean="0"/>
                        <a:t> </a:t>
                      </a:r>
                      <a:r>
                        <a:rPr lang="en-GB" sz="900" dirty="0" smtClean="0"/>
                        <a:t>propaganda, home</a:t>
                      </a:r>
                      <a:r>
                        <a:rPr lang="en-GB" sz="900" baseline="0" dirty="0" smtClean="0"/>
                        <a:t> </a:t>
                      </a:r>
                      <a:r>
                        <a:rPr lang="en-GB" sz="900" dirty="0" smtClean="0"/>
                        <a:t>guard, Zeppelins, Luftwaffe,</a:t>
                      </a:r>
                      <a:r>
                        <a:rPr lang="en-GB" sz="900" baseline="0" dirty="0" smtClean="0"/>
                        <a:t> </a:t>
                      </a:r>
                      <a:r>
                        <a:rPr lang="en-GB" sz="900" dirty="0" smtClean="0"/>
                        <a:t>barrage, shells, bombs, memorial,</a:t>
                      </a:r>
                      <a:r>
                        <a:rPr lang="en-GB" sz="900" baseline="0" dirty="0" smtClean="0"/>
                        <a:t> </a:t>
                      </a:r>
                      <a:r>
                        <a:rPr lang="en-GB" sz="900" dirty="0" smtClean="0"/>
                        <a:t>commemorate, symbolism,</a:t>
                      </a:r>
                      <a:r>
                        <a:rPr lang="en-GB" sz="900" baseline="0" dirty="0" smtClean="0"/>
                        <a:t> </a:t>
                      </a:r>
                      <a:r>
                        <a:rPr lang="en-GB" sz="900" dirty="0" smtClean="0"/>
                        <a:t>inscription, plaque, frieze, Tommy,</a:t>
                      </a:r>
                      <a:r>
                        <a:rPr lang="en-GB" sz="900" baseline="0" dirty="0" smtClean="0"/>
                        <a:t> </a:t>
                      </a:r>
                      <a:r>
                        <a:rPr lang="en-GB" sz="900" dirty="0" smtClean="0"/>
                        <a:t>patriotism, mourning.</a:t>
                      </a:r>
                      <a:endParaRPr lang="en-GB" sz="900" dirty="0"/>
                    </a:p>
                  </a:txBody>
                  <a:tcPr/>
                </a:tc>
                <a:tc hMerge="1">
                  <a:txBody>
                    <a:bodyPr/>
                    <a:lstStyle/>
                    <a:p>
                      <a:endParaRPr lang="en-GB" dirty="0"/>
                    </a:p>
                  </a:txBody>
                  <a:tcPr/>
                </a:tc>
                <a:extLst>
                  <a:ext uri="{0D108BD9-81ED-4DB2-BD59-A6C34878D82A}">
                    <a16:rowId xmlns:a16="http://schemas.microsoft.com/office/drawing/2014/main" val="1267818584"/>
                  </a:ext>
                </a:extLst>
              </a:tr>
              <a:tr h="260379">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1100" dirty="0" smtClean="0"/>
                        <a:t>Key People</a:t>
                      </a:r>
                      <a:endParaRPr lang="en-GB" sz="1100" dirty="0"/>
                    </a:p>
                  </a:txBody>
                  <a:tcPr/>
                </a:tc>
                <a:tc>
                  <a:txBody>
                    <a:bodyPr/>
                    <a:lstStyle/>
                    <a:p>
                      <a:r>
                        <a:rPr lang="en-GB" sz="1100" dirty="0" smtClean="0"/>
                        <a:t>Linked Texts</a:t>
                      </a:r>
                      <a:endParaRPr lang="en-GB" sz="1100" dirty="0"/>
                    </a:p>
                  </a:txBody>
                  <a:tcPr/>
                </a:tc>
                <a:extLst>
                  <a:ext uri="{0D108BD9-81ED-4DB2-BD59-A6C34878D82A}">
                    <a16:rowId xmlns:a16="http://schemas.microsoft.com/office/drawing/2014/main" val="1698299168"/>
                  </a:ext>
                </a:extLst>
              </a:tr>
              <a:tr h="1920757">
                <a:tc gridSpan="2" vMerge="1">
                  <a:txBody>
                    <a:bodyPr/>
                    <a:lstStyle/>
                    <a:p>
                      <a:endParaRPr lang="en-GB" sz="1100" dirty="0"/>
                    </a:p>
                  </a:txBody>
                  <a:tcPr/>
                </a:tc>
                <a:tc hMerge="1" vMerge="1">
                  <a:txBody>
                    <a:bodyPr/>
                    <a:lstStyle/>
                    <a:p>
                      <a:endParaRPr lang="en-GB"/>
                    </a:p>
                  </a:txBody>
                  <a:tcPr/>
                </a:tc>
                <a:tc gridSpan="4" vMerge="1">
                  <a:txBody>
                    <a:bodyPr/>
                    <a:lstStyle/>
                    <a:p>
                      <a:endParaRPr lang="en-GB"/>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a:txBody>
                    <a:bodyPr/>
                    <a:lstStyle/>
                    <a:p>
                      <a:r>
                        <a:rPr lang="en-GB" sz="900" dirty="0" smtClean="0">
                          <a:solidFill>
                            <a:schemeClr val="tx1"/>
                          </a:solidFill>
                        </a:rPr>
                        <a:t>Bevin Boys</a:t>
                      </a:r>
                    </a:p>
                    <a:p>
                      <a:r>
                        <a:rPr lang="en-GB" sz="900" dirty="0" smtClean="0">
                          <a:solidFill>
                            <a:schemeClr val="tx1"/>
                          </a:solidFill>
                        </a:rPr>
                        <a:t>Women’s Land Army</a:t>
                      </a:r>
                    </a:p>
                    <a:p>
                      <a:endParaRPr lang="en-GB" sz="1100" dirty="0" smtClean="0">
                        <a:solidFill>
                          <a:schemeClr val="tx1"/>
                        </a:solidFill>
                      </a:endParaRPr>
                    </a:p>
                    <a:p>
                      <a:endParaRPr lang="en-GB" sz="1100" dirty="0">
                        <a:solidFill>
                          <a:schemeClr val="tx1"/>
                        </a:solidFill>
                      </a:endParaRPr>
                    </a:p>
                  </a:txBody>
                  <a:tcPr/>
                </a:tc>
                <a:tc>
                  <a:txBody>
                    <a:bodyPr/>
                    <a:lstStyle/>
                    <a:p>
                      <a:r>
                        <a:rPr lang="en-GB" sz="900" dirty="0" smtClean="0"/>
                        <a:t>Goodnight Mister Tom by Michelle </a:t>
                      </a:r>
                      <a:r>
                        <a:rPr lang="en-GB" sz="900" dirty="0" err="1" smtClean="0"/>
                        <a:t>Magorian</a:t>
                      </a:r>
                      <a:r>
                        <a:rPr lang="en-GB" sz="900" baseline="0" dirty="0" smtClean="0"/>
                        <a:t> </a:t>
                      </a:r>
                    </a:p>
                    <a:p>
                      <a:r>
                        <a:rPr lang="en-GB" sz="900" dirty="0" smtClean="0"/>
                        <a:t>Past in Pictures: A Photographic View of World War</a:t>
                      </a:r>
                    </a:p>
                    <a:p>
                      <a:r>
                        <a:rPr lang="en-GB" sz="900" dirty="0" smtClean="0"/>
                        <a:t>One by Alex Woolf</a:t>
                      </a:r>
                    </a:p>
                    <a:p>
                      <a:r>
                        <a:rPr lang="en-GB" sz="900" dirty="0" smtClean="0"/>
                        <a:t>The Machine Gunners by Robert </a:t>
                      </a:r>
                      <a:r>
                        <a:rPr lang="en-GB" sz="900" dirty="0" err="1" smtClean="0"/>
                        <a:t>Westall</a:t>
                      </a:r>
                      <a:endParaRPr lang="en-GB" sz="900" dirty="0" smtClean="0"/>
                    </a:p>
                    <a:p>
                      <a:r>
                        <a:rPr lang="en-GB" sz="900" dirty="0" smtClean="0"/>
                        <a:t>Carrie’s War by Nina </a:t>
                      </a:r>
                      <a:r>
                        <a:rPr lang="en-GB" sz="900" dirty="0" err="1" smtClean="0"/>
                        <a:t>Bawden</a:t>
                      </a:r>
                      <a:endParaRPr lang="en-GB" sz="900" dirty="0" smtClean="0"/>
                    </a:p>
                    <a:p>
                      <a:r>
                        <a:rPr lang="en-GB" sz="900" dirty="0" smtClean="0"/>
                        <a:t>The Skylarks’ War by Hilary McKay</a:t>
                      </a:r>
                    </a:p>
                    <a:p>
                      <a:r>
                        <a:rPr lang="en-GB" sz="900" dirty="0" smtClean="0"/>
                        <a:t>Wave by Paul </a:t>
                      </a:r>
                      <a:r>
                        <a:rPr lang="en-GB" sz="900" dirty="0" err="1" smtClean="0"/>
                        <a:t>Dowswell</a:t>
                      </a:r>
                      <a:endParaRPr lang="en-GB" sz="900" dirty="0"/>
                    </a:p>
                  </a:txBody>
                  <a:tcPr/>
                </a:tc>
                <a:extLst>
                  <a:ext uri="{0D108BD9-81ED-4DB2-BD59-A6C34878D82A}">
                    <a16:rowId xmlns:a16="http://schemas.microsoft.com/office/drawing/2014/main" val="3817116731"/>
                  </a:ext>
                </a:extLst>
              </a:tr>
              <a:tr h="260379">
                <a:tc gridSpan="2">
                  <a:txBody>
                    <a:bodyPr/>
                    <a:lstStyle/>
                    <a:p>
                      <a:pPr algn="ctr"/>
                      <a:r>
                        <a:rPr lang="en-GB" sz="1100" dirty="0" smtClean="0"/>
                        <a:t>Prior Learning</a:t>
                      </a:r>
                      <a:endParaRPr lang="en-GB" sz="1100" dirty="0"/>
                    </a:p>
                  </a:txBody>
                  <a:tcPr/>
                </a:tc>
                <a:tc hMerge="1">
                  <a:txBody>
                    <a:bodyPr/>
                    <a:lstStyle/>
                    <a:p>
                      <a:endParaRPr lang="en-GB"/>
                    </a:p>
                  </a:txBody>
                  <a:tcPr/>
                </a:tc>
                <a:tc gridSpan="4" vMerge="1">
                  <a:txBody>
                    <a:bodyPr/>
                    <a:lstStyle/>
                    <a:p>
                      <a:pPr algn="ctr"/>
                      <a:endParaRPr lang="en-GB" sz="1100" dirty="0"/>
                    </a:p>
                  </a:txBody>
                  <a:tcPr/>
                </a:tc>
                <a:tc hMerge="1" vMerge="1">
                  <a:txBody>
                    <a:bodyPr/>
                    <a:lstStyle/>
                    <a:p>
                      <a:pPr algn="ctr"/>
                      <a:endParaRPr lang="en-GB" sz="1100" dirty="0"/>
                    </a:p>
                  </a:txBody>
                  <a:tcPr/>
                </a:tc>
                <a:tc hMerge="1" vMerge="1">
                  <a:txBody>
                    <a:bodyPr/>
                    <a:lstStyle/>
                    <a:p>
                      <a:endParaRPr lang="en-GB"/>
                    </a:p>
                  </a:txBody>
                  <a:tcPr/>
                </a:tc>
                <a:tc hMerge="1" vMerge="1">
                  <a:txBody>
                    <a:bodyPr/>
                    <a:lstStyle/>
                    <a:p>
                      <a:pPr algn="ctr"/>
                      <a:endParaRPr lang="en-GB" sz="1100" dirty="0"/>
                    </a:p>
                  </a:txBody>
                  <a:tcPr/>
                </a:tc>
                <a:tc gridSpan="2">
                  <a:txBody>
                    <a:bodyPr/>
                    <a:lstStyle/>
                    <a:p>
                      <a:pPr algn="ctr"/>
                      <a:r>
                        <a:rPr lang="en-GB" sz="1100" dirty="0" smtClean="0"/>
                        <a:t>Disciplinary Knowledge</a:t>
                      </a:r>
                      <a:endParaRPr lang="en-GB" sz="1100" dirty="0"/>
                    </a:p>
                  </a:txBody>
                  <a:tcPr/>
                </a:tc>
                <a:tc hMerge="1">
                  <a:txBody>
                    <a:bodyPr/>
                    <a:lstStyle/>
                    <a:p>
                      <a:endParaRPr lang="en-GB" sz="1100" dirty="0"/>
                    </a:p>
                  </a:txBody>
                  <a:tcPr/>
                </a:tc>
                <a:extLst>
                  <a:ext uri="{0D108BD9-81ED-4DB2-BD59-A6C34878D82A}">
                    <a16:rowId xmlns:a16="http://schemas.microsoft.com/office/drawing/2014/main" val="2656242789"/>
                  </a:ext>
                </a:extLst>
              </a:tr>
              <a:tr h="2427342">
                <a:tc gridSpan="2">
                  <a:txBody>
                    <a:bodyPr/>
                    <a:lstStyle/>
                    <a:p>
                      <a:r>
                        <a:rPr lang="en-GB" sz="900" baseline="0" dirty="0" smtClean="0"/>
                        <a:t>Y2: Bonfire Night and The Great Fire of London - Should we still celebrate Bonfire Night/Did the Great Fire make London a better or worse place?</a:t>
                      </a:r>
                    </a:p>
                    <a:p>
                      <a:endParaRPr lang="en-GB" sz="400" baseline="0" dirty="0" smtClean="0"/>
                    </a:p>
                    <a:p>
                      <a:r>
                        <a:rPr lang="en-GB" sz="900" baseline="0" dirty="0" smtClean="0"/>
                        <a:t>Y4: Crime and Punishment - How has Crime and Punishment changed over time?</a:t>
                      </a:r>
                    </a:p>
                    <a:p>
                      <a:endParaRPr lang="en-GB" sz="900" baseline="0" dirty="0" smtClean="0"/>
                    </a:p>
                    <a:p>
                      <a:r>
                        <a:rPr lang="en-GB" sz="900" baseline="0" dirty="0" smtClean="0"/>
                        <a:t>Y5: Journeys – What makes people go on a journey? </a:t>
                      </a:r>
                    </a:p>
                  </a:txBody>
                  <a:tcPr/>
                </a:tc>
                <a:tc hMerge="1">
                  <a:txBody>
                    <a:bodyPr/>
                    <a:lstStyle/>
                    <a:p>
                      <a:endParaRPr lang="en-GB"/>
                    </a:p>
                  </a:txBody>
                  <a:tcPr/>
                </a:tc>
                <a:tc gridSpan="4" vMerge="1">
                  <a:txBody>
                    <a:bodyPr/>
                    <a:lstStyle/>
                    <a:p>
                      <a:endParaRPr lang="en-GB" dirty="0"/>
                    </a:p>
                  </a:txBody>
                  <a:tcPr/>
                </a:tc>
                <a:tc hMerge="1" vMerge="1">
                  <a:txBody>
                    <a:bodyPr/>
                    <a:lstStyle/>
                    <a:p>
                      <a:endParaRPr lang="en-GB" sz="1100" dirty="0"/>
                    </a:p>
                  </a:txBody>
                  <a:tcPr/>
                </a:tc>
                <a:tc hMerge="1" vMerge="1">
                  <a:txBody>
                    <a:bodyPr/>
                    <a:lstStyle/>
                    <a:p>
                      <a:endParaRPr lang="en-GB"/>
                    </a:p>
                  </a:txBody>
                  <a:tcPr/>
                </a:tc>
                <a:tc hMerge="1" vMerge="1">
                  <a:txBody>
                    <a:bodyPr/>
                    <a:lstStyle/>
                    <a:p>
                      <a:endParaRPr lang="en-GB" sz="1100" dirty="0"/>
                    </a:p>
                  </a:txBody>
                  <a:tcPr/>
                </a:tc>
                <a:tc gridSpan="2">
                  <a:txBody>
                    <a:bodyPr/>
                    <a:lstStyle/>
                    <a:p>
                      <a:r>
                        <a:rPr lang="en-GB" sz="1000" dirty="0" smtClean="0"/>
                        <a:t>To be able to ask and answer historically valid questions about the life and events of people affected by WWI and WW2.</a:t>
                      </a:r>
                      <a:r>
                        <a:rPr lang="en-GB" sz="1000" baseline="0" dirty="0" smtClean="0"/>
                        <a:t> </a:t>
                      </a:r>
                    </a:p>
                    <a:p>
                      <a:r>
                        <a:rPr lang="en-GB" sz="1000" dirty="0" smtClean="0"/>
                        <a:t>To</a:t>
                      </a:r>
                      <a:r>
                        <a:rPr lang="en-GB" sz="1000" baseline="0" dirty="0" smtClean="0"/>
                        <a:t> be able to u</a:t>
                      </a:r>
                      <a:r>
                        <a:rPr lang="en-GB" sz="1000" dirty="0" smtClean="0"/>
                        <a:t>nderstand how our knowledge of the past is constructed from a range of sources.</a:t>
                      </a:r>
                    </a:p>
                    <a:p>
                      <a:r>
                        <a:rPr lang="en-GB" sz="1000" dirty="0" smtClean="0"/>
                        <a:t>To be able to develop the use of appropriate historical terms.</a:t>
                      </a:r>
                    </a:p>
                    <a:p>
                      <a:r>
                        <a:rPr lang="en-GB" sz="1000" dirty="0" smtClean="0"/>
                        <a:t>To</a:t>
                      </a:r>
                      <a:r>
                        <a:rPr lang="en-GB" sz="1000" baseline="0" dirty="0" smtClean="0"/>
                        <a:t> be able to c</a:t>
                      </a:r>
                      <a:r>
                        <a:rPr lang="en-GB" sz="1000" dirty="0" smtClean="0"/>
                        <a:t>onstruct informed responses that involve thoughtful selection and organisation of historical information.</a:t>
                      </a:r>
                    </a:p>
                    <a:p>
                      <a:r>
                        <a:rPr lang="en-GB" sz="1000" dirty="0" smtClean="0"/>
                        <a:t>To be able to use chronology</a:t>
                      </a:r>
                      <a:r>
                        <a:rPr lang="en-GB" sz="1000" baseline="0" dirty="0" smtClean="0"/>
                        <a:t> to </a:t>
                      </a:r>
                      <a:r>
                        <a:rPr lang="en-GB" sz="1000" dirty="0" smtClean="0"/>
                        <a:t>place the key events of WW1 and</a:t>
                      </a:r>
                      <a:r>
                        <a:rPr lang="en-GB" sz="1000" baseline="0" dirty="0" smtClean="0"/>
                        <a:t> WW2 on a timeline.</a:t>
                      </a:r>
                    </a:p>
                    <a:p>
                      <a:r>
                        <a:rPr lang="en-GB" sz="1000" baseline="0" dirty="0" smtClean="0"/>
                        <a:t>To be able to identify similarities and differences between the events of WWI and WW2. </a:t>
                      </a:r>
                      <a:endParaRPr lang="en-GB" sz="1000" dirty="0" smtClean="0"/>
                    </a:p>
                  </a:txBody>
                  <a:tcPr/>
                </a:tc>
                <a:tc hMerge="1">
                  <a:txBody>
                    <a:bodyPr/>
                    <a:lstStyle/>
                    <a:p>
                      <a:endParaRPr lang="en-GB" sz="1100" dirty="0"/>
                    </a:p>
                  </a:txBody>
                  <a:tcPr/>
                </a:tc>
                <a:extLst>
                  <a:ext uri="{0D108BD9-81ED-4DB2-BD59-A6C34878D82A}">
                    <a16:rowId xmlns:a16="http://schemas.microsoft.com/office/drawing/2014/main" val="1740481448"/>
                  </a:ext>
                </a:extLst>
              </a:tr>
              <a:tr h="260379">
                <a:tc gridSpan="8">
                  <a:txBody>
                    <a:bodyPr/>
                    <a:lstStyle/>
                    <a:p>
                      <a:pPr algn="ctr"/>
                      <a:r>
                        <a:rPr lang="en-GB" sz="1100" dirty="0" smtClean="0"/>
                        <a:t>Teaching Ideas</a:t>
                      </a:r>
                      <a:endParaRPr lang="en-GB" sz="1100" dirty="0"/>
                    </a:p>
                  </a:txBody>
                  <a:tcPr/>
                </a:tc>
                <a:tc hMerge="1">
                  <a:txBody>
                    <a:bodyPr/>
                    <a:lstStyle/>
                    <a:p>
                      <a:endParaRPr lang="en-GB"/>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sz="11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9749139"/>
                  </a:ext>
                </a:extLst>
              </a:tr>
              <a:tr h="410246">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50" u="sng" dirty="0" smtClean="0"/>
                        <a:t>Interpret Historically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50" u="sng" dirty="0" smtClean="0"/>
                        <a:t>Historical Enquiry</a:t>
                      </a: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50" u="sng" dirty="0" smtClean="0"/>
                        <a:t>Historical Enquiry</a:t>
                      </a:r>
                    </a:p>
                    <a:p>
                      <a:pPr algn="ctr"/>
                      <a:r>
                        <a:rPr lang="en-GB" sz="950" u="sng" dirty="0" smtClean="0"/>
                        <a:t>Interpret Historically </a:t>
                      </a:r>
                      <a:endParaRPr lang="en-GB" sz="950" u="sng" dirty="0"/>
                    </a:p>
                  </a:txBody>
                  <a:tcPr/>
                </a:tc>
                <a:tc hMerge="1">
                  <a:txBody>
                    <a:bodyPr/>
                    <a:lstStyle/>
                    <a:p>
                      <a:endParaRPr lang="en-GB"/>
                    </a:p>
                  </a:txBody>
                  <a:tcPr/>
                </a:tc>
                <a:tc>
                  <a:txBody>
                    <a:bodyPr/>
                    <a:lstStyle/>
                    <a:p>
                      <a:pPr algn="ctr"/>
                      <a:r>
                        <a:rPr lang="en-GB" sz="950" u="sng" dirty="0" smtClean="0"/>
                        <a:t>Understand chronology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50" u="sng" dirty="0" smtClean="0"/>
                        <a:t>Interpret Historically </a:t>
                      </a:r>
                    </a:p>
                  </a:txBody>
                  <a:tcPr/>
                </a:tc>
                <a:tc>
                  <a:txBody>
                    <a:bodyPr/>
                    <a:lstStyle/>
                    <a:p>
                      <a:pPr algn="ctr"/>
                      <a:r>
                        <a:rPr lang="en-GB" sz="950" u="sng" dirty="0" smtClean="0"/>
                        <a:t>Communicate Historically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50" u="sng" dirty="0" smtClean="0"/>
                        <a:t>Historical Enquiry </a:t>
                      </a:r>
                    </a:p>
                  </a:txBody>
                  <a:tcPr/>
                </a:tc>
                <a:tc gridSpan="2">
                  <a:txBody>
                    <a:bodyPr/>
                    <a:lstStyle/>
                    <a:p>
                      <a:pPr algn="ctr"/>
                      <a:r>
                        <a:rPr lang="en-GB" sz="950" u="sng" dirty="0" smtClean="0"/>
                        <a:t>Historical Enquiry</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50" u="sng" dirty="0" smtClean="0"/>
                        <a:t>Interpret Historically </a:t>
                      </a:r>
                    </a:p>
                  </a:txBody>
                  <a:tcPr/>
                </a:tc>
                <a:tc hMerge="1">
                  <a:txBody>
                    <a:bodyPr/>
                    <a:lstStyle/>
                    <a:p>
                      <a:endParaRPr lang="en-GB"/>
                    </a:p>
                  </a:txBody>
                  <a:tcPr/>
                </a:tc>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lang="en-GB" sz="950" u="sng" dirty="0" smtClean="0"/>
                        <a:t>Communicate Historically </a:t>
                      </a:r>
                    </a:p>
                    <a:p>
                      <a:pPr marL="0" marR="0" lvl="0" indent="0" algn="ctr" defTabSz="1280160" rtl="0" eaLnBrk="1" fontAlgn="auto" latinLnBrk="0" hangingPunct="1">
                        <a:lnSpc>
                          <a:spcPct val="100000"/>
                        </a:lnSpc>
                        <a:spcBef>
                          <a:spcPts val="0"/>
                        </a:spcBef>
                        <a:spcAft>
                          <a:spcPts val="0"/>
                        </a:spcAft>
                        <a:buClrTx/>
                        <a:buSzTx/>
                        <a:buFontTx/>
                        <a:buNone/>
                        <a:tabLst/>
                        <a:defRPr/>
                      </a:pPr>
                      <a:r>
                        <a:rPr lang="en-GB" sz="950" u="sng" dirty="0" smtClean="0"/>
                        <a:t>Interpret Historically </a:t>
                      </a:r>
                    </a:p>
                  </a:txBody>
                  <a:tcPr/>
                </a:tc>
                <a:extLst>
                  <a:ext uri="{0D108BD9-81ED-4DB2-BD59-A6C34878D82A}">
                    <a16:rowId xmlns:a16="http://schemas.microsoft.com/office/drawing/2014/main" val="560451775"/>
                  </a:ext>
                </a:extLst>
              </a:tr>
              <a:tr h="1077785">
                <a:tc>
                  <a:txBody>
                    <a:bodyPr/>
                    <a:lstStyle/>
                    <a:p>
                      <a:pPr algn="ctr"/>
                      <a:r>
                        <a:rPr lang="en-GB" sz="900" dirty="0" smtClean="0">
                          <a:solidFill>
                            <a:srgbClr val="FF0000"/>
                          </a:solidFill>
                        </a:rPr>
                        <a:t>How can we find out about the people in our locality who died in the First and Second World Wars?</a:t>
                      </a:r>
                      <a:endParaRPr lang="en-GB" sz="900" dirty="0">
                        <a:solidFill>
                          <a:srgbClr val="FF0000"/>
                        </a:solidFill>
                      </a:endParaRPr>
                    </a:p>
                  </a:txBody>
                  <a:tcPr/>
                </a:tc>
                <a:tc gridSpan="2">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smtClean="0">
                          <a:ln>
                            <a:noFill/>
                          </a:ln>
                          <a:solidFill>
                            <a:srgbClr val="FF6600"/>
                          </a:solidFill>
                          <a:effectLst/>
                          <a:uLnTx/>
                          <a:uFillTx/>
                          <a:latin typeface="+mn-lt"/>
                          <a:ea typeface="+mn-ea"/>
                          <a:cs typeface="+mn-cs"/>
                        </a:rPr>
                        <a:t>How did the wars impact on children’s lives in our locality?</a:t>
                      </a:r>
                      <a:endParaRPr lang="en-GB" sz="900" dirty="0"/>
                    </a:p>
                  </a:txBody>
                  <a:tcPr/>
                </a:tc>
                <a:tc hMerge="1">
                  <a:txBody>
                    <a:bodyPr/>
                    <a:lstStyle/>
                    <a:p>
                      <a:endParaRPr lang="en-GB"/>
                    </a:p>
                  </a:txBody>
                  <a:tcPr/>
                </a:tc>
                <a:tc>
                  <a:txBody>
                    <a:bodyPr/>
                    <a:lstStyle/>
                    <a:p>
                      <a:pPr algn="ctr"/>
                      <a:r>
                        <a:rPr lang="en-GB" sz="900" dirty="0" smtClean="0">
                          <a:solidFill>
                            <a:srgbClr val="FFC000"/>
                          </a:solidFill>
                        </a:rPr>
                        <a:t>How did the World Wars change daily life?</a:t>
                      </a:r>
                      <a:endParaRPr lang="en-GB" sz="900" dirty="0">
                        <a:solidFill>
                          <a:srgbClr val="FFC000"/>
                        </a:solidFill>
                      </a:endParaRPr>
                    </a:p>
                  </a:txBody>
                  <a:tcPr/>
                </a:tc>
                <a:tc>
                  <a:txBody>
                    <a:bodyPr/>
                    <a:lstStyle/>
                    <a:p>
                      <a:pPr algn="ctr"/>
                      <a:r>
                        <a:rPr lang="en-GB" sz="900" dirty="0" smtClean="0">
                          <a:solidFill>
                            <a:srgbClr val="00CC00"/>
                          </a:solidFill>
                        </a:rPr>
                        <a:t>Was it more dangerous living in our locality in the First or Second World War?</a:t>
                      </a:r>
                      <a:endParaRPr lang="en-GB" sz="900" dirty="0">
                        <a:solidFill>
                          <a:srgbClr val="00CC00"/>
                        </a:solidFill>
                      </a:endParaRPr>
                    </a:p>
                  </a:txBody>
                  <a:tcPr/>
                </a:tc>
                <a:tc gridSpan="2">
                  <a:txBody>
                    <a:bodyPr/>
                    <a:lstStyle/>
                    <a:p>
                      <a:pPr algn="ctr"/>
                      <a:r>
                        <a:rPr lang="en-GB" sz="900" dirty="0" smtClean="0">
                          <a:solidFill>
                            <a:srgbClr val="0070C0"/>
                          </a:solidFill>
                        </a:rPr>
                        <a:t>How should we remember the contribution made by our community during the World Wars?</a:t>
                      </a:r>
                      <a:endParaRPr lang="en-GB" sz="900" dirty="0">
                        <a:solidFill>
                          <a:srgbClr val="0070C0"/>
                        </a:solidFill>
                      </a:endParaRPr>
                    </a:p>
                  </a:txBody>
                  <a:tcPr/>
                </a:tc>
                <a:tc hMerge="1">
                  <a:txBody>
                    <a:bodyPr/>
                    <a:lstStyle/>
                    <a:p>
                      <a:endParaRPr lang="en-GB"/>
                    </a:p>
                  </a:txBody>
                  <a:tcPr/>
                </a:tc>
                <a:tc>
                  <a:txBody>
                    <a:bodyPr/>
                    <a:lstStyle/>
                    <a:p>
                      <a:pPr algn="ctr"/>
                      <a:r>
                        <a:rPr lang="en-GB" sz="900" dirty="0" smtClean="0">
                          <a:solidFill>
                            <a:srgbClr val="7030A0"/>
                          </a:solidFill>
                        </a:rPr>
                        <a:t>Big Question</a:t>
                      </a:r>
                      <a:endParaRPr lang="en-GB" sz="900" baseline="0" dirty="0" smtClean="0">
                        <a:solidFill>
                          <a:srgbClr val="7030A0"/>
                        </a:solidFill>
                      </a:endParaRPr>
                    </a:p>
                    <a:p>
                      <a:pPr algn="ctr"/>
                      <a:r>
                        <a:rPr lang="en-GB" sz="900" dirty="0" smtClean="0">
                          <a:solidFill>
                            <a:srgbClr val="7030A0"/>
                          </a:solidFill>
                        </a:rPr>
                        <a:t>Did WWI or WW2 have the biggest impact on our locality? </a:t>
                      </a:r>
                      <a:endParaRPr lang="en-GB" sz="900" dirty="0">
                        <a:solidFill>
                          <a:srgbClr val="7030A0"/>
                        </a:solidFill>
                      </a:endParaRPr>
                    </a:p>
                  </a:txBody>
                  <a:tcPr/>
                </a:tc>
                <a:extLst>
                  <a:ext uri="{0D108BD9-81ED-4DB2-BD59-A6C34878D82A}">
                    <a16:rowId xmlns:a16="http://schemas.microsoft.com/office/drawing/2014/main" val="3235056895"/>
                  </a:ext>
                </a:extLst>
              </a:tr>
            </a:tbl>
          </a:graphicData>
        </a:graphic>
      </p:graphicFrame>
      <p:sp>
        <p:nvSpPr>
          <p:cNvPr id="12" name="TextBox 11"/>
          <p:cNvSpPr txBox="1"/>
          <p:nvPr/>
        </p:nvSpPr>
        <p:spPr>
          <a:xfrm>
            <a:off x="330086" y="8981006"/>
            <a:ext cx="12189291" cy="369332"/>
          </a:xfrm>
          <a:prstGeom prst="rect">
            <a:avLst/>
          </a:prstGeom>
          <a:solidFill>
            <a:schemeClr val="bg1">
              <a:lumMod val="85000"/>
            </a:schemeClr>
          </a:solidFill>
          <a:ln>
            <a:solidFill>
              <a:schemeClr val="tx1"/>
            </a:solidFill>
          </a:ln>
        </p:spPr>
        <p:txBody>
          <a:bodyPr wrap="square" rtlCol="0">
            <a:spAutoFit/>
          </a:bodyPr>
          <a:lstStyle/>
          <a:p>
            <a:pPr lvl="0" algn="ctr">
              <a:defRPr/>
            </a:pP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Big </a:t>
            </a:r>
            <a:r>
              <a:rPr lang="en-GB" b="1" noProof="0" dirty="0" smtClean="0">
                <a:solidFill>
                  <a:prstClr val="black"/>
                </a:solidFill>
                <a:latin typeface="Calibri" panose="020F0502020204030204"/>
              </a:rPr>
              <a:t>Question</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lang="en-GB" b="1" dirty="0">
                <a:solidFill>
                  <a:prstClr val="black"/>
                </a:solidFill>
              </a:rPr>
              <a:t>– Did WWI or WW2 have the biggest impact on our locality? </a:t>
            </a:r>
          </a:p>
        </p:txBody>
      </p:sp>
      <p:pic>
        <p:nvPicPr>
          <p:cNvPr id="18" name="Picture 17"/>
          <p:cNvPicPr>
            <a:picLocks noChangeAspect="1"/>
          </p:cNvPicPr>
          <p:nvPr/>
        </p:nvPicPr>
        <p:blipFill rotWithShape="1">
          <a:blip r:embed="rId5"/>
          <a:srcRect l="14714" t="17975" r="14175" b="24717"/>
          <a:stretch/>
        </p:blipFill>
        <p:spPr>
          <a:xfrm>
            <a:off x="3434261" y="8297794"/>
            <a:ext cx="490688" cy="426564"/>
          </a:xfrm>
          <a:prstGeom prst="rect">
            <a:avLst/>
          </a:prstGeom>
        </p:spPr>
      </p:pic>
      <p:pic>
        <p:nvPicPr>
          <p:cNvPr id="22" name="Picture 2" descr="Image result for communicate ic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79044" y="8249219"/>
            <a:ext cx="620232" cy="620232"/>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p:nvPicPr>
        <p:blipFill>
          <a:blip r:embed="rId7">
            <a:extLst>
              <a:ext uri="{BEBA8EAE-BF5A-486C-A8C5-ECC9F3942E4B}">
                <a14:imgProps xmlns:a14="http://schemas.microsoft.com/office/drawing/2010/main">
                  <a14:imgLayer r:embed="rId8">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9563097" y="8346203"/>
            <a:ext cx="401631" cy="378155"/>
          </a:xfrm>
          <a:prstGeom prst="rect">
            <a:avLst/>
          </a:prstGeom>
        </p:spPr>
      </p:pic>
      <p:pic>
        <p:nvPicPr>
          <p:cNvPr id="27" name="Picture 2" descr="Image result for communicate icon"/>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743554" y="8254425"/>
            <a:ext cx="620232" cy="620232"/>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1588352" y="262825"/>
            <a:ext cx="9967251" cy="369332"/>
          </a:xfrm>
          <a:prstGeom prst="rect">
            <a:avLst/>
          </a:prstGeom>
          <a:solidFill>
            <a:schemeClr val="bg1">
              <a:lumMod val="85000"/>
            </a:schemeClr>
          </a:solidFill>
          <a:ln>
            <a:solidFill>
              <a:schemeClr val="tx1"/>
            </a:solidFill>
          </a:ln>
        </p:spPr>
        <p:txBody>
          <a:bodyPr wrap="square" rtlCol="0">
            <a:spAutoFit/>
          </a:bodyPr>
          <a:lstStyle/>
          <a:p>
            <a:pPr lvl="0" algn="ct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Y6: </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Unit </a:t>
            </a:r>
            <a:r>
              <a:rPr kumimoji="0" lang="en-GB" sz="1800" b="1" i="0" u="none" strike="noStrike" kern="1200" cap="none" spc="0" normalizeH="0" baseline="0" noProof="0" dirty="0" smtClean="0">
                <a:ln>
                  <a:noFill/>
                </a:ln>
                <a:solidFill>
                  <a:prstClr val="black"/>
                </a:solidFill>
                <a:effectLst/>
                <a:uLnTx/>
                <a:uFillTx/>
                <a:latin typeface="Calibri" panose="020F0502020204030204"/>
                <a:ea typeface="+mn-ea"/>
                <a:cs typeface="+mn-cs"/>
              </a:rPr>
              <a:t>3</a:t>
            </a:r>
            <a:r>
              <a:rPr lang="en-GB" b="1" dirty="0" smtClean="0">
                <a:solidFill>
                  <a:prstClr val="black"/>
                </a:solidFill>
              </a:rPr>
              <a:t>: The Impact of War – Did WWI or WW2 have the biggest impact on our locality? </a:t>
            </a: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9" name="Picture 28"/>
          <p:cNvPicPr>
            <a:picLocks noChangeAspect="1"/>
          </p:cNvPicPr>
          <p:nvPr/>
        </p:nvPicPr>
        <p:blipFill rotWithShape="1">
          <a:blip r:embed="rId5"/>
          <a:srcRect l="14714" t="17975" r="14175" b="24717"/>
          <a:stretch/>
        </p:blipFill>
        <p:spPr>
          <a:xfrm>
            <a:off x="11679081" y="8331902"/>
            <a:ext cx="490688" cy="426564"/>
          </a:xfrm>
          <a:prstGeom prst="rect">
            <a:avLst/>
          </a:prstGeom>
        </p:spPr>
      </p:pic>
      <p:pic>
        <p:nvPicPr>
          <p:cNvPr id="30" name="Picture 29"/>
          <p:cNvPicPr>
            <a:picLocks noChangeAspect="1"/>
          </p:cNvPicPr>
          <p:nvPr/>
        </p:nvPicPr>
        <p:blipFill>
          <a:blip r:embed="rId7">
            <a:extLst>
              <a:ext uri="{BEBA8EAE-BF5A-486C-A8C5-ECC9F3942E4B}">
                <a14:imgProps xmlns:a14="http://schemas.microsoft.com/office/drawing/2010/main">
                  <a14:imgLayer r:embed="rId8">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2833135" y="8297794"/>
            <a:ext cx="401631" cy="378155"/>
          </a:xfrm>
          <a:prstGeom prst="rect">
            <a:avLst/>
          </a:prstGeom>
        </p:spPr>
      </p:pic>
      <p:pic>
        <p:nvPicPr>
          <p:cNvPr id="31" name="Picture 30"/>
          <p:cNvPicPr>
            <a:picLocks noChangeAspect="1"/>
          </p:cNvPicPr>
          <p:nvPr/>
        </p:nvPicPr>
        <p:blipFill rotWithShape="1">
          <a:blip r:embed="rId5"/>
          <a:srcRect l="14714" t="17975" r="14175" b="24717"/>
          <a:stretch/>
        </p:blipFill>
        <p:spPr>
          <a:xfrm>
            <a:off x="5498310" y="8370937"/>
            <a:ext cx="490688" cy="426564"/>
          </a:xfrm>
          <a:prstGeom prst="rect">
            <a:avLst/>
          </a:prstGeom>
        </p:spPr>
      </p:pic>
      <p:pic>
        <p:nvPicPr>
          <p:cNvPr id="24" name="Picture 23"/>
          <p:cNvPicPr>
            <a:picLocks noChangeAspect="1"/>
          </p:cNvPicPr>
          <p:nvPr/>
        </p:nvPicPr>
        <p:blipFill rotWithShape="1">
          <a:blip r:embed="rId5"/>
          <a:srcRect l="14714" t="17975" r="14175" b="24717"/>
          <a:stretch/>
        </p:blipFill>
        <p:spPr>
          <a:xfrm>
            <a:off x="1442589" y="8310464"/>
            <a:ext cx="490688" cy="426564"/>
          </a:xfrm>
          <a:prstGeom prst="rect">
            <a:avLst/>
          </a:prstGeom>
        </p:spPr>
      </p:pic>
      <p:pic>
        <p:nvPicPr>
          <p:cNvPr id="26" name="Picture 25"/>
          <p:cNvPicPr>
            <a:picLocks noChangeAspect="1"/>
          </p:cNvPicPr>
          <p:nvPr/>
        </p:nvPicPr>
        <p:blipFill rotWithShape="1">
          <a:blip r:embed="rId5"/>
          <a:srcRect l="14714" t="17975" r="14175" b="24717"/>
          <a:stretch/>
        </p:blipFill>
        <p:spPr>
          <a:xfrm>
            <a:off x="7673014" y="8331902"/>
            <a:ext cx="490688" cy="426564"/>
          </a:xfrm>
          <a:prstGeom prst="rect">
            <a:avLst/>
          </a:prstGeom>
        </p:spPr>
      </p:pic>
      <p:pic>
        <p:nvPicPr>
          <p:cNvPr id="32" name="Picture 31"/>
          <p:cNvPicPr>
            <a:picLocks noChangeAspect="1"/>
          </p:cNvPicPr>
          <p:nvPr/>
        </p:nvPicPr>
        <p:blipFill rotWithShape="1">
          <a:blip r:embed="rId5"/>
          <a:srcRect l="14714" t="17975" r="14175" b="24717"/>
          <a:stretch/>
        </p:blipFill>
        <p:spPr>
          <a:xfrm>
            <a:off x="8853885" y="8321225"/>
            <a:ext cx="490688" cy="426564"/>
          </a:xfrm>
          <a:prstGeom prst="rect">
            <a:avLst/>
          </a:prstGeom>
        </p:spPr>
      </p:pic>
      <p:pic>
        <p:nvPicPr>
          <p:cNvPr id="23" name="Picture 22"/>
          <p:cNvPicPr>
            <a:picLocks noChangeAspect="1"/>
          </p:cNvPicPr>
          <p:nvPr/>
        </p:nvPicPr>
        <p:blipFill>
          <a:blip r:embed="rId9"/>
          <a:stretch>
            <a:fillRect/>
          </a:stretch>
        </p:blipFill>
        <p:spPr>
          <a:xfrm>
            <a:off x="4808121" y="8321225"/>
            <a:ext cx="512187" cy="504654"/>
          </a:xfrm>
          <a:prstGeom prst="rect">
            <a:avLst/>
          </a:prstGeom>
        </p:spPr>
      </p:pic>
      <p:pic>
        <p:nvPicPr>
          <p:cNvPr id="33" name="Picture 94" descr="Image result for world war 2 icon transparent background"/>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91745" y="295092"/>
            <a:ext cx="303310" cy="315843"/>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33"/>
          <p:cNvPicPr>
            <a:picLocks noChangeAspect="1"/>
          </p:cNvPicPr>
          <p:nvPr/>
        </p:nvPicPr>
        <p:blipFill>
          <a:blip r:embed="rId7">
            <a:extLst>
              <a:ext uri="{BEBA8EAE-BF5A-486C-A8C5-ECC9F3942E4B}">
                <a14:imgProps xmlns:a14="http://schemas.microsoft.com/office/drawing/2010/main">
                  <a14:imgLayer r:embed="rId8">
                    <a14:imgEffect>
                      <a14:backgroundRemoval t="796" b="99204" l="5596" r="100000">
                        <a14:foregroundMark x1="66667" y1="29443" x2="66667" y2="29443"/>
                        <a14:foregroundMark x1="56934" y1="56764" x2="56934" y2="56764"/>
                      </a14:backgroundRemoval>
                    </a14:imgEffect>
                  </a14:imgLayer>
                </a14:imgProps>
              </a:ext>
            </a:extLst>
          </a:blip>
          <a:stretch>
            <a:fillRect/>
          </a:stretch>
        </p:blipFill>
        <p:spPr>
          <a:xfrm>
            <a:off x="822434" y="8345429"/>
            <a:ext cx="401631" cy="378155"/>
          </a:xfrm>
          <a:prstGeom prst="rect">
            <a:avLst/>
          </a:prstGeom>
        </p:spPr>
      </p:pic>
    </p:spTree>
    <p:extLst>
      <p:ext uri="{BB962C8B-B14F-4D97-AF65-F5344CB8AC3E}">
        <p14:creationId xmlns:p14="http://schemas.microsoft.com/office/powerpoint/2010/main" val="38960211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1300</Words>
  <Application>Microsoft Office PowerPoint</Application>
  <PresentationFormat>A3 Paper (297x420 mm)</PresentationFormat>
  <Paragraphs>97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Bedwell</dc:creator>
  <cp:lastModifiedBy>Jane Bedwell</cp:lastModifiedBy>
  <cp:revision>38</cp:revision>
  <dcterms:created xsi:type="dcterms:W3CDTF">2021-12-19T22:52:50Z</dcterms:created>
  <dcterms:modified xsi:type="dcterms:W3CDTF">2022-03-27T22:46:13Z</dcterms:modified>
</cp:coreProperties>
</file>