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7" autoAdjust="0"/>
    <p:restoredTop sz="94660"/>
  </p:normalViewPr>
  <p:slideViewPr>
    <p:cSldViewPr snapToGrid="0">
      <p:cViewPr>
        <p:scale>
          <a:sx n="86" d="100"/>
          <a:sy n="86" d="100"/>
        </p:scale>
        <p:origin x="32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93EE271-A3E8-4254-82F4-40FCBBC7D9CD}" type="datetimeFigureOut">
              <a:rPr lang="en-GB" smtClean="0"/>
              <a:t>25/03/2026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450472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3EE271-A3E8-4254-82F4-40FCBBC7D9CD}" type="datetimeFigureOut">
              <a:rPr lang="en-GB" smtClean="0"/>
              <a:t>25/03/2026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578174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3EE271-A3E8-4254-82F4-40FCBBC7D9CD}" type="datetimeFigureOut">
              <a:rPr lang="en-GB" smtClean="0"/>
              <a:t>25/03/2026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491560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3EE271-A3E8-4254-82F4-40FCBBC7D9CD}" type="datetimeFigureOut">
              <a:rPr lang="en-GB" smtClean="0"/>
              <a:t>25/03/2026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517068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3EE271-A3E8-4254-82F4-40FCBBC7D9CD}" type="datetimeFigureOut">
              <a:rPr lang="en-GB" smtClean="0"/>
              <a:t>25/03/2026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28979330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93EE271-A3E8-4254-82F4-40FCBBC7D9CD}" type="datetimeFigureOut">
              <a:rPr lang="en-GB" smtClean="0"/>
              <a:t>25/03/2026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643829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93EE271-A3E8-4254-82F4-40FCBBC7D9CD}" type="datetimeFigureOut">
              <a:rPr lang="en-GB" smtClean="0"/>
              <a:t>25/03/2026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422200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3EE271-A3E8-4254-82F4-40FCBBC7D9CD}" type="datetimeFigureOut">
              <a:rPr lang="en-GB" smtClean="0"/>
              <a:t>25/03/2026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2480669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3EE271-A3E8-4254-82F4-40FCBBC7D9CD}" type="datetimeFigureOut">
              <a:rPr lang="en-GB" smtClean="0"/>
              <a:t>25/03/2026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89547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93EE271-A3E8-4254-82F4-40FCBBC7D9CD}" type="datetimeFigureOut">
              <a:rPr lang="en-GB" smtClean="0"/>
              <a:t>25/03/2026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1087916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93EE271-A3E8-4254-82F4-40FCBBC7D9CD}" type="datetimeFigureOut">
              <a:rPr lang="en-GB" smtClean="0"/>
              <a:t>25/03/2026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55945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3EE271-A3E8-4254-82F4-40FCBBC7D9CD}" type="datetimeFigureOut">
              <a:rPr lang="en-GB" smtClean="0"/>
              <a:t>25/03/2026</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49C3EE-8D0D-4D79-A3D8-11B85EAD76C1}" type="slidenum">
              <a:rPr lang="en-GB" smtClean="0"/>
              <a:t>‹#›</a:t>
            </a:fld>
            <a:endParaRPr lang="en-GB"/>
          </a:p>
        </p:txBody>
      </p:sp>
    </p:spTree>
    <p:extLst>
      <p:ext uri="{BB962C8B-B14F-4D97-AF65-F5344CB8AC3E}">
        <p14:creationId xmlns:p14="http://schemas.microsoft.com/office/powerpoint/2010/main" val="16268474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favicon">
            <a:extLst>
              <a:ext uri="{FF2B5EF4-FFF2-40B4-BE49-F238E27FC236}">
                <a16:creationId xmlns:a16="http://schemas.microsoft.com/office/drawing/2014/main" id="{D5ABBBC2-94AC-417C-A6AB-46309A03D7AF}"/>
              </a:ext>
            </a:extLst>
          </p:cNvPr>
          <p:cNvSpPr>
            <a:spLocks noChangeAspect="1" noChangeArrowheads="1"/>
          </p:cNvSpPr>
          <p:nvPr/>
        </p:nvSpPr>
        <p:spPr bwMode="auto">
          <a:xfrm>
            <a:off x="4800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TextBox 7">
            <a:extLst>
              <a:ext uri="{FF2B5EF4-FFF2-40B4-BE49-F238E27FC236}">
                <a16:creationId xmlns:a16="http://schemas.microsoft.com/office/drawing/2014/main" id="{56DECB03-CEA2-4158-BF20-F4B5A258A247}"/>
              </a:ext>
            </a:extLst>
          </p:cNvPr>
          <p:cNvSpPr txBox="1"/>
          <p:nvPr/>
        </p:nvSpPr>
        <p:spPr>
          <a:xfrm>
            <a:off x="4042355" y="226082"/>
            <a:ext cx="1630710" cy="523220"/>
          </a:xfrm>
          <a:prstGeom prst="rect">
            <a:avLst/>
          </a:prstGeom>
          <a:noFill/>
        </p:spPr>
        <p:txBody>
          <a:bodyPr wrap="square" rtlCol="0">
            <a:spAutoFit/>
          </a:bodyPr>
          <a:lstStyle/>
          <a:p>
            <a:pPr algn="ctr"/>
            <a:r>
              <a:rPr lang="en-GB" sz="1400" b="1" dirty="0">
                <a:solidFill>
                  <a:schemeClr val="bg1"/>
                </a:solidFill>
              </a:rPr>
              <a:t>Modern Foreign Language at Zouch </a:t>
            </a:r>
          </a:p>
        </p:txBody>
      </p:sp>
      <p:sp>
        <p:nvSpPr>
          <p:cNvPr id="12" name="TextBox 11">
            <a:extLst>
              <a:ext uri="{FF2B5EF4-FFF2-40B4-BE49-F238E27FC236}">
                <a16:creationId xmlns:a16="http://schemas.microsoft.com/office/drawing/2014/main" id="{17B8374A-3765-4DC4-959E-11214BA14FC2}"/>
              </a:ext>
            </a:extLst>
          </p:cNvPr>
          <p:cNvSpPr txBox="1"/>
          <p:nvPr/>
        </p:nvSpPr>
        <p:spPr>
          <a:xfrm>
            <a:off x="117448" y="135884"/>
            <a:ext cx="3799100" cy="3477875"/>
          </a:xfrm>
          <a:prstGeom prst="rect">
            <a:avLst/>
          </a:prstGeom>
          <a:noFill/>
        </p:spPr>
        <p:txBody>
          <a:bodyPr wrap="square" rtlCol="0">
            <a:spAutoFit/>
          </a:bodyPr>
          <a:lstStyle/>
          <a:p>
            <a:r>
              <a:rPr lang="en-GB" sz="2800" dirty="0">
                <a:solidFill>
                  <a:schemeClr val="accent6"/>
                </a:solidFill>
              </a:rPr>
              <a:t>Curriculum Intent</a:t>
            </a:r>
          </a:p>
          <a:p>
            <a:r>
              <a:rPr lang="en-GB" sz="1200" dirty="0"/>
              <a:t>At Larkhill Primary, </a:t>
            </a:r>
            <a:r>
              <a:rPr lang="en-GB" sz="1200" dirty="0">
                <a:solidFill>
                  <a:srgbClr val="0B0C0C"/>
                </a:solidFill>
                <a:latin typeface="Calibri" panose="020F0502020204030204" pitchFamily="34" charset="0"/>
                <a:cs typeface="Arial" panose="020B0604020202020204" pitchFamily="34" charset="0"/>
              </a:rPr>
              <a:t>o</a:t>
            </a:r>
            <a:r>
              <a:rPr lang="en-GB" sz="1200"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ur modern foreign language curriculum seeks to provide children in Key Stage 2 with a strong foundational </a:t>
            </a:r>
            <a:r>
              <a:rPr lang="en-GB" sz="1200" b="1"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knowledge</a:t>
            </a:r>
            <a:r>
              <a:rPr lang="en-GB" sz="1200"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 of the French language.</a:t>
            </a:r>
          </a:p>
          <a:p>
            <a:endParaRPr lang="en-GB" sz="1200" dirty="0">
              <a:solidFill>
                <a:srgbClr val="0B0C0C"/>
              </a:solidFill>
              <a:latin typeface="Calibri" panose="020F0502020204030204" pitchFamily="34" charset="0"/>
              <a:ea typeface="Times New Roman" panose="02020603050405020304" pitchFamily="18" charset="0"/>
              <a:cs typeface="Arial" panose="020B0604020202020204" pitchFamily="34" charset="0"/>
            </a:endParaRPr>
          </a:p>
          <a:p>
            <a:r>
              <a:rPr lang="en-GB" sz="1200"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For the majority of our children, this is their first experience of formally learning a foreign language. </a:t>
            </a:r>
          </a:p>
          <a:p>
            <a:r>
              <a:rPr lang="en-GB" sz="1200"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Our lessons enable pupils to develop increasing </a:t>
            </a:r>
            <a:r>
              <a:rPr lang="en-GB" sz="1200" b="1"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vocabulary</a:t>
            </a:r>
            <a:r>
              <a:rPr lang="en-GB" sz="1200"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 a strong </a:t>
            </a:r>
            <a:r>
              <a:rPr lang="en-GB" sz="1200" b="1"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understanding</a:t>
            </a:r>
            <a:r>
              <a:rPr lang="en-GB" sz="1200"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 of what they learn and develop </a:t>
            </a:r>
            <a:r>
              <a:rPr lang="en-GB" sz="1200" b="1"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skills</a:t>
            </a:r>
            <a:r>
              <a:rPr lang="en-GB" sz="1200"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 in an additional language. </a:t>
            </a:r>
            <a:r>
              <a:rPr lang="en-GB" sz="1200" dirty="0">
                <a:solidFill>
                  <a:srgbClr val="0B0C0C"/>
                </a:solidFill>
                <a:latin typeface="Calibri" panose="020F0502020204030204" pitchFamily="34" charset="0"/>
                <a:ea typeface="Times New Roman" panose="02020603050405020304" pitchFamily="18" charset="0"/>
                <a:cs typeface="Arial" panose="020B0604020202020204" pitchFamily="34" charset="0"/>
              </a:rPr>
              <a:t>We intend this to</a:t>
            </a:r>
            <a:r>
              <a:rPr lang="en-GB" sz="1200"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 cultivate curiosity in how people communicate around the world.</a:t>
            </a:r>
          </a:p>
          <a:p>
            <a:endParaRPr lang="en-GB" sz="1200" dirty="0">
              <a:solidFill>
                <a:srgbClr val="0B0C0C"/>
              </a:solidFill>
              <a:latin typeface="Calibri" panose="020F0502020204030204" pitchFamily="34" charset="0"/>
              <a:ea typeface="Times New Roman" panose="02020603050405020304" pitchFamily="18" charset="0"/>
              <a:cs typeface="Arial" panose="020B0604020202020204" pitchFamily="34" charset="0"/>
            </a:endParaRPr>
          </a:p>
          <a:p>
            <a:r>
              <a:rPr lang="en-GB" sz="1200"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The language provision wil</a:t>
            </a:r>
            <a:r>
              <a:rPr lang="en-GB" sz="1200" dirty="0">
                <a:solidFill>
                  <a:srgbClr val="0B0C0C"/>
                </a:solidFill>
                <a:latin typeface="Calibri" panose="020F0502020204030204" pitchFamily="34" charset="0"/>
                <a:ea typeface="Times New Roman" panose="02020603050405020304" pitchFamily="18" charset="0"/>
                <a:cs typeface="Arial" panose="020B0604020202020204" pitchFamily="34" charset="0"/>
              </a:rPr>
              <a:t>l </a:t>
            </a:r>
            <a:r>
              <a:rPr lang="en-GB" sz="1200"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allow children to appreciate different cultures and languages as well as celebrating the first languages of EAL speakers, who make up around one fifth of the school. </a:t>
            </a:r>
            <a:endParaRPr lang="en-GB" sz="1200" dirty="0"/>
          </a:p>
        </p:txBody>
      </p:sp>
      <p:sp>
        <p:nvSpPr>
          <p:cNvPr id="13" name="TextBox 12">
            <a:extLst>
              <a:ext uri="{FF2B5EF4-FFF2-40B4-BE49-F238E27FC236}">
                <a16:creationId xmlns:a16="http://schemas.microsoft.com/office/drawing/2014/main" id="{00439D71-8976-41CF-ABF5-EEF1A260B207}"/>
              </a:ext>
            </a:extLst>
          </p:cNvPr>
          <p:cNvSpPr txBox="1"/>
          <p:nvPr/>
        </p:nvSpPr>
        <p:spPr>
          <a:xfrm>
            <a:off x="5717782" y="106075"/>
            <a:ext cx="4188218" cy="4062651"/>
          </a:xfrm>
          <a:prstGeom prst="rect">
            <a:avLst/>
          </a:prstGeom>
          <a:noFill/>
        </p:spPr>
        <p:txBody>
          <a:bodyPr wrap="square" rtlCol="0">
            <a:spAutoFit/>
          </a:bodyPr>
          <a:lstStyle/>
          <a:p>
            <a:r>
              <a:rPr lang="en-GB" sz="2800" dirty="0">
                <a:solidFill>
                  <a:schemeClr val="accent6"/>
                </a:solidFill>
              </a:rPr>
              <a:t>Curriculum Implementation</a:t>
            </a:r>
          </a:p>
          <a:p>
            <a:r>
              <a:rPr lang="en-GB" sz="1200"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Our curriculum ensures that pupils learn </a:t>
            </a:r>
            <a:r>
              <a:rPr lang="en-GB" sz="1200" b="1"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vocabulary </a:t>
            </a:r>
            <a:r>
              <a:rPr lang="en-GB" sz="1200"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appropriate to themselves and their age group, applying this to spoken French and simple conversation with increasing fluency and correct pronunciation. This is explicitly taught through clearly sequenced lessons that are adapted to ensure all learners succeed. </a:t>
            </a:r>
          </a:p>
          <a:p>
            <a:endParaRPr lang="en-GB" sz="1200" dirty="0">
              <a:solidFill>
                <a:srgbClr val="0B0C0C"/>
              </a:solidFill>
              <a:latin typeface="Calibri" panose="020F0502020204030204" pitchFamily="34" charset="0"/>
              <a:ea typeface="Times New Roman" panose="02020603050405020304" pitchFamily="18" charset="0"/>
              <a:cs typeface="Arial" panose="020B0604020202020204" pitchFamily="34" charset="0"/>
            </a:endParaRPr>
          </a:p>
          <a:p>
            <a:r>
              <a:rPr lang="en-GB" sz="1200"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As children progress through Key Stage 2, they will be introduced to reading and writing French with developing complexity, providing a platform for further study in secondary school. </a:t>
            </a:r>
          </a:p>
          <a:p>
            <a:endParaRPr lang="en-GB" sz="1200" dirty="0">
              <a:solidFill>
                <a:srgbClr val="0B0C0C"/>
              </a:solidFill>
              <a:latin typeface="Calibri" panose="020F0502020204030204" pitchFamily="34" charset="0"/>
              <a:ea typeface="Calibri" panose="020F0502020204030204" pitchFamily="34" charset="0"/>
              <a:cs typeface="Arial" panose="020B0604020202020204" pitchFamily="34" charset="0"/>
            </a:endParaRPr>
          </a:p>
          <a:p>
            <a:r>
              <a:rPr lang="en-GB" sz="1200" dirty="0">
                <a:solidFill>
                  <a:srgbClr val="0B0C0C"/>
                </a:solidFill>
                <a:effectLst/>
                <a:latin typeface="Calibri" panose="020F0502020204030204" pitchFamily="34" charset="0"/>
                <a:ea typeface="Times New Roman" panose="02020603050405020304" pitchFamily="18" charset="0"/>
                <a:cs typeface="Arial" panose="020B0604020202020204" pitchFamily="34" charset="0"/>
              </a:rPr>
              <a:t>Although children in Early Years and KS1 are not taught French explicitly, they will become familiar with other languages through day to day classroom discussions and experiences. This will provide them with basic foundations, ready to begin formal French lessons in KS2.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sz="1200" dirty="0">
              <a:solidFill>
                <a:schemeClr val="accent6"/>
              </a:solidFill>
            </a:endParaRPr>
          </a:p>
        </p:txBody>
      </p:sp>
      <p:sp>
        <p:nvSpPr>
          <p:cNvPr id="14" name="TextBox 13">
            <a:extLst>
              <a:ext uri="{FF2B5EF4-FFF2-40B4-BE49-F238E27FC236}">
                <a16:creationId xmlns:a16="http://schemas.microsoft.com/office/drawing/2014/main" id="{630CB3E7-9093-4A41-9633-DCA3B27936D7}"/>
              </a:ext>
            </a:extLst>
          </p:cNvPr>
          <p:cNvSpPr txBox="1"/>
          <p:nvPr/>
        </p:nvSpPr>
        <p:spPr>
          <a:xfrm>
            <a:off x="117448" y="3740686"/>
            <a:ext cx="4099270" cy="2600712"/>
          </a:xfrm>
          <a:prstGeom prst="rect">
            <a:avLst/>
          </a:prstGeom>
          <a:noFill/>
        </p:spPr>
        <p:txBody>
          <a:bodyPr wrap="square" rtlCol="0">
            <a:spAutoFit/>
          </a:bodyPr>
          <a:lstStyle/>
          <a:p>
            <a:r>
              <a:rPr lang="en-GB" sz="2800" dirty="0">
                <a:solidFill>
                  <a:schemeClr val="accent6"/>
                </a:solidFill>
              </a:rPr>
              <a:t>Curriculum Impact</a:t>
            </a:r>
            <a:endParaRPr lang="en-GB" sz="1600" dirty="0"/>
          </a:p>
          <a:p>
            <a:r>
              <a:rPr lang="en-US" sz="1200" dirty="0"/>
              <a:t>The implementation of this curriculum, ensures that when all children leave Larkhill Primary School, they are able:</a:t>
            </a:r>
          </a:p>
          <a:p>
            <a:pPr marL="171450" indent="-171450">
              <a:buFont typeface="Arial" panose="020B0604020202020204" pitchFamily="34" charset="0"/>
              <a:buChar char="•"/>
            </a:pPr>
            <a:r>
              <a:rPr lang="en-GB" sz="1200" dirty="0"/>
              <a:t>To have a passion for learning a language.</a:t>
            </a:r>
          </a:p>
          <a:p>
            <a:pPr marL="171450" indent="-171450">
              <a:buFont typeface="Arial" panose="020B0604020202020204" pitchFamily="34" charset="0"/>
              <a:buChar char="•"/>
            </a:pPr>
            <a:r>
              <a:rPr lang="en-GB" sz="1200" dirty="0"/>
              <a:t>To have a strong awareness of the French culture.</a:t>
            </a:r>
          </a:p>
          <a:p>
            <a:pPr marL="171450" indent="-171450">
              <a:buFont typeface="Arial" panose="020B0604020202020204" pitchFamily="34" charset="0"/>
              <a:buChar char="•"/>
            </a:pPr>
            <a:r>
              <a:rPr lang="en-GB" sz="1200" dirty="0"/>
              <a:t>To have the confidence to speak French with good pronunciation.</a:t>
            </a:r>
          </a:p>
          <a:p>
            <a:pPr marL="171450" indent="-171450">
              <a:buFont typeface="Arial" panose="020B0604020202020204" pitchFamily="34" charset="0"/>
              <a:buChar char="•"/>
            </a:pPr>
            <a:r>
              <a:rPr lang="en-GB" sz="1200" dirty="0"/>
              <a:t>To read simple French texts fluently.</a:t>
            </a:r>
          </a:p>
          <a:p>
            <a:pPr marL="171450" indent="-171450">
              <a:buFont typeface="Arial" panose="020B0604020202020204" pitchFamily="34" charset="0"/>
              <a:buChar char="•"/>
            </a:pPr>
            <a:r>
              <a:rPr lang="en-GB" sz="1200" dirty="0"/>
              <a:t>To be able to write in French accurately and fluently.</a:t>
            </a:r>
          </a:p>
          <a:p>
            <a:pPr marL="171450" indent="-171450">
              <a:buFont typeface="Arial" panose="020B0604020202020204" pitchFamily="34" charset="0"/>
              <a:buChar char="•"/>
            </a:pPr>
            <a:endParaRPr lang="en-GB" sz="1100" dirty="0"/>
          </a:p>
          <a:p>
            <a:pPr marL="171450" indent="-171450">
              <a:buFont typeface="Arial" panose="020B0604020202020204" pitchFamily="34" charset="0"/>
              <a:buChar char="•"/>
            </a:pPr>
            <a:endParaRPr lang="en-GB" sz="2800" dirty="0">
              <a:solidFill>
                <a:schemeClr val="accent6"/>
              </a:solidFill>
            </a:endParaRPr>
          </a:p>
        </p:txBody>
      </p:sp>
      <p:grpSp>
        <p:nvGrpSpPr>
          <p:cNvPr id="19" name="Group 18">
            <a:extLst>
              <a:ext uri="{FF2B5EF4-FFF2-40B4-BE49-F238E27FC236}">
                <a16:creationId xmlns:a16="http://schemas.microsoft.com/office/drawing/2014/main" id="{B3A8BCC7-8961-4CEE-96AD-84822DDD7B55}"/>
              </a:ext>
            </a:extLst>
          </p:cNvPr>
          <p:cNvGrpSpPr/>
          <p:nvPr/>
        </p:nvGrpSpPr>
        <p:grpSpPr>
          <a:xfrm>
            <a:off x="-46317" y="5762512"/>
            <a:ext cx="10089378" cy="1062889"/>
            <a:chOff x="-46317" y="5762512"/>
            <a:chExt cx="10089378" cy="1062889"/>
          </a:xfrm>
        </p:grpSpPr>
        <p:pic>
          <p:nvPicPr>
            <p:cNvPr id="6" name="Picture 5">
              <a:extLst>
                <a:ext uri="{FF2B5EF4-FFF2-40B4-BE49-F238E27FC236}">
                  <a16:creationId xmlns:a16="http://schemas.microsoft.com/office/drawing/2014/main" id="{7953FFF2-770E-42CB-B920-82BFAAD92C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0800000">
              <a:off x="-46317" y="5867641"/>
              <a:ext cx="9906000" cy="957760"/>
            </a:xfrm>
            <a:prstGeom prst="rect">
              <a:avLst/>
            </a:prstGeom>
          </p:spPr>
        </p:pic>
        <p:sp>
          <p:nvSpPr>
            <p:cNvPr id="15" name="Rectangle 14">
              <a:extLst>
                <a:ext uri="{FF2B5EF4-FFF2-40B4-BE49-F238E27FC236}">
                  <a16:creationId xmlns:a16="http://schemas.microsoft.com/office/drawing/2014/main" id="{C184D6F0-661D-4E37-B03D-5C7FFD4EF3C6}"/>
                </a:ext>
              </a:extLst>
            </p:cNvPr>
            <p:cNvSpPr/>
            <p:nvPr/>
          </p:nvSpPr>
          <p:spPr>
            <a:xfrm rot="20086419">
              <a:off x="2570738" y="5867688"/>
              <a:ext cx="1445581" cy="779963"/>
            </a:xfrm>
            <a:prstGeom prst="rect">
              <a:avLst/>
            </a:prstGeom>
            <a:noFill/>
          </p:spPr>
          <p:txBody>
            <a:bodyPr wrap="none" lIns="91440" tIns="45720" rIns="91440" bIns="45720">
              <a:prstTxWarp prst="textArchUp">
                <a:avLst>
                  <a:gd name="adj" fmla="val 11630399"/>
                </a:avLst>
              </a:prstTxWarp>
              <a:spAutoFit/>
            </a:bodyPr>
            <a:lstStyle/>
            <a:p>
              <a:pPr algn="ctr"/>
              <a:r>
                <a:rPr lang="en-US" sz="1600" b="0" cap="none" spc="0" dirty="0">
                  <a:ln w="0"/>
                  <a:solidFill>
                    <a:srgbClr val="FFC000"/>
                  </a:solidFill>
                </a:rPr>
                <a:t>Our</a:t>
              </a:r>
              <a:r>
                <a:rPr lang="en-US" sz="1600" b="0" cap="none" spc="0" dirty="0">
                  <a:ln w="0"/>
                  <a:solidFill>
                    <a:srgbClr val="FFC000"/>
                  </a:solidFill>
                  <a:effectLst>
                    <a:outerShdw blurRad="38100" dist="19050" dir="2700000" algn="tl" rotWithShape="0">
                      <a:schemeClr val="dk1">
                        <a:alpha val="40000"/>
                      </a:schemeClr>
                    </a:outerShdw>
                  </a:effectLst>
                </a:rPr>
                <a:t> </a:t>
              </a:r>
              <a:r>
                <a:rPr lang="en-US" sz="1600" b="0" cap="none" spc="0" dirty="0">
                  <a:ln w="0"/>
                  <a:solidFill>
                    <a:srgbClr val="FFC000"/>
                  </a:solidFill>
                </a:rPr>
                <a:t>values</a:t>
              </a:r>
            </a:p>
          </p:txBody>
        </p:sp>
        <p:sp>
          <p:nvSpPr>
            <p:cNvPr id="18" name="Rectangle 17">
              <a:extLst>
                <a:ext uri="{FF2B5EF4-FFF2-40B4-BE49-F238E27FC236}">
                  <a16:creationId xmlns:a16="http://schemas.microsoft.com/office/drawing/2014/main" id="{972461B9-0BBD-4DAC-BE3D-9246B0D7CABA}"/>
                </a:ext>
              </a:extLst>
            </p:cNvPr>
            <p:cNvSpPr/>
            <p:nvPr/>
          </p:nvSpPr>
          <p:spPr>
            <a:xfrm rot="702556">
              <a:off x="7657504" y="5762512"/>
              <a:ext cx="2385557" cy="990314"/>
            </a:xfrm>
            <a:prstGeom prst="rect">
              <a:avLst/>
            </a:prstGeom>
            <a:noFill/>
          </p:spPr>
          <p:txBody>
            <a:bodyPr wrap="none" lIns="91440" tIns="45720" rIns="91440" bIns="45720">
              <a:prstTxWarp prst="textArchDown">
                <a:avLst>
                  <a:gd name="adj" fmla="val 2553299"/>
                </a:avLst>
              </a:prstTxWarp>
              <a:spAutoFit/>
            </a:bodyPr>
            <a:lstStyle/>
            <a:p>
              <a:pPr algn="ctr"/>
              <a:r>
                <a:rPr lang="en-US" sz="1600" b="0" cap="none" spc="0" dirty="0">
                  <a:ln w="0"/>
                  <a:solidFill>
                    <a:srgbClr val="FFC000"/>
                  </a:solidFill>
                </a:rPr>
                <a:t>Our</a:t>
              </a:r>
              <a:r>
                <a:rPr lang="en-US" sz="1600" b="0" cap="none" spc="0" dirty="0">
                  <a:ln w="0"/>
                  <a:solidFill>
                    <a:srgbClr val="FFC000"/>
                  </a:solidFill>
                  <a:effectLst>
                    <a:outerShdw blurRad="38100" dist="19050" dir="2700000" algn="tl" rotWithShape="0">
                      <a:schemeClr val="dk1">
                        <a:alpha val="40000"/>
                      </a:schemeClr>
                    </a:outerShdw>
                  </a:effectLst>
                </a:rPr>
                <a:t> </a:t>
              </a:r>
              <a:r>
                <a:rPr lang="en-US" sz="1600" b="0" cap="none" spc="0" dirty="0">
                  <a:ln w="0"/>
                  <a:solidFill>
                    <a:srgbClr val="FFC000"/>
                  </a:solidFill>
                </a:rPr>
                <a:t>values</a:t>
              </a:r>
            </a:p>
          </p:txBody>
        </p:sp>
      </p:grpSp>
      <p:sp>
        <p:nvSpPr>
          <p:cNvPr id="16" name="TextBox 15">
            <a:extLst>
              <a:ext uri="{FF2B5EF4-FFF2-40B4-BE49-F238E27FC236}">
                <a16:creationId xmlns:a16="http://schemas.microsoft.com/office/drawing/2014/main" id="{20484911-AFDA-4FDA-92A3-6BABD77487CB}"/>
              </a:ext>
            </a:extLst>
          </p:cNvPr>
          <p:cNvSpPr txBox="1"/>
          <p:nvPr/>
        </p:nvSpPr>
        <p:spPr>
          <a:xfrm>
            <a:off x="5628245" y="3940724"/>
            <a:ext cx="4255991" cy="1682897"/>
          </a:xfrm>
          <a:prstGeom prst="rect">
            <a:avLst/>
          </a:prstGeom>
          <a:noFill/>
        </p:spPr>
        <p:txBody>
          <a:bodyPr wrap="square" rtlCol="0">
            <a:spAutoFit/>
          </a:bodyPr>
          <a:lstStyle/>
          <a:p>
            <a:r>
              <a:rPr lang="en-GB" sz="2800" dirty="0">
                <a:solidFill>
                  <a:schemeClr val="accent6"/>
                </a:solidFill>
              </a:rPr>
              <a:t>Assessment</a:t>
            </a:r>
          </a:p>
          <a:p>
            <a:r>
              <a:rPr lang="en-US" sz="1200" dirty="0">
                <a:latin typeface="Calibri" panose="020F0502020204030204" pitchFamily="34" charset="0"/>
                <a:ea typeface="Calibri" panose="020F0502020204030204" pitchFamily="34" charset="0"/>
                <a:cs typeface="Times New Roman" panose="02020603050405020304" pitchFamily="18" charset="0"/>
              </a:rPr>
              <a:t>Teachers will assess learning during each lesson and unit of work to build up accurate judgements of children’s attainment. Teachers record the progress of each child termly and use this to inform and adapt  future planning.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sz="1100" dirty="0">
              <a:solidFill>
                <a:schemeClr val="accent6"/>
              </a:solidFill>
            </a:endParaRPr>
          </a:p>
          <a:p>
            <a:pPr algn="just">
              <a:lnSpc>
                <a:spcPct val="107000"/>
              </a:lnSpc>
              <a:spcAft>
                <a:spcPts val="800"/>
              </a:spcAft>
            </a:pP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Picture 2">
            <a:extLst>
              <a:ext uri="{FF2B5EF4-FFF2-40B4-BE49-F238E27FC236}">
                <a16:creationId xmlns:a16="http://schemas.microsoft.com/office/drawing/2014/main" id="{1FB809C5-E94D-40DB-9147-E4C16178A97C}"/>
              </a:ext>
            </a:extLst>
          </p:cNvPr>
          <p:cNvPicPr>
            <a:picLocks noChangeAspect="1"/>
          </p:cNvPicPr>
          <p:nvPr/>
        </p:nvPicPr>
        <p:blipFill>
          <a:blip r:embed="rId3"/>
          <a:stretch>
            <a:fillRect/>
          </a:stretch>
        </p:blipFill>
        <p:spPr>
          <a:xfrm>
            <a:off x="4105235" y="1749621"/>
            <a:ext cx="1504950" cy="1447800"/>
          </a:xfrm>
          <a:prstGeom prst="rect">
            <a:avLst/>
          </a:prstGeom>
        </p:spPr>
      </p:pic>
      <p:pic>
        <p:nvPicPr>
          <p:cNvPr id="9" name="Picture 8">
            <a:extLst>
              <a:ext uri="{FF2B5EF4-FFF2-40B4-BE49-F238E27FC236}">
                <a16:creationId xmlns:a16="http://schemas.microsoft.com/office/drawing/2014/main" id="{CB1CD79F-1470-4505-A92E-05A809335103}"/>
              </a:ext>
            </a:extLst>
          </p:cNvPr>
          <p:cNvPicPr>
            <a:picLocks noChangeAspect="1"/>
          </p:cNvPicPr>
          <p:nvPr/>
        </p:nvPicPr>
        <p:blipFill>
          <a:blip r:embed="rId4"/>
          <a:stretch>
            <a:fillRect/>
          </a:stretch>
        </p:blipFill>
        <p:spPr>
          <a:xfrm>
            <a:off x="4113596" y="222642"/>
            <a:ext cx="1524000" cy="1447800"/>
          </a:xfrm>
          <a:prstGeom prst="rect">
            <a:avLst/>
          </a:prstGeom>
        </p:spPr>
      </p:pic>
    </p:spTree>
    <p:extLst>
      <p:ext uri="{BB962C8B-B14F-4D97-AF65-F5344CB8AC3E}">
        <p14:creationId xmlns:p14="http://schemas.microsoft.com/office/powerpoint/2010/main" val="272365820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05289623F3E30448E74F99516D45DDC" ma:contentTypeVersion="16" ma:contentTypeDescription="Create a new document." ma:contentTypeScope="" ma:versionID="8142d1ae19a2bf3df373dc29d3acab69">
  <xsd:schema xmlns:xsd="http://www.w3.org/2001/XMLSchema" xmlns:xs="http://www.w3.org/2001/XMLSchema" xmlns:p="http://schemas.microsoft.com/office/2006/metadata/properties" xmlns:ns2="1dcc8c85-de69-4192-a52b-a9f98dd93f28" xmlns:ns3="4ad09f39-c8d7-47c4-a445-4252a0238924" targetNamespace="http://schemas.microsoft.com/office/2006/metadata/properties" ma:root="true" ma:fieldsID="4a13c2be5fe0cb3c2c0bba03d53af389" ns2:_="" ns3:_="">
    <xsd:import namespace="1dcc8c85-de69-4192-a52b-a9f98dd93f28"/>
    <xsd:import namespace="4ad09f39-c8d7-47c4-a445-4252a0238924"/>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LengthInSeconds" minOccurs="0"/>
                <xsd:element ref="ns2:MediaServiceLocation"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3:SharedWithUsers" minOccurs="0"/>
                <xsd:element ref="ns3:SharedWithDetail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dcc8c85-de69-4192-a52b-a9f98dd93f2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Location" ma:index="14" nillable="true" ma:displayName="Location" ma:indexed="true" ma:internalName="MediaServiceLocatio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b46dcdf8-7a79-49d3-b65a-4ec6d3b637a7"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ad09f39-c8d7-47c4-a445-4252a0238924"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8d7d97d8-9add-4b9e-9195-7ab9c5f449b1}" ma:internalName="TaxCatchAll" ma:showField="CatchAllData" ma:web="4ad09f39-c8d7-47c4-a445-4252a0238924">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1dcc8c85-de69-4192-a52b-a9f98dd93f28">
      <Terms xmlns="http://schemas.microsoft.com/office/infopath/2007/PartnerControls"/>
    </lcf76f155ced4ddcb4097134ff3c332f>
    <TaxCatchAll xmlns="4ad09f39-c8d7-47c4-a445-4252a0238924" xsi:nil="true"/>
  </documentManagement>
</p:properties>
</file>

<file path=customXml/itemProps1.xml><?xml version="1.0" encoding="utf-8"?>
<ds:datastoreItem xmlns:ds="http://schemas.openxmlformats.org/officeDocument/2006/customXml" ds:itemID="{1ADEB0A0-A85C-4F91-A14C-7EFC587B43E4}">
  <ds:schemaRefs>
    <ds:schemaRef ds:uri="http://schemas.microsoft.com/sharepoint/v3/contenttype/forms"/>
  </ds:schemaRefs>
</ds:datastoreItem>
</file>

<file path=customXml/itemProps2.xml><?xml version="1.0" encoding="utf-8"?>
<ds:datastoreItem xmlns:ds="http://schemas.openxmlformats.org/officeDocument/2006/customXml" ds:itemID="{9B90C74A-16EB-41DF-A088-9D4B4D7000CE}"/>
</file>

<file path=customXml/itemProps3.xml><?xml version="1.0" encoding="utf-8"?>
<ds:datastoreItem xmlns:ds="http://schemas.openxmlformats.org/officeDocument/2006/customXml" ds:itemID="{A42CB311-D602-44BC-9F36-4933E42FF7E3}">
  <ds:schemaRefs>
    <ds:schemaRef ds:uri="http://purl.org/dc/elements/1.1/"/>
    <ds:schemaRef ds:uri="http://schemas.microsoft.com/office/2006/metadata/properties"/>
    <ds:schemaRef ds:uri="http://purl.org/dc/dcmitype/"/>
    <ds:schemaRef ds:uri="cc5892c0-0e9e-4b3a-a484-fd9581405906"/>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0d2ddb52-560e-4a31-a7b2-a795bd5cd35c"/>
    <ds:schemaRef ds:uri="http://www.w3.org/XML/1998/namespace"/>
    <ds:schemaRef ds:uri="http://schemas.microsoft.com/sharepoint/v3"/>
  </ds:schemaRefs>
</ds:datastoreItem>
</file>

<file path=docProps/app.xml><?xml version="1.0" encoding="utf-8"?>
<Properties xmlns="http://schemas.openxmlformats.org/officeDocument/2006/extended-properties" xmlns:vt="http://schemas.openxmlformats.org/officeDocument/2006/docPropsVTypes">
  <Template>Office Theme</Template>
  <TotalTime>820</TotalTime>
  <Words>363</Words>
  <Application>Microsoft Office PowerPoint</Application>
  <PresentationFormat>A4 Paper (210x297 mm)</PresentationFormat>
  <Paragraphs>25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Neil Morris</dc:creator>
  <cp:lastModifiedBy>Sarah Johnson-Motyl</cp:lastModifiedBy>
  <cp:revision>11</cp:revision>
  <dcterms:created xsi:type="dcterms:W3CDTF">2023-03-13T16:03:16Z</dcterms:created>
  <dcterms:modified xsi:type="dcterms:W3CDTF">2026-03-26T09:01:31Z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0x010100005289623F3E30448E74F99516D45DDC</vt:lpwstr>
  </property>
  <property fmtid="{D5CDD505-2E9C-101B-9397-08002B2CF9AE}" pid="3" name="MediaServiceImageTags">
    <vt:lpwstr/>
  </property>
</Properties>
</file>