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79" r:id="rId2"/>
  </p:sldMasterIdLst>
  <p:notesMasterIdLst>
    <p:notesMasterId r:id="rId17"/>
  </p:notesMasterIdLst>
  <p:handoutMasterIdLst>
    <p:handoutMasterId r:id="rId18"/>
  </p:handoutMasterIdLst>
  <p:sldIdLst>
    <p:sldId id="256" r:id="rId3"/>
    <p:sldId id="1018" r:id="rId4"/>
    <p:sldId id="1035" r:id="rId5"/>
    <p:sldId id="775" r:id="rId6"/>
    <p:sldId id="1014" r:id="rId7"/>
    <p:sldId id="1020" r:id="rId8"/>
    <p:sldId id="1034" r:id="rId9"/>
    <p:sldId id="1037" r:id="rId10"/>
    <p:sldId id="1029" r:id="rId11"/>
    <p:sldId id="1027" r:id="rId12"/>
    <p:sldId id="1036" r:id="rId13"/>
    <p:sldId id="1031" r:id="rId14"/>
    <p:sldId id="1017" r:id="rId15"/>
    <p:sldId id="1033"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DB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551" autoAdjust="0"/>
  </p:normalViewPr>
  <p:slideViewPr>
    <p:cSldViewPr snapToGrid="0" snapToObjects="1">
      <p:cViewPr varScale="1">
        <p:scale>
          <a:sx n="95" d="100"/>
          <a:sy n="95" d="100"/>
        </p:scale>
        <p:origin x="210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0BFF83-E4C0-452B-8211-EEE9EB2D1025}"/>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D4F423A-8670-445E-B468-2D8744FC9826}"/>
              </a:ext>
            </a:extLst>
          </p:cNvPr>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57170444-08F9-4F77-9556-4CE02837BE07}" type="datetimeFigureOut">
              <a:rPr lang="en-GB" smtClean="0"/>
              <a:t>31/01/2025</a:t>
            </a:fld>
            <a:endParaRPr lang="en-GB"/>
          </a:p>
        </p:txBody>
      </p:sp>
      <p:sp>
        <p:nvSpPr>
          <p:cNvPr id="4" name="Footer Placeholder 3">
            <a:extLst>
              <a:ext uri="{FF2B5EF4-FFF2-40B4-BE49-F238E27FC236}">
                <a16:creationId xmlns:a16="http://schemas.microsoft.com/office/drawing/2014/main" id="{88A4C446-7EBD-4E4C-9200-6B953A82235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820627-FB32-46A4-AAD8-A943C8880B8E}"/>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A82571D6-2FB5-45BA-8932-07DD9DBBD09F}" type="slidenum">
              <a:rPr lang="en-GB" smtClean="0"/>
              <a:t>‹#›</a:t>
            </a:fld>
            <a:endParaRPr lang="en-GB"/>
          </a:p>
        </p:txBody>
      </p:sp>
    </p:spTree>
    <p:extLst>
      <p:ext uri="{BB962C8B-B14F-4D97-AF65-F5344CB8AC3E}">
        <p14:creationId xmlns:p14="http://schemas.microsoft.com/office/powerpoint/2010/main" val="4034644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04F3A82-F637-1543-8C13-D12BDF0F499A}" type="datetimeFigureOut">
              <a:rPr lang="en-US" smtClean="0"/>
              <a:t>1/31/2025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AC167F53-BA33-7E40-958D-01A6607E9B7A}" type="slidenum">
              <a:rPr lang="en-US" smtClean="0"/>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uthmiskin.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C167F53-BA33-7E40-958D-01A6607E9B7A}" type="slidenum">
              <a:rPr lang="en-US" smtClean="0"/>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these films with your child to help them to practise reading the sounds and words until they can read them speedily.</a:t>
            </a:r>
          </a:p>
          <a:p>
            <a:pPr>
              <a:lnSpc>
                <a:spcPts val="1500"/>
              </a:lnSpc>
            </a:pPr>
            <a:r>
              <a:rPr lang="en-GB" sz="1200" dirty="0">
                <a:solidFill>
                  <a:srgbClr val="000000"/>
                </a:solidFill>
                <a:effectLst/>
                <a:latin typeface="Calibri Light" panose="020F0302020204030204" pitchFamily="34" charset="0"/>
                <a:ea typeface="Calibri" panose="020F0502020204030204" pitchFamily="34" charset="0"/>
              </a:rPr>
              <a:t>The more they practise using these films, the quicker they’ll learn to read.</a:t>
            </a:r>
            <a:r>
              <a:rPr lang="en-GB" sz="800" dirty="0">
                <a:effectLst/>
              </a:rPr>
              <a:t> </a:t>
            </a:r>
            <a:endParaRPr lang="en-GB" sz="1000" kern="1200" dirty="0">
              <a:solidFill>
                <a:schemeClr val="tx1"/>
              </a:solidFill>
              <a:effectLst/>
              <a:latin typeface="+mn-lt"/>
              <a:ea typeface="+mn-ea"/>
              <a:cs typeface="+mn-cs"/>
            </a:endParaRPr>
          </a:p>
          <a:p>
            <a:pPr>
              <a:lnSpc>
                <a:spcPts val="1500"/>
              </a:lnSpc>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Simply scan the QR code and click the link and watch on a tablet or phone.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have a look at one of these films on the Virtual Classroom. </a:t>
            </a:r>
            <a:r>
              <a:rPr lang="en-GB" sz="1200" i="1" kern="1200" dirty="0">
                <a:solidFill>
                  <a:schemeClr val="tx1"/>
                </a:solidFill>
                <a:effectLst/>
                <a:latin typeface="+mn-lt"/>
                <a:ea typeface="+mn-ea"/>
                <a:cs typeface="+mn-cs"/>
              </a:rPr>
              <a:t>Play a lesson film from the virtual classroom.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Each lesson follows the same format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Say the sound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Read the sound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Spot the sound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Read words containing the sound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Review words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Final challenge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1A61AF0-59CC-4D82-B182-5DFC7F9ACF1F}" type="slidenum">
              <a:rPr lang="en-GB" smtClean="0"/>
              <a:pPr>
                <a:defRPr/>
              </a:pPr>
              <a:t>10</a:t>
            </a:fld>
            <a:endParaRPr lang="en-GB"/>
          </a:p>
        </p:txBody>
      </p:sp>
    </p:spTree>
    <p:extLst>
      <p:ext uri="{BB962C8B-B14F-4D97-AF65-F5344CB8AC3E}">
        <p14:creationId xmlns:p14="http://schemas.microsoft.com/office/powerpoint/2010/main" val="37348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11</a:t>
            </a:fld>
            <a:endParaRPr lang="en-US"/>
          </a:p>
        </p:txBody>
      </p:sp>
    </p:spTree>
    <p:extLst>
      <p:ext uri="{BB962C8B-B14F-4D97-AF65-F5344CB8AC3E}">
        <p14:creationId xmlns:p14="http://schemas.microsoft.com/office/powerpoint/2010/main" val="215694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more information and free parent resources visit </a:t>
            </a:r>
            <a:r>
              <a:rPr lang="en-GB" sz="1200" u="sng" kern="1200" dirty="0">
                <a:solidFill>
                  <a:schemeClr val="tx1"/>
                </a:solidFill>
                <a:effectLst/>
                <a:latin typeface="+mn-lt"/>
                <a:ea typeface="+mn-ea"/>
                <a:cs typeface="+mn-cs"/>
                <a:hlinkClick r:id="rId3"/>
              </a:rPr>
              <a:t>www.ruthmiskin.com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free online reading books visit  </a:t>
            </a:r>
            <a:r>
              <a:rPr lang="en-GB" sz="1200" u="sng" kern="1200" dirty="0">
                <a:solidFill>
                  <a:schemeClr val="tx1"/>
                </a:solidFill>
                <a:effectLst/>
                <a:latin typeface="+mn-lt"/>
                <a:ea typeface="+mn-ea"/>
                <a:cs typeface="+mn-cs"/>
              </a:rPr>
              <a:t>https://home.oxfordowl.co.uk/</a:t>
            </a:r>
          </a:p>
          <a:p>
            <a:r>
              <a:rPr lang="en-GB" sz="1200" u="sng" kern="1200" dirty="0">
                <a:solidFill>
                  <a:schemeClr val="tx1"/>
                </a:solidFill>
                <a:effectLst/>
                <a:latin typeface="+mn-lt"/>
                <a:ea typeface="+mn-ea"/>
                <a:cs typeface="+mn-cs"/>
              </a:rPr>
              <a:t>And for free games that will support your child to learn phonics have a look at the </a:t>
            </a:r>
            <a:r>
              <a:rPr lang="en-GB" sz="1200" u="sng" kern="1200" dirty="0" err="1">
                <a:solidFill>
                  <a:schemeClr val="tx1"/>
                </a:solidFill>
                <a:effectLst/>
                <a:latin typeface="+mn-lt"/>
                <a:ea typeface="+mn-ea"/>
                <a:cs typeface="+mn-cs"/>
              </a:rPr>
              <a:t>Phonicsplay</a:t>
            </a:r>
            <a:r>
              <a:rPr lang="en-GB" sz="1200" u="sng" kern="1200" dirty="0">
                <a:solidFill>
                  <a:schemeClr val="tx1"/>
                </a:solidFill>
                <a:effectLst/>
                <a:latin typeface="+mn-lt"/>
                <a:ea typeface="+mn-ea"/>
                <a:cs typeface="+mn-cs"/>
              </a:rPr>
              <a:t> website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12</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all parents have the power to change outcomes for their children.</a:t>
            </a:r>
            <a:endParaRPr lang="en-US" dirty="0">
              <a:solidFill>
                <a:srgbClr val="FF0000"/>
              </a:solidFill>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10C2BD-ABBD-1C45-BDAB-44A2829FA136}" type="slidenum">
              <a:rPr lang="en-US" smtClean="0"/>
              <a:t>13</a:t>
            </a:fld>
            <a:endParaRPr lang="en-US"/>
          </a:p>
        </p:txBody>
      </p:sp>
    </p:spTree>
    <p:extLst>
      <p:ext uri="{BB962C8B-B14F-4D97-AF65-F5344CB8AC3E}">
        <p14:creationId xmlns:p14="http://schemas.microsoft.com/office/powerpoint/2010/main" val="146506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to leave the hall before the children are dismissed from class.</a:t>
            </a:r>
          </a:p>
          <a:p>
            <a:r>
              <a:rPr lang="en-GB" dirty="0"/>
              <a:t>Parents are to wait in the usual place to collect their child.</a:t>
            </a:r>
          </a:p>
          <a:p>
            <a:r>
              <a:rPr lang="en-GB" dirty="0"/>
              <a:t>Thank you for coming.</a:t>
            </a:r>
          </a:p>
          <a:p>
            <a:r>
              <a:rPr lang="en-GB" dirty="0"/>
              <a:t>Will make sure PPT Is on the website for anyone who missed it</a:t>
            </a:r>
          </a:p>
        </p:txBody>
      </p:sp>
      <p:sp>
        <p:nvSpPr>
          <p:cNvPr id="4" name="Slide Number Placeholder 3"/>
          <p:cNvSpPr>
            <a:spLocks noGrp="1"/>
          </p:cNvSpPr>
          <p:nvPr>
            <p:ph type="sldNum" sz="quarter" idx="5"/>
          </p:nvPr>
        </p:nvSpPr>
        <p:spPr/>
        <p:txBody>
          <a:bodyPr/>
          <a:lstStyle/>
          <a:p>
            <a:fld id="{AC167F53-BA33-7E40-958D-01A6607E9B7A}" type="slidenum">
              <a:rPr lang="en-US" smtClean="0"/>
              <a:t>14</a:t>
            </a:fld>
            <a:endParaRPr lang="en-US"/>
          </a:p>
        </p:txBody>
      </p:sp>
    </p:spTree>
    <p:extLst>
      <p:ext uri="{BB962C8B-B14F-4D97-AF65-F5344CB8AC3E}">
        <p14:creationId xmlns:p14="http://schemas.microsoft.com/office/powerpoint/2010/main" val="226123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England children learn to read primarily through a phonics approach.  </a:t>
            </a:r>
          </a:p>
          <a:p>
            <a:pPr lvl="0"/>
            <a:r>
              <a:rPr lang="en-US" sz="1200" kern="1200" dirty="0">
                <a:solidFill>
                  <a:schemeClr val="tx1"/>
                </a:solidFill>
                <a:effectLst/>
                <a:latin typeface="+mn-lt"/>
                <a:ea typeface="+mn-ea"/>
                <a:cs typeface="+mn-cs"/>
              </a:rPr>
              <a:t>At Linaker we use the RWI phonics scheme.  </a:t>
            </a:r>
          </a:p>
          <a:p>
            <a:pPr lvl="0"/>
            <a:r>
              <a:rPr lang="en-US" sz="1200" kern="1200" dirty="0">
                <a:solidFill>
                  <a:schemeClr val="tx1"/>
                </a:solidFill>
                <a:effectLst/>
                <a:latin typeface="+mn-lt"/>
                <a:ea typeface="+mn-ea"/>
                <a:cs typeface="+mn-cs"/>
              </a:rPr>
              <a:t>All our staff our staff from Nursery to Y6 are trained in the teaching of phonics , recent up to date teaching and coaching sessions are held in school </a:t>
            </a:r>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2</a:t>
            </a:fld>
            <a:endParaRPr lang="en-US"/>
          </a:p>
        </p:txBody>
      </p:sp>
    </p:spTree>
    <p:extLst>
      <p:ext uri="{BB962C8B-B14F-4D97-AF65-F5344CB8AC3E}">
        <p14:creationId xmlns:p14="http://schemas.microsoft.com/office/powerpoint/2010/main" val="195716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PSC is taken by pupils in Y1 throughout the country in the same week at the beginning of June each year.  </a:t>
            </a:r>
          </a:p>
          <a:p>
            <a:r>
              <a:rPr lang="en-GB" dirty="0"/>
              <a:t>This year the children will take the test in the week beginning 9th June.  </a:t>
            </a:r>
          </a:p>
        </p:txBody>
      </p:sp>
      <p:sp>
        <p:nvSpPr>
          <p:cNvPr id="4" name="Slide Number Placeholder 3"/>
          <p:cNvSpPr>
            <a:spLocks noGrp="1"/>
          </p:cNvSpPr>
          <p:nvPr>
            <p:ph type="sldNum" sz="quarter" idx="5"/>
          </p:nvPr>
        </p:nvSpPr>
        <p:spPr/>
        <p:txBody>
          <a:bodyPr/>
          <a:lstStyle/>
          <a:p>
            <a:fld id="{AC167F53-BA33-7E40-958D-01A6607E9B7A}" type="slidenum">
              <a:rPr lang="en-US" smtClean="0"/>
              <a:t>3</a:t>
            </a:fld>
            <a:endParaRPr lang="en-US"/>
          </a:p>
        </p:txBody>
      </p:sp>
    </p:spTree>
    <p:extLst>
      <p:ext uri="{BB962C8B-B14F-4D97-AF65-F5344CB8AC3E}">
        <p14:creationId xmlns:p14="http://schemas.microsoft.com/office/powerpoint/2010/main" val="322975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Times New Roman" pitchFamily="18" charset="0"/>
                <a:ea typeface="MS PGothic" pitchFamily="34" charset="-128"/>
                <a:cs typeface="Arial" charset="0"/>
              </a:rPr>
              <a:t>Copyright Ruth Miskin Literacy</a:t>
            </a:r>
          </a:p>
        </p:txBody>
      </p:sp>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493771-02BD-46DE-BA36-AA48EE88E1EF}" type="slidenum">
              <a:rPr lang="en-US" smtClean="0">
                <a:latin typeface="Times New Roman" pitchFamily="18" charset="0"/>
                <a:ea typeface="MS PGothic" pitchFamily="34" charset="-128"/>
                <a:cs typeface="Arial" charset="0"/>
              </a:rPr>
              <a:pPr fontAlgn="base">
                <a:spcBef>
                  <a:spcPct val="0"/>
                </a:spcBef>
                <a:spcAft>
                  <a:spcPct val="0"/>
                </a:spcAft>
              </a:pPr>
              <a:t>4</a:t>
            </a:fld>
            <a:endParaRPr lang="en-US">
              <a:latin typeface="Times New Roman" pitchFamily="18" charset="0"/>
              <a:ea typeface="MS PGothic" pitchFamily="34" charset="-128"/>
              <a:cs typeface="Arial" charset="0"/>
            </a:endParaRPr>
          </a:p>
        </p:txBody>
      </p:sp>
      <p:sp>
        <p:nvSpPr>
          <p:cNvPr id="117763" name="Rectangle 2"/>
          <p:cNvSpPr>
            <a:spLocks noGrp="1" noRot="1" noChangeAspect="1" noChangeArrowheads="1" noTextEdit="1"/>
          </p:cNvSpPr>
          <p:nvPr>
            <p:ph type="sldImg"/>
          </p:nvPr>
        </p:nvSpPr>
        <p:spPr bwMode="auto">
          <a:xfrm>
            <a:off x="642938" y="808038"/>
            <a:ext cx="3413125" cy="2559050"/>
          </a:xfrm>
          <a:noFill/>
          <a:ln>
            <a:solidFill>
              <a:srgbClr val="000000"/>
            </a:solidFill>
            <a:miter lim="800000"/>
            <a:headEnd/>
            <a:tailEnd/>
          </a:ln>
        </p:spPr>
      </p:sp>
      <p:sp>
        <p:nvSpPr>
          <p:cNvPr id="117764" name="Rectangle 3"/>
          <p:cNvSpPr>
            <a:spLocks noGrp="1" noChangeArrowheads="1"/>
          </p:cNvSpPr>
          <p:nvPr>
            <p:ph type="body" idx="1"/>
          </p:nvPr>
        </p:nvSpPr>
        <p:spPr bwMode="auto">
          <a:xfrm>
            <a:off x="651864" y="3438676"/>
            <a:ext cx="5077173" cy="6529368"/>
          </a:xfrm>
          <a:noFill/>
        </p:spPr>
        <p:txBody>
          <a:bodyPr wrap="square" numCol="1" anchor="t" anchorCtr="0" compatLnSpc="1">
            <a:prstTxWarp prst="textNoShape">
              <a:avLst/>
            </a:prstTxWarp>
          </a:bodyPr>
          <a:lstStyle/>
          <a:p>
            <a:pPr>
              <a:lnSpc>
                <a:spcPct val="115000"/>
              </a:lnSpc>
            </a:pPr>
            <a:r>
              <a:rPr lang="en-GB" sz="1800" dirty="0">
                <a:effectLst/>
                <a:latin typeface="Calibri" panose="020F0502020204030204" pitchFamily="34" charset="0"/>
                <a:ea typeface="Calibri" panose="020F0502020204030204" pitchFamily="34" charset="0"/>
              </a:rPr>
              <a:t>Children learn all of the sounds on this chart. </a:t>
            </a:r>
          </a:p>
          <a:p>
            <a:pPr eaLnBrk="1" hangingPunct="1">
              <a:spcBef>
                <a:spcPct val="0"/>
              </a:spcBef>
            </a:pPr>
            <a:endParaRPr lang="en-US" altLang="ja-JP" sz="1100" dirty="0">
              <a:latin typeface="Arial" pitchFamily="34" charset="0"/>
              <a:cs typeface="Arial" pitchFamily="34" charset="0"/>
            </a:endParaRPr>
          </a:p>
          <a:p>
            <a:pPr eaLnBrk="1" hangingPunct="1">
              <a:spcBef>
                <a:spcPct val="0"/>
              </a:spcBef>
            </a:pPr>
            <a:r>
              <a:rPr lang="en-US" altLang="ja-JP" sz="1100" dirty="0">
                <a:latin typeface="Arial" pitchFamily="34" charset="0"/>
                <a:cs typeface="Arial" pitchFamily="34" charset="0"/>
              </a:rPr>
              <a:t>Once they know all of these sounds, they will be able to read any unfamiliar word.</a:t>
            </a:r>
          </a:p>
          <a:p>
            <a:pPr eaLnBrk="1" hangingPunct="1">
              <a:spcBef>
                <a:spcPct val="0"/>
              </a:spcBef>
            </a:pPr>
            <a:endParaRPr lang="en-US" altLang="ja-JP" sz="1100" dirty="0">
              <a:latin typeface="Arial" pitchFamily="34" charset="0"/>
              <a:cs typeface="Arial" pitchFamily="34" charset="0"/>
            </a:endParaRPr>
          </a:p>
        </p:txBody>
      </p:sp>
    </p:spTree>
    <p:extLst>
      <p:ext uri="{BB962C8B-B14F-4D97-AF65-F5344CB8AC3E}">
        <p14:creationId xmlns:p14="http://schemas.microsoft.com/office/powerpoint/2010/main" val="228740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RWI lessons are daily and last for around 45 minutes  - extra phonic blasts in the afternoons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teach children sounds using a picture phrases to help them remember.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ay, may I play? aw, yawn at dawn.</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sounds are represented by one letter but many sounds are represented by two or more letters.  In our phonics lessons we call these ‘Special Friends’.</a:t>
            </a:r>
          </a:p>
          <a:p>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5</a:t>
            </a:fld>
            <a:endParaRPr lang="en-US"/>
          </a:p>
        </p:txBody>
      </p:sp>
    </p:spTree>
    <p:extLst>
      <p:ext uri="{BB962C8B-B14F-4D97-AF65-F5344CB8AC3E}">
        <p14:creationId xmlns:p14="http://schemas.microsoft.com/office/powerpoint/2010/main" val="14076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teach children to read both real and nonsense words using the routine ‘Special Friends’, ‘Fred Talk’, read the word’.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Children spot the ‘Special Friends’ (two or more letters that make one sound), Fred talk the word, and then read the word as a whole. </a:t>
            </a:r>
          </a:p>
          <a:p>
            <a:endParaRPr lang="en-US" dirty="0"/>
          </a:p>
          <a:p>
            <a:r>
              <a:rPr lang="en-US" dirty="0"/>
              <a:t>For example, ‘</a:t>
            </a:r>
            <a:r>
              <a:rPr lang="en-US" dirty="0" err="1"/>
              <a:t>sh</a:t>
            </a:r>
            <a:r>
              <a:rPr lang="en-US" dirty="0"/>
              <a:t>’, </a:t>
            </a:r>
            <a:r>
              <a:rPr lang="en-US" dirty="0" err="1"/>
              <a:t>sh</a:t>
            </a:r>
            <a:r>
              <a:rPr lang="en-US" dirty="0"/>
              <a:t>-</a:t>
            </a:r>
            <a:r>
              <a:rPr lang="en-US" dirty="0" err="1"/>
              <a:t>i</a:t>
            </a:r>
            <a:r>
              <a:rPr lang="en-US" dirty="0"/>
              <a:t>-p, ship.</a:t>
            </a:r>
          </a:p>
        </p:txBody>
      </p:sp>
      <p:sp>
        <p:nvSpPr>
          <p:cNvPr id="4" name="Slide Number Placeholder 3"/>
          <p:cNvSpPr>
            <a:spLocks noGrp="1"/>
          </p:cNvSpPr>
          <p:nvPr>
            <p:ph type="sldNum" sz="quarter" idx="5"/>
          </p:nvPr>
        </p:nvSpPr>
        <p:spPr/>
        <p:txBody>
          <a:bodyPr/>
          <a:lstStyle/>
          <a:p>
            <a:fld id="{AC167F53-BA33-7E40-958D-01A6607E9B7A}" type="slidenum">
              <a:rPr lang="en-US" smtClean="0"/>
              <a:t>6</a:t>
            </a:fld>
            <a:endParaRPr lang="en-US"/>
          </a:p>
        </p:txBody>
      </p:sp>
    </p:spTree>
    <p:extLst>
      <p:ext uri="{BB962C8B-B14F-4D97-AF65-F5344CB8AC3E}">
        <p14:creationId xmlns:p14="http://schemas.microsoft.com/office/powerpoint/2010/main" val="66045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7</a:t>
            </a:fld>
            <a:endParaRPr lang="en-US"/>
          </a:p>
        </p:txBody>
      </p:sp>
    </p:spTree>
    <p:extLst>
      <p:ext uri="{BB962C8B-B14F-4D97-AF65-F5344CB8AC3E}">
        <p14:creationId xmlns:p14="http://schemas.microsoft.com/office/powerpoint/2010/main" val="72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This is an example from a past paper.</a:t>
            </a:r>
          </a:p>
          <a:p>
            <a:pPr marL="0" indent="0">
              <a:buFont typeface="Arial" panose="020B0604020202020204" pitchFamily="34" charset="0"/>
              <a:buNone/>
            </a:pPr>
            <a:r>
              <a:rPr lang="en-US" dirty="0"/>
              <a:t>Half of the words in the check are real words.</a:t>
            </a:r>
          </a:p>
          <a:p>
            <a:pPr marL="0" indent="0">
              <a:buFont typeface="Arial" panose="020B0604020202020204" pitchFamily="34" charset="0"/>
              <a:buNone/>
            </a:pPr>
            <a:r>
              <a:rPr lang="en-US" dirty="0"/>
              <a:t>Half are nonsense words. </a:t>
            </a:r>
            <a:r>
              <a:rPr lang="en-US" sz="1200" kern="1200" dirty="0">
                <a:solidFill>
                  <a:schemeClr val="tx1"/>
                </a:solidFill>
                <a:effectLst/>
                <a:latin typeface="+mn-lt"/>
                <a:ea typeface="+mn-ea"/>
                <a:cs typeface="+mn-cs"/>
              </a:rPr>
              <a:t>For example, </a:t>
            </a:r>
            <a:r>
              <a:rPr lang="en-US" sz="1200" kern="1200" dirty="0" err="1">
                <a:solidFill>
                  <a:schemeClr val="tx1"/>
                </a:solidFill>
                <a:effectLst/>
                <a:latin typeface="+mn-lt"/>
                <a:ea typeface="+mn-ea"/>
                <a:cs typeface="+mn-cs"/>
              </a:rPr>
              <a:t>brend</a:t>
            </a:r>
            <a:r>
              <a:rPr lang="en-US" sz="1200" kern="1200" dirty="0">
                <a:solidFill>
                  <a:schemeClr val="tx1"/>
                </a:solidFill>
                <a:effectLst/>
                <a:latin typeface="+mn-lt"/>
                <a:ea typeface="+mn-ea"/>
                <a:cs typeface="+mn-cs"/>
              </a:rPr>
              <a:t>…</a:t>
            </a:r>
          </a:p>
          <a:p>
            <a:pPr marL="0" indent="0">
              <a:buFont typeface="Arial" panose="020B0604020202020204" pitchFamily="34" charset="0"/>
              <a:buNone/>
            </a:pPr>
            <a:r>
              <a:rPr lang="en-US" sz="1200" kern="1200" dirty="0">
                <a:solidFill>
                  <a:schemeClr val="tx1"/>
                </a:solidFill>
                <a:effectLst/>
                <a:latin typeface="+mn-lt"/>
                <a:ea typeface="+mn-ea"/>
                <a:cs typeface="+mn-cs"/>
              </a:rPr>
              <a:t>There is a picture of an alien next to each word to remind the children that it isn’t a real word.</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40 words and non-words are divided into two sections – one with simple word structures of three or four letters, and one with more complex word structures of five or six letters. </a:t>
            </a:r>
          </a:p>
          <a:p>
            <a:r>
              <a:rPr lang="en-GB" sz="1200" b="0" i="0" kern="1200" dirty="0">
                <a:solidFill>
                  <a:schemeClr val="tx1"/>
                </a:solidFill>
                <a:effectLst/>
                <a:latin typeface="+mn-lt"/>
                <a:ea typeface="+mn-ea"/>
                <a:cs typeface="+mn-cs"/>
              </a:rPr>
              <a:t>The teacher administering the check with your child will give them a few practice words to read first – including some non-words – so they understand more about what they have to do. Each of the non-words is presented with a picture of a monster / alien, as if the word were their name (and so your child doesn’t think the word is a mistake because it doesn’t make sense!).</a:t>
            </a:r>
          </a:p>
          <a:p>
            <a:r>
              <a:rPr lang="en-US" sz="1200" kern="1200" dirty="0">
                <a:solidFill>
                  <a:schemeClr val="tx1"/>
                </a:solidFill>
                <a:effectLst/>
                <a:latin typeface="+mn-lt"/>
                <a:ea typeface="+mn-ea"/>
                <a:cs typeface="+mn-cs"/>
              </a:rPr>
              <a:t>Nonsense words check that children will be able to read sounds they know in unfamiliar words.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Children who can read nonsense words will, very soon, be able to read any new word – for example – gargantuan, flailing, raucous, anticipation;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Reading new words increases children’s vocabulary </a:t>
            </a:r>
            <a:r>
              <a:rPr lang="en-US" sz="1200" b="0" kern="1200" dirty="0">
                <a:solidFill>
                  <a:schemeClr val="tx1"/>
                </a:solidFill>
                <a:effectLst/>
                <a:latin typeface="+mn-lt"/>
                <a:ea typeface="+mn-ea"/>
                <a:cs typeface="+mn-cs"/>
              </a:rPr>
              <a:t>rapidly.</a:t>
            </a:r>
            <a:endParaRPr lang="en-GB" sz="1200" b="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8</a:t>
            </a:fld>
            <a:endParaRPr lang="en-US"/>
          </a:p>
        </p:txBody>
      </p:sp>
    </p:spTree>
    <p:extLst>
      <p:ext uri="{BB962C8B-B14F-4D97-AF65-F5344CB8AC3E}">
        <p14:creationId xmlns:p14="http://schemas.microsoft.com/office/powerpoint/2010/main" val="347637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dirty="0"/>
              <a:t>Help your child to use </a:t>
            </a:r>
            <a:r>
              <a:rPr lang="en-US" dirty="0"/>
              <a:t>‘Special Friends’, ‘Fred Talk’ to read words.</a:t>
            </a:r>
          </a:p>
          <a:p>
            <a:pPr marL="514350" indent="-514350">
              <a:buFont typeface="+mj-lt"/>
              <a:buAutoNum type="arabicPeriod"/>
            </a:pPr>
            <a:r>
              <a:rPr lang="en-GB" dirty="0"/>
              <a:t>Practise reading sounds speedily.       </a:t>
            </a:r>
          </a:p>
          <a:p>
            <a:pPr marL="514350" indent="-514350">
              <a:buFont typeface="+mj-lt"/>
              <a:buAutoNum type="arabicPeriod"/>
            </a:pPr>
            <a:r>
              <a:rPr lang="en-GB" dirty="0"/>
              <a:t>Watch the Virtual Classroom films together – QR codes sent out early Jan </a:t>
            </a:r>
          </a:p>
          <a:p>
            <a:pPr marL="514350" indent="-514350">
              <a:buFont typeface="+mj-lt"/>
              <a:buAutoNum type="arabicPeriod"/>
            </a:pPr>
            <a:r>
              <a:rPr lang="en-US" dirty="0"/>
              <a:t>Listen to your child read their Storybook every day.</a:t>
            </a:r>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9</a:t>
            </a:fld>
            <a:endParaRPr lang="en-US"/>
          </a:p>
        </p:txBody>
      </p:sp>
    </p:spTree>
    <p:extLst>
      <p:ext uri="{BB962C8B-B14F-4D97-AF65-F5344CB8AC3E}">
        <p14:creationId xmlns:p14="http://schemas.microsoft.com/office/powerpoint/2010/main" val="61316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3" name="Footer Placeholder 2"/>
          <p:cNvSpPr>
            <a:spLocks noGrp="1"/>
          </p:cNvSpPr>
          <p:nvPr>
            <p:ph type="ftr" sz="quarter" idx="11"/>
          </p:nvPr>
        </p:nvSpPr>
        <p:spPr/>
        <p:txBody>
          <a:bodyPr/>
          <a:lstStyle/>
          <a:p>
            <a:pPr>
              <a:defRPr/>
            </a:pPr>
            <a:r>
              <a:rPr lang="en-US"/>
              <a:t>Copyright Ruth Miskin Literacy</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3872663606"/>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6" name="Footer Placeholder 5"/>
          <p:cNvSpPr>
            <a:spLocks noGrp="1"/>
          </p:cNvSpPr>
          <p:nvPr>
            <p:ph type="ftr" sz="quarter" idx="11"/>
          </p:nvPr>
        </p:nvSpPr>
        <p:spPr/>
        <p:txBody>
          <a:bodyPr/>
          <a:lstStyle/>
          <a:p>
            <a:pPr>
              <a:defRPr/>
            </a:pPr>
            <a:r>
              <a:rPr lang="en-US"/>
              <a:t>Copyright Ruth Miskin Literacy</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1331444980"/>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6" name="Footer Placeholder 5"/>
          <p:cNvSpPr>
            <a:spLocks noGrp="1"/>
          </p:cNvSpPr>
          <p:nvPr>
            <p:ph type="ftr" sz="quarter" idx="11"/>
          </p:nvPr>
        </p:nvSpPr>
        <p:spPr/>
        <p:txBody>
          <a:bodyPr/>
          <a:lstStyle/>
          <a:p>
            <a:pPr>
              <a:defRPr/>
            </a:pPr>
            <a:r>
              <a:rPr lang="en-US"/>
              <a:t>Copyright Ruth Miskin Literacy</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54999777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6" name="Footer Placeholder 5"/>
          <p:cNvSpPr>
            <a:spLocks noGrp="1"/>
          </p:cNvSpPr>
          <p:nvPr>
            <p:ph type="ftr" sz="quarter" idx="11"/>
          </p:nvPr>
        </p:nvSpPr>
        <p:spPr/>
        <p:txBody>
          <a:bodyPr/>
          <a:lstStyle/>
          <a:p>
            <a:pPr>
              <a:defRPr/>
            </a:pPr>
            <a:r>
              <a:rPr lang="en-US"/>
              <a:t>Copyright Ruth Miskin Literacy</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316617473"/>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p:txBody>
          <a:bodyPr/>
          <a:lstStyle/>
          <a:p>
            <a:pPr>
              <a:defRPr/>
            </a:pPr>
            <a:r>
              <a:rPr lang="en-US"/>
              <a:t>Copyright Ruth Miskin Literacy</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3727115192"/>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p:txBody>
          <a:bodyPr/>
          <a:lstStyle/>
          <a:p>
            <a:pPr>
              <a:defRPr/>
            </a:pPr>
            <a:r>
              <a:rPr lang="en-US"/>
              <a:t>Copyright Ruth Miskin Literacy</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393967865"/>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p:txBody>
          <a:bodyPr/>
          <a:lstStyle/>
          <a:p>
            <a:pPr>
              <a:defRPr/>
            </a:pPr>
            <a:r>
              <a:rPr lang="en-US"/>
              <a:t>Copyright Ruth Miskin Literacy</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1077897666"/>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8" name="Footer Placeholder 7"/>
          <p:cNvSpPr>
            <a:spLocks noGrp="1"/>
          </p:cNvSpPr>
          <p:nvPr>
            <p:ph type="ftr" sz="quarter" idx="11"/>
          </p:nvPr>
        </p:nvSpPr>
        <p:spPr/>
        <p:txBody>
          <a:bodyPr/>
          <a:lstStyle/>
          <a:p>
            <a:pPr>
              <a:defRPr/>
            </a:pPr>
            <a:r>
              <a:rPr lang="en-US"/>
              <a:t>Copyright Ruth Miskin Literacy</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2999713937"/>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8" name="Footer Placeholder 7"/>
          <p:cNvSpPr>
            <a:spLocks noGrp="1"/>
          </p:cNvSpPr>
          <p:nvPr>
            <p:ph type="ftr" sz="quarter" idx="11"/>
          </p:nvPr>
        </p:nvSpPr>
        <p:spPr/>
        <p:txBody>
          <a:bodyPr/>
          <a:lstStyle/>
          <a:p>
            <a:pPr>
              <a:defRPr/>
            </a:pPr>
            <a:r>
              <a:rPr lang="en-US"/>
              <a:t>Copyright Ruth Miskin Literacy</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252238596"/>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r>
              <a:rPr lang="en-US"/>
              <a:t>Copyright Ruth Miskin Literacy</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1701107149"/>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r>
              <a:rPr lang="en-US"/>
              <a:t>Copyright Ruth Miskin Literacy</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3712290079"/>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399331896"/>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t>Copyright Ruth Miskin Literacy</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1836580045"/>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dirty="0"/>
              <a:t>1/31/2025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404DBCEF-19A6-4004-B125-9F389965607C}" type="slidenum">
              <a:rPr lang="en-US" smtClean="0"/>
              <a:pPr>
                <a:defRPr/>
              </a:pPr>
              <a:t>‹#›</a:t>
            </a:fld>
            <a:endParaRPr lang="en-US"/>
          </a:p>
        </p:txBody>
      </p:sp>
      <p:pic>
        <p:nvPicPr>
          <p:cNvPr id="7" name="Picture 6" descr="PPT_RM_page.jpg">
            <a:extLst>
              <a:ext uri="{FF2B5EF4-FFF2-40B4-BE49-F238E27FC236}">
                <a16:creationId xmlns:a16="http://schemas.microsoft.com/office/drawing/2014/main" id="{7D086C7B-B5E8-4557-84B2-1E1F50E3D7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8" name="Rectangle 3">
            <a:extLst>
              <a:ext uri="{FF2B5EF4-FFF2-40B4-BE49-F238E27FC236}">
                <a16:creationId xmlns:a16="http://schemas.microsoft.com/office/drawing/2014/main" id="{C1E7DC26-10B3-4A22-B410-8FC0FA131D83}"/>
              </a:ext>
            </a:extLst>
          </p:cNvPr>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Tree>
    <p:extLst>
      <p:ext uri="{BB962C8B-B14F-4D97-AF65-F5344CB8AC3E}">
        <p14:creationId xmlns:p14="http://schemas.microsoft.com/office/powerpoint/2010/main" val="127319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11"/>
          </p:nvPr>
        </p:nvSpPr>
        <p:spPr/>
        <p:txBody>
          <a:bodyPr/>
          <a:lstStyle/>
          <a:p>
            <a:pPr>
              <a:defRPr/>
            </a:pPr>
            <a:r>
              <a:rPr lang="en-US"/>
              <a:t>Copyright Ruth Miskin Literacy</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868442581"/>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6" name="Footer Placeholder 5"/>
          <p:cNvSpPr>
            <a:spLocks noGrp="1"/>
          </p:cNvSpPr>
          <p:nvPr>
            <p:ph type="ftr" sz="quarter" idx="11"/>
          </p:nvPr>
        </p:nvSpPr>
        <p:spPr/>
        <p:txBody>
          <a:bodyPr/>
          <a:lstStyle/>
          <a:p>
            <a:pPr>
              <a:defRPr/>
            </a:pPr>
            <a:r>
              <a:rPr lang="en-US"/>
              <a:t>Copyright Ruth Miskin Literacy</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2402758115"/>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8" name="Footer Placeholder 7"/>
          <p:cNvSpPr>
            <a:spLocks noGrp="1"/>
          </p:cNvSpPr>
          <p:nvPr>
            <p:ph type="ftr" sz="quarter" idx="11"/>
          </p:nvPr>
        </p:nvSpPr>
        <p:spPr/>
        <p:txBody>
          <a:bodyPr/>
          <a:lstStyle/>
          <a:p>
            <a:pPr>
              <a:defRPr/>
            </a:pPr>
            <a:r>
              <a:rPr lang="en-US"/>
              <a:t>Copyright Ruth Miskin Literacy</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2133335870"/>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4" name="Footer Placeholder 3"/>
          <p:cNvSpPr>
            <a:spLocks noGrp="1"/>
          </p:cNvSpPr>
          <p:nvPr>
            <p:ph type="ftr" sz="quarter" idx="11"/>
          </p:nvPr>
        </p:nvSpPr>
        <p:spPr/>
        <p:txBody>
          <a:bodyPr/>
          <a:lstStyle/>
          <a:p>
            <a:pPr>
              <a:defRPr/>
            </a:pPr>
            <a:r>
              <a:rPr lang="en-US"/>
              <a:t>Copyright Ruth Miskin Literacy</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366FC25-FCA6-4D86-A84B-F6C8160D7687}" type="slidenum">
              <a:rPr lang="en-US" smtClean="0"/>
              <a:pPr>
                <a:defRPr/>
              </a:pPr>
              <a:t>‹#›</a:t>
            </a:fld>
            <a:endParaRPr lang="en-US"/>
          </a:p>
        </p:txBody>
      </p:sp>
    </p:spTree>
    <p:extLst>
      <p:ext uri="{BB962C8B-B14F-4D97-AF65-F5344CB8AC3E}">
        <p14:creationId xmlns:p14="http://schemas.microsoft.com/office/powerpoint/2010/main" val="3702361152"/>
      </p:ext>
    </p:extLst>
  </p:cSld>
  <p:clrMapOvr>
    <a:masterClrMapping/>
  </p:clrMapOvr>
  <p:hf sldNum="0"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2.jpe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DF6C09D9-D1B6-4568-8B87-5A6249D0DBD1}" type="datetime1">
              <a:rPr lang="en-US" smtClean="0"/>
              <a:pPr>
                <a:defRPr/>
              </a:pPr>
              <a:t>1/31/2025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t>Copyright Ruth Miskin Literacy</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D366FC25-FCA6-4D86-A84B-F6C8160D7687}" type="slidenum">
              <a:rPr lang="en-US" smtClean="0"/>
              <a:pPr>
                <a:defRPr/>
              </a:pPr>
              <a:t>‹#›</a:t>
            </a:fld>
            <a:endParaRPr lang="en-US"/>
          </a:p>
        </p:txBody>
      </p:sp>
      <p:pic>
        <p:nvPicPr>
          <p:cNvPr id="27" name="Picture 26" descr="PPT_RM_page.jpg">
            <a:extLst>
              <a:ext uri="{FF2B5EF4-FFF2-40B4-BE49-F238E27FC236}">
                <a16:creationId xmlns:a16="http://schemas.microsoft.com/office/drawing/2014/main" id="{D6B99F6C-76F7-413F-8EDF-2F1863726B5B}"/>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76592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hf sldNum="0"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schools.ruthmiskin.com/training/view/N2TUnMV2/lLXFoWgd"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uthmiskin.com/parents/" TargetMode="External"/><Relationship Id="rId7" Type="http://schemas.openxmlformats.org/officeDocument/2006/relationships/hyperlink" Target="https://www.topmarks.co.uk/english-games/5-7-years/letters-and-sound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ictgames.com/mobilePage/literacy.html" TargetMode="External"/><Relationship Id="rId5" Type="http://schemas.openxmlformats.org/officeDocument/2006/relationships/hyperlink" Target="https://www.phonicsplay.co.uk/" TargetMode="External"/><Relationship Id="rId4" Type="http://schemas.openxmlformats.org/officeDocument/2006/relationships/hyperlink" Target="http://www.oxfordowl.co.uk/Read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ctrTitle"/>
          </p:nvPr>
        </p:nvSpPr>
        <p:spPr>
          <a:xfrm>
            <a:off x="6286541" y="1241266"/>
            <a:ext cx="2370762" cy="3153753"/>
          </a:xfrm>
        </p:spPr>
        <p:txBody>
          <a:bodyPr vert="horz" lIns="91440" tIns="45720" rIns="91440" bIns="45720" rtlCol="0" anchor="b">
            <a:normAutofit/>
          </a:bodyPr>
          <a:lstStyle/>
          <a:p>
            <a:br>
              <a:rPr lang="en-US" sz="3400" b="0" i="0" kern="1200">
                <a:solidFill>
                  <a:srgbClr val="EBEBEB"/>
                </a:solidFill>
                <a:latin typeface="+mj-lt"/>
                <a:ea typeface="+mj-ea"/>
                <a:cs typeface="+mj-cs"/>
              </a:rPr>
            </a:br>
            <a:r>
              <a:rPr lang="en-US" sz="3400" b="0" i="0" kern="1200">
                <a:solidFill>
                  <a:srgbClr val="EBEBEB"/>
                </a:solidFill>
                <a:latin typeface="+mj-lt"/>
                <a:ea typeface="+mj-ea"/>
                <a:cs typeface="+mj-cs"/>
              </a:rPr>
              <a:t>Parents’ Meeting – </a:t>
            </a:r>
            <a:br>
              <a:rPr lang="en-US" sz="3400" b="0" i="0" kern="1200">
                <a:solidFill>
                  <a:srgbClr val="EBEBEB"/>
                </a:solidFill>
                <a:latin typeface="+mj-lt"/>
                <a:ea typeface="+mj-ea"/>
                <a:cs typeface="+mj-cs"/>
              </a:rPr>
            </a:br>
            <a:r>
              <a:rPr lang="en-US" sz="3400" b="0" i="0" kern="1200">
                <a:solidFill>
                  <a:srgbClr val="EBEBEB"/>
                </a:solidFill>
                <a:latin typeface="+mj-lt"/>
                <a:ea typeface="+mj-ea"/>
                <a:cs typeface="+mj-cs"/>
              </a:rPr>
              <a:t>Phonics Screening Check</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Image preview">
            <a:extLst>
              <a:ext uri="{FF2B5EF4-FFF2-40B4-BE49-F238E27FC236}">
                <a16:creationId xmlns:a16="http://schemas.microsoft.com/office/drawing/2014/main" id="{5E1DE745-A5F5-44CA-9CFA-954735370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465" y="1241266"/>
            <a:ext cx="3132784" cy="374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8720"/>
            <a:ext cx="8635412" cy="864096"/>
          </a:xfrm>
        </p:spPr>
        <p:txBody>
          <a:bodyPr/>
          <a:lstStyle/>
          <a:p>
            <a:r>
              <a:rPr lang="en-US" dirty="0"/>
              <a:t>Virtual Classroom films</a:t>
            </a:r>
          </a:p>
        </p:txBody>
      </p:sp>
      <p:sp>
        <p:nvSpPr>
          <p:cNvPr id="4" name="Content Placeholder 3">
            <a:extLst>
              <a:ext uri="{FF2B5EF4-FFF2-40B4-BE49-F238E27FC236}">
                <a16:creationId xmlns:a16="http://schemas.microsoft.com/office/drawing/2014/main" id="{78DCF29F-5515-690E-1F3F-7B1736B65C55}"/>
              </a:ext>
            </a:extLst>
          </p:cNvPr>
          <p:cNvSpPr>
            <a:spLocks noGrp="1"/>
          </p:cNvSpPr>
          <p:nvPr>
            <p:ph idx="1"/>
          </p:nvPr>
        </p:nvSpPr>
        <p:spPr/>
        <p:txBody>
          <a:bodyPr/>
          <a:lstStyle/>
          <a:p>
            <a:endParaRPr lang="en-US" dirty="0">
              <a:solidFill>
                <a:srgbClr val="FF0000"/>
              </a:solidFill>
            </a:endParaRPr>
          </a:p>
        </p:txBody>
      </p:sp>
      <p:sp>
        <p:nvSpPr>
          <p:cNvPr id="3" name="Rectangle 2">
            <a:extLst>
              <a:ext uri="{FF2B5EF4-FFF2-40B4-BE49-F238E27FC236}">
                <a16:creationId xmlns:a16="http://schemas.microsoft.com/office/drawing/2014/main" id="{6602339A-A0BC-451E-96F7-ACB7D43A7850}"/>
              </a:ext>
            </a:extLst>
          </p:cNvPr>
          <p:cNvSpPr/>
          <p:nvPr/>
        </p:nvSpPr>
        <p:spPr>
          <a:xfrm>
            <a:off x="2283226" y="5908523"/>
            <a:ext cx="4572000" cy="923330"/>
          </a:xfrm>
          <a:prstGeom prst="rect">
            <a:avLst/>
          </a:prstGeom>
        </p:spPr>
        <p:txBody>
          <a:bodyPr>
            <a:spAutoFit/>
          </a:bodyPr>
          <a:lstStyle/>
          <a:p>
            <a:r>
              <a:rPr lang="en-GB" dirty="0">
                <a:hlinkClick r:id="rId3"/>
              </a:rPr>
              <a:t>https://schools.ruthmiskin.com/training/view/N2TUnMV2/lLXFoWgd</a:t>
            </a:r>
            <a:endParaRPr lang="en-GB" dirty="0"/>
          </a:p>
          <a:p>
            <a:endParaRPr lang="en-GB" dirty="0"/>
          </a:p>
        </p:txBody>
      </p:sp>
      <p:pic>
        <p:nvPicPr>
          <p:cNvPr id="8" name="Picture 7">
            <a:extLst>
              <a:ext uri="{FF2B5EF4-FFF2-40B4-BE49-F238E27FC236}">
                <a16:creationId xmlns:a16="http://schemas.microsoft.com/office/drawing/2014/main" id="{7BB0DF80-433A-47EE-A990-05C3DE9DACCB}"/>
              </a:ext>
            </a:extLst>
          </p:cNvPr>
          <p:cNvPicPr>
            <a:picLocks noChangeAspect="1"/>
          </p:cNvPicPr>
          <p:nvPr/>
        </p:nvPicPr>
        <p:blipFill>
          <a:blip r:embed="rId4"/>
          <a:stretch>
            <a:fillRect/>
          </a:stretch>
        </p:blipFill>
        <p:spPr>
          <a:xfrm>
            <a:off x="578498" y="1469226"/>
            <a:ext cx="7987004" cy="3919548"/>
          </a:xfrm>
          <a:prstGeom prst="rect">
            <a:avLst/>
          </a:prstGeom>
        </p:spPr>
      </p:pic>
    </p:spTree>
    <p:extLst>
      <p:ext uri="{BB962C8B-B14F-4D97-AF65-F5344CB8AC3E}">
        <p14:creationId xmlns:p14="http://schemas.microsoft.com/office/powerpoint/2010/main" val="261579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2CC8-DE15-654D-9D80-DC0A1706511B}"/>
              </a:ext>
            </a:extLst>
          </p:cNvPr>
          <p:cNvSpPr>
            <a:spLocks noGrp="1"/>
          </p:cNvSpPr>
          <p:nvPr>
            <p:ph type="title"/>
          </p:nvPr>
        </p:nvSpPr>
        <p:spPr>
          <a:xfrm>
            <a:off x="1052583" y="481342"/>
            <a:ext cx="6816070" cy="709865"/>
          </a:xfrm>
        </p:spPr>
        <p:txBody>
          <a:bodyPr/>
          <a:lstStyle/>
          <a:p>
            <a:r>
              <a:rPr lang="en-US" dirty="0">
                <a:solidFill>
                  <a:schemeClr val="tx1"/>
                </a:solidFill>
              </a:rPr>
              <a:t>How else can you help?</a:t>
            </a:r>
            <a:r>
              <a:rPr lang="en-US" dirty="0"/>
              <a:t> </a:t>
            </a:r>
          </a:p>
        </p:txBody>
      </p:sp>
      <p:sp>
        <p:nvSpPr>
          <p:cNvPr id="3" name="Content Placeholder 2">
            <a:extLst>
              <a:ext uri="{FF2B5EF4-FFF2-40B4-BE49-F238E27FC236}">
                <a16:creationId xmlns:a16="http://schemas.microsoft.com/office/drawing/2014/main" id="{DDF6C960-CBF0-1745-812E-85F7F7488773}"/>
              </a:ext>
            </a:extLst>
          </p:cNvPr>
          <p:cNvSpPr>
            <a:spLocks noGrp="1"/>
          </p:cNvSpPr>
          <p:nvPr>
            <p:ph idx="1"/>
          </p:nvPr>
        </p:nvSpPr>
        <p:spPr>
          <a:xfrm>
            <a:off x="1052583" y="1753586"/>
            <a:ext cx="6345260" cy="3530600"/>
          </a:xfrm>
        </p:spPr>
        <p:txBody>
          <a:bodyPr>
            <a:normAutofit/>
          </a:bodyPr>
          <a:lstStyle/>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a:t>Your child has a good night’s sleep.</a:t>
            </a:r>
          </a:p>
          <a:p>
            <a:pPr marL="514350" indent="-514350">
              <a:buFont typeface="+mj-lt"/>
              <a:buAutoNum type="arabicPeriod"/>
            </a:pPr>
            <a:r>
              <a:rPr lang="en-GB" sz="2400" dirty="0"/>
              <a:t>Your child has had breakfast.    </a:t>
            </a:r>
          </a:p>
          <a:p>
            <a:pPr marL="514350" indent="-514350">
              <a:buFont typeface="+mj-lt"/>
              <a:buAutoNum type="arabicPeriod"/>
            </a:pPr>
            <a:r>
              <a:rPr lang="en-GB" sz="2400" dirty="0"/>
              <a:t>Your child is in school everyday and on time.</a:t>
            </a:r>
          </a:p>
        </p:txBody>
      </p:sp>
      <p:sp>
        <p:nvSpPr>
          <p:cNvPr id="4" name="TextBox 3">
            <a:extLst>
              <a:ext uri="{FF2B5EF4-FFF2-40B4-BE49-F238E27FC236}">
                <a16:creationId xmlns:a16="http://schemas.microsoft.com/office/drawing/2014/main" id="{4731AA09-80B0-4976-BE08-4CEA9424F71C}"/>
              </a:ext>
            </a:extLst>
          </p:cNvPr>
          <p:cNvSpPr txBox="1"/>
          <p:nvPr/>
        </p:nvSpPr>
        <p:spPr>
          <a:xfrm>
            <a:off x="1052583" y="1407695"/>
            <a:ext cx="6345260" cy="1200329"/>
          </a:xfrm>
          <a:prstGeom prst="rect">
            <a:avLst/>
          </a:prstGeom>
          <a:noFill/>
        </p:spPr>
        <p:txBody>
          <a:bodyPr wrap="square" rtlCol="0">
            <a:spAutoFit/>
          </a:bodyPr>
          <a:lstStyle/>
          <a:p>
            <a:r>
              <a:rPr lang="en-GB" sz="2400" dirty="0"/>
              <a:t>The check will take place during the week beginning 9</a:t>
            </a:r>
            <a:r>
              <a:rPr lang="en-GB" sz="2400" baseline="30000" dirty="0"/>
              <a:t>th</a:t>
            </a:r>
            <a:r>
              <a:rPr lang="en-GB" sz="2400" dirty="0"/>
              <a:t> June.  Please make sure…</a:t>
            </a:r>
          </a:p>
        </p:txBody>
      </p:sp>
    </p:spTree>
    <p:extLst>
      <p:ext uri="{BB962C8B-B14F-4D97-AF65-F5344CB8AC3E}">
        <p14:creationId xmlns:p14="http://schemas.microsoft.com/office/powerpoint/2010/main" val="41224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82" y="1779335"/>
            <a:ext cx="6345260" cy="4200358"/>
          </a:xfrm>
        </p:spPr>
        <p:txBody>
          <a:bodyPr>
            <a:normAutofit fontScale="70000" lnSpcReduction="20000"/>
          </a:bodyPr>
          <a:lstStyle/>
          <a:p>
            <a:r>
              <a:rPr lang="en-US" dirty="0"/>
              <a:t>Ruth Miskin Parents’ Page:</a:t>
            </a:r>
          </a:p>
          <a:p>
            <a:r>
              <a:rPr lang="en-US" dirty="0">
                <a:hlinkClick r:id="rId3"/>
              </a:rPr>
              <a:t>https://www.ruthmiskin.com/parents/</a:t>
            </a:r>
            <a:endParaRPr lang="en-US" dirty="0"/>
          </a:p>
          <a:p>
            <a:pPr marL="0" indent="0">
              <a:buNone/>
            </a:pPr>
            <a:endParaRPr lang="en-US" dirty="0"/>
          </a:p>
          <a:p>
            <a:r>
              <a:rPr lang="en-US" dirty="0"/>
              <a:t>Free e-books for home reading:</a:t>
            </a:r>
          </a:p>
          <a:p>
            <a:r>
              <a:rPr lang="en-US" dirty="0">
                <a:hlinkClick r:id="rId4"/>
              </a:rPr>
              <a:t>http://www.oxfordowl.co.uk/Reading/</a:t>
            </a:r>
            <a:endParaRPr lang="en-US" dirty="0"/>
          </a:p>
          <a:p>
            <a:endParaRPr lang="en-US" dirty="0"/>
          </a:p>
          <a:p>
            <a:r>
              <a:rPr lang="en-US" dirty="0" err="1"/>
              <a:t>PhonicsPlay</a:t>
            </a:r>
            <a:endParaRPr lang="en-US" dirty="0"/>
          </a:p>
          <a:p>
            <a:r>
              <a:rPr lang="en-US" dirty="0">
                <a:hlinkClick r:id="rId5"/>
              </a:rPr>
              <a:t>https://www.phonicsplay.co.uk/</a:t>
            </a:r>
            <a:endParaRPr lang="en-US" dirty="0"/>
          </a:p>
          <a:p>
            <a:endParaRPr lang="en-US" dirty="0"/>
          </a:p>
          <a:p>
            <a:r>
              <a:rPr lang="en-US" dirty="0" err="1"/>
              <a:t>Ict</a:t>
            </a:r>
            <a:r>
              <a:rPr lang="en-US" dirty="0"/>
              <a:t> games </a:t>
            </a:r>
          </a:p>
          <a:p>
            <a:r>
              <a:rPr lang="en-US" dirty="0">
                <a:hlinkClick r:id="rId6"/>
              </a:rPr>
              <a:t>https://ictgames.com/mobilePage/literacy.html</a:t>
            </a:r>
            <a:r>
              <a:rPr lang="en-US" dirty="0"/>
              <a:t> </a:t>
            </a:r>
          </a:p>
          <a:p>
            <a:endParaRPr lang="en-US" dirty="0"/>
          </a:p>
          <a:p>
            <a:r>
              <a:rPr lang="en-US" dirty="0" err="1"/>
              <a:t>Topmarks</a:t>
            </a:r>
            <a:r>
              <a:rPr lang="en-US" dirty="0"/>
              <a:t> </a:t>
            </a:r>
          </a:p>
          <a:p>
            <a:r>
              <a:rPr lang="en-US" dirty="0">
                <a:hlinkClick r:id="rId7"/>
              </a:rPr>
              <a:t>https://www.topmarks.co.uk/english-games/5-7-years/letters-and-sounds</a:t>
            </a:r>
            <a:r>
              <a:rPr lang="en-US" dirty="0"/>
              <a:t> </a:t>
            </a:r>
          </a:p>
          <a:p>
            <a:endParaRPr lang="en-US" dirty="0"/>
          </a:p>
          <a:p>
            <a:endParaRPr lang="en-US" dirty="0"/>
          </a:p>
        </p:txBody>
      </p:sp>
      <p:sp>
        <p:nvSpPr>
          <p:cNvPr id="6" name="Title 1">
            <a:extLst>
              <a:ext uri="{FF2B5EF4-FFF2-40B4-BE49-F238E27FC236}">
                <a16:creationId xmlns:a16="http://schemas.microsoft.com/office/drawing/2014/main" id="{5B0EFA05-043B-48AB-8445-B6DF202A29CA}"/>
              </a:ext>
            </a:extLst>
          </p:cNvPr>
          <p:cNvSpPr>
            <a:spLocks noGrp="1"/>
          </p:cNvSpPr>
          <p:nvPr>
            <p:ph type="title"/>
          </p:nvPr>
        </p:nvSpPr>
        <p:spPr>
          <a:xfrm>
            <a:off x="1052583" y="481342"/>
            <a:ext cx="6816070" cy="709865"/>
          </a:xfrm>
        </p:spPr>
        <p:txBody>
          <a:bodyPr/>
          <a:lstStyle/>
          <a:p>
            <a:r>
              <a:rPr lang="en-US" dirty="0">
                <a:solidFill>
                  <a:schemeClr val="tx1"/>
                </a:solidFill>
              </a:rPr>
              <a:t>Helpful links</a:t>
            </a:r>
            <a:endParaRPr lang="en-US" dirty="0"/>
          </a:p>
        </p:txBody>
      </p:sp>
    </p:spTree>
    <p:extLst>
      <p:ext uri="{BB962C8B-B14F-4D97-AF65-F5344CB8AC3E}">
        <p14:creationId xmlns:p14="http://schemas.microsoft.com/office/powerpoint/2010/main" val="404847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6" y="260649"/>
            <a:ext cx="8640951" cy="864096"/>
          </a:xfrm>
        </p:spPr>
        <p:txBody>
          <a:bodyPr/>
          <a:lstStyle/>
          <a:p>
            <a:r>
              <a:rPr lang="en-US" dirty="0"/>
              <a:t>Reading </a:t>
            </a:r>
            <a:r>
              <a:rPr lang="en-GB" dirty="0"/>
              <a:t>changes everything</a:t>
            </a:r>
            <a:endParaRPr lang="en-US" dirty="0"/>
          </a:p>
        </p:txBody>
      </p:sp>
      <p:sp>
        <p:nvSpPr>
          <p:cNvPr id="5" name="Content Placeholder 4"/>
          <p:cNvSpPr>
            <a:spLocks noGrp="1"/>
          </p:cNvSpPr>
          <p:nvPr>
            <p:ph idx="1"/>
          </p:nvPr>
        </p:nvSpPr>
        <p:spPr>
          <a:prstGeom prst="rect">
            <a:avLst/>
          </a:prstGeom>
        </p:spPr>
        <p:txBody>
          <a:bodyPr>
            <a:normAutofit/>
          </a:bodyPr>
          <a:lstStyle/>
          <a:p>
            <a:pPr marL="0" indent="0">
              <a:buNone/>
            </a:pPr>
            <a:endParaRPr lang="en-US" dirty="0">
              <a:solidFill>
                <a:srgbClr val="5A5A5A"/>
              </a:solidFill>
            </a:endParaRPr>
          </a:p>
          <a:p>
            <a:pPr marL="0" indent="0">
              <a:buNone/>
            </a:pPr>
            <a:r>
              <a:rPr lang="en-US" dirty="0">
                <a:solidFill>
                  <a:srgbClr val="5A5A5A"/>
                </a:solidFill>
              </a:rPr>
              <a:t>Teach a child to read and keep that child reading and we will change everything.</a:t>
            </a:r>
          </a:p>
          <a:p>
            <a:endParaRPr lang="en-US" dirty="0"/>
          </a:p>
          <a:p>
            <a:pPr marL="0" indent="0">
              <a:buNone/>
            </a:pPr>
            <a:r>
              <a:rPr lang="en-US" b="1" dirty="0">
                <a:solidFill>
                  <a:schemeClr val="accent3"/>
                </a:solidFill>
              </a:rPr>
              <a:t>And I mean everything.</a:t>
            </a:r>
          </a:p>
          <a:p>
            <a:endParaRPr lang="en-US" b="1" dirty="0">
              <a:solidFill>
                <a:schemeClr val="accent1"/>
              </a:solidFill>
            </a:endParaRPr>
          </a:p>
          <a:p>
            <a:pPr marL="0" indent="0" algn="r">
              <a:buNone/>
            </a:pPr>
            <a:r>
              <a:rPr lang="en-US" sz="2400" i="1" dirty="0"/>
              <a:t>Jeanette Winterson</a:t>
            </a:r>
            <a:endParaRPr lang="en-US" sz="2400" b="1" i="1" dirty="0">
              <a:solidFill>
                <a:schemeClr val="accent1"/>
              </a:solidFill>
            </a:endParaRPr>
          </a:p>
          <a:p>
            <a:endParaRPr lang="en-US" dirty="0"/>
          </a:p>
        </p:txBody>
      </p:sp>
    </p:spTree>
    <p:extLst>
      <p:ext uri="{BB962C8B-B14F-4D97-AF65-F5344CB8AC3E}">
        <p14:creationId xmlns:p14="http://schemas.microsoft.com/office/powerpoint/2010/main" val="253375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pic>
        <p:nvPicPr>
          <p:cNvPr id="5" name="Picture 4" descr="Icon&#10;&#10;Description automatically generated">
            <a:extLst>
              <a:ext uri="{FF2B5EF4-FFF2-40B4-BE49-F238E27FC236}">
                <a16:creationId xmlns:a16="http://schemas.microsoft.com/office/drawing/2014/main" id="{972DBF38-5835-E687-B04E-4ADBC17339B1}"/>
              </a:ext>
            </a:extLst>
          </p:cNvPr>
          <p:cNvPicPr>
            <a:picLocks noChangeAspect="1"/>
          </p:cNvPicPr>
          <p:nvPr/>
        </p:nvPicPr>
        <p:blipFill>
          <a:blip r:embed="rId3"/>
          <a:stretch>
            <a:fillRect/>
          </a:stretch>
        </p:blipFill>
        <p:spPr>
          <a:xfrm>
            <a:off x="2230896" y="2153520"/>
            <a:ext cx="4682207" cy="3182568"/>
          </a:xfrm>
          <a:prstGeom prst="rect">
            <a:avLst/>
          </a:prstGeom>
        </p:spPr>
      </p:pic>
    </p:spTree>
    <p:extLst>
      <p:ext uri="{BB962C8B-B14F-4D97-AF65-F5344CB8AC3E}">
        <p14:creationId xmlns:p14="http://schemas.microsoft.com/office/powerpoint/2010/main" val="191692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1930-DA65-1D4E-8A1A-8B2F9CEA7FD8}"/>
              </a:ext>
            </a:extLst>
          </p:cNvPr>
          <p:cNvSpPr>
            <a:spLocks noGrp="1"/>
          </p:cNvSpPr>
          <p:nvPr>
            <p:ph type="title"/>
          </p:nvPr>
        </p:nvSpPr>
        <p:spPr/>
        <p:txBody>
          <a:bodyPr/>
          <a:lstStyle/>
          <a:p>
            <a:r>
              <a:rPr lang="en-US" dirty="0"/>
              <a:t>What is the Phonics Screening Check?</a:t>
            </a:r>
          </a:p>
        </p:txBody>
      </p:sp>
      <p:pic>
        <p:nvPicPr>
          <p:cNvPr id="7" name="Content Placeholder 6">
            <a:extLst>
              <a:ext uri="{FF2B5EF4-FFF2-40B4-BE49-F238E27FC236}">
                <a16:creationId xmlns:a16="http://schemas.microsoft.com/office/drawing/2014/main" id="{EC2692B3-C1D0-4A6C-AC36-81202EE5F9C5}"/>
              </a:ext>
            </a:extLst>
          </p:cNvPr>
          <p:cNvPicPr>
            <a:picLocks noGrp="1" noChangeAspect="1"/>
          </p:cNvPicPr>
          <p:nvPr>
            <p:ph idx="1"/>
          </p:nvPr>
        </p:nvPicPr>
        <p:blipFill>
          <a:blip r:embed="rId3"/>
          <a:stretch>
            <a:fillRect/>
          </a:stretch>
        </p:blipFill>
        <p:spPr>
          <a:xfrm>
            <a:off x="865970" y="741224"/>
            <a:ext cx="7464541" cy="5505100"/>
          </a:xfrm>
        </p:spPr>
      </p:pic>
    </p:spTree>
    <p:extLst>
      <p:ext uri="{BB962C8B-B14F-4D97-AF65-F5344CB8AC3E}">
        <p14:creationId xmlns:p14="http://schemas.microsoft.com/office/powerpoint/2010/main" val="36529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46C2-2526-4667-AEDD-B83BC7665C4C}"/>
              </a:ext>
            </a:extLst>
          </p:cNvPr>
          <p:cNvSpPr>
            <a:spLocks noGrp="1"/>
          </p:cNvSpPr>
          <p:nvPr>
            <p:ph type="title"/>
          </p:nvPr>
        </p:nvSpPr>
        <p:spPr/>
        <p:txBody>
          <a:bodyPr/>
          <a:lstStyle/>
          <a:p>
            <a:r>
              <a:rPr lang="en-GB" dirty="0"/>
              <a:t>What is the Phonic Screening Check?</a:t>
            </a:r>
          </a:p>
        </p:txBody>
      </p:sp>
      <p:sp>
        <p:nvSpPr>
          <p:cNvPr id="3" name="Text Placeholder 2">
            <a:extLst>
              <a:ext uri="{FF2B5EF4-FFF2-40B4-BE49-F238E27FC236}">
                <a16:creationId xmlns:a16="http://schemas.microsoft.com/office/drawing/2014/main" id="{48342716-DFB3-4B4B-B014-BE8C817B624B}"/>
              </a:ext>
            </a:extLst>
          </p:cNvPr>
          <p:cNvSpPr>
            <a:spLocks noGrp="1"/>
          </p:cNvSpPr>
          <p:nvPr>
            <p:ph type="body" sz="half" idx="2"/>
          </p:nvPr>
        </p:nvSpPr>
        <p:spPr>
          <a:xfrm>
            <a:off x="722535" y="3348435"/>
            <a:ext cx="7941658" cy="3106134"/>
          </a:xfrm>
        </p:spPr>
        <p:txBody>
          <a:bodyPr>
            <a:normAutofit fontScale="85000" lnSpcReduction="10000"/>
          </a:bodyPr>
          <a:lstStyle/>
          <a:p>
            <a:pPr marL="342900" lvl="0" indent="-342900">
              <a:buFont typeface="Arial" panose="020B0604020202020204" pitchFamily="34" charset="0"/>
              <a:buChar char="•"/>
            </a:pPr>
            <a:r>
              <a:rPr lang="en-US" sz="2200" dirty="0">
                <a:solidFill>
                  <a:schemeClr val="tx1"/>
                </a:solidFill>
              </a:rPr>
              <a:t>Children complete a word-reading check at the end of Year 1. Children read 40 words, it takes between five and ten minutes.</a:t>
            </a:r>
            <a:endParaRPr lang="en-GB" sz="2200" dirty="0">
              <a:solidFill>
                <a:schemeClr val="tx1"/>
              </a:solidFill>
            </a:endParaRPr>
          </a:p>
          <a:p>
            <a:pPr marL="342900" lvl="0" indent="-342900">
              <a:buFont typeface="Arial" panose="020B0604020202020204" pitchFamily="34" charset="0"/>
              <a:buChar char="•"/>
            </a:pPr>
            <a:r>
              <a:rPr lang="en-US" sz="2200" dirty="0">
                <a:solidFill>
                  <a:schemeClr val="tx1"/>
                </a:solidFill>
              </a:rPr>
              <a:t>If they do not manage to read </a:t>
            </a:r>
            <a:r>
              <a:rPr lang="en-US" sz="2200" b="1" i="1" u="sng" dirty="0">
                <a:solidFill>
                  <a:srgbClr val="FF0000"/>
                </a:solidFill>
              </a:rPr>
              <a:t>32</a:t>
            </a:r>
            <a:r>
              <a:rPr lang="en-US" sz="2200" b="1" dirty="0">
                <a:solidFill>
                  <a:srgbClr val="FF0000"/>
                </a:solidFill>
              </a:rPr>
              <a:t> </a:t>
            </a:r>
            <a:r>
              <a:rPr lang="en-US" sz="2200" dirty="0">
                <a:solidFill>
                  <a:schemeClr val="tx1"/>
                </a:solidFill>
              </a:rPr>
              <a:t>of the words, they are given extra support, and repeat the check at the end of Year 2. </a:t>
            </a:r>
          </a:p>
          <a:p>
            <a:pPr marL="342900" lvl="0" indent="-342900">
              <a:buFont typeface="Arial" panose="020B0604020202020204" pitchFamily="34" charset="0"/>
              <a:buChar char="•"/>
            </a:pPr>
            <a:r>
              <a:rPr lang="en-US" sz="2200" dirty="0">
                <a:solidFill>
                  <a:schemeClr val="tx1"/>
                </a:solidFill>
              </a:rPr>
              <a:t>It means that all children will be able to read accurately before they begin Year 3.</a:t>
            </a:r>
          </a:p>
          <a:p>
            <a:pPr marL="342900" lvl="0" indent="-342900">
              <a:buFont typeface="Arial" panose="020B0604020202020204" pitchFamily="34" charset="0"/>
              <a:buChar char="•"/>
            </a:pPr>
            <a:r>
              <a:rPr lang="en-US" sz="2200" dirty="0">
                <a:solidFill>
                  <a:schemeClr val="tx1"/>
                </a:solidFill>
              </a:rPr>
              <a:t>In our school, we aim to make sure that every child learns to read accurately by the end of Year 1 so they are set up for success in school and in life.</a:t>
            </a:r>
          </a:p>
          <a:p>
            <a:endParaRPr lang="en-GB" dirty="0"/>
          </a:p>
        </p:txBody>
      </p:sp>
      <p:sp>
        <p:nvSpPr>
          <p:cNvPr id="4" name="Date Placeholder 3">
            <a:extLst>
              <a:ext uri="{FF2B5EF4-FFF2-40B4-BE49-F238E27FC236}">
                <a16:creationId xmlns:a16="http://schemas.microsoft.com/office/drawing/2014/main" id="{038E195A-8BC7-47BC-BEE0-AF66F2D2DC42}"/>
              </a:ext>
            </a:extLst>
          </p:cNvPr>
          <p:cNvSpPr>
            <a:spLocks noGrp="1"/>
          </p:cNvSpPr>
          <p:nvPr>
            <p:ph type="dt" sz="half" idx="10"/>
          </p:nvPr>
        </p:nvSpPr>
        <p:spPr/>
        <p:txBody>
          <a:bodyPr/>
          <a:lstStyle/>
          <a:p>
            <a:pPr>
              <a:defRPr/>
            </a:pPr>
            <a:fld id="{DF6C09D9-D1B6-4568-8B87-5A6249D0DBD1}" type="datetime1">
              <a:rPr lang="en-US" smtClean="0"/>
              <a:pPr>
                <a:defRPr/>
              </a:pPr>
              <a:t>1/31/2025</a:t>
            </a:fld>
            <a:endParaRPr lang="en-US"/>
          </a:p>
        </p:txBody>
      </p:sp>
      <p:sp>
        <p:nvSpPr>
          <p:cNvPr id="5" name="Footer Placeholder 4">
            <a:extLst>
              <a:ext uri="{FF2B5EF4-FFF2-40B4-BE49-F238E27FC236}">
                <a16:creationId xmlns:a16="http://schemas.microsoft.com/office/drawing/2014/main" id="{AC619445-48E3-4C26-A51F-DC88BB0A8120}"/>
              </a:ext>
            </a:extLst>
          </p:cNvPr>
          <p:cNvSpPr>
            <a:spLocks noGrp="1"/>
          </p:cNvSpPr>
          <p:nvPr>
            <p:ph type="ftr" sz="quarter" idx="11"/>
          </p:nvPr>
        </p:nvSpPr>
        <p:spPr/>
        <p:txBody>
          <a:bodyPr/>
          <a:lstStyle/>
          <a:p>
            <a:pPr>
              <a:defRPr/>
            </a:pPr>
            <a:r>
              <a:rPr lang="en-US"/>
              <a:t>Copyright Ruth Miskin Literacy</a:t>
            </a:r>
          </a:p>
        </p:txBody>
      </p:sp>
    </p:spTree>
    <p:extLst>
      <p:ext uri="{BB962C8B-B14F-4D97-AF65-F5344CB8AC3E}">
        <p14:creationId xmlns:p14="http://schemas.microsoft.com/office/powerpoint/2010/main" val="345443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Complex_Speed_Sounds_Chart.pdf"/>
          <p:cNvPicPr>
            <a:picLocks noChangeAspect="1"/>
          </p:cNvPicPr>
          <p:nvPr/>
        </p:nvPicPr>
        <p:blipFill rotWithShape="1">
          <a:blip r:embed="rId3" cstate="screen">
            <a:extLst>
              <a:ext uri="{28A0092B-C50C-407E-A947-70E740481C1C}">
                <a14:useLocalDpi xmlns:a14="http://schemas.microsoft.com/office/drawing/2010/main"/>
              </a:ext>
            </a:extLst>
          </a:blip>
          <a:srcRect l="4075" t="7912" r="8731" b="12963"/>
          <a:stretch/>
        </p:blipFill>
        <p:spPr>
          <a:xfrm>
            <a:off x="2555630" y="1256818"/>
            <a:ext cx="4320626" cy="5548345"/>
          </a:xfrm>
          <a:prstGeom prst="rect">
            <a:avLst/>
          </a:prstGeom>
        </p:spPr>
      </p:pic>
      <p:sp>
        <p:nvSpPr>
          <p:cNvPr id="48130" name="Title 1"/>
          <p:cNvSpPr>
            <a:spLocks noGrp="1"/>
          </p:cNvSpPr>
          <p:nvPr>
            <p:ph type="title"/>
          </p:nvPr>
        </p:nvSpPr>
        <p:spPr>
          <a:xfrm>
            <a:off x="532584" y="385923"/>
            <a:ext cx="6343672" cy="709865"/>
          </a:xfrm>
        </p:spPr>
        <p:txBody>
          <a:bodyPr/>
          <a:lstStyle/>
          <a:p>
            <a:pPr eaLnBrk="1" hangingPunct="1">
              <a:defRPr/>
            </a:pPr>
            <a:r>
              <a:rPr lang="en-GB" dirty="0">
                <a:solidFill>
                  <a:schemeClr val="accent5"/>
                </a:solidFill>
              </a:rPr>
              <a:t>Speed Sounds Set 3</a:t>
            </a:r>
          </a:p>
        </p:txBody>
      </p:sp>
    </p:spTree>
    <p:extLst>
      <p:ext uri="{BB962C8B-B14F-4D97-AF65-F5344CB8AC3E}">
        <p14:creationId xmlns:p14="http://schemas.microsoft.com/office/powerpoint/2010/main" val="13708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30FA77-7827-2F4D-B53F-6699012E5EBC}"/>
              </a:ext>
            </a:extLst>
          </p:cNvPr>
          <p:cNvPicPr>
            <a:picLocks noChangeAspect="1"/>
          </p:cNvPicPr>
          <p:nvPr/>
        </p:nvPicPr>
        <p:blipFill>
          <a:blip r:embed="rId3"/>
          <a:stretch>
            <a:fillRect/>
          </a:stretch>
        </p:blipFill>
        <p:spPr>
          <a:xfrm>
            <a:off x="2291164" y="1689916"/>
            <a:ext cx="1879538" cy="2675688"/>
          </a:xfrm>
          <a:prstGeom prst="rect">
            <a:avLst/>
          </a:prstGeom>
          <a:ln>
            <a:solidFill>
              <a:schemeClr val="tx1"/>
            </a:solidFill>
          </a:ln>
        </p:spPr>
      </p:pic>
      <p:pic>
        <p:nvPicPr>
          <p:cNvPr id="9" name="Picture 8">
            <a:extLst>
              <a:ext uri="{FF2B5EF4-FFF2-40B4-BE49-F238E27FC236}">
                <a16:creationId xmlns:a16="http://schemas.microsoft.com/office/drawing/2014/main" id="{8CD0D21F-A000-0C45-A327-4C6AC6B0705B}"/>
              </a:ext>
            </a:extLst>
          </p:cNvPr>
          <p:cNvPicPr>
            <a:picLocks noChangeAspect="1"/>
          </p:cNvPicPr>
          <p:nvPr/>
        </p:nvPicPr>
        <p:blipFill>
          <a:blip r:embed="rId4"/>
          <a:stretch>
            <a:fillRect/>
          </a:stretch>
        </p:blipFill>
        <p:spPr>
          <a:xfrm>
            <a:off x="323528" y="1689916"/>
            <a:ext cx="1879538" cy="2675688"/>
          </a:xfrm>
          <a:prstGeom prst="rect">
            <a:avLst/>
          </a:prstGeom>
          <a:ln>
            <a:solidFill>
              <a:schemeClr val="tx1"/>
            </a:solidFill>
          </a:ln>
        </p:spPr>
      </p:pic>
      <p:pic>
        <p:nvPicPr>
          <p:cNvPr id="6" name="Picture 5">
            <a:extLst>
              <a:ext uri="{FF2B5EF4-FFF2-40B4-BE49-F238E27FC236}">
                <a16:creationId xmlns:a16="http://schemas.microsoft.com/office/drawing/2014/main" id="{3DC50EC1-C679-5D49-A563-0BB2F1B100D4}"/>
              </a:ext>
            </a:extLst>
          </p:cNvPr>
          <p:cNvPicPr>
            <a:picLocks noChangeAspect="1"/>
          </p:cNvPicPr>
          <p:nvPr/>
        </p:nvPicPr>
        <p:blipFill>
          <a:blip r:embed="rId5"/>
          <a:stretch>
            <a:fillRect/>
          </a:stretch>
        </p:blipFill>
        <p:spPr>
          <a:xfrm>
            <a:off x="6845209" y="1689916"/>
            <a:ext cx="1914064" cy="2675688"/>
          </a:xfrm>
          <a:prstGeom prst="rect">
            <a:avLst/>
          </a:prstGeom>
          <a:ln>
            <a:solidFill>
              <a:schemeClr val="tx1"/>
            </a:solidFill>
          </a:ln>
        </p:spPr>
      </p:pic>
      <p:pic>
        <p:nvPicPr>
          <p:cNvPr id="11" name="Picture 10">
            <a:extLst>
              <a:ext uri="{FF2B5EF4-FFF2-40B4-BE49-F238E27FC236}">
                <a16:creationId xmlns:a16="http://schemas.microsoft.com/office/drawing/2014/main" id="{CABF6E4B-1433-0A41-BCCA-3E2E67AA41C1}"/>
              </a:ext>
            </a:extLst>
          </p:cNvPr>
          <p:cNvPicPr>
            <a:picLocks noChangeAspect="1"/>
          </p:cNvPicPr>
          <p:nvPr/>
        </p:nvPicPr>
        <p:blipFill rotWithShape="1">
          <a:blip r:embed="rId6"/>
          <a:srcRect t="3328" r="3881"/>
          <a:stretch/>
        </p:blipFill>
        <p:spPr>
          <a:xfrm>
            <a:off x="4877573" y="1689916"/>
            <a:ext cx="1879299" cy="2675688"/>
          </a:xfrm>
          <a:prstGeom prst="rect">
            <a:avLst/>
          </a:prstGeom>
          <a:ln>
            <a:solidFill>
              <a:schemeClr val="tx1"/>
            </a:solidFill>
          </a:ln>
        </p:spPr>
      </p:pic>
    </p:spTree>
    <p:extLst>
      <p:ext uri="{BB962C8B-B14F-4D97-AF65-F5344CB8AC3E}">
        <p14:creationId xmlns:p14="http://schemas.microsoft.com/office/powerpoint/2010/main" val="317583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469F-21DD-8648-90F1-2E26C8476686}"/>
              </a:ext>
            </a:extLst>
          </p:cNvPr>
          <p:cNvSpPr>
            <a:spLocks noGrp="1"/>
          </p:cNvSpPr>
          <p:nvPr>
            <p:ph type="title"/>
          </p:nvPr>
        </p:nvSpPr>
        <p:spPr>
          <a:xfrm>
            <a:off x="323528" y="260649"/>
            <a:ext cx="8205617" cy="864096"/>
          </a:xfrm>
        </p:spPr>
        <p:txBody>
          <a:bodyPr/>
          <a:lstStyle/>
          <a:p>
            <a:r>
              <a:rPr lang="en-US" dirty="0"/>
              <a:t>‘Special Friends’, ‘Fred Talk’, read the word</a:t>
            </a:r>
          </a:p>
        </p:txBody>
      </p:sp>
      <p:pic>
        <p:nvPicPr>
          <p:cNvPr id="5" name="Picture 4">
            <a:extLst>
              <a:ext uri="{FF2B5EF4-FFF2-40B4-BE49-F238E27FC236}">
                <a16:creationId xmlns:a16="http://schemas.microsoft.com/office/drawing/2014/main" id="{1D978140-5EAA-1D40-BB07-5D4020AE8597}"/>
              </a:ext>
            </a:extLst>
          </p:cNvPr>
          <p:cNvPicPr>
            <a:picLocks noChangeAspect="1"/>
          </p:cNvPicPr>
          <p:nvPr/>
        </p:nvPicPr>
        <p:blipFill>
          <a:blip r:embed="rId3"/>
          <a:stretch>
            <a:fillRect/>
          </a:stretch>
        </p:blipFill>
        <p:spPr>
          <a:xfrm>
            <a:off x="815649" y="1828800"/>
            <a:ext cx="7512701" cy="3552735"/>
          </a:xfrm>
          <a:prstGeom prst="rect">
            <a:avLst/>
          </a:prstGeom>
          <a:noFill/>
          <a:ln>
            <a:solidFill>
              <a:schemeClr val="tx1"/>
            </a:solidFill>
          </a:ln>
        </p:spPr>
      </p:pic>
    </p:spTree>
    <p:extLst>
      <p:ext uri="{BB962C8B-B14F-4D97-AF65-F5344CB8AC3E}">
        <p14:creationId xmlns:p14="http://schemas.microsoft.com/office/powerpoint/2010/main" val="90636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3D6783-46A3-455D-AE8B-25CA756FD2C0}"/>
              </a:ext>
            </a:extLst>
          </p:cNvPr>
          <p:cNvSpPr/>
          <p:nvPr/>
        </p:nvSpPr>
        <p:spPr>
          <a:xfrm>
            <a:off x="545432" y="1359900"/>
            <a:ext cx="8037094" cy="5632311"/>
          </a:xfrm>
          <a:prstGeom prst="rect">
            <a:avLst/>
          </a:prstGeom>
        </p:spPr>
        <p:txBody>
          <a:bodyPr wrap="square">
            <a:spAutoFit/>
          </a:bodyPr>
          <a:lstStyle/>
          <a:p>
            <a:r>
              <a:rPr lang="en-GB" sz="2000" dirty="0"/>
              <a:t>The Check is divided into two sections (20 words each). </a:t>
            </a:r>
          </a:p>
          <a:p>
            <a:endParaRPr lang="en-GB" sz="2000" dirty="0"/>
          </a:p>
          <a:p>
            <a:r>
              <a:rPr lang="en-GB" sz="2000" b="1" dirty="0"/>
              <a:t>Section 1 -  </a:t>
            </a:r>
            <a:r>
              <a:rPr lang="en-GB" sz="2000" dirty="0"/>
              <a:t>The words in section 1 will have a variety of simple word structures using single letters (a, b, c, d, e, f, g, h, I, j, k, l, m, n, o, p, q(u), r, s, t, u, v, w, x, y, z), some consonant digraphs (</a:t>
            </a:r>
            <a:r>
              <a:rPr lang="en-GB" sz="2000" dirty="0" err="1"/>
              <a:t>ch</a:t>
            </a:r>
            <a:r>
              <a:rPr lang="en-GB" sz="2000" dirty="0"/>
              <a:t>, ck, ff, </a:t>
            </a:r>
            <a:r>
              <a:rPr lang="en-GB" sz="2000" dirty="0" err="1"/>
              <a:t>ll</a:t>
            </a:r>
            <a:r>
              <a:rPr lang="en-GB" sz="2000" dirty="0"/>
              <a:t>, ng, </a:t>
            </a:r>
            <a:r>
              <a:rPr lang="en-GB" sz="2000" dirty="0" err="1"/>
              <a:t>sh</a:t>
            </a:r>
            <a:r>
              <a:rPr lang="en-GB" sz="2000" dirty="0"/>
              <a:t>, ss, </a:t>
            </a:r>
            <a:r>
              <a:rPr lang="en-GB" sz="2000" dirty="0" err="1"/>
              <a:t>th</a:t>
            </a:r>
            <a:r>
              <a:rPr lang="en-GB" sz="2000" dirty="0"/>
              <a:t>, </a:t>
            </a:r>
            <a:r>
              <a:rPr lang="en-GB" sz="2000" dirty="0" err="1"/>
              <a:t>zz</a:t>
            </a:r>
            <a:r>
              <a:rPr lang="en-GB" sz="2000" dirty="0"/>
              <a:t>) and frequent and consistent vowel digraphs (</a:t>
            </a:r>
            <a:r>
              <a:rPr lang="en-GB" sz="2000" dirty="0" err="1"/>
              <a:t>ar</a:t>
            </a:r>
            <a:r>
              <a:rPr lang="en-GB" sz="2000" dirty="0"/>
              <a:t>, </a:t>
            </a:r>
            <a:r>
              <a:rPr lang="en-GB" sz="2000" dirty="0" err="1"/>
              <a:t>ee</a:t>
            </a:r>
            <a:r>
              <a:rPr lang="en-GB" sz="2000" dirty="0"/>
              <a:t>, oi, </a:t>
            </a:r>
            <a:r>
              <a:rPr lang="en-GB" sz="2000" dirty="0" err="1"/>
              <a:t>oo</a:t>
            </a:r>
            <a:r>
              <a:rPr lang="en-GB" sz="2000" dirty="0"/>
              <a:t>, or)</a:t>
            </a:r>
          </a:p>
          <a:p>
            <a:endParaRPr lang="en-GB" sz="2000" b="1" dirty="0"/>
          </a:p>
          <a:p>
            <a:r>
              <a:rPr lang="en-GB" sz="2000" b="1" dirty="0"/>
              <a:t>Section 2 </a:t>
            </a:r>
            <a:r>
              <a:rPr lang="en-GB" sz="2000" dirty="0"/>
              <a:t>- The words in section 2 will have a variety of more complex word structures (for example CCVCC, CCCVC, CCCVCC and two syllable words) with some additional consonant digraphs (</a:t>
            </a:r>
            <a:r>
              <a:rPr lang="en-GB" sz="2000" dirty="0" err="1"/>
              <a:t>ph</a:t>
            </a:r>
            <a:r>
              <a:rPr lang="en-GB" sz="2000" dirty="0"/>
              <a:t>, </a:t>
            </a:r>
            <a:r>
              <a:rPr lang="en-GB" sz="2000" dirty="0" err="1"/>
              <a:t>wh</a:t>
            </a:r>
            <a:r>
              <a:rPr lang="en-GB" sz="2000" dirty="0"/>
              <a:t>), some less frequent and consistent vowel digraphs, including split digraphs (a-e, ai, au, aw, ay, </a:t>
            </a:r>
            <a:r>
              <a:rPr lang="en-GB" sz="2000" dirty="0" err="1"/>
              <a:t>ea</a:t>
            </a:r>
            <a:r>
              <a:rPr lang="en-GB" sz="2000" dirty="0"/>
              <a:t>, e-e, </a:t>
            </a:r>
            <a:r>
              <a:rPr lang="en-GB" sz="2000" dirty="0" err="1"/>
              <a:t>er</a:t>
            </a:r>
            <a:r>
              <a:rPr lang="en-GB" sz="2000" dirty="0"/>
              <a:t>, </a:t>
            </a:r>
            <a:r>
              <a:rPr lang="en-GB" sz="2000" dirty="0" err="1"/>
              <a:t>ew</a:t>
            </a:r>
            <a:r>
              <a:rPr lang="en-GB" sz="2000" dirty="0"/>
              <a:t>, </a:t>
            </a:r>
            <a:r>
              <a:rPr lang="en-GB" sz="2000" dirty="0" err="1"/>
              <a:t>i</a:t>
            </a:r>
            <a:r>
              <a:rPr lang="en-GB" sz="2000" dirty="0"/>
              <a:t>-e, </a:t>
            </a:r>
            <a:r>
              <a:rPr lang="en-GB" sz="2000" dirty="0" err="1"/>
              <a:t>ie</a:t>
            </a:r>
            <a:r>
              <a:rPr lang="en-GB" sz="2000" dirty="0"/>
              <a:t>, </a:t>
            </a:r>
            <a:r>
              <a:rPr lang="en-GB" sz="2000" dirty="0" err="1"/>
              <a:t>ir</a:t>
            </a:r>
            <a:r>
              <a:rPr lang="en-GB" sz="2000" dirty="0"/>
              <a:t>, </a:t>
            </a:r>
            <a:r>
              <a:rPr lang="en-GB" sz="2000" dirty="0" err="1"/>
              <a:t>oa</a:t>
            </a:r>
            <a:r>
              <a:rPr lang="en-GB" sz="2000" dirty="0"/>
              <a:t>, o-e, </a:t>
            </a:r>
            <a:r>
              <a:rPr lang="en-GB" sz="2000" dirty="0" err="1"/>
              <a:t>ou</a:t>
            </a:r>
            <a:r>
              <a:rPr lang="en-GB" sz="2000" dirty="0"/>
              <a:t>, ow, oy, </a:t>
            </a:r>
            <a:r>
              <a:rPr lang="en-GB" sz="2000" dirty="0" err="1"/>
              <a:t>ue</a:t>
            </a:r>
            <a:r>
              <a:rPr lang="en-GB" sz="2000" dirty="0"/>
              <a:t>, u-e, </a:t>
            </a:r>
            <a:r>
              <a:rPr lang="en-GB" sz="2000" dirty="0" err="1"/>
              <a:t>ur</a:t>
            </a:r>
            <a:r>
              <a:rPr lang="en-GB" sz="2000" dirty="0"/>
              <a:t>) and trigraphs (air, </a:t>
            </a:r>
            <a:r>
              <a:rPr lang="en-GB" sz="2000" dirty="0" err="1"/>
              <a:t>igh</a:t>
            </a:r>
            <a:r>
              <a:rPr lang="en-GB" sz="2000" dirty="0"/>
              <a:t>).</a:t>
            </a:r>
          </a:p>
          <a:p>
            <a:endParaRPr lang="en-GB" sz="2000" dirty="0"/>
          </a:p>
          <a:p>
            <a:r>
              <a:rPr lang="en-GB" sz="1400" dirty="0"/>
              <a:t>C = consonant </a:t>
            </a:r>
          </a:p>
          <a:p>
            <a:r>
              <a:rPr lang="en-GB" sz="1400" dirty="0"/>
              <a:t>V = vowel </a:t>
            </a:r>
          </a:p>
        </p:txBody>
      </p:sp>
      <p:sp>
        <p:nvSpPr>
          <p:cNvPr id="8" name="Title 1">
            <a:extLst>
              <a:ext uri="{FF2B5EF4-FFF2-40B4-BE49-F238E27FC236}">
                <a16:creationId xmlns:a16="http://schemas.microsoft.com/office/drawing/2014/main" id="{B4E9DB21-DCD4-4DB9-AD73-0F3A97A87E70}"/>
              </a:ext>
            </a:extLst>
          </p:cNvPr>
          <p:cNvSpPr>
            <a:spLocks noGrp="1"/>
          </p:cNvSpPr>
          <p:nvPr>
            <p:ph type="title"/>
          </p:nvPr>
        </p:nvSpPr>
        <p:spPr>
          <a:xfrm>
            <a:off x="1052583" y="481342"/>
            <a:ext cx="6792006" cy="709865"/>
          </a:xfrm>
        </p:spPr>
        <p:txBody>
          <a:bodyPr/>
          <a:lstStyle/>
          <a:p>
            <a:r>
              <a:rPr lang="en-US" dirty="0">
                <a:solidFill>
                  <a:schemeClr val="tx1"/>
                </a:solidFill>
              </a:rPr>
              <a:t>What will the check look like?</a:t>
            </a:r>
            <a:endParaRPr lang="en-US" dirty="0"/>
          </a:p>
        </p:txBody>
      </p:sp>
    </p:spTree>
    <p:extLst>
      <p:ext uri="{BB962C8B-B14F-4D97-AF65-F5344CB8AC3E}">
        <p14:creationId xmlns:p14="http://schemas.microsoft.com/office/powerpoint/2010/main" val="206147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1930-DA65-1D4E-8A1A-8B2F9CEA7FD8}"/>
              </a:ext>
            </a:extLst>
          </p:cNvPr>
          <p:cNvSpPr>
            <a:spLocks noGrp="1"/>
          </p:cNvSpPr>
          <p:nvPr>
            <p:ph type="title"/>
          </p:nvPr>
        </p:nvSpPr>
        <p:spPr>
          <a:xfrm>
            <a:off x="176463" y="1820444"/>
            <a:ext cx="2993137" cy="3914941"/>
          </a:xfrm>
        </p:spPr>
        <p:txBody>
          <a:bodyPr/>
          <a:lstStyle/>
          <a:p>
            <a:r>
              <a:rPr lang="en-GB" sz="2000" dirty="0">
                <a:solidFill>
                  <a:schemeClr val="tx1"/>
                </a:solidFill>
              </a:rPr>
              <a:t>The Check is completed on a 1:1 basis.</a:t>
            </a:r>
            <a:br>
              <a:rPr lang="en-GB" sz="2000" dirty="0">
                <a:solidFill>
                  <a:schemeClr val="tx1"/>
                </a:solidFill>
              </a:rPr>
            </a:br>
            <a:br>
              <a:rPr lang="en-GB" sz="2000" dirty="0">
                <a:solidFill>
                  <a:schemeClr val="tx1"/>
                </a:solidFill>
              </a:rPr>
            </a:br>
            <a:r>
              <a:rPr lang="en-GB" sz="2000" dirty="0">
                <a:solidFill>
                  <a:schemeClr val="tx1"/>
                </a:solidFill>
              </a:rPr>
              <a:t>Children have to read 20 words and 20 nonsense words. They are represented with an alien.</a:t>
            </a:r>
            <a:br>
              <a:rPr lang="en-GB" sz="2000" dirty="0">
                <a:solidFill>
                  <a:schemeClr val="tx1"/>
                </a:solidFill>
              </a:rPr>
            </a:br>
            <a:br>
              <a:rPr lang="en-GB" sz="2000" dirty="0">
                <a:solidFill>
                  <a:schemeClr val="tx1"/>
                </a:solidFill>
              </a:rPr>
            </a:br>
            <a:r>
              <a:rPr lang="en-GB" sz="2000" dirty="0">
                <a:solidFill>
                  <a:schemeClr val="tx1"/>
                </a:solidFill>
              </a:rPr>
              <a:t>The Check is designed to assess whether children know their phonics and can decode words.</a:t>
            </a:r>
            <a:endParaRPr lang="en-US" sz="2000" dirty="0">
              <a:solidFill>
                <a:schemeClr val="tx1"/>
              </a:solidFill>
            </a:endParaRPr>
          </a:p>
        </p:txBody>
      </p:sp>
      <p:pic>
        <p:nvPicPr>
          <p:cNvPr id="5" name="Picture 4">
            <a:extLst>
              <a:ext uri="{FF2B5EF4-FFF2-40B4-BE49-F238E27FC236}">
                <a16:creationId xmlns:a16="http://schemas.microsoft.com/office/drawing/2014/main" id="{F9598D3F-59DA-4E48-A7FE-3A67DB451222}"/>
              </a:ext>
            </a:extLst>
          </p:cNvPr>
          <p:cNvPicPr>
            <a:picLocks noChangeAspect="1"/>
          </p:cNvPicPr>
          <p:nvPr/>
        </p:nvPicPr>
        <p:blipFill>
          <a:blip r:embed="rId3"/>
          <a:stretch>
            <a:fillRect/>
          </a:stretch>
        </p:blipFill>
        <p:spPr>
          <a:xfrm>
            <a:off x="3350412" y="1748588"/>
            <a:ext cx="5793588" cy="4058652"/>
          </a:xfrm>
          <a:prstGeom prst="rect">
            <a:avLst/>
          </a:prstGeom>
        </p:spPr>
      </p:pic>
      <p:sp>
        <p:nvSpPr>
          <p:cNvPr id="6" name="Title 1">
            <a:extLst>
              <a:ext uri="{FF2B5EF4-FFF2-40B4-BE49-F238E27FC236}">
                <a16:creationId xmlns:a16="http://schemas.microsoft.com/office/drawing/2014/main" id="{E48FDF94-646D-448C-B529-296F33AC368A}"/>
              </a:ext>
            </a:extLst>
          </p:cNvPr>
          <p:cNvSpPr txBox="1">
            <a:spLocks/>
          </p:cNvSpPr>
          <p:nvPr/>
        </p:nvSpPr>
        <p:spPr bwMode="gray">
          <a:xfrm>
            <a:off x="176463" y="373058"/>
            <a:ext cx="6792006"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tx1"/>
                </a:solidFill>
              </a:rPr>
              <a:t>How do we assess? </a:t>
            </a:r>
            <a:endParaRPr lang="en-US" dirty="0">
              <a:solidFill>
                <a:schemeClr val="tx1"/>
              </a:solidFill>
            </a:endParaRPr>
          </a:p>
        </p:txBody>
      </p:sp>
    </p:spTree>
    <p:extLst>
      <p:ext uri="{BB962C8B-B14F-4D97-AF65-F5344CB8AC3E}">
        <p14:creationId xmlns:p14="http://schemas.microsoft.com/office/powerpoint/2010/main" val="72391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2CC8-DE15-654D-9D80-DC0A1706511B}"/>
              </a:ext>
            </a:extLst>
          </p:cNvPr>
          <p:cNvSpPr>
            <a:spLocks noGrp="1"/>
          </p:cNvSpPr>
          <p:nvPr>
            <p:ph type="title"/>
          </p:nvPr>
        </p:nvSpPr>
        <p:spPr>
          <a:xfrm>
            <a:off x="1052583" y="481342"/>
            <a:ext cx="4228544" cy="709865"/>
          </a:xfrm>
        </p:spPr>
        <p:txBody>
          <a:bodyPr/>
          <a:lstStyle/>
          <a:p>
            <a:r>
              <a:rPr lang="en-US" dirty="0">
                <a:solidFill>
                  <a:schemeClr val="tx1"/>
                </a:solidFill>
              </a:rPr>
              <a:t>How can you help?</a:t>
            </a:r>
            <a:r>
              <a:rPr lang="en-US" dirty="0"/>
              <a:t> </a:t>
            </a:r>
          </a:p>
        </p:txBody>
      </p:sp>
      <p:sp>
        <p:nvSpPr>
          <p:cNvPr id="3" name="Content Placeholder 2">
            <a:extLst>
              <a:ext uri="{FF2B5EF4-FFF2-40B4-BE49-F238E27FC236}">
                <a16:creationId xmlns:a16="http://schemas.microsoft.com/office/drawing/2014/main" id="{DDF6C960-CBF0-1745-812E-85F7F7488773}"/>
              </a:ext>
            </a:extLst>
          </p:cNvPr>
          <p:cNvSpPr>
            <a:spLocks noGrp="1"/>
          </p:cNvSpPr>
          <p:nvPr>
            <p:ph idx="1"/>
          </p:nvPr>
        </p:nvSpPr>
        <p:spPr>
          <a:xfrm>
            <a:off x="1052583" y="1879600"/>
            <a:ext cx="6345260" cy="3530600"/>
          </a:xfrm>
        </p:spPr>
        <p:txBody>
          <a:bodyPr>
            <a:normAutofit/>
          </a:bodyPr>
          <a:lstStyle/>
          <a:p>
            <a:pPr marL="514350" indent="-514350">
              <a:buFont typeface="+mj-lt"/>
              <a:buAutoNum type="arabicPeriod"/>
            </a:pPr>
            <a:r>
              <a:rPr lang="en-GB" sz="2400" dirty="0"/>
              <a:t>Help your child to use the routine </a:t>
            </a:r>
            <a:r>
              <a:rPr lang="en-US" sz="2400" dirty="0"/>
              <a:t>‘Special Friends’, ‘Fred Talk’, Read the Word.</a:t>
            </a:r>
          </a:p>
          <a:p>
            <a:pPr marL="514350" indent="-514350">
              <a:buFont typeface="+mj-lt"/>
              <a:buAutoNum type="arabicPeriod"/>
            </a:pPr>
            <a:r>
              <a:rPr lang="en-GB" sz="2400" dirty="0"/>
              <a:t>Practise reading sounds speedily.       </a:t>
            </a:r>
          </a:p>
          <a:p>
            <a:pPr marL="514350" indent="-514350">
              <a:buFont typeface="+mj-lt"/>
              <a:buAutoNum type="arabicPeriod"/>
            </a:pPr>
            <a:r>
              <a:rPr lang="en-GB" sz="2400" dirty="0"/>
              <a:t>Watch the Virtual Classroom films together (QR codes sent home) </a:t>
            </a:r>
          </a:p>
          <a:p>
            <a:pPr marL="514350" indent="-514350">
              <a:buFont typeface="+mj-lt"/>
              <a:buAutoNum type="arabicPeriod"/>
            </a:pPr>
            <a:r>
              <a:rPr lang="en-US" sz="2400" dirty="0"/>
              <a:t>Listen to your child read their Storybook   every day.</a:t>
            </a:r>
          </a:p>
        </p:txBody>
      </p:sp>
    </p:spTree>
    <p:extLst>
      <p:ext uri="{BB962C8B-B14F-4D97-AF65-F5344CB8AC3E}">
        <p14:creationId xmlns:p14="http://schemas.microsoft.com/office/powerpoint/2010/main" val="2499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Presentation1.potx</Template>
  <TotalTime>15508</TotalTime>
  <Words>1403</Words>
  <Application>Microsoft Office PowerPoint</Application>
  <PresentationFormat>On-screen Show (4:3)</PresentationFormat>
  <Paragraphs>132</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ＭＳ Ｐゴシック</vt:lpstr>
      <vt:lpstr>ＭＳ Ｐゴシック</vt:lpstr>
      <vt:lpstr>Arial</vt:lpstr>
      <vt:lpstr>Calibri</vt:lpstr>
      <vt:lpstr>Calibri Light</vt:lpstr>
      <vt:lpstr>Century Gothic</vt:lpstr>
      <vt:lpstr>Garamond</vt:lpstr>
      <vt:lpstr>Times New Roman</vt:lpstr>
      <vt:lpstr>Wingdings 3</vt:lpstr>
      <vt:lpstr>NEW Phonics Template</vt:lpstr>
      <vt:lpstr>Ion Boardroom</vt:lpstr>
      <vt:lpstr> Parents’ Meeting –  Phonics Screening Check</vt:lpstr>
      <vt:lpstr>What is the Phonics Screening Check?</vt:lpstr>
      <vt:lpstr>What is the Phonic Screening Check?</vt:lpstr>
      <vt:lpstr>Speed Sounds Set 3</vt:lpstr>
      <vt:lpstr>PowerPoint Presentation</vt:lpstr>
      <vt:lpstr>‘Special Friends’, ‘Fred Talk’, read the word</vt:lpstr>
      <vt:lpstr>What will the check look like?</vt:lpstr>
      <vt:lpstr>The Check is completed on a 1:1 basis.  Children have to read 20 words and 20 nonsense words. They are represented with an alien.  The Check is designed to assess whether children know their phonics and can decode words.</vt:lpstr>
      <vt:lpstr>How can you help? </vt:lpstr>
      <vt:lpstr>Virtual Classroom films</vt:lpstr>
      <vt:lpstr>How else can you help? </vt:lpstr>
      <vt:lpstr>Helpful links</vt:lpstr>
      <vt:lpstr>Reading changes everything</vt:lpstr>
      <vt:lpstr>Any questions?</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Lana Smailiukaite</cp:lastModifiedBy>
  <cp:revision>163</cp:revision>
  <cp:lastPrinted>2024-04-29T16:16:09Z</cp:lastPrinted>
  <dcterms:created xsi:type="dcterms:W3CDTF">2015-11-23T14:36:59Z</dcterms:created>
  <dcterms:modified xsi:type="dcterms:W3CDTF">2025-01-31T08:58:22Z</dcterms:modified>
</cp:coreProperties>
</file>