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8" r:id="rId2"/>
    <p:sldId id="258" r:id="rId3"/>
    <p:sldId id="270" r:id="rId4"/>
    <p:sldId id="271" r:id="rId5"/>
    <p:sldId id="269" r:id="rId6"/>
    <p:sldId id="272" r:id="rId7"/>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881"/>
    <a:srgbClr val="7B8B38"/>
    <a:srgbClr val="FF99FF"/>
    <a:srgbClr val="CCCCFF"/>
    <a:srgbClr val="E4F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12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3FD51E72-D446-447F-87CE-C8936F58379A}" type="datetimeFigureOut">
              <a:rPr lang="en-GB" smtClean="0"/>
              <a:t>02/07/2020</a:t>
            </a:fld>
            <a:endParaRPr lang="en-GB" dirty="0"/>
          </a:p>
        </p:txBody>
      </p:sp>
      <p:sp>
        <p:nvSpPr>
          <p:cNvPr id="4" name="Slide Image Placehold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4CF67011-0342-4681-8A4A-7854640F16DB}" type="slidenum">
              <a:rPr lang="en-GB" smtClean="0"/>
              <a:t>‹#›</a:t>
            </a:fld>
            <a:endParaRPr lang="en-GB" dirty="0"/>
          </a:p>
        </p:txBody>
      </p:sp>
    </p:spTree>
    <p:extLst>
      <p:ext uri="{BB962C8B-B14F-4D97-AF65-F5344CB8AC3E}">
        <p14:creationId xmlns:p14="http://schemas.microsoft.com/office/powerpoint/2010/main" val="4164560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3003273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104736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109799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99266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2443758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286926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202051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565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378783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359493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6799E325-71CD-487A-946C-3F26A52D677E}"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7DDF6F-6CE6-43E4-B8F5-B2CFA31CE023}" type="slidenum">
              <a:rPr lang="en-GB" smtClean="0"/>
              <a:t>‹#›</a:t>
            </a:fld>
            <a:endParaRPr lang="en-GB" dirty="0"/>
          </a:p>
        </p:txBody>
      </p:sp>
    </p:spTree>
    <p:extLst>
      <p:ext uri="{BB962C8B-B14F-4D97-AF65-F5344CB8AC3E}">
        <p14:creationId xmlns:p14="http://schemas.microsoft.com/office/powerpoint/2010/main" val="79666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799E325-71CD-487A-946C-3F26A52D677E}" type="datetimeFigureOut">
              <a:rPr lang="en-GB" smtClean="0"/>
              <a:t>02/07/2020</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97DDF6F-6CE6-43E4-B8F5-B2CFA31CE023}" type="slidenum">
              <a:rPr lang="en-GB" smtClean="0"/>
              <a:t>‹#›</a:t>
            </a:fld>
            <a:endParaRPr lang="en-GB" dirty="0"/>
          </a:p>
        </p:txBody>
      </p:sp>
    </p:spTree>
    <p:extLst>
      <p:ext uri="{BB962C8B-B14F-4D97-AF65-F5344CB8AC3E}">
        <p14:creationId xmlns:p14="http://schemas.microsoft.com/office/powerpoint/2010/main" val="2486249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2500">
              <a:schemeClr val="bg1"/>
            </a:gs>
            <a:gs pos="30000">
              <a:schemeClr val="accent1">
                <a:lumMod val="5000"/>
                <a:lumOff val="95000"/>
              </a:schemeClr>
            </a:gs>
            <a:gs pos="92000">
              <a:srgbClr val="0F4881"/>
            </a:gs>
            <a:gs pos="5000">
              <a:srgbClr val="7B8B38"/>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11934" y="2960794"/>
            <a:ext cx="8884015" cy="1310264"/>
          </a:xfrm>
        </p:spPr>
        <p:txBody>
          <a:bodyPr>
            <a:normAutofit/>
          </a:bodyPr>
          <a:lstStyle/>
          <a:p>
            <a:r>
              <a:rPr lang="en-GB" sz="8800" b="1" dirty="0">
                <a:solidFill>
                  <a:srgbClr val="0F4881"/>
                </a:solidFill>
                <a:latin typeface="+mn-lt"/>
              </a:rPr>
              <a:t>Curriculum Intent</a:t>
            </a:r>
          </a:p>
        </p:txBody>
      </p:sp>
      <p:sp>
        <p:nvSpPr>
          <p:cNvPr id="5" name="Text Placeholder 4"/>
          <p:cNvSpPr>
            <a:spLocks noGrp="1"/>
          </p:cNvSpPr>
          <p:nvPr>
            <p:ph type="body" idx="1"/>
          </p:nvPr>
        </p:nvSpPr>
        <p:spPr>
          <a:xfrm>
            <a:off x="3524043" y="4271058"/>
            <a:ext cx="6082943" cy="1943246"/>
          </a:xfrm>
        </p:spPr>
        <p:txBody>
          <a:bodyPr>
            <a:normAutofit/>
          </a:bodyPr>
          <a:lstStyle/>
          <a:p>
            <a:r>
              <a:rPr lang="en-GB" sz="4400" dirty="0">
                <a:solidFill>
                  <a:srgbClr val="7B8B38"/>
                </a:solidFill>
              </a:rPr>
              <a:t>LECA Curriculum Plans</a:t>
            </a:r>
          </a:p>
        </p:txBody>
      </p:sp>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0336193" y="812759"/>
            <a:ext cx="1985283" cy="140957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486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84473362"/>
              </p:ext>
            </p:extLst>
          </p:nvPr>
        </p:nvGraphicFramePr>
        <p:xfrm>
          <a:off x="157326" y="143704"/>
          <a:ext cx="12498500" cy="6803946"/>
        </p:xfrm>
        <a:graphic>
          <a:graphicData uri="http://schemas.openxmlformats.org/drawingml/2006/table">
            <a:tbl>
              <a:tblPr firstRow="1" firstCol="1" bandRow="1"/>
              <a:tblGrid>
                <a:gridCol w="2076450">
                  <a:extLst>
                    <a:ext uri="{9D8B030D-6E8A-4147-A177-3AD203B41FA5}">
                      <a16:colId xmlns:a16="http://schemas.microsoft.com/office/drawing/2014/main" val="3289313350"/>
                    </a:ext>
                  </a:extLst>
                </a:gridCol>
                <a:gridCol w="4803128">
                  <a:extLst>
                    <a:ext uri="{9D8B030D-6E8A-4147-A177-3AD203B41FA5}">
                      <a16:colId xmlns:a16="http://schemas.microsoft.com/office/drawing/2014/main" val="557549249"/>
                    </a:ext>
                  </a:extLst>
                </a:gridCol>
                <a:gridCol w="5618922">
                  <a:extLst>
                    <a:ext uri="{9D8B030D-6E8A-4147-A177-3AD203B41FA5}">
                      <a16:colId xmlns:a16="http://schemas.microsoft.com/office/drawing/2014/main" val="1634562813"/>
                    </a:ext>
                  </a:extLst>
                </a:gridCol>
              </a:tblGrid>
              <a:tr h="673261">
                <a:tc gridSpan="3">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800" b="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Curriculum </a:t>
                      </a:r>
                      <a:r>
                        <a:rPr lang="en-GB" sz="2800" b="1"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Intent</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for </a:t>
                      </a:r>
                      <a:r>
                        <a:rPr lang="en-GB" sz="2800" b="1" baseline="0"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Child Development and Care </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from Years 10 to11</a:t>
                      </a:r>
                      <a:endParaRPr lang="en-GB" sz="28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71866839"/>
                  </a:ext>
                </a:extLst>
              </a:tr>
              <a:tr h="207491">
                <a:tc gridSpan="3">
                  <a:txBody>
                    <a:bodyPr/>
                    <a:lstStyle/>
                    <a:p>
                      <a:pPr>
                        <a:lnSpc>
                          <a:spcPct val="107000"/>
                        </a:lnSpc>
                        <a:spcAft>
                          <a:spcPts val="0"/>
                        </a:spcAft>
                      </a:pPr>
                      <a:r>
                        <a:rPr lang="en-US" sz="1200" b="1" dirty="0">
                          <a:solidFill>
                            <a:schemeClr val="bg1"/>
                          </a:solidFill>
                        </a:rPr>
                        <a:t>LECA Curriculum Intent – Curriculum coverage, knowledge progression, subject </a:t>
                      </a:r>
                      <a:r>
                        <a:rPr lang="en-US" sz="1200" b="1" dirty="0">
                          <a:solidFill>
                            <a:srgbClr val="FFFF00"/>
                          </a:solidFill>
                        </a:rPr>
                        <a:t>discipline</a:t>
                      </a:r>
                      <a:r>
                        <a:rPr lang="en-US" sz="1200" b="1" dirty="0">
                          <a:solidFill>
                            <a:schemeClr val="bg1"/>
                          </a:solidFill>
                        </a:rPr>
                        <a:t> and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4088817463"/>
                  </a:ext>
                </a:extLst>
              </a:tr>
              <a:tr h="228260">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Knowledge,</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Leadership</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1029645">
                <a:tc>
                  <a:txBody>
                    <a:bodyPr/>
                    <a:lstStyle/>
                    <a:p>
                      <a:pPr>
                        <a:lnSpc>
                          <a:spcPct val="107000"/>
                        </a:lnSpc>
                        <a:spcAft>
                          <a:spcPts val="0"/>
                        </a:spcAft>
                      </a:pPr>
                      <a:r>
                        <a:rPr lang="en-GB" sz="1000" b="1" i="1" dirty="0">
                          <a:solidFill>
                            <a:srgbClr val="7B8B38"/>
                          </a:solidFill>
                          <a:effectLst/>
                          <a:latin typeface="Arial Narrow" panose="020B0606020202030204" pitchFamily="34" charset="0"/>
                          <a:ea typeface="Calibri" panose="020F0502020204030204" pitchFamily="34" charset="0"/>
                          <a:cs typeface="Times New Roman" panose="02020603050405020304" pitchFamily="18" charset="0"/>
                        </a:rPr>
                        <a:t>Unit 1</a:t>
                      </a:r>
                      <a:endParaRPr lang="en-GB" sz="1000" b="1" i="1" baseline="0" dirty="0">
                        <a:solidFill>
                          <a:srgbClr val="7B8B38"/>
                        </a:solidFill>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000" b="1" i="0"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rPr>
                        <a:t>This is an introductory unit designed to give an overview of the types of settings and local provision for children. Students will learn how to prepare for working in settings and the responsibilities of early years workers. They will also gain an insight into your preferred learning style and develop your ability to study. </a:t>
                      </a:r>
                      <a:r>
                        <a:rPr lang="en-US" sz="1000" b="1" i="1"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GB" sz="1000" b="1" i="1"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The following knowledge will be gained by the students during this unit of work</a:t>
                      </a:r>
                    </a:p>
                    <a:p>
                      <a:pPr marL="0" indent="0">
                        <a:lnSpc>
                          <a:spcPct val="107000"/>
                        </a:lnSpc>
                        <a:spcAft>
                          <a:spcPts val="0"/>
                        </a:spcAft>
                        <a:buFontTx/>
                        <a:buNone/>
                      </a:pPr>
                      <a:endParaRPr lang="en-US" sz="1000" b="1"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types of settings and local provision for children</a:t>
                      </a:r>
                    </a:p>
                    <a:p>
                      <a:pPr marL="0" indent="0">
                        <a:lnSpc>
                          <a:spcPct val="107000"/>
                        </a:lnSpc>
                        <a:spcAft>
                          <a:spcPts val="0"/>
                        </a:spcAft>
                        <a:buFont typeface="Arial" panose="020B0604020202020204" pitchFamily="34" charset="0"/>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1.1  The main types of settings available for children</a:t>
                      </a:r>
                    </a:p>
                    <a:p>
                      <a:pPr marL="0" indent="0">
                        <a:lnSpc>
                          <a:spcPct val="107000"/>
                        </a:lnSpc>
                        <a:spcAft>
                          <a:spcPts val="0"/>
                        </a:spcAft>
                        <a:buFont typeface="Arial" panose="020B0604020202020204" pitchFamily="34" charset="0"/>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1.2 Identify some of these settings within local provision</a:t>
                      </a:r>
                    </a:p>
                    <a:p>
                      <a:pPr marL="0" indent="0">
                        <a:lnSpc>
                          <a:spcPct val="107000"/>
                        </a:lnSpc>
                        <a:spcAft>
                          <a:spcPts val="0"/>
                        </a:spcAft>
                        <a:buFont typeface="Arial" panose="020B0604020202020204" pitchFamily="34" charset="0"/>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how to prepare for placement</a:t>
                      </a:r>
                    </a:p>
                    <a:p>
                      <a:pPr marL="0" indent="0">
                        <a:lnSpc>
                          <a:spcPct val="107000"/>
                        </a:lnSpc>
                        <a:spcAft>
                          <a:spcPts val="0"/>
                        </a:spcAft>
                        <a:buFont typeface="Arial" panose="020B0604020202020204" pitchFamily="34" charset="0"/>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2.1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Key issues to consider when preparing for a placement with children, including dress code, </a:t>
                      </a:r>
                      <a:r>
                        <a:rPr lang="en-US" sz="1000" b="0" dirty="0" err="1">
                          <a:effectLst/>
                          <a:latin typeface="Arial Narrow" panose="020B0606020202030204" pitchFamily="34" charset="0"/>
                          <a:ea typeface="Calibri" panose="020F0502020204030204" pitchFamily="34" charset="0"/>
                          <a:cs typeface="Times New Roman" panose="02020603050405020304" pitchFamily="18" charset="0"/>
                        </a:rPr>
                        <a:t>behaviour</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time keeping and positive attitudes</a:t>
                      </a: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the responsibilities and limits of the early years worker in placements</a:t>
                      </a:r>
                    </a:p>
                    <a:p>
                      <a:pPr marL="0" lv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3.1 Responsibilities of early years workers, recognising when they would refer to others</a:t>
                      </a:r>
                    </a:p>
                    <a:p>
                      <a:pPr marL="0" lv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individual needs and the necessity for fairness and inclusive practice.</a:t>
                      </a: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4.1 Individual needs  and ways of working that treat children fairly and in line with current diversity and inclusive practice</a:t>
                      </a:r>
                    </a:p>
                    <a:p>
                      <a:pPr marL="0" lv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Know own preferred learning style and develop relevant study skills</a:t>
                      </a: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5.1 Reflect upon own learning style</a:t>
                      </a: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5.2 Relevant study skills</a:t>
                      </a:r>
                    </a:p>
                    <a:p>
                      <a:pPr marL="0" lvl="0" indent="0">
                        <a:lnSpc>
                          <a:spcPct val="107000"/>
                        </a:lnSpc>
                        <a:spcAft>
                          <a:spcPts val="0"/>
                        </a:spcAft>
                        <a:buFontTx/>
                        <a:buNone/>
                      </a:pP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Through the knowledge gained above students will develop the following skills:</a:t>
                      </a: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Independent, critical thinking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Academic writing skills </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Mastering key terminology</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Creativity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Revision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Reading for pleasure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Research skills</a:t>
                      </a:r>
                    </a:p>
                    <a:p>
                      <a:pPr marL="171450" lvl="0" indent="-171450">
                        <a:lnSpc>
                          <a:spcPct val="107000"/>
                        </a:lnSpc>
                        <a:spcAft>
                          <a:spcPts val="0"/>
                        </a:spcAft>
                        <a:buFontTx/>
                        <a:buChar char="-"/>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Memorising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Sophisticated application of theory to practice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Analytical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Apply links to British Values and Prevent</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Set SMART targets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Innovative thinking</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Leadership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Communication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Decision making and problem solving skills</a:t>
                      </a:r>
                    </a:p>
                    <a:p>
                      <a:pPr marL="0" lvl="0" indent="0">
                        <a:lnSpc>
                          <a:spcPct val="107000"/>
                        </a:lnSpc>
                        <a:spcAft>
                          <a:spcPts val="0"/>
                        </a:spcAft>
                        <a:buFontTx/>
                        <a:buNone/>
                      </a:pP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nSpc>
                          <a:spcPct val="107000"/>
                        </a:lnSpc>
                        <a:spcAft>
                          <a:spcPts val="0"/>
                        </a:spcAft>
                        <a:buFontTx/>
                        <a:buNone/>
                      </a:pPr>
                      <a:r>
                        <a:rPr lang="en-GB" sz="1000" b="1" baseline="0" dirty="0">
                          <a:effectLst/>
                          <a:latin typeface="Arial Narrow" panose="020B0606020202030204" pitchFamily="34" charset="0"/>
                          <a:ea typeface="Calibri" panose="020F0502020204030204" pitchFamily="34" charset="0"/>
                          <a:cs typeface="Times New Roman" panose="02020603050405020304" pitchFamily="18" charset="0"/>
                        </a:rPr>
                        <a:t>Students will reflect back on their knowledge of  unit 1 in year 11 in preparation for their examination unit. </a:t>
                      </a: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Through the knowledge recap students will further develop the following skills:</a:t>
                      </a: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independent, critical thinking  and understanding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Academic writing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Creativity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Revision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Reading for pleasure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Research skills</a:t>
                      </a:r>
                    </a:p>
                    <a:p>
                      <a:pPr marL="171450" lvl="0" indent="-171450">
                        <a:lnSpc>
                          <a:spcPct val="107000"/>
                        </a:lnSpc>
                        <a:spcAft>
                          <a:spcPts val="0"/>
                        </a:spcAft>
                        <a:buFontTx/>
                        <a:buChar char="-"/>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Memorising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Sophisticated application of theory to practice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Analytical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Application to other units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Application to post 16 choices</a:t>
                      </a:r>
                    </a:p>
                    <a:p>
                      <a:pPr marL="171450" lvl="0" indent="-171450">
                        <a:lnSpc>
                          <a:spcPct val="107000"/>
                        </a:lnSpc>
                        <a:spcAft>
                          <a:spcPts val="0"/>
                        </a:spcAft>
                        <a:buFontTx/>
                        <a:buChar char="-"/>
                      </a:pP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86713394"/>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1849100" y="276225"/>
            <a:ext cx="699770" cy="5186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0135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65485701"/>
              </p:ext>
            </p:extLst>
          </p:nvPr>
        </p:nvGraphicFramePr>
        <p:xfrm>
          <a:off x="157326" y="143704"/>
          <a:ext cx="12498500" cy="8108236"/>
        </p:xfrm>
        <a:graphic>
          <a:graphicData uri="http://schemas.openxmlformats.org/drawingml/2006/table">
            <a:tbl>
              <a:tblPr firstRow="1" firstCol="1" bandRow="1"/>
              <a:tblGrid>
                <a:gridCol w="2076450">
                  <a:extLst>
                    <a:ext uri="{9D8B030D-6E8A-4147-A177-3AD203B41FA5}">
                      <a16:colId xmlns:a16="http://schemas.microsoft.com/office/drawing/2014/main" val="3289313350"/>
                    </a:ext>
                  </a:extLst>
                </a:gridCol>
                <a:gridCol w="4803128">
                  <a:extLst>
                    <a:ext uri="{9D8B030D-6E8A-4147-A177-3AD203B41FA5}">
                      <a16:colId xmlns:a16="http://schemas.microsoft.com/office/drawing/2014/main" val="557549249"/>
                    </a:ext>
                  </a:extLst>
                </a:gridCol>
                <a:gridCol w="5618922">
                  <a:extLst>
                    <a:ext uri="{9D8B030D-6E8A-4147-A177-3AD203B41FA5}">
                      <a16:colId xmlns:a16="http://schemas.microsoft.com/office/drawing/2014/main" val="1634562813"/>
                    </a:ext>
                  </a:extLst>
                </a:gridCol>
              </a:tblGrid>
              <a:tr h="673261">
                <a:tc gridSpan="3">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800" b="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Curriculum </a:t>
                      </a:r>
                      <a:r>
                        <a:rPr lang="en-GB" sz="2800" b="1"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Intent</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for </a:t>
                      </a:r>
                      <a:r>
                        <a:rPr lang="en-GB" sz="2800" b="1" baseline="0"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Child Development and Care </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from Years 10 to11</a:t>
                      </a:r>
                      <a:endParaRPr lang="en-GB" sz="28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71866839"/>
                  </a:ext>
                </a:extLst>
              </a:tr>
              <a:tr h="207491">
                <a:tc gridSpan="3">
                  <a:txBody>
                    <a:bodyPr/>
                    <a:lstStyle/>
                    <a:p>
                      <a:pPr>
                        <a:lnSpc>
                          <a:spcPct val="107000"/>
                        </a:lnSpc>
                        <a:spcAft>
                          <a:spcPts val="0"/>
                        </a:spcAft>
                      </a:pPr>
                      <a:r>
                        <a:rPr lang="en-US" sz="1200" b="1" dirty="0">
                          <a:solidFill>
                            <a:schemeClr val="bg1"/>
                          </a:solidFill>
                        </a:rPr>
                        <a:t>LECA Curriculum Intent – Curriculum coverage, knowledge progression, subject </a:t>
                      </a:r>
                      <a:r>
                        <a:rPr lang="en-US" sz="1200" b="1" dirty="0">
                          <a:solidFill>
                            <a:srgbClr val="FFFF00"/>
                          </a:solidFill>
                        </a:rPr>
                        <a:t>discipline</a:t>
                      </a:r>
                      <a:r>
                        <a:rPr lang="en-US" sz="1200" b="1" dirty="0">
                          <a:solidFill>
                            <a:schemeClr val="bg1"/>
                          </a:solidFill>
                        </a:rPr>
                        <a:t> and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4088817463"/>
                  </a:ext>
                </a:extLst>
              </a:tr>
              <a:tr h="228260">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Knowledge,</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Leadership</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1378366">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1" i="1" dirty="0">
                          <a:solidFill>
                            <a:srgbClr val="7B8B38"/>
                          </a:solidFill>
                          <a:effectLst/>
                          <a:latin typeface="Arial Narrow" panose="020B0606020202030204" pitchFamily="34" charset="0"/>
                          <a:ea typeface="Calibri" panose="020F0502020204030204" pitchFamily="34" charset="0"/>
                          <a:cs typeface="Times New Roman" panose="02020603050405020304" pitchFamily="18" charset="0"/>
                        </a:rPr>
                        <a:t>Unit 2 </a:t>
                      </a:r>
                      <a:endParaRPr lang="en-GB" sz="1000" b="1" i="1"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US" sz="1000" b="1" i="0"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rPr>
                        <a:t>This unit focuses on holistic development and factors that affect development. Students will be introduced to ways of observing children so that they can support development through appropriate activities and care routines. Students will also learn how to work with children when they move from one setting to another.</a:t>
                      </a:r>
                      <a:endParaRPr lang="en-GB" sz="1000" b="1" i="0"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lnSpc>
                          <a:spcPct val="107000"/>
                        </a:lnSpc>
                        <a:spcAft>
                          <a:spcPts val="0"/>
                        </a:spcAft>
                        <a:buFontTx/>
                        <a:buChar char="-"/>
                      </a:pPr>
                      <a:r>
                        <a:rPr lang="en-GB" sz="1000" b="1" dirty="0">
                          <a:effectLst/>
                          <a:latin typeface="Arial Narrow" panose="020B0606020202030204" pitchFamily="34" charset="0"/>
                          <a:ea typeface="Calibri" panose="020F0502020204030204" pitchFamily="34" charset="0"/>
                          <a:cs typeface="Times New Roman" panose="02020603050405020304" pitchFamily="18" charset="0"/>
                        </a:rPr>
                        <a:t>The following knowledge will be gained by the students during this unit of work:</a:t>
                      </a:r>
                    </a:p>
                    <a:p>
                      <a:pPr marL="0" indent="0">
                        <a:lnSpc>
                          <a:spcPct val="107000"/>
                        </a:lnSpc>
                        <a:spcAft>
                          <a:spcPts val="0"/>
                        </a:spcAft>
                        <a:buFontTx/>
                        <a:buNone/>
                      </a:pP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the expected pattern of holistic child development</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1.1  Expected pattern of children's development from 0-5 years in the following areas: </a:t>
                      </a:r>
                    </a:p>
                    <a:p>
                      <a:pPr marL="811530" lvl="1" indent="-171450">
                        <a:lnSpc>
                          <a:spcPct val="107000"/>
                        </a:lnSpc>
                        <a:spcAft>
                          <a:spcPts val="0"/>
                        </a:spcAft>
                        <a:buFont typeface="Arial" panose="020B0604020202020204" pitchFamily="34" charset="0"/>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physical development </a:t>
                      </a:r>
                    </a:p>
                    <a:p>
                      <a:pPr marL="811530" lvl="1" indent="-171450">
                        <a:lnSpc>
                          <a:spcPct val="107000"/>
                        </a:lnSpc>
                        <a:spcAft>
                          <a:spcPts val="0"/>
                        </a:spcAft>
                        <a:buFont typeface="Arial" panose="020B0604020202020204" pitchFamily="34" charset="0"/>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language development</a:t>
                      </a:r>
                    </a:p>
                    <a:p>
                      <a:pPr marL="811530" lvl="1" indent="-171450">
                        <a:lnSpc>
                          <a:spcPct val="107000"/>
                        </a:lnSpc>
                        <a:spcAft>
                          <a:spcPts val="0"/>
                        </a:spcAft>
                        <a:buFont typeface="Arial" panose="020B0604020202020204" pitchFamily="34" charset="0"/>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intellectual development </a:t>
                      </a:r>
                    </a:p>
                    <a:p>
                      <a:pPr marL="811530" lvl="1" indent="-171450">
                        <a:lnSpc>
                          <a:spcPct val="107000"/>
                        </a:lnSpc>
                        <a:spcAft>
                          <a:spcPts val="0"/>
                        </a:spcAft>
                        <a:buFont typeface="Arial" panose="020B0604020202020204" pitchFamily="34" charset="0"/>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social and emotional development </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the importance of observations and assessments and how they support development</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2.1 Different methods to observe children</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2.2 How observations and assessments can be used to support the development of children. </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factors that may affect children’s holistic development</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3.1 Factors that may affect children’s holistic development</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how to use everyday care routines and activities to support independence, health, safety and well-being</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4.1 Everyday opportunities which promote independence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4.2 Daily routines and activities can meet care needs and support the well-being of children</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how to support children through transitions in their lives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5.1 Different transitions that children may experience</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5.2 Effects of these transitions on holistic development</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5.3 Describe ways to support children through transitions</a:t>
                      </a:r>
                    </a:p>
                    <a:p>
                      <a:pPr marL="0" indent="0">
                        <a:lnSpc>
                          <a:spcPct val="107000"/>
                        </a:lnSpc>
                        <a:spcAft>
                          <a:spcPts val="0"/>
                        </a:spcAft>
                        <a:buFontTx/>
                        <a:buNone/>
                      </a:pP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Through the knowledge gained above students will develop the following skills:</a:t>
                      </a: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Independent, critical thinking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Academic writing skills </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Mastering key terminology</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Revision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Reading for pleasure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Reflective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Preparing for own future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Research skills</a:t>
                      </a:r>
                    </a:p>
                    <a:p>
                      <a:pPr marL="171450" lvl="0" indent="-171450">
                        <a:lnSpc>
                          <a:spcPct val="107000"/>
                        </a:lnSpc>
                        <a:spcAft>
                          <a:spcPts val="0"/>
                        </a:spcAft>
                        <a:buFontTx/>
                        <a:buChar char="-"/>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Memorising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Sophisticated application of theory to practice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Analytical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Apply links to British Values and Prevent</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Set SMART targets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Innovative thinking</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Leadership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Communication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Decision making and problem solving skills</a:t>
                      </a:r>
                    </a:p>
                    <a:p>
                      <a:pPr marL="0" indent="0">
                        <a:lnSpc>
                          <a:spcPct val="107000"/>
                        </a:lnSpc>
                        <a:spcAft>
                          <a:spcPts val="0"/>
                        </a:spcAft>
                        <a:buFontTx/>
                        <a:buNone/>
                      </a:pP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Tx/>
                        <a:buChar char="-"/>
                      </a:pPr>
                      <a:endParaRPr lang="en-GB" sz="1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nSpc>
                          <a:spcPct val="107000"/>
                        </a:lnSpc>
                        <a:spcAft>
                          <a:spcPts val="0"/>
                        </a:spcAft>
                        <a:buFontTx/>
                        <a:buNone/>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Students will reflect back on their knowledge of  unit 2 in year 11 in preparation for their examination unit. </a:t>
                      </a: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Through the knowledge recap students will further develop the following skills:</a:t>
                      </a: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independent, critical thinking  and understanding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Academic writing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Creativity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Revision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Reading for pleasure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Research skills</a:t>
                      </a:r>
                    </a:p>
                    <a:p>
                      <a:pPr marL="171450" lvl="0" indent="-171450">
                        <a:lnSpc>
                          <a:spcPct val="107000"/>
                        </a:lnSpc>
                        <a:spcAft>
                          <a:spcPts val="0"/>
                        </a:spcAft>
                        <a:buFontTx/>
                        <a:buChar char="-"/>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Memorising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Sophisticated application of theory to practice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Analytical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Application to other units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Application to post 16 choices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Awareness of local and national needs for Health and Social Care</a:t>
                      </a:r>
                    </a:p>
                    <a:p>
                      <a:pPr marL="171450" lvl="0" indent="-171450">
                        <a:lnSpc>
                          <a:spcPct val="107000"/>
                        </a:lnSpc>
                        <a:spcAft>
                          <a:spcPts val="0"/>
                        </a:spcAft>
                        <a:buFontTx/>
                        <a:buChar char="-"/>
                      </a:pP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90586221"/>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1849100" y="276225"/>
            <a:ext cx="699770" cy="5186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055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49812776"/>
              </p:ext>
            </p:extLst>
          </p:nvPr>
        </p:nvGraphicFramePr>
        <p:xfrm>
          <a:off x="252730" y="75009"/>
          <a:ext cx="12498500" cy="9249966"/>
        </p:xfrm>
        <a:graphic>
          <a:graphicData uri="http://schemas.openxmlformats.org/drawingml/2006/table">
            <a:tbl>
              <a:tblPr firstRow="1" firstCol="1" bandRow="1"/>
              <a:tblGrid>
                <a:gridCol w="2076450">
                  <a:extLst>
                    <a:ext uri="{9D8B030D-6E8A-4147-A177-3AD203B41FA5}">
                      <a16:colId xmlns:a16="http://schemas.microsoft.com/office/drawing/2014/main" val="3289313350"/>
                    </a:ext>
                  </a:extLst>
                </a:gridCol>
                <a:gridCol w="4803128">
                  <a:extLst>
                    <a:ext uri="{9D8B030D-6E8A-4147-A177-3AD203B41FA5}">
                      <a16:colId xmlns:a16="http://schemas.microsoft.com/office/drawing/2014/main" val="557549249"/>
                    </a:ext>
                  </a:extLst>
                </a:gridCol>
                <a:gridCol w="5618922">
                  <a:extLst>
                    <a:ext uri="{9D8B030D-6E8A-4147-A177-3AD203B41FA5}">
                      <a16:colId xmlns:a16="http://schemas.microsoft.com/office/drawing/2014/main" val="1634562813"/>
                    </a:ext>
                  </a:extLst>
                </a:gridCol>
              </a:tblGrid>
              <a:tr h="673261">
                <a:tc gridSpan="3">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800" b="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Curriculum </a:t>
                      </a:r>
                      <a:r>
                        <a:rPr lang="en-GB" sz="2800" b="1"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Intent</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for </a:t>
                      </a:r>
                      <a:r>
                        <a:rPr lang="en-GB" sz="2800" b="1" baseline="0"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Child Development and Care </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from Years 10 to 11</a:t>
                      </a:r>
                      <a:endParaRPr lang="en-GB" sz="28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71866839"/>
                  </a:ext>
                </a:extLst>
              </a:tr>
              <a:tr h="207491">
                <a:tc gridSpan="3">
                  <a:txBody>
                    <a:bodyPr/>
                    <a:lstStyle/>
                    <a:p>
                      <a:pPr>
                        <a:lnSpc>
                          <a:spcPct val="107000"/>
                        </a:lnSpc>
                        <a:spcAft>
                          <a:spcPts val="0"/>
                        </a:spcAft>
                      </a:pPr>
                      <a:r>
                        <a:rPr lang="en-US" sz="1200" b="1" dirty="0">
                          <a:solidFill>
                            <a:schemeClr val="bg1"/>
                          </a:solidFill>
                        </a:rPr>
                        <a:t>LECA Curriculum Intent – Curriculum coverage, knowledge progression, subject </a:t>
                      </a:r>
                      <a:r>
                        <a:rPr lang="en-US" sz="1200" b="1" dirty="0">
                          <a:solidFill>
                            <a:srgbClr val="FFFF00"/>
                          </a:solidFill>
                        </a:rPr>
                        <a:t>discipline</a:t>
                      </a:r>
                      <a:r>
                        <a:rPr lang="en-US" sz="1200" b="1" dirty="0">
                          <a:solidFill>
                            <a:schemeClr val="bg1"/>
                          </a:solidFill>
                        </a:rPr>
                        <a:t> and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4088817463"/>
                  </a:ext>
                </a:extLst>
              </a:tr>
              <a:tr h="228260">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Knowledge,</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skills</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Leadership</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856758">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1" i="1" dirty="0">
                          <a:solidFill>
                            <a:srgbClr val="7B8B38"/>
                          </a:solidFill>
                          <a:effectLst/>
                          <a:latin typeface="Arial Narrow" panose="020B0606020202030204" pitchFamily="34" charset="0"/>
                          <a:ea typeface="Calibri" panose="020F0502020204030204" pitchFamily="34" charset="0"/>
                          <a:cs typeface="Times New Roman" panose="02020603050405020304" pitchFamily="18" charset="0"/>
                        </a:rPr>
                        <a:t>Unit 3</a:t>
                      </a:r>
                      <a:endParaRPr lang="en-GB" sz="1000" b="1" i="1"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US" sz="1000" b="0" i="0"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rPr>
                        <a:t>This unit will assess students knowledge about the development of children aged 0-5 years. They will be expected to know about the different types of care settings and your responsibilities if they were learning how to work with children. Students will need to show that they understand how children develop, what can affect their development and the individual needs they may have. Students will need to show that they know ways to care for them and simple activities that help them to develop in a healthy and safe way. Students will also need to show that they understand the ways that can support your own learning. </a:t>
                      </a:r>
                    </a:p>
                    <a:p>
                      <a:pPr marL="0" marR="0" lvl="0" indent="0" algn="l" defTabSz="1280160" rtl="0" eaLnBrk="1" fontAlgn="auto" latinLnBrk="0" hangingPunct="1">
                        <a:lnSpc>
                          <a:spcPct val="107000"/>
                        </a:lnSpc>
                        <a:spcBef>
                          <a:spcPts val="0"/>
                        </a:spcBef>
                        <a:spcAft>
                          <a:spcPts val="0"/>
                        </a:spcAft>
                        <a:buClrTx/>
                        <a:buSzTx/>
                        <a:buFontTx/>
                        <a:buNone/>
                        <a:tabLst/>
                        <a:defRPr/>
                      </a:pPr>
                      <a:endParaRPr lang="en-US" sz="1000" b="0" i="0" dirty="0">
                        <a:solidFill>
                          <a:srgbClr val="0F488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This unit will be taught in year 11. However, during year 10 students will develop their knowledge of:</a:t>
                      </a:r>
                    </a:p>
                    <a:p>
                      <a:pPr>
                        <a:lnSpc>
                          <a:spcPct val="107000"/>
                        </a:lnSpc>
                        <a:spcAft>
                          <a:spcPts val="0"/>
                        </a:spcAft>
                      </a:pP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1"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Areas of development &amp; factors contributing towards their development </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Physical development</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Intellectual development (cognitive/ thinking)</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Language development</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Emotional development</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Social development</a:t>
                      </a:r>
                    </a:p>
                    <a:p>
                      <a:pPr marL="0" marR="0" lvl="0" indent="0" algn="l" defTabSz="128016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p>
                    <a:p>
                      <a:r>
                        <a:rPr lang="en-US" sz="1000" b="1"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Observations</a:t>
                      </a:r>
                    </a:p>
                    <a:p>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Methods for observing children</a:t>
                      </a:r>
                    </a:p>
                    <a:p>
                      <a:r>
                        <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Observing children’s holistic development</a:t>
                      </a:r>
                    </a:p>
                    <a:p>
                      <a:endPar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endParaRPr lang="en-US" sz="10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Through the knowledge introduction to unit 3, through units 1&amp; 2 students will further develop the following skills:</a:t>
                      </a:r>
                    </a:p>
                    <a:p>
                      <a:pPr marL="0" indent="0">
                        <a:lnSpc>
                          <a:spcPct val="107000"/>
                        </a:lnSpc>
                        <a:spcAft>
                          <a:spcPts val="0"/>
                        </a:spcAft>
                        <a:buFontTx/>
                        <a:buNone/>
                      </a:pPr>
                      <a:endParaRPr lang="en-GB" sz="1000" baseline="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Independent, critical thinking  and understanding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Revision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Reading for pleasure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Research skills</a:t>
                      </a:r>
                    </a:p>
                    <a:p>
                      <a:pPr marL="171450" lvl="0" indent="-171450">
                        <a:lnSpc>
                          <a:spcPct val="107000"/>
                        </a:lnSpc>
                        <a:spcAft>
                          <a:spcPts val="0"/>
                        </a:spcAft>
                        <a:buFontTx/>
                        <a:buChar char="-"/>
                      </a:pPr>
                      <a:r>
                        <a:rPr lang="en-GB" sz="1000" baseline="0" dirty="0">
                          <a:effectLst/>
                          <a:latin typeface="Arial Narrow" panose="020B0606020202030204" pitchFamily="34" charset="0"/>
                          <a:ea typeface="Calibri" panose="020F0502020204030204" pitchFamily="34" charset="0"/>
                          <a:cs typeface="Times New Roman" panose="02020603050405020304" pitchFamily="18" charset="0"/>
                        </a:rPr>
                        <a:t>Memorising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Sophisticated application of theory to practice</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Analytical skills</a:t>
                      </a:r>
                    </a:p>
                    <a:p>
                      <a:pPr marL="171450" lvl="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Application to other units</a:t>
                      </a:r>
                    </a:p>
                    <a:p>
                      <a:endParaRPr lang="en-GB" sz="1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The following knowledge will be gained by the students during this unit of work</a:t>
                      </a:r>
                    </a:p>
                    <a:p>
                      <a:pPr marL="0" indent="0">
                        <a:lnSpc>
                          <a:spcPct val="107000"/>
                        </a:lnSpc>
                        <a:spcAft>
                          <a:spcPts val="0"/>
                        </a:spcAft>
                        <a:buFontTx/>
                        <a:buNone/>
                      </a:pP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the stages of development of children aged 0-5 years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1.1 The main areas of development of children aged 0-5 years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1.2 The stages of development of children aged 0-5 years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1.3 Methods for observing children</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1.4 Reasons for observing children’s holistic development</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 Understand factors that may affect children’s development</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2.1 Factors which may contribute to children’s development</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2.2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How factors can affect children’s development. </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2.3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Transitions that children may experience and the effects these may have on the child.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2.4 Transitions that children may experience and the effects these may have on the child.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2.5 The importance of being fair, equal and inclusive towards children. </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Know the variety of provision available for children in different sectors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3.1 Th</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 variety of provision available for children.</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the responsibilities of early years workers working with children. </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4.1 Responsibilities of early years workers working with children in settings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4.2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How to prepare for working in a setting. </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4.3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Why it is important to know the responsibilities of own role.</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Understand how to support children’s development and meet their individual needs.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5.1 Routines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and activities to safeguard the well-being of children. </a:t>
                      </a: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5.2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The importance of routines for everyday care in supporting children’s development.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5.3 The individual needs of children.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5.4 The role of the early years worker in meeting children’s individual needs.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5.5 The importance of meeting children’s individual needs. </a:t>
                      </a:r>
                    </a:p>
                    <a:p>
                      <a:pPr marL="0" indent="0">
                        <a:lnSpc>
                          <a:spcPct val="107000"/>
                        </a:lnSpc>
                        <a:spcAft>
                          <a:spcPts val="0"/>
                        </a:spcAft>
                        <a:buFontTx/>
                        <a:buNone/>
                      </a:pPr>
                      <a:r>
                        <a:rPr lang="en-US" sz="1000" b="1" dirty="0">
                          <a:effectLst/>
                          <a:latin typeface="Arial Narrow" panose="020B0606020202030204" pitchFamily="34" charset="0"/>
                          <a:ea typeface="Calibri" panose="020F0502020204030204" pitchFamily="34" charset="0"/>
                          <a:cs typeface="Times New Roman" panose="02020603050405020304" pitchFamily="18" charset="0"/>
                        </a:rPr>
                        <a:t>Know own preferred learning style and relevant study skills.</a:t>
                      </a: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6.1 Why your own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learning style is effective for you. </a:t>
                      </a: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000" b="0" dirty="0">
                          <a:effectLst/>
                          <a:latin typeface="Arial Narrow" panose="020B0606020202030204" pitchFamily="34" charset="0"/>
                          <a:ea typeface="Calibri" panose="020F0502020204030204" pitchFamily="34" charset="0"/>
                          <a:cs typeface="Times New Roman" panose="02020603050405020304" pitchFamily="18" charset="0"/>
                        </a:rPr>
                        <a:t>6.2 </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learning style is effective for you. </a:t>
                      </a: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Through the knowledge gained above students will develop the following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Independent, critical thinking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Academic writing skills </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Mastering key terminology</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Revision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Reading for pleasure</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Reflective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Preparing for own future</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Research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a:t>
                      </a:r>
                      <a:r>
                        <a:rPr lang="en-GB" sz="1000" b="0" noProof="0" dirty="0">
                          <a:effectLst/>
                          <a:latin typeface="Arial Narrow" panose="020B0606020202030204" pitchFamily="34" charset="0"/>
                          <a:ea typeface="Calibri" panose="020F0502020204030204" pitchFamily="34" charset="0"/>
                          <a:cs typeface="Times New Roman" panose="02020603050405020304" pitchFamily="18" charset="0"/>
                        </a:rPr>
                        <a:t>Memorising</a:t>
                      </a: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Sophisticated application of theory to practice</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Analytical skills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Apply links to British Values and Prevent</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Set SMART targets</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Innovative thinking</a:t>
                      </a:r>
                    </a:p>
                    <a:p>
                      <a:pPr marL="17145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Leadership skills</a:t>
                      </a:r>
                    </a:p>
                    <a:p>
                      <a:pPr marL="17145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Communication skills</a:t>
                      </a:r>
                    </a:p>
                    <a:p>
                      <a:pPr marL="171450" indent="-171450">
                        <a:lnSpc>
                          <a:spcPct val="107000"/>
                        </a:lnSpc>
                        <a:spcAft>
                          <a:spcPts val="0"/>
                        </a:spcAft>
                        <a:buFontTx/>
                        <a:buChar char="-"/>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Scientific recall</a:t>
                      </a:r>
                    </a:p>
                    <a:p>
                      <a:pPr marL="0" indent="0">
                        <a:lnSpc>
                          <a:spcPct val="107000"/>
                        </a:lnSpc>
                        <a:spcAft>
                          <a:spcPts val="0"/>
                        </a:spcAft>
                        <a:buFontTx/>
                        <a:buNone/>
                      </a:pPr>
                      <a:r>
                        <a:rPr lang="en-US" sz="1000" b="0" dirty="0">
                          <a:effectLst/>
                          <a:latin typeface="Arial Narrow" panose="020B0606020202030204" pitchFamily="34" charset="0"/>
                          <a:ea typeface="Calibri" panose="020F0502020204030204" pitchFamily="34" charset="0"/>
                          <a:cs typeface="Times New Roman" panose="02020603050405020304" pitchFamily="18" charset="0"/>
                        </a:rPr>
                        <a:t>- Decision making and problem solving skills</a:t>
                      </a:r>
                    </a:p>
                    <a:p>
                      <a:pPr marL="0" indent="0">
                        <a:lnSpc>
                          <a:spcPct val="107000"/>
                        </a:lnSpc>
                        <a:spcAft>
                          <a:spcPts val="0"/>
                        </a:spcAft>
                        <a:buFontTx/>
                        <a:buNone/>
                      </a:pP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endParaRPr lang="en-GB" sz="1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40426948"/>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2101830" y="276225"/>
            <a:ext cx="699770" cy="5186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759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34392097"/>
              </p:ext>
            </p:extLst>
          </p:nvPr>
        </p:nvGraphicFramePr>
        <p:xfrm>
          <a:off x="90169" y="157199"/>
          <a:ext cx="12458700" cy="8277933"/>
        </p:xfrm>
        <a:graphic>
          <a:graphicData uri="http://schemas.openxmlformats.org/drawingml/2006/table">
            <a:tbl>
              <a:tblPr firstRow="1" firstCol="1" bandRow="1"/>
              <a:tblGrid>
                <a:gridCol w="1058147">
                  <a:extLst>
                    <a:ext uri="{9D8B030D-6E8A-4147-A177-3AD203B41FA5}">
                      <a16:colId xmlns:a16="http://schemas.microsoft.com/office/drawing/2014/main" val="3289313350"/>
                    </a:ext>
                  </a:extLst>
                </a:gridCol>
                <a:gridCol w="6124354">
                  <a:extLst>
                    <a:ext uri="{9D8B030D-6E8A-4147-A177-3AD203B41FA5}">
                      <a16:colId xmlns:a16="http://schemas.microsoft.com/office/drawing/2014/main" val="557549249"/>
                    </a:ext>
                  </a:extLst>
                </a:gridCol>
                <a:gridCol w="5276199">
                  <a:extLst>
                    <a:ext uri="{9D8B030D-6E8A-4147-A177-3AD203B41FA5}">
                      <a16:colId xmlns:a16="http://schemas.microsoft.com/office/drawing/2014/main" val="1634562813"/>
                    </a:ext>
                  </a:extLst>
                </a:gridCol>
              </a:tblGrid>
              <a:tr h="673261">
                <a:tc gridSpan="3">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800" b="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Long</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Term Plan for </a:t>
                      </a:r>
                      <a:r>
                        <a:rPr lang="en-GB" sz="2800" b="1" baseline="0" dirty="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Child Development and Care </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from Years 7 to 11</a:t>
                      </a:r>
                      <a:endParaRPr lang="en-GB" sz="28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71866839"/>
                  </a:ext>
                </a:extLst>
              </a:tr>
              <a:tr h="207491">
                <a:tc gridSpan="3">
                  <a:txBody>
                    <a:bodyPr/>
                    <a:lstStyle/>
                    <a:p>
                      <a:pPr>
                        <a:lnSpc>
                          <a:spcPct val="107000"/>
                        </a:lnSpc>
                        <a:spcAft>
                          <a:spcPts val="0"/>
                        </a:spcAft>
                      </a:pPr>
                      <a:r>
                        <a:rPr lang="en-GB"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LECA Curriculum</a:t>
                      </a:r>
                      <a:r>
                        <a:rPr lang="en-GB" sz="12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Intent – Knowledge, skills and features of the discipline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4088817463"/>
                  </a:ext>
                </a:extLst>
              </a:tr>
              <a:tr h="236667">
                <a:tc>
                  <a:txBody>
                    <a:bodyPr/>
                    <a:lstStyle/>
                    <a:p>
                      <a:pPr algn="ctr">
                        <a:lnSpc>
                          <a:spcPct val="107000"/>
                        </a:lnSpc>
                        <a:spcAft>
                          <a:spcPts val="0"/>
                        </a:spcAft>
                      </a:pP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 and Leadership</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1029645">
                <a:tc>
                  <a:txBody>
                    <a:bodyPr/>
                    <a:lstStyle/>
                    <a:p>
                      <a:pPr>
                        <a:lnSpc>
                          <a:spcPct val="107000"/>
                        </a:lnSpc>
                        <a:spcAft>
                          <a:spcPts val="0"/>
                        </a:spcAft>
                      </a:pP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Autumn Term</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Topic - </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Introduction to working with children aged 0-5 years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a:effectLst/>
                          <a:latin typeface="Calibri" panose="020F0502020204030204" pitchFamily="34" charset="0"/>
                          <a:ea typeface="Calibri" panose="020F0502020204030204" pitchFamily="34" charset="0"/>
                          <a:cs typeface="Times New Roman" panose="02020603050405020304" pitchFamily="18" charset="0"/>
                        </a:rPr>
                        <a:t>Types of settings and local provision for children</a:t>
                      </a:r>
                    </a:p>
                    <a:p>
                      <a:pPr marL="171450" indent="-171450">
                        <a:lnSpc>
                          <a:spcPct val="107000"/>
                        </a:lnSpc>
                        <a:spcAft>
                          <a:spcPts val="0"/>
                        </a:spcAft>
                        <a:buFont typeface="Arial" panose="020B0604020202020204" pitchFamily="34" charset="0"/>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Preparing for work placement</a:t>
                      </a:r>
                    </a:p>
                    <a:p>
                      <a:pPr marL="171450" indent="-171450">
                        <a:lnSpc>
                          <a:spcPct val="107000"/>
                        </a:lnSpc>
                        <a:spcAft>
                          <a:spcPts val="0"/>
                        </a:spcAft>
                        <a:buFont typeface="Arial" panose="020B0604020202020204" pitchFamily="34" charset="0"/>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Responsibilities and limits of the early years worker in placements</a:t>
                      </a:r>
                    </a:p>
                    <a:p>
                      <a:pPr marL="171450" indent="-171450">
                        <a:lnSpc>
                          <a:spcPct val="107000"/>
                        </a:lnSpc>
                        <a:spcAft>
                          <a:spcPts val="0"/>
                        </a:spcAft>
                        <a:buFont typeface="Arial" panose="020B0604020202020204" pitchFamily="34" charset="0"/>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Individual needs and the necessary for fairness and inclusive practice </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Assessment</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Made up of 5 assignments, including workbooks,  project presentations, reports,  blog posts,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giuide</a:t>
                      </a:r>
                      <a:r>
                        <a:rPr lang="en-GB" sz="1000" dirty="0">
                          <a:effectLst/>
                          <a:latin typeface="Calibri" panose="020F0502020204030204" pitchFamily="34" charset="0"/>
                          <a:ea typeface="Calibri" panose="020F0502020204030204" pitchFamily="34" charset="0"/>
                          <a:cs typeface="Times New Roman" panose="02020603050405020304" pitchFamily="18" charset="0"/>
                        </a:rPr>
                        <a:t> books and reference lists. Graded  between D-A*</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Homework</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Initial assessments, research tasks, assignment completion</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Extension</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Wider reading and documentaries</a:t>
                      </a:r>
                    </a:p>
                    <a:p>
                      <a:pPr algn="ctr">
                        <a:lnSpc>
                          <a:spcPct val="107000"/>
                        </a:lnSpc>
                        <a:spcAft>
                          <a:spcPts val="0"/>
                        </a:spcAft>
                      </a:pPr>
                      <a:endParaRPr lang="en-GB" sz="1000" b="1" i="1" u="non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Topic: - </a:t>
                      </a:r>
                      <a:r>
                        <a:rPr lang="en-US"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Child care and development 0-5 years</a:t>
                      </a:r>
                    </a:p>
                    <a:p>
                      <a:pPr>
                        <a:lnSpc>
                          <a:spcPct val="107000"/>
                        </a:lnSpc>
                        <a:spcAft>
                          <a:spcPts val="0"/>
                        </a:spcAft>
                      </a:pPr>
                      <a:r>
                        <a:rPr lang="en-US"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Working with children aged 0-5 years</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a:t>
                      </a:r>
                      <a:r>
                        <a:rPr lang="en-GB" sz="1000" b="0" i="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Well-being</a:t>
                      </a: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Made up of 1 examination. In class assessments such as study sessions and mock exams will be mandatory</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Homework: </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Project based</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Extension:</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card development</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86713394"/>
                  </a:ext>
                </a:extLst>
              </a:tr>
              <a:tr h="1029645">
                <a:tc>
                  <a:txBody>
                    <a:bodyPr/>
                    <a:lstStyle/>
                    <a:p>
                      <a:pPr>
                        <a:lnSpc>
                          <a:spcPct val="107000"/>
                        </a:lnSpc>
                        <a:spcAft>
                          <a:spcPts val="0"/>
                        </a:spcAft>
                      </a:pP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Spring Term</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Topic - </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Introduction to working with children aged 0-5 years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Own preferred learning style and develop relevant study skills</a:t>
                      </a:r>
                    </a:p>
                    <a:p>
                      <a:pPr>
                        <a:lnSpc>
                          <a:spcPct val="107000"/>
                        </a:lnSpc>
                        <a:spcAft>
                          <a:spcPts val="0"/>
                        </a:spcAft>
                      </a:pPr>
                      <a:endParaRPr lang="en-GB" sz="10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Assessment</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Made up of 1 assignment. Graded  between D-A*</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Homework</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Initial assessments, research tasks, assignment completion</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Extension</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Wider reading and documentaries</a:t>
                      </a:r>
                    </a:p>
                    <a:p>
                      <a:pPr>
                        <a:lnSpc>
                          <a:spcPct val="107000"/>
                        </a:lnSpc>
                        <a:spcAft>
                          <a:spcPts val="0"/>
                        </a:spcAft>
                      </a:pPr>
                      <a:endParaRPr lang="en-GB" sz="10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Topic – Development and well-being 0-5 years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Expected pattern of holistic child development</a:t>
                      </a: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Importance of observations and assessments and how they support development</a:t>
                      </a: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Factors that may affect children’s holistic development</a:t>
                      </a:r>
                    </a:p>
                    <a:p>
                      <a:pPr>
                        <a:lnSpc>
                          <a:spcPct val="107000"/>
                        </a:lnSpc>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Assessment</a:t>
                      </a:r>
                    </a:p>
                    <a:p>
                      <a:pPr>
                        <a:lnSpc>
                          <a:spcPct val="107000"/>
                        </a:lnSpc>
                        <a:spcAft>
                          <a:spcPts val="0"/>
                        </a:spcAft>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Made up 3 assignments, including academic posters, a PowerPoint presentation, and a leaflet. </a:t>
                      </a:r>
                      <a:r>
                        <a:rPr lang="en-GB" sz="1000" dirty="0">
                          <a:effectLst/>
                          <a:latin typeface="Calibri" panose="020F0502020204030204" pitchFamily="34" charset="0"/>
                          <a:ea typeface="Calibri" panose="020F0502020204030204" pitchFamily="34" charset="0"/>
                          <a:cs typeface="Times New Roman" panose="02020603050405020304" pitchFamily="18" charset="0"/>
                        </a:rPr>
                        <a:t>Graded  between D-A*</a:t>
                      </a:r>
                    </a:p>
                    <a:p>
                      <a:pPr>
                        <a:lnSpc>
                          <a:spcPct val="107000"/>
                        </a:lnSpc>
                        <a:spcAft>
                          <a:spcPts val="0"/>
                        </a:spcAft>
                      </a:pPr>
                      <a:endParaRPr lang="en-GB" sz="1000" b="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Homework</a:t>
                      </a:r>
                    </a:p>
                    <a:p>
                      <a:pPr>
                        <a:lnSpc>
                          <a:spcPct val="107000"/>
                        </a:lnSpc>
                        <a:spcAft>
                          <a:spcPts val="0"/>
                        </a:spcAft>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Assignment completion, Mastery terms</a:t>
                      </a:r>
                    </a:p>
                    <a:p>
                      <a:pPr>
                        <a:lnSpc>
                          <a:spcPct val="107000"/>
                        </a:lnSpc>
                        <a:spcAft>
                          <a:spcPts val="0"/>
                        </a:spcAft>
                      </a:pPr>
                      <a:endParaRPr lang="en-GB" sz="1000" b="1"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Extra:</a:t>
                      </a:r>
                    </a:p>
                    <a:p>
                      <a:pPr>
                        <a:lnSpc>
                          <a:spcPct val="107000"/>
                        </a:lnSpc>
                        <a:spcAft>
                          <a:spcPts val="0"/>
                        </a:spcAft>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Wider reading, watching documentaries </a:t>
                      </a:r>
                      <a:endParaRPr lang="en-GB" sz="10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b="1" i="1" u="non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Topic: - </a:t>
                      </a:r>
                      <a:r>
                        <a:rPr lang="en-US"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Recap and revision  of unit 1, 2 and 3</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introduction to working with children aged 0-5 years</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and well-being 0-5 years</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Childcare and development</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Mock exams</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Upgrading of any assignments where applicable. Graded between D-A*</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Homework: </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Assignment based, research tasks and mastery terms</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Extension:</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card development</a:t>
                      </a:r>
                    </a:p>
                    <a:p>
                      <a:pPr>
                        <a:lnSpc>
                          <a:spcPct val="107000"/>
                        </a:lnSpc>
                        <a:spcAft>
                          <a:spcPts val="0"/>
                        </a:spcAft>
                      </a:pPr>
                      <a:endParaRPr lang="en-GB" sz="1000" b="1" i="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90586221"/>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1849099" y="285612"/>
            <a:ext cx="699770" cy="5186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404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32659271"/>
              </p:ext>
            </p:extLst>
          </p:nvPr>
        </p:nvGraphicFramePr>
        <p:xfrm>
          <a:off x="90169" y="157199"/>
          <a:ext cx="12458700" cy="4038165"/>
        </p:xfrm>
        <a:graphic>
          <a:graphicData uri="http://schemas.openxmlformats.org/drawingml/2006/table">
            <a:tbl>
              <a:tblPr firstRow="1" firstCol="1" bandRow="1"/>
              <a:tblGrid>
                <a:gridCol w="1058147">
                  <a:extLst>
                    <a:ext uri="{9D8B030D-6E8A-4147-A177-3AD203B41FA5}">
                      <a16:colId xmlns:a16="http://schemas.microsoft.com/office/drawing/2014/main" val="3289313350"/>
                    </a:ext>
                  </a:extLst>
                </a:gridCol>
                <a:gridCol w="6124354">
                  <a:extLst>
                    <a:ext uri="{9D8B030D-6E8A-4147-A177-3AD203B41FA5}">
                      <a16:colId xmlns:a16="http://schemas.microsoft.com/office/drawing/2014/main" val="557549249"/>
                    </a:ext>
                  </a:extLst>
                </a:gridCol>
                <a:gridCol w="5276199">
                  <a:extLst>
                    <a:ext uri="{9D8B030D-6E8A-4147-A177-3AD203B41FA5}">
                      <a16:colId xmlns:a16="http://schemas.microsoft.com/office/drawing/2014/main" val="1634562813"/>
                    </a:ext>
                  </a:extLst>
                </a:gridCol>
              </a:tblGrid>
              <a:tr h="673261">
                <a:tc gridSpan="3">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800" b="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Long</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Term Plan for </a:t>
                      </a:r>
                      <a:r>
                        <a:rPr lang="en-GB" sz="2800" b="1" baseline="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Child Development and Care</a:t>
                      </a:r>
                      <a:r>
                        <a:rPr lang="en-GB" sz="2800" b="1" baseline="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b="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from Years 7 to 11</a:t>
                      </a:r>
                      <a:endParaRPr lang="en-GB" sz="28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71866839"/>
                  </a:ext>
                </a:extLst>
              </a:tr>
              <a:tr h="207491">
                <a:tc gridSpan="3">
                  <a:txBody>
                    <a:bodyPr/>
                    <a:lstStyle/>
                    <a:p>
                      <a:pPr>
                        <a:lnSpc>
                          <a:spcPct val="107000"/>
                        </a:lnSpc>
                        <a:spcAft>
                          <a:spcPts val="0"/>
                        </a:spcAft>
                      </a:pPr>
                      <a:r>
                        <a:rPr lang="en-GB"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LECA Curriculum</a:t>
                      </a:r>
                      <a:r>
                        <a:rPr lang="en-GB" sz="12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Intent – Knowledge, skills and features of the discipline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4088817463"/>
                  </a:ext>
                </a:extLst>
              </a:tr>
              <a:tr h="236667">
                <a:tc>
                  <a:txBody>
                    <a:bodyPr/>
                    <a:lstStyle/>
                    <a:p>
                      <a:pPr algn="ctr">
                        <a:lnSpc>
                          <a:spcPct val="107000"/>
                        </a:lnSpc>
                        <a:spcAft>
                          <a:spcPts val="0"/>
                        </a:spcAft>
                      </a:pP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 and Leadership</a:t>
                      </a: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549572">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Summer</a:t>
                      </a:r>
                      <a:r>
                        <a:rPr lang="en-GB" sz="1000" b="1" i="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Term</a:t>
                      </a: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Topic – Development an well-being 0-5 years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How to use everyday care routines and activities to support independence, health, safety and well-being</a:t>
                      </a:r>
                    </a:p>
                    <a:p>
                      <a:pPr marL="171450" indent="-171450">
                        <a:lnSpc>
                          <a:spcPct val="107000"/>
                        </a:lnSpc>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How to support children through transitions in their lives</a:t>
                      </a:r>
                    </a:p>
                    <a:p>
                      <a:pPr marL="171450" indent="-171450">
                        <a:lnSpc>
                          <a:spcPct val="107000"/>
                        </a:lnSpc>
                        <a:spcAft>
                          <a:spcPts val="0"/>
                        </a:spcAft>
                        <a:buFont typeface="Arial" panose="020B0604020202020204" pitchFamily="34" charset="0"/>
                        <a:buChar char="•"/>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Assessment</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Made up 2 assignments, including a report and revision cards including a reference list. Graded between D-A*</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Homework</a:t>
                      </a:r>
                    </a:p>
                    <a:p>
                      <a:pPr>
                        <a:lnSpc>
                          <a:spcPct val="107000"/>
                        </a:lnSpc>
                        <a:spcAft>
                          <a:spcPts val="0"/>
                        </a:spcAft>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Project based</a:t>
                      </a:r>
                    </a:p>
                    <a:p>
                      <a:pPr>
                        <a:lnSpc>
                          <a:spcPct val="107000"/>
                        </a:lnSpc>
                        <a:spcAft>
                          <a:spcPts val="0"/>
                        </a:spcAft>
                      </a:pPr>
                      <a:endParaRPr lang="en-GB" sz="1000" b="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u="sng" dirty="0">
                          <a:effectLst/>
                          <a:latin typeface="Calibri" panose="020F0502020204030204" pitchFamily="34" charset="0"/>
                          <a:ea typeface="Calibri" panose="020F0502020204030204" pitchFamily="34" charset="0"/>
                          <a:cs typeface="Times New Roman" panose="02020603050405020304" pitchFamily="18" charset="0"/>
                        </a:rPr>
                        <a:t>Extra:</a:t>
                      </a:r>
                    </a:p>
                    <a:p>
                      <a:pPr>
                        <a:lnSpc>
                          <a:spcPct val="107000"/>
                        </a:lnSpc>
                        <a:spcAft>
                          <a:spcPts val="0"/>
                        </a:spcAft>
                      </a:pPr>
                      <a:r>
                        <a:rPr lang="en-GB" sz="1000" b="0" u="none" dirty="0">
                          <a:effectLst/>
                          <a:latin typeface="Calibri" panose="020F0502020204030204" pitchFamily="34" charset="0"/>
                          <a:ea typeface="Calibri" panose="020F0502020204030204" pitchFamily="34" charset="0"/>
                          <a:cs typeface="Times New Roman" panose="02020603050405020304" pitchFamily="18" charset="0"/>
                        </a:rPr>
                        <a:t>Wider reading, watching documentaries and revision card development</a:t>
                      </a:r>
                      <a:endParaRPr lang="en-GB" sz="10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endParaRPr lang="en-GB" sz="10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Topic: - </a:t>
                      </a:r>
                      <a:r>
                        <a:rPr lang="en-US"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Recap and revision  of unit 1, 2 and 3 </a:t>
                      </a:r>
                      <a:r>
                        <a:rPr lang="en-US" sz="1000" b="1" i="0"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and exam</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introduction to working with children aged 0-5 years</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and well-being 0-5 years</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Childcare and development</a:t>
                      </a:r>
                    </a:p>
                    <a:p>
                      <a:pPr marL="171450" indent="-171450">
                        <a:lnSpc>
                          <a:spcPct val="107000"/>
                        </a:lnSpc>
                        <a:spcAft>
                          <a:spcPts val="0"/>
                        </a:spcAft>
                        <a:buFont typeface="Arial" panose="020B0604020202020204" pitchFamily="34" charset="0"/>
                        <a:buChar char="•"/>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Mock exams</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Exam and completing any upgrades</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n-GB" sz="10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Homework: </a:t>
                      </a:r>
                    </a:p>
                    <a:p>
                      <a:pPr marL="0" indent="0">
                        <a:lnSpc>
                          <a:spcPct val="107000"/>
                        </a:lnSpc>
                        <a:spcAft>
                          <a:spcPts val="0"/>
                        </a:spcAft>
                        <a:buFont typeface="Arial" panose="020B0604020202020204" pitchFamily="34" charset="0"/>
                        <a:buNone/>
                      </a:pPr>
                      <a:r>
                        <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a:t>
                      </a:r>
                    </a:p>
                    <a:p>
                      <a:pPr marL="0" indent="0">
                        <a:lnSpc>
                          <a:spcPct val="107000"/>
                        </a:lnSpc>
                        <a:spcAft>
                          <a:spcPts val="0"/>
                        </a:spcAft>
                        <a:buFont typeface="Arial" panose="020B0604020202020204" pitchFamily="34" charset="0"/>
                        <a:buNone/>
                      </a:pPr>
                      <a:endParaRPr lang="en-GB" sz="1000" b="0"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40426948"/>
                  </a:ext>
                </a:extLst>
              </a:tr>
              <a:tr h="510985">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Trips</a:t>
                      </a:r>
                      <a:r>
                        <a:rPr lang="en-GB" sz="1000" b="1" i="1" baseline="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and enrichment </a:t>
                      </a:r>
                      <a:endParaRPr lang="en-GB" sz="10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Guest speakers</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CPD opportunities (online training)</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Links with employers/ universities?</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Community links</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Guest speakers</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CPD opportunities (online training)</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Links with employers/colleges/ universities?</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Community links</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087" marR="43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16461621"/>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11849099" y="285612"/>
            <a:ext cx="699770" cy="5186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929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2786</TotalTime>
  <Words>1970</Words>
  <Application>Microsoft Office PowerPoint</Application>
  <PresentationFormat>A3 Paper (297x420 mm)</PresentationFormat>
  <Paragraphs>314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Calibri Light</vt:lpstr>
      <vt:lpstr>Office Theme</vt:lpstr>
      <vt:lpstr>Curriculum Intent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Brenchley</dc:creator>
  <cp:lastModifiedBy>Laura Elliott</cp:lastModifiedBy>
  <cp:revision>147</cp:revision>
  <cp:lastPrinted>2018-11-29T15:33:55Z</cp:lastPrinted>
  <dcterms:created xsi:type="dcterms:W3CDTF">2018-11-16T11:13:20Z</dcterms:created>
  <dcterms:modified xsi:type="dcterms:W3CDTF">2020-07-02T13:45:20Z</dcterms:modified>
</cp:coreProperties>
</file>