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6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3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9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2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1290-F901-4454-9054-162EEA91BBA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40435"/>
              </p:ext>
            </p:extLst>
          </p:nvPr>
        </p:nvGraphicFramePr>
        <p:xfrm>
          <a:off x="4590" y="9795"/>
          <a:ext cx="2581982" cy="186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9467">
                  <a:extLst>
                    <a:ext uri="{9D8B030D-6E8A-4147-A177-3AD203B41FA5}">
                      <a16:colId xmlns:a16="http://schemas.microsoft.com/office/drawing/2014/main" val="3453008208"/>
                    </a:ext>
                  </a:extLst>
                </a:gridCol>
                <a:gridCol w="1822515">
                  <a:extLst>
                    <a:ext uri="{9D8B030D-6E8A-4147-A177-3AD203B41FA5}">
                      <a16:colId xmlns:a16="http://schemas.microsoft.com/office/drawing/2014/main" val="535879223"/>
                    </a:ext>
                  </a:extLst>
                </a:gridCol>
              </a:tblGrid>
              <a:tr h="2217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structure of the Earth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62443"/>
                  </a:ext>
                </a:extLst>
              </a:tr>
              <a:tr h="465310">
                <a:tc>
                  <a:txBody>
                    <a:bodyPr/>
                    <a:lstStyle/>
                    <a:p>
                      <a:r>
                        <a:rPr lang="en-GB" sz="800" b="1" dirty="0"/>
                        <a:t>The Crust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Varies in thickness</a:t>
                      </a:r>
                      <a:r>
                        <a:rPr lang="en-GB" sz="800" baseline="0" dirty="0"/>
                        <a:t> (5-10km) beneath the ocean. Made up of several large plates.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18233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Mantle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Widest layer</a:t>
                      </a:r>
                      <a:r>
                        <a:rPr lang="en-GB" sz="800" baseline="0" dirty="0"/>
                        <a:t> (2900km thick). The heat and pressure means the rock is in a liquid state that is in a state of convection.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90844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Inner</a:t>
                      </a:r>
                      <a:r>
                        <a:rPr lang="en-GB" sz="800" b="1" baseline="0" dirty="0"/>
                        <a:t> and outer </a:t>
                      </a:r>
                      <a:r>
                        <a:rPr lang="en-GB" sz="800" b="1" dirty="0"/>
                        <a:t>Core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Hottest section (5000 degrees)</a:t>
                      </a:r>
                      <a:r>
                        <a:rPr lang="en-GB" sz="800" baseline="0" dirty="0"/>
                        <a:t>. Mostly made of iron and nickel and is 4x denser than the crust. Inner section is solid whereas outer layer is liquid.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661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79940"/>
              </p:ext>
            </p:extLst>
          </p:nvPr>
        </p:nvGraphicFramePr>
        <p:xfrm>
          <a:off x="0" y="1876037"/>
          <a:ext cx="3437299" cy="2147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4">
                  <a:extLst>
                    <a:ext uri="{9D8B030D-6E8A-4147-A177-3AD203B41FA5}">
                      <a16:colId xmlns:a16="http://schemas.microsoft.com/office/drawing/2014/main" val="1264221952"/>
                    </a:ext>
                  </a:extLst>
                </a:gridCol>
                <a:gridCol w="3158865">
                  <a:extLst>
                    <a:ext uri="{9D8B030D-6E8A-4147-A177-3AD203B41FA5}">
                      <a16:colId xmlns:a16="http://schemas.microsoft.com/office/drawing/2014/main" val="4239992382"/>
                    </a:ext>
                  </a:extLst>
                </a:gridCol>
              </a:tblGrid>
              <a:tr h="1984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Convection Currents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81460"/>
                  </a:ext>
                </a:extLst>
              </a:tr>
              <a:tr h="3119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The crust is divided into tectonic plates which are moving due to convection currents in the mantle.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75077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Radioactive decay of some of the elements in the core and mantle generate a lot of heat.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6165211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When lower parts of the mantle molten rock (Magma) heat up they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less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rise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0971174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As they move towards the top they cool down,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more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sink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5952683"/>
                  </a:ext>
                </a:extLst>
              </a:tr>
              <a:tr h="2579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circular movements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of semi-molten rock are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convection currents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1827020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Convection currents create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drag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on the base of the tectonic plates and this causes them to move.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278095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91915"/>
              </p:ext>
            </p:extLst>
          </p:nvPr>
        </p:nvGraphicFramePr>
        <p:xfrm>
          <a:off x="4590" y="4000144"/>
          <a:ext cx="3432709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1035">
                  <a:extLst>
                    <a:ext uri="{9D8B030D-6E8A-4147-A177-3AD203B41FA5}">
                      <a16:colId xmlns:a16="http://schemas.microsoft.com/office/drawing/2014/main" val="3386770275"/>
                    </a:ext>
                  </a:extLst>
                </a:gridCol>
                <a:gridCol w="94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Types of Plate Margins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45711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Destructive Plate</a:t>
                      </a:r>
                      <a:r>
                        <a:rPr lang="en-GB" sz="800" b="1" baseline="0" dirty="0"/>
                        <a:t> </a:t>
                      </a:r>
                      <a:r>
                        <a:rPr lang="en-GB" sz="800" b="1" dirty="0"/>
                        <a:t>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72997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When the denser plate </a:t>
                      </a:r>
                      <a:r>
                        <a:rPr lang="en-GB" sz="800" baseline="0" dirty="0" err="1"/>
                        <a:t>subducts</a:t>
                      </a:r>
                      <a:r>
                        <a:rPr lang="en-GB" sz="800" baseline="0" dirty="0"/>
                        <a:t> beneath the other, friction causes it to </a:t>
                      </a:r>
                      <a:r>
                        <a:rPr lang="en-GB" sz="800" b="1" baseline="0" dirty="0"/>
                        <a:t>melt and become molten magma</a:t>
                      </a:r>
                      <a:r>
                        <a:rPr lang="en-GB" sz="800" baseline="0" dirty="0"/>
                        <a:t>. The magma forces its ways up to the surface to form a volcano. This margin is also responsible for </a:t>
                      </a:r>
                      <a:r>
                        <a:rPr lang="en-GB" sz="800" b="1" baseline="0" dirty="0"/>
                        <a:t>devastating earthquakes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95512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Constructive Plate 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48734"/>
                  </a:ext>
                </a:extLst>
              </a:tr>
              <a:tr h="574295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Here two plates are </a:t>
                      </a:r>
                      <a:r>
                        <a:rPr lang="en-GB" sz="800" b="1" dirty="0"/>
                        <a:t>moving apart</a:t>
                      </a:r>
                      <a:r>
                        <a:rPr lang="en-GB" sz="800" dirty="0"/>
                        <a:t> causing new magma to reach the surface through the gap. Volcanoes</a:t>
                      </a:r>
                      <a:r>
                        <a:rPr lang="en-GB" sz="800" baseline="0" dirty="0"/>
                        <a:t> formed along this crack cause a </a:t>
                      </a:r>
                      <a:r>
                        <a:rPr lang="en-GB" sz="800" dirty="0"/>
                        <a:t>submarine mountain</a:t>
                      </a:r>
                      <a:r>
                        <a:rPr lang="en-GB" sz="800" baseline="0" dirty="0"/>
                        <a:t> range such as those in the </a:t>
                      </a:r>
                      <a:r>
                        <a:rPr lang="en-GB" sz="800" b="1" baseline="0" dirty="0"/>
                        <a:t>Mid Atlantic Ridge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50573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Conservative Plate Margin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63744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A conservative plate boundary</a:t>
                      </a:r>
                      <a:r>
                        <a:rPr lang="en-GB" sz="800" baseline="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occurs where plates </a:t>
                      </a:r>
                      <a:r>
                        <a:rPr lang="en-GB" sz="800" b="1" dirty="0">
                          <a:effectLst/>
                        </a:rPr>
                        <a:t>slide past each other</a:t>
                      </a:r>
                      <a:r>
                        <a:rPr lang="en-GB" sz="800" dirty="0">
                          <a:effectLst/>
                        </a:rPr>
                        <a:t> in opposite directions, or in the same direction but at different speeds. This is responsible for earthquakes such as the</a:t>
                      </a:r>
                      <a:r>
                        <a:rPr lang="en-GB" sz="800" baseline="0" dirty="0">
                          <a:effectLst/>
                        </a:rPr>
                        <a:t> ones happening along the San Andreas Fault, USA.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8495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407" t="23051" r="33358" b="20037"/>
          <a:stretch/>
        </p:blipFill>
        <p:spPr>
          <a:xfrm>
            <a:off x="2585380" y="4266571"/>
            <a:ext cx="769901" cy="78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129" t="24034" r="34735" b="25511"/>
          <a:stretch/>
        </p:blipFill>
        <p:spPr>
          <a:xfrm>
            <a:off x="2579496" y="5121314"/>
            <a:ext cx="775785" cy="80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235" t="21307" r="32387" b="21875"/>
          <a:stretch/>
        </p:blipFill>
        <p:spPr>
          <a:xfrm>
            <a:off x="2594067" y="5953170"/>
            <a:ext cx="763700" cy="86120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36693"/>
              </p:ext>
            </p:extLst>
          </p:nvPr>
        </p:nvGraphicFramePr>
        <p:xfrm>
          <a:off x="3437299" y="5042267"/>
          <a:ext cx="3381329" cy="934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1329">
                  <a:extLst>
                    <a:ext uri="{9D8B030D-6E8A-4147-A177-3AD203B41FA5}">
                      <a16:colId xmlns:a16="http://schemas.microsoft.com/office/drawing/2014/main" val="4031390204"/>
                    </a:ext>
                  </a:extLst>
                </a:gridCol>
              </a:tblGrid>
              <a:tr h="23348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Causes of Earthquakes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1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r>
                        <a:rPr lang="en-GB" altLang="en-US" sz="800" dirty="0"/>
                        <a:t>Earthquakes are caused when two plates become </a:t>
                      </a:r>
                      <a:r>
                        <a:rPr lang="en-GB" altLang="en-US" sz="800" b="1" u="sng" dirty="0"/>
                        <a:t>locked</a:t>
                      </a:r>
                      <a:r>
                        <a:rPr lang="en-GB" altLang="en-US" sz="800" b="1" dirty="0"/>
                        <a:t> </a:t>
                      </a:r>
                      <a:r>
                        <a:rPr lang="en-GB" altLang="en-US" sz="800" dirty="0"/>
                        <a:t>causing </a:t>
                      </a:r>
                      <a:r>
                        <a:rPr lang="en-GB" altLang="en-US" sz="800" b="1" u="sng" dirty="0"/>
                        <a:t>friction</a:t>
                      </a:r>
                      <a:r>
                        <a:rPr lang="en-GB" altLang="en-US" sz="800" u="none" dirty="0"/>
                        <a:t> to </a:t>
                      </a:r>
                      <a:r>
                        <a:rPr lang="en-GB" altLang="en-US" sz="800" dirty="0"/>
                        <a:t>build up. From this </a:t>
                      </a:r>
                      <a:r>
                        <a:rPr lang="en-GB" altLang="en-US" sz="800" b="1" u="sng" dirty="0"/>
                        <a:t>stress</a:t>
                      </a:r>
                      <a:r>
                        <a:rPr lang="en-GB" altLang="en-US" sz="800" dirty="0"/>
                        <a:t>, the </a:t>
                      </a:r>
                      <a:r>
                        <a:rPr lang="en-GB" altLang="en-US" sz="800" b="1" u="sng" dirty="0"/>
                        <a:t>pressure</a:t>
                      </a:r>
                      <a:r>
                        <a:rPr lang="en-GB" altLang="en-US" sz="800" dirty="0"/>
                        <a:t> will eventually be released, triggering the plates to move into a new position.  This movement causes energy in the form of </a:t>
                      </a:r>
                      <a:r>
                        <a:rPr lang="en-GB" altLang="en-US" sz="800" b="1" u="sng" dirty="0"/>
                        <a:t>seismic waves</a:t>
                      </a:r>
                      <a:r>
                        <a:rPr lang="en-GB" altLang="en-US" sz="800" dirty="0"/>
                        <a:t>, to travel from the </a:t>
                      </a:r>
                      <a:r>
                        <a:rPr lang="en-GB" altLang="en-US" sz="800" b="1" u="sng" dirty="0"/>
                        <a:t>focus</a:t>
                      </a:r>
                      <a:r>
                        <a:rPr lang="en-GB" altLang="en-US" sz="800" dirty="0"/>
                        <a:t> towards the </a:t>
                      </a:r>
                      <a:r>
                        <a:rPr lang="en-GB" altLang="en-US" sz="800" b="1" u="sng" dirty="0"/>
                        <a:t>epicentre</a:t>
                      </a:r>
                      <a:r>
                        <a:rPr lang="en-GB" altLang="en-US" sz="800" dirty="0"/>
                        <a:t>. As a result, the crust vibrates triggering an earthquake.</a:t>
                      </a:r>
                      <a:endParaRPr lang="en-GB" alt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69804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68" y="5973039"/>
            <a:ext cx="910813" cy="86134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0282"/>
              </p:ext>
            </p:extLst>
          </p:nvPr>
        </p:nvGraphicFramePr>
        <p:xfrm>
          <a:off x="3437299" y="6010089"/>
          <a:ext cx="2375559" cy="8242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5559">
                  <a:extLst>
                    <a:ext uri="{9D8B030D-6E8A-4147-A177-3AD203B41FA5}">
                      <a16:colId xmlns:a16="http://schemas.microsoft.com/office/drawing/2014/main" val="124995289"/>
                    </a:ext>
                  </a:extLst>
                </a:gridCol>
              </a:tblGrid>
              <a:tr h="31847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The point directly above the focus, where the seismic waves reach first, is called the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EPICENTRE</a:t>
                      </a: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02671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SEISMIC WAVES </a:t>
                      </a:r>
                      <a:r>
                        <a:rPr lang="en-GB" altLang="en-US" sz="700" dirty="0"/>
                        <a:t>(energy waves) travel out from the focus.  </a:t>
                      </a:r>
                      <a:endParaRPr lang="en-GB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04652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dirty="0"/>
                        <a:t>The point at which pressure is released is called the</a:t>
                      </a:r>
                      <a:r>
                        <a:rPr lang="en-GB" altLang="en-US" sz="700" b="1" dirty="0"/>
                        <a:t>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FOCUS</a:t>
                      </a:r>
                      <a:r>
                        <a:rPr lang="en-GB" altLang="en-US" sz="700" dirty="0"/>
                        <a:t>. </a:t>
                      </a:r>
                      <a:endParaRPr lang="en-GB" altLang="en-US" sz="7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76149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4265"/>
              </p:ext>
            </p:extLst>
          </p:nvPr>
        </p:nvGraphicFramePr>
        <p:xfrm>
          <a:off x="2586572" y="9796"/>
          <a:ext cx="4275189" cy="1865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4199">
                  <a:extLst>
                    <a:ext uri="{9D8B030D-6E8A-4147-A177-3AD203B41FA5}">
                      <a16:colId xmlns:a16="http://schemas.microsoft.com/office/drawing/2014/main" val="2845525706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2085550518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997290261"/>
                    </a:ext>
                  </a:extLst>
                </a:gridCol>
              </a:tblGrid>
              <a:tr h="222536">
                <a:tc gridSpan="3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/>
                        <a:t>Volcanic Hazards</a:t>
                      </a:r>
                    </a:p>
                  </a:txBody>
                  <a:tcPr marL="49358" marR="49358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u="none" dirty="0"/>
                    </a:p>
                  </a:txBody>
                  <a:tcPr marL="49358" marR="49358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2128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Ash cloud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Small pieces of pulverised rock and glass which are thrown into the atmosphere.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3660049803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Gas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Sulphur dioxide, water vapour and carbon dioxide come out of the volcano.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1538470440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Lahar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volcanic mudflow which usually runs down a valley side on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494017905"/>
                  </a:ext>
                </a:extLst>
              </a:tr>
              <a:tr h="44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Pyroclastic flow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fast moving current of super-heated gas and ash (1000</a:t>
                      </a:r>
                      <a:r>
                        <a:rPr lang="en-GB" sz="800" baseline="30000" dirty="0">
                          <a:effectLst/>
                        </a:rPr>
                        <a:t>o</a:t>
                      </a:r>
                      <a:r>
                        <a:rPr lang="en-GB" sz="800" dirty="0">
                          <a:effectLst/>
                        </a:rPr>
                        <a:t>C). They travel at 450mph.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143365449"/>
                  </a:ext>
                </a:extLst>
              </a:tr>
              <a:tr h="302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Volcanic bomb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thick (viscous) lava fragment that is ejected from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47257833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789348" y="6168788"/>
            <a:ext cx="459901" cy="15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3358" y="6360145"/>
            <a:ext cx="206307" cy="126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789348" y="6542201"/>
            <a:ext cx="459901" cy="171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70475"/>
              </p:ext>
            </p:extLst>
          </p:nvPr>
        </p:nvGraphicFramePr>
        <p:xfrm>
          <a:off x="6856887" y="2102377"/>
          <a:ext cx="3049114" cy="251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9114">
                  <a:extLst>
                    <a:ext uri="{9D8B030D-6E8A-4147-A177-3AD203B41FA5}">
                      <a16:colId xmlns:a16="http://schemas.microsoft.com/office/drawing/2014/main" val="978967787"/>
                    </a:ext>
                  </a:extLst>
                </a:gridCol>
              </a:tblGrid>
              <a:tr h="19822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Earthquake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07736"/>
                  </a:ext>
                </a:extLst>
              </a:tr>
              <a:tr h="18406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none" dirty="0"/>
                        <a:t>PREDICTING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69186"/>
                  </a:ext>
                </a:extLst>
              </a:tr>
              <a:tr h="11043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u="none" dirty="0"/>
                        <a:t>Methods include: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Satellite surveying (tracks changes in the earth’s surface)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Laser reflector (surveys movement across fault lines)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Radon gas sensor (radon gas is released when plates move so this finds that)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Seismometer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Water table level (water levels fluctuate before an earthquake).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/>
                        <a:t>Scientists also use seismic records to predict when the next event will occur.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24750"/>
                  </a:ext>
                </a:extLst>
              </a:tr>
              <a:tr h="198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u="none" dirty="0"/>
                        <a:t>PROTECTION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30741"/>
                  </a:ext>
                </a:extLst>
              </a:tr>
              <a:tr h="686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/>
                        <a:t>You can’t stop earthquakes</a:t>
                      </a:r>
                      <a:r>
                        <a:rPr lang="en-GB" sz="800" dirty="0"/>
                        <a:t>, so earthquake-prone regions follow these three methods to reduce potential damage: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Building earthquake-resistant buildings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Raising public awareness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Improving earthquake 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17397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28" y="255228"/>
            <a:ext cx="1699483" cy="1565237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14882"/>
              </p:ext>
            </p:extLst>
          </p:nvPr>
        </p:nvGraphicFramePr>
        <p:xfrm>
          <a:off x="6861761" y="9395"/>
          <a:ext cx="3044240" cy="2051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2120">
                  <a:extLst>
                    <a:ext uri="{9D8B030D-6E8A-4147-A177-3AD203B41FA5}">
                      <a16:colId xmlns:a16="http://schemas.microsoft.com/office/drawing/2014/main" val="3091445725"/>
                    </a:ext>
                  </a:extLst>
                </a:gridCol>
                <a:gridCol w="1522120">
                  <a:extLst>
                    <a:ext uri="{9D8B030D-6E8A-4147-A177-3AD203B41FA5}">
                      <a16:colId xmlns:a16="http://schemas.microsoft.com/office/drawing/2014/main" val="72750218"/>
                    </a:ext>
                  </a:extLst>
                </a:gridCol>
              </a:tblGrid>
              <a:tr h="2245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Managing</a:t>
                      </a:r>
                      <a:r>
                        <a:rPr lang="en-GB" sz="800" baseline="0" dirty="0">
                          <a:effectLst/>
                        </a:rPr>
                        <a:t> Volcanic Eruptions</a:t>
                      </a:r>
                      <a:endParaRPr lang="en-GB" sz="8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47131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Warning signs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Monitoring techniques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36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Small earthquakes are caused as magma rises up.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>
                          <a:effectLst/>
                        </a:rPr>
                        <a:t>Seismometers are used to detect earthquakes.</a:t>
                      </a:r>
                      <a:endParaRPr lang="en-GB" sz="800" u="non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0530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Temperatures around the volcano rise as activity increases.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Thermal imaging and satellite cameras can be used to detect heat around a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019020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When a volcano is close to erupting it starts to release gases. 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Gas samples may be taken and chemical sensors used to measure sulphur levels.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9952465"/>
                  </a:ext>
                </a:extLst>
              </a:tr>
              <a:tr h="1683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Preparation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2603487"/>
                  </a:ext>
                </a:extLst>
              </a:tr>
              <a:tr h="113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Creating an exclusion zone around the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Being ready and able to evacuate residents.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5237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Having an emergency supply of basic provisions, such as food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Trained emergency services and a good communication system.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56010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72458"/>
              </p:ext>
            </p:extLst>
          </p:nvPr>
        </p:nvGraphicFramePr>
        <p:xfrm>
          <a:off x="6856887" y="4589333"/>
          <a:ext cx="3069874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2713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697161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211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HIC </a:t>
                      </a:r>
                      <a:r>
                        <a:rPr lang="en-GB" sz="800" dirty="0" smtClean="0"/>
                        <a:t>– Case Study: </a:t>
                      </a:r>
                      <a:r>
                        <a:rPr lang="en-GB" sz="800" baseline="0" dirty="0" smtClean="0"/>
                        <a:t>Chile Earthquake , South America 2010</a:t>
                      </a: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69448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Causes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strike="noStrike" dirty="0" smtClean="0">
                          <a:solidFill>
                            <a:schemeClr val="tx1"/>
                          </a:solidFill>
                        </a:rPr>
                        <a:t>On a destructive</a:t>
                      </a:r>
                      <a:r>
                        <a:rPr lang="en-GB" sz="800" b="1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800" b="1" strike="noStrike" dirty="0" smtClean="0">
                          <a:solidFill>
                            <a:schemeClr val="tx1"/>
                          </a:solidFill>
                        </a:rPr>
                        <a:t>plate margin,</a:t>
                      </a:r>
                      <a:r>
                        <a:rPr lang="en-GB" sz="800" b="1" strike="noStrike" baseline="0" dirty="0" smtClean="0">
                          <a:solidFill>
                            <a:schemeClr val="tx1"/>
                          </a:solidFill>
                        </a:rPr>
                        <a:t> involving the Nazca Plate and the South American plate.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strike="noStrike" baseline="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800" b="1" u="sng" strike="noStrike" baseline="0" dirty="0" smtClean="0">
                          <a:solidFill>
                            <a:schemeClr val="tx1"/>
                          </a:solidFill>
                        </a:rPr>
                        <a:t>magnitude 8.8 earthquake </a:t>
                      </a:r>
                      <a:r>
                        <a:rPr lang="en-GB" sz="800" b="1" strike="noStrike" baseline="0" dirty="0" smtClean="0">
                          <a:solidFill>
                            <a:schemeClr val="tx1"/>
                          </a:solidFill>
                        </a:rPr>
                        <a:t>was just off the coast of central Chile.  As a results tsunami warnings were issued.</a:t>
                      </a:r>
                      <a:endParaRPr lang="en-GB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12692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>
                          <a:latin typeface="+mn-lt"/>
                        </a:rPr>
                        <a:t>Effects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strike="noStrike" dirty="0" smtClean="0">
                          <a:solidFill>
                            <a:schemeClr val="tx1"/>
                          </a:solidFill>
                        </a:rPr>
                        <a:t>500 people died</a:t>
                      </a:r>
                      <a:r>
                        <a:rPr lang="en-GB" sz="800" b="1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800" strike="noStrike" baseline="0" dirty="0" smtClean="0">
                          <a:solidFill>
                            <a:schemeClr val="tx1"/>
                          </a:solidFill>
                        </a:rPr>
                        <a:t>and 800,000 million affected.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strike="noStrike" baseline="0" dirty="0" smtClean="0">
                          <a:solidFill>
                            <a:schemeClr val="tx1"/>
                          </a:solidFill>
                        </a:rPr>
                        <a:t>220,000 homes </a:t>
                      </a:r>
                      <a:r>
                        <a:rPr lang="en-GB" sz="800" strike="noStrike" baseline="0" dirty="0" smtClean="0">
                          <a:solidFill>
                            <a:schemeClr val="tx1"/>
                          </a:solidFill>
                        </a:rPr>
                        <a:t>collapsed or were damaged. </a:t>
                      </a:r>
                      <a:r>
                        <a:rPr lang="en-GB" sz="800" b="1" strike="noStrike" baseline="0" dirty="0" smtClean="0">
                          <a:solidFill>
                            <a:schemeClr val="tx1"/>
                          </a:solidFill>
                        </a:rPr>
                        <a:t>Millions homeless</a:t>
                      </a:r>
                      <a:r>
                        <a:rPr lang="en-GB" sz="800" strike="noStrike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strike="noStrike" baseline="0" dirty="0" smtClean="0">
                          <a:solidFill>
                            <a:schemeClr val="tx1"/>
                          </a:solidFill>
                        </a:rPr>
                        <a:t>Blocked roads from landslides.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strike="noStrike" baseline="0" dirty="0" smtClean="0">
                          <a:solidFill>
                            <a:schemeClr val="tx1"/>
                          </a:solidFill>
                        </a:rPr>
                        <a:t>Several coastal towns affected by tsunami waves. </a:t>
                      </a:r>
                      <a:endParaRPr lang="en-GB" sz="800" b="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Emergency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services acted </a:t>
                      </a:r>
                      <a:r>
                        <a:rPr lang="en-GB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quickly.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Temporary 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repairs made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Power and water restored in </a:t>
                      </a:r>
                      <a:r>
                        <a:rPr lang="en-GB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 days.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National appeal for raised money for recovery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 month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later </a:t>
                      </a:r>
                      <a:r>
                        <a:rPr lang="en-GB" sz="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Housing</a:t>
                      </a:r>
                      <a:r>
                        <a:rPr lang="en-GB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restructuring started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foreign aid needed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58" y="2126134"/>
            <a:ext cx="497706" cy="5761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86905" y="3661964"/>
            <a:ext cx="345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 of Natural Hazards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6905" y="3425108"/>
            <a:ext cx="451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1a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8B55BBF-E938-4C85-86BB-64E6E0D4A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85351"/>
              </p:ext>
            </p:extLst>
          </p:nvPr>
        </p:nvGraphicFramePr>
        <p:xfrm>
          <a:off x="3440392" y="1875635"/>
          <a:ext cx="3394948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7474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697474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1529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strike="noStrike" dirty="0">
                          <a:solidFill>
                            <a:schemeClr val="bg1"/>
                          </a:solidFill>
                        </a:rPr>
                        <a:t>LIC </a:t>
                      </a:r>
                      <a:r>
                        <a:rPr lang="en-GB" sz="800" strike="noStrike" dirty="0" smtClean="0">
                          <a:solidFill>
                            <a:schemeClr val="bg1"/>
                          </a:solidFill>
                        </a:rPr>
                        <a:t>–Case Study:</a:t>
                      </a:r>
                      <a:r>
                        <a:rPr lang="en-GB" sz="800" strike="noStrike" baseline="0" dirty="0" smtClean="0">
                          <a:solidFill>
                            <a:schemeClr val="bg1"/>
                          </a:solidFill>
                        </a:rPr>
                        <a:t>  Nepal </a:t>
                      </a:r>
                      <a:r>
                        <a:rPr lang="en-GB" sz="800" strike="noStrike" baseline="0" dirty="0">
                          <a:solidFill>
                            <a:schemeClr val="bg1"/>
                          </a:solidFill>
                        </a:rPr>
                        <a:t>Earthquake </a:t>
                      </a:r>
                      <a:r>
                        <a:rPr lang="en-GB" sz="800" strike="noStrike" baseline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GB" sz="8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39991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Causes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On a </a:t>
                      </a:r>
                      <a:r>
                        <a:rPr lang="en-GB" sz="700" b="1" strike="noStrike" dirty="0" smtClean="0">
                          <a:solidFill>
                            <a:schemeClr val="tx1"/>
                          </a:solidFill>
                        </a:rPr>
                        <a:t>destructive</a:t>
                      </a:r>
                      <a:r>
                        <a:rPr lang="en-GB" sz="700" b="1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700" b="1" strike="noStrike" dirty="0" smtClean="0">
                          <a:solidFill>
                            <a:schemeClr val="tx1"/>
                          </a:solidFill>
                        </a:rPr>
                        <a:t>plate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margin,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involving the </a:t>
                      </a:r>
                      <a:r>
                        <a:rPr lang="en-GB" sz="700" b="1" strike="noStrike" baseline="0" dirty="0" smtClean="0">
                          <a:solidFill>
                            <a:schemeClr val="tx1"/>
                          </a:solidFill>
                        </a:rPr>
                        <a:t>Indo Australian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en-GB" sz="700" b="1" strike="noStrike" baseline="0" dirty="0" smtClean="0">
                          <a:solidFill>
                            <a:schemeClr val="tx1"/>
                          </a:solidFill>
                        </a:rPr>
                        <a:t>Eurasian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plates.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magnitude </a:t>
                      </a:r>
                      <a:r>
                        <a:rPr lang="en-GB" sz="700" b="1" u="sng" strike="noStrike" baseline="0" dirty="0" smtClean="0">
                          <a:solidFill>
                            <a:schemeClr val="tx1"/>
                          </a:solidFill>
                        </a:rPr>
                        <a:t>7.9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earthquake </a:t>
                      </a:r>
                      <a:r>
                        <a:rPr lang="en-GB" sz="700" b="1" strike="noStrike" baseline="0" dirty="0" smtClean="0">
                          <a:solidFill>
                            <a:schemeClr val="tx1"/>
                          </a:solidFill>
                        </a:rPr>
                        <a:t>was </a:t>
                      </a:r>
                      <a:r>
                        <a:rPr lang="en-GB" sz="700" b="1" u="sng" strike="noStrike" baseline="0" dirty="0" smtClean="0">
                          <a:solidFill>
                            <a:schemeClr val="tx1"/>
                          </a:solidFill>
                        </a:rPr>
                        <a:t>50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miles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from the capital </a:t>
                      </a:r>
                      <a:r>
                        <a:rPr lang="en-GB" sz="700" b="1" strike="noStrike" baseline="0" dirty="0" smtClean="0">
                          <a:solidFill>
                            <a:schemeClr val="tx1"/>
                          </a:solidFill>
                        </a:rPr>
                        <a:t>Kathmandu.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With a very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shallow focus of </a:t>
                      </a:r>
                      <a:r>
                        <a:rPr lang="en-GB" sz="700" b="1" u="sng" strike="noStrike" baseline="0" dirty="0" smtClean="0">
                          <a:solidFill>
                            <a:schemeClr val="tx1"/>
                          </a:solidFill>
                        </a:rPr>
                        <a:t>15km </a:t>
                      </a:r>
                      <a:r>
                        <a:rPr lang="en-GB" sz="700" b="1" u="sng" strike="noStrike" baseline="0" dirty="0">
                          <a:solidFill>
                            <a:schemeClr val="tx1"/>
                          </a:solidFill>
                        </a:rPr>
                        <a:t>deep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7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6469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Effects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 smtClean="0">
                          <a:solidFill>
                            <a:schemeClr val="tx1"/>
                          </a:solidFill>
                        </a:rPr>
                        <a:t>9,000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people died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700" strike="noStrike" baseline="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million affected. Many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emotionally affected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 smtClean="0">
                          <a:solidFill>
                            <a:schemeClr val="tx1"/>
                          </a:solidFill>
                        </a:rPr>
                        <a:t>3 million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homes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collapsed or were damaged.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Millions homeless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Rubble blocked roads and shut down </a:t>
                      </a:r>
                      <a:r>
                        <a:rPr lang="en-GB" sz="700" strike="noStrike" baseline="0" dirty="0" smtClean="0">
                          <a:solidFill>
                            <a:schemeClr val="tx1"/>
                          </a:solidFill>
                        </a:rPr>
                        <a:t>water supplies. </a:t>
                      </a:r>
                      <a:endParaRPr lang="en-GB" sz="7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Individuals tried to recover people.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Many countries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responded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 with appeals 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sz="700" b="1" strike="noStrike" baseline="0" dirty="0">
                          <a:solidFill>
                            <a:schemeClr val="tx1"/>
                          </a:solidFill>
                        </a:rPr>
                        <a:t>rescue teams</a:t>
                      </a:r>
                      <a:r>
                        <a:rPr lang="en-GB" sz="700" strike="noStrike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>
                          <a:solidFill>
                            <a:schemeClr val="tx1"/>
                          </a:solidFill>
                        </a:rPr>
                        <a:t>Heavily relied on </a:t>
                      </a:r>
                      <a:r>
                        <a:rPr lang="en-GB" sz="700" b="1" strike="noStrike" dirty="0">
                          <a:solidFill>
                            <a:schemeClr val="tx1"/>
                          </a:solidFill>
                        </a:rPr>
                        <a:t>international </a:t>
                      </a:r>
                      <a:r>
                        <a:rPr lang="en-GB" sz="700" b="1" strike="noStrike" dirty="0" smtClean="0">
                          <a:solidFill>
                            <a:schemeClr val="tx1"/>
                          </a:solidFill>
                        </a:rPr>
                        <a:t>aid</a:t>
                      </a:r>
                      <a:r>
                        <a:rPr lang="en-GB" sz="700" strike="noStrike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7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b="1" strike="noStrike" baseline="0" dirty="0" smtClean="0">
                          <a:solidFill>
                            <a:schemeClr val="tx1"/>
                          </a:solidFill>
                        </a:rPr>
                        <a:t>Stricter controls on building codes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 smtClean="0">
                          <a:solidFill>
                            <a:schemeClr val="tx1"/>
                          </a:solidFill>
                        </a:rPr>
                        <a:t>Over 7,000 schools to be re-built.</a:t>
                      </a:r>
                      <a:endParaRPr lang="en-GB" sz="7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299E36-7039-47AB-A0D0-DF3BB847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65680"/>
              </p:ext>
            </p:extLst>
          </p:nvPr>
        </p:nvGraphicFramePr>
        <p:xfrm>
          <a:off x="3458845" y="4019781"/>
          <a:ext cx="3386906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3453">
                  <a:extLst>
                    <a:ext uri="{9D8B030D-6E8A-4147-A177-3AD203B41FA5}">
                      <a16:colId xmlns:a16="http://schemas.microsoft.com/office/drawing/2014/main" val="374707610"/>
                    </a:ext>
                  </a:extLst>
                </a:gridCol>
                <a:gridCol w="1693453">
                  <a:extLst>
                    <a:ext uri="{9D8B030D-6E8A-4147-A177-3AD203B41FA5}">
                      <a16:colId xmlns:a16="http://schemas.microsoft.com/office/drawing/2014/main" val="2972418496"/>
                    </a:ext>
                  </a:extLst>
                </a:gridCol>
              </a:tblGrid>
              <a:tr h="1351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What is a Natural Hazard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87740"/>
                  </a:ext>
                </a:extLst>
              </a:tr>
              <a:tr h="2079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A natural hazard is a natural process which could cause death, injury or disruption to humans, property and possessions.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22149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Geological 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/>
                        <a:t>Atmospheric </a:t>
                      </a:r>
                      <a:r>
                        <a:rPr lang="en-GB" sz="700" b="1" dirty="0"/>
                        <a:t>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45850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land and tectonic processes.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weather and climate.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8006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"/>
            <a:ext cx="317233" cy="32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1" y="4820"/>
            <a:ext cx="407255" cy="407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8" y="3285315"/>
            <a:ext cx="637478" cy="637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83849">
            <a:off x="6399298" y="1888583"/>
            <a:ext cx="316455" cy="3857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28407" t="23051" r="33358" b="20037"/>
          <a:stretch/>
        </p:blipFill>
        <p:spPr>
          <a:xfrm>
            <a:off x="7869086" y="6155373"/>
            <a:ext cx="333510" cy="340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235140">
            <a:off x="9468040" y="4718787"/>
            <a:ext cx="362774" cy="2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44902"/>
              </p:ext>
            </p:extLst>
          </p:nvPr>
        </p:nvGraphicFramePr>
        <p:xfrm>
          <a:off x="0" y="3313"/>
          <a:ext cx="3372216" cy="1946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509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1429311">
                  <a:extLst>
                    <a:ext uri="{9D8B030D-6E8A-4147-A177-3AD203B41FA5}">
                      <a16:colId xmlns:a16="http://schemas.microsoft.com/office/drawing/2014/main" val="880110970"/>
                    </a:ext>
                  </a:extLst>
                </a:gridCol>
                <a:gridCol w="1424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524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Global pattern of air circulation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61261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effectLst/>
                        </a:rPr>
                        <a:t>Atmospheric circulation is the large-scale movement of air by which heat is distributed on the surface of the Earth.</a:t>
                      </a:r>
                      <a:endParaRPr lang="en-GB" sz="8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0289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/>
                        <a:t>Hadley cell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Largest cell which extends</a:t>
                      </a:r>
                      <a:r>
                        <a:rPr lang="en-GB" sz="800" baseline="0" dirty="0"/>
                        <a:t> from the </a:t>
                      </a:r>
                      <a:r>
                        <a:rPr lang="en-GB" sz="800" b="1" baseline="0" dirty="0"/>
                        <a:t>Equator</a:t>
                      </a:r>
                      <a:r>
                        <a:rPr lang="en-GB" sz="800" baseline="0" dirty="0"/>
                        <a:t> to between </a:t>
                      </a:r>
                      <a:r>
                        <a:rPr lang="en-GB" sz="800" b="1" baseline="0" dirty="0"/>
                        <a:t>30° to 40° north &amp; south</a:t>
                      </a:r>
                      <a:r>
                        <a:rPr lang="en-GB" sz="800" baseline="0" dirty="0"/>
                        <a:t>.</a:t>
                      </a:r>
                      <a:endParaRPr lang="en-GB" sz="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77246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 err="1"/>
                        <a:t>Ferrel</a:t>
                      </a:r>
                      <a:r>
                        <a:rPr lang="en-GB" sz="800" b="1" dirty="0"/>
                        <a:t> cell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Middle cell</a:t>
                      </a:r>
                      <a:r>
                        <a:rPr lang="en-GB" sz="800" baseline="0" dirty="0"/>
                        <a:t> where air flows </a:t>
                      </a:r>
                      <a:r>
                        <a:rPr lang="en-GB" sz="800" b="1" baseline="0" dirty="0"/>
                        <a:t>poleward</a:t>
                      </a:r>
                      <a:r>
                        <a:rPr lang="en-GB" sz="800" baseline="0" dirty="0"/>
                        <a:t> between </a:t>
                      </a:r>
                      <a:r>
                        <a:rPr lang="en-GB" sz="800" b="1" baseline="0" dirty="0"/>
                        <a:t>60° &amp; 70° </a:t>
                      </a:r>
                      <a:r>
                        <a:rPr lang="en-GB" sz="800" baseline="0" dirty="0"/>
                        <a:t>latitude. 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29864"/>
                  </a:ext>
                </a:extLst>
              </a:tr>
              <a:tr h="380410">
                <a:tc>
                  <a:txBody>
                    <a:bodyPr/>
                    <a:lstStyle/>
                    <a:p>
                      <a:r>
                        <a:rPr lang="en-GB" sz="800" b="1" dirty="0"/>
                        <a:t>Polar cell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Smallest</a:t>
                      </a:r>
                      <a:r>
                        <a:rPr lang="en-GB" sz="800" b="1" baseline="0" dirty="0"/>
                        <a:t> &amp; weakness </a:t>
                      </a:r>
                      <a:r>
                        <a:rPr lang="en-GB" sz="800" baseline="0" dirty="0"/>
                        <a:t>cell that occurs from the poles to the </a:t>
                      </a:r>
                      <a:r>
                        <a:rPr lang="en-GB" sz="800" baseline="0" dirty="0" err="1"/>
                        <a:t>Ferrel</a:t>
                      </a:r>
                      <a:r>
                        <a:rPr lang="en-GB" sz="800" baseline="0" dirty="0"/>
                        <a:t> cell.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4095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59059"/>
              </p:ext>
            </p:extLst>
          </p:nvPr>
        </p:nvGraphicFramePr>
        <p:xfrm>
          <a:off x="1876915" y="1949534"/>
          <a:ext cx="1495301" cy="2176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6373">
                  <a:extLst>
                    <a:ext uri="{9D8B030D-6E8A-4147-A177-3AD203B41FA5}">
                      <a16:colId xmlns:a16="http://schemas.microsoft.com/office/drawing/2014/main" val="204375177"/>
                    </a:ext>
                  </a:extLst>
                </a:gridCol>
                <a:gridCol w="738928">
                  <a:extLst>
                    <a:ext uri="{9D8B030D-6E8A-4147-A177-3AD203B41FA5}">
                      <a16:colId xmlns:a16="http://schemas.microsoft.com/office/drawing/2014/main" val="880110970"/>
                    </a:ext>
                  </a:extLst>
                </a:gridCol>
              </a:tblGrid>
              <a:tr h="221073"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High and Low Pressure</a:t>
                      </a:r>
                      <a:endParaRPr lang="en-GB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14973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Low </a:t>
                      </a:r>
                    </a:p>
                    <a:p>
                      <a:pPr algn="ctr"/>
                      <a:r>
                        <a:rPr lang="en-GB" sz="800" b="1" dirty="0"/>
                        <a:t>Pressure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High Pressure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77246"/>
                  </a:ext>
                </a:extLst>
              </a:tr>
              <a:tr h="971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Caused</a:t>
                      </a:r>
                      <a:r>
                        <a:rPr lang="en-GB" sz="800" b="1" baseline="0" dirty="0"/>
                        <a:t> by hot air rising. Causes stormy, cloudy weather. </a:t>
                      </a:r>
                      <a:endParaRPr lang="en-GB" sz="800" b="1" dirty="0"/>
                    </a:p>
                    <a:p>
                      <a:pPr algn="ctr"/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Caused by cold air sinking. Causes</a:t>
                      </a:r>
                      <a:r>
                        <a:rPr lang="en-GB" sz="800" b="1" baseline="0" dirty="0"/>
                        <a:t> clear and calm weather.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29864"/>
                  </a:ext>
                </a:extLst>
              </a:tr>
              <a:tr h="636803">
                <a:tc gridSpan="2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/>
          <a:stretch/>
        </p:blipFill>
        <p:spPr>
          <a:xfrm>
            <a:off x="1981051" y="685800"/>
            <a:ext cx="1391165" cy="1236117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44983"/>
              </p:ext>
            </p:extLst>
          </p:nvPr>
        </p:nvGraphicFramePr>
        <p:xfrm>
          <a:off x="5561" y="1949534"/>
          <a:ext cx="1894349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4349">
                  <a:extLst>
                    <a:ext uri="{9D8B030D-6E8A-4147-A177-3AD203B41FA5}">
                      <a16:colId xmlns:a16="http://schemas.microsoft.com/office/drawing/2014/main" val="4114622345"/>
                    </a:ext>
                  </a:extLst>
                </a:gridCol>
              </a:tblGrid>
              <a:tr h="208841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Distribution of Tropical Storms.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55885"/>
                  </a:ext>
                </a:extLst>
              </a:tr>
              <a:tr h="50718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They are known by many names, including hurricanes (North America), cyclones (India) and typhoons (Japan and East Asia).  They all occur in a band that lies roughly 5-15ͦͦͦ° either side of</a:t>
                      </a:r>
                      <a:r>
                        <a:rPr lang="en-GB" sz="800" b="1" baseline="0" dirty="0"/>
                        <a:t> the Equator.</a:t>
                      </a:r>
                      <a:endParaRPr lang="en-GB" sz="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0637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37045"/>
              </p:ext>
            </p:extLst>
          </p:nvPr>
        </p:nvGraphicFramePr>
        <p:xfrm>
          <a:off x="0" y="4126434"/>
          <a:ext cx="3372216" cy="271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431">
                  <a:extLst>
                    <a:ext uri="{9D8B030D-6E8A-4147-A177-3AD203B41FA5}">
                      <a16:colId xmlns:a16="http://schemas.microsoft.com/office/drawing/2014/main" val="2912668156"/>
                    </a:ext>
                  </a:extLst>
                </a:gridCol>
                <a:gridCol w="3052785">
                  <a:extLst>
                    <a:ext uri="{9D8B030D-6E8A-4147-A177-3AD203B41FA5}">
                      <a16:colId xmlns:a16="http://schemas.microsoft.com/office/drawing/2014/main" val="2999855432"/>
                    </a:ext>
                  </a:extLst>
                </a:gridCol>
              </a:tblGrid>
              <a:tr h="1499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Formation of Tropical Storms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50843"/>
                  </a:ext>
                </a:extLst>
              </a:tr>
              <a:tr h="21419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sun’s rays heats large areas of ocean in the summer and autumn. This causes </a:t>
                      </a:r>
                      <a:r>
                        <a:rPr lang="en-GB" sz="800" b="1" dirty="0"/>
                        <a:t>warm, moist air </a:t>
                      </a:r>
                      <a:r>
                        <a:rPr lang="en-GB" sz="800" dirty="0"/>
                        <a:t>to rise over the particular spots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80000"/>
                  </a:ext>
                </a:extLst>
              </a:tr>
              <a:tr h="28915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Once the </a:t>
                      </a:r>
                      <a:r>
                        <a:rPr lang="en-GB" sz="800" b="1" dirty="0"/>
                        <a:t>temperature is 27⁰</a:t>
                      </a:r>
                      <a:r>
                        <a:rPr lang="en-GB" sz="800" dirty="0"/>
                        <a:t>, the rising warm moist air leads to a </a:t>
                      </a:r>
                      <a:r>
                        <a:rPr lang="en-GB" sz="800" b="1" dirty="0"/>
                        <a:t>low pressure</a:t>
                      </a:r>
                      <a:r>
                        <a:rPr lang="en-GB" sz="800" dirty="0"/>
                        <a:t>. This eventually turns into a thunderstorm. This causes air to be sucked in from the </a:t>
                      </a:r>
                      <a:r>
                        <a:rPr lang="en-GB" sz="800" b="1" dirty="0"/>
                        <a:t>trade winds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43699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3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With trade winds blowing in the opposite direction and the rotation of earth involved (Coriolis effect),  the thunderstorm  will eventually start to </a:t>
                      </a:r>
                      <a:r>
                        <a:rPr lang="en-GB" sz="800" b="1" dirty="0"/>
                        <a:t>spin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23311"/>
                  </a:ext>
                </a:extLst>
              </a:tr>
              <a:tr h="21419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4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When the storm begins to </a:t>
                      </a:r>
                      <a:r>
                        <a:rPr lang="en-GB" sz="800" b="1" dirty="0"/>
                        <a:t>spin faster than 74mph</a:t>
                      </a:r>
                      <a:r>
                        <a:rPr lang="en-GB" sz="800" dirty="0"/>
                        <a:t>, a tropical storm (such as a hurricane) is officially born.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57075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5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With the tropical storm growing in power, </a:t>
                      </a:r>
                      <a:r>
                        <a:rPr lang="en-GB" sz="800" b="1" dirty="0"/>
                        <a:t>more cool air sinks </a:t>
                      </a:r>
                      <a:r>
                        <a:rPr lang="en-GB" sz="800" dirty="0"/>
                        <a:t>in the centre of the storm, creating calm, clear condition called the </a:t>
                      </a:r>
                      <a:r>
                        <a:rPr lang="en-GB" sz="800" b="1" dirty="0"/>
                        <a:t>eye of the storm</a:t>
                      </a:r>
                      <a:r>
                        <a:rPr lang="en-GB" sz="8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32389"/>
                  </a:ext>
                </a:extLst>
              </a:tr>
              <a:tr h="2552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6</a:t>
                      </a:r>
                      <a:endParaRPr lang="en-GB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When the tropical storm hits land, it </a:t>
                      </a:r>
                      <a:r>
                        <a:rPr lang="en-GB" sz="800" b="1" dirty="0"/>
                        <a:t>loses its energy source </a:t>
                      </a:r>
                      <a:r>
                        <a:rPr lang="en-GB" sz="800" dirty="0"/>
                        <a:t>(the warm ocean) and it begins to lose strength. Eventually it will ‘blow itself out’.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59453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17496"/>
              </p:ext>
            </p:extLst>
          </p:nvPr>
        </p:nvGraphicFramePr>
        <p:xfrm>
          <a:off x="3372216" y="5337"/>
          <a:ext cx="3108796" cy="7009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8796">
                  <a:extLst>
                    <a:ext uri="{9D8B030D-6E8A-4147-A177-3AD203B41FA5}">
                      <a16:colId xmlns:a16="http://schemas.microsoft.com/office/drawing/2014/main" val="1204241074"/>
                    </a:ext>
                  </a:extLst>
                </a:gridCol>
              </a:tblGrid>
              <a:tr h="16528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Changing pattern of  Tropical Storms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09877"/>
                  </a:ext>
                </a:extLst>
              </a:tr>
              <a:tr h="48756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Scientist believe that global warming is having an impact on the frequency and strength of tropical storms.</a:t>
                      </a:r>
                      <a:r>
                        <a:rPr lang="en-GB" sz="800" b="1" baseline="0" dirty="0"/>
                        <a:t> This may be due to an increase in ocean temperatures.</a:t>
                      </a:r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9353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22109"/>
              </p:ext>
            </p:extLst>
          </p:nvPr>
        </p:nvGraphicFramePr>
        <p:xfrm>
          <a:off x="3388620" y="5012223"/>
          <a:ext cx="3092392" cy="183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546196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245114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strike="noStrike" dirty="0"/>
                        <a:t>Case Study:</a:t>
                      </a:r>
                      <a:r>
                        <a:rPr lang="en-GB" sz="900" b="1" strike="noStrike" baseline="0" dirty="0"/>
                        <a:t>  Typhoon Haiyan 2013</a:t>
                      </a:r>
                      <a:endParaRPr lang="en-GB" sz="900" b="1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568680">
                <a:tc gridSpan="2">
                  <a:txBody>
                    <a:bodyPr/>
                    <a:lstStyle/>
                    <a:p>
                      <a:pPr algn="l"/>
                      <a:r>
                        <a:rPr lang="en-GB" sz="800" b="1" strike="noStrike" dirty="0"/>
                        <a:t>Causes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0" dirty="0"/>
                        <a:t>Started as a tropical depression on </a:t>
                      </a:r>
                      <a:r>
                        <a:rPr lang="en-GB" sz="800" b="1" dirty="0"/>
                        <a:t>2</a:t>
                      </a:r>
                      <a:r>
                        <a:rPr lang="en-GB" sz="800" b="1" baseline="30000" dirty="0"/>
                        <a:t>rd</a:t>
                      </a:r>
                      <a:r>
                        <a:rPr lang="en-GB" sz="800" b="1" dirty="0"/>
                        <a:t> November 2013 </a:t>
                      </a:r>
                      <a:r>
                        <a:rPr lang="en-GB" sz="800" b="0" dirty="0"/>
                        <a:t>and gained strength. Became a Category 5 </a:t>
                      </a:r>
                      <a:r>
                        <a:rPr lang="en-GB" sz="800" b="1" dirty="0"/>
                        <a:t>“super typhoon” </a:t>
                      </a:r>
                      <a:r>
                        <a:rPr lang="en-GB" sz="800" b="0" dirty="0"/>
                        <a:t>and made landfall on the Pacific islands of the Philippines. </a:t>
                      </a:r>
                      <a:endParaRPr lang="en-GB" sz="800" b="0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92076"/>
                  </a:ext>
                </a:extLst>
              </a:tr>
              <a:tr h="1013138">
                <a:tc>
                  <a:txBody>
                    <a:bodyPr/>
                    <a:lstStyle/>
                    <a:p>
                      <a:pPr algn="l"/>
                      <a:r>
                        <a:rPr lang="en-GB" sz="800" b="1" strike="noStrike" baseline="0" dirty="0"/>
                        <a:t>Effects</a:t>
                      </a:r>
                      <a:endParaRPr lang="en-GB" sz="800" b="1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Almost </a:t>
                      </a:r>
                      <a:r>
                        <a:rPr lang="en-GB" sz="800" b="1" dirty="0"/>
                        <a:t>6,500 deaths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130,000 homes destroyed.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Water </a:t>
                      </a:r>
                      <a:r>
                        <a:rPr lang="en-GB" sz="800"/>
                        <a:t>and sewage </a:t>
                      </a:r>
                      <a:r>
                        <a:rPr lang="en-GB" sz="800" dirty="0"/>
                        <a:t>systems destroyed had</a:t>
                      </a:r>
                      <a:r>
                        <a:rPr lang="en-GB" sz="800" baseline="0" dirty="0"/>
                        <a:t> caused</a:t>
                      </a:r>
                      <a:r>
                        <a:rPr lang="en-GB" sz="800" b="1" baseline="0" dirty="0"/>
                        <a:t> diseases</a:t>
                      </a:r>
                      <a:r>
                        <a:rPr lang="en-GB" sz="800" baseline="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Emotional grief </a:t>
                      </a:r>
                      <a:r>
                        <a:rPr lang="en-GB" sz="800" dirty="0"/>
                        <a:t>for dead.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strike="noStrike" dirty="0"/>
                        <a:t>Management</a:t>
                      </a:r>
                      <a:endParaRPr lang="en-GB" sz="800" b="1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The UN raised </a:t>
                      </a:r>
                      <a:r>
                        <a:rPr lang="en-GB" sz="800" b="1" dirty="0"/>
                        <a:t>£190m in aid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USA &amp; UK </a:t>
                      </a:r>
                      <a:r>
                        <a:rPr lang="en-GB" sz="800" b="1" dirty="0"/>
                        <a:t>sent helicopter carrier ships </a:t>
                      </a:r>
                      <a:r>
                        <a:rPr lang="en-GB" sz="800" dirty="0"/>
                        <a:t>deliver aid remote areas.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/>
                        <a:t>Education</a:t>
                      </a:r>
                      <a:r>
                        <a:rPr lang="en-GB" sz="800" dirty="0"/>
                        <a:t> on</a:t>
                      </a:r>
                      <a:r>
                        <a:rPr lang="en-GB" sz="800" baseline="0" dirty="0"/>
                        <a:t> typhoon preparedness.</a:t>
                      </a:r>
                      <a:endParaRPr lang="en-GB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2321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9382"/>
            <a:ext cx="1876916" cy="11305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6339" b="7190"/>
          <a:stretch/>
        </p:blipFill>
        <p:spPr>
          <a:xfrm>
            <a:off x="1910095" y="3377491"/>
            <a:ext cx="1462122" cy="72687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BEF888-92D1-41B3-865B-75309F2BA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18735"/>
              </p:ext>
            </p:extLst>
          </p:nvPr>
        </p:nvGraphicFramePr>
        <p:xfrm>
          <a:off x="3388620" y="706260"/>
          <a:ext cx="3092392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196">
                  <a:extLst>
                    <a:ext uri="{9D8B030D-6E8A-4147-A177-3AD203B41FA5}">
                      <a16:colId xmlns:a16="http://schemas.microsoft.com/office/drawing/2014/main" val="2539353615"/>
                    </a:ext>
                  </a:extLst>
                </a:gridCol>
                <a:gridCol w="1546196">
                  <a:extLst>
                    <a:ext uri="{9D8B030D-6E8A-4147-A177-3AD203B41FA5}">
                      <a16:colId xmlns:a16="http://schemas.microsoft.com/office/drawing/2014/main" val="2560800740"/>
                    </a:ext>
                  </a:extLst>
                </a:gridCol>
              </a:tblGrid>
              <a:tr h="2042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Management  of Tropical Storms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6227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Protection</a:t>
                      </a:r>
                    </a:p>
                    <a:p>
                      <a:pPr algn="ctr"/>
                      <a:r>
                        <a:rPr lang="en-GB" sz="800" dirty="0"/>
                        <a:t>Preparing for a tropical storm may involve construction projects that will improve protection.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Aid</a:t>
                      </a:r>
                    </a:p>
                    <a:p>
                      <a:pPr algn="ctr"/>
                      <a:r>
                        <a:rPr lang="en-GB" sz="800" dirty="0"/>
                        <a:t>Aid involves assisting after the storm, commonly in LIDs.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1096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Development</a:t>
                      </a:r>
                    </a:p>
                    <a:p>
                      <a:pPr algn="ctr"/>
                      <a:r>
                        <a:rPr lang="en-GB" sz="800" dirty="0"/>
                        <a:t>The scale of the impacts depends on the whether the country has the resources cope with the storm.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Planning </a:t>
                      </a:r>
                    </a:p>
                    <a:p>
                      <a:pPr algn="ctr"/>
                      <a:r>
                        <a:rPr lang="en-GB" sz="800" dirty="0"/>
                        <a:t>Involves getting people and the emergency services ready to deal with the impacts. </a:t>
                      </a:r>
                      <a:endParaRPr lang="en-GB" sz="800" dirty="0">
                        <a:cs typeface="Bell M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981341"/>
                  </a:ext>
                </a:extLst>
              </a:tr>
              <a:tr h="318965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Prediction</a:t>
                      </a:r>
                    </a:p>
                    <a:p>
                      <a:pPr algn="ctr"/>
                      <a:r>
                        <a:rPr lang="en-GB" sz="800" dirty="0"/>
                        <a:t>Constant monitoring can help to give advanced warning of a tropical storm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Education</a:t>
                      </a:r>
                    </a:p>
                    <a:p>
                      <a:pPr algn="ctr"/>
                      <a:r>
                        <a:rPr lang="en-GB" sz="800" dirty="0"/>
                        <a:t>Teaching people about what to do </a:t>
                      </a:r>
                      <a:r>
                        <a:rPr lang="en-GB" sz="800"/>
                        <a:t>in a </a:t>
                      </a:r>
                      <a:r>
                        <a:rPr lang="en-GB" sz="800" dirty="0"/>
                        <a:t>tropical storm.</a:t>
                      </a:r>
                      <a:endParaRPr lang="en-GB" sz="8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498475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D18CB3B-796D-4B7A-A103-D62F707CA453}"/>
              </a:ext>
            </a:extLst>
          </p:cNvPr>
          <p:cNvSpPr/>
          <p:nvPr/>
        </p:nvSpPr>
        <p:spPr>
          <a:xfrm>
            <a:off x="5996763" y="638793"/>
            <a:ext cx="472517" cy="4385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3880306-926D-4503-8825-90E87BD79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88147"/>
              </p:ext>
            </p:extLst>
          </p:nvPr>
        </p:nvGraphicFramePr>
        <p:xfrm>
          <a:off x="3388620" y="2905015"/>
          <a:ext cx="3092392" cy="1053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2392">
                  <a:extLst>
                    <a:ext uri="{9D8B030D-6E8A-4147-A177-3AD203B41FA5}">
                      <a16:colId xmlns:a16="http://schemas.microsoft.com/office/drawing/2014/main" val="4232307941"/>
                    </a:ext>
                  </a:extLst>
                </a:gridCol>
              </a:tblGrid>
              <a:tr h="2306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Primary Effects of Tropical Storms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The intense winds of tropical storms can destroy whole </a:t>
                      </a:r>
                      <a:r>
                        <a:rPr lang="en-GB" sz="800" b="1" dirty="0"/>
                        <a:t>communities, buildings </a:t>
                      </a:r>
                      <a:r>
                        <a:rPr lang="en-GB" sz="800" b="0" dirty="0"/>
                        <a:t>and</a:t>
                      </a:r>
                      <a:r>
                        <a:rPr lang="en-GB" sz="800" b="1" dirty="0"/>
                        <a:t> communication networks</a:t>
                      </a:r>
                      <a:r>
                        <a:rPr lang="en-GB" sz="800" dirty="0"/>
                        <a:t>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As well as their own destructive energy, the winds can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dirty="0"/>
                        <a:t>generate abnormally high waves called </a:t>
                      </a:r>
                      <a:r>
                        <a:rPr lang="en-GB" sz="800" b="1" dirty="0"/>
                        <a:t>storm surges</a:t>
                      </a:r>
                      <a:r>
                        <a:rPr lang="en-GB" sz="800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Sometimes the most destructive elements of a storm are these subsequent </a:t>
                      </a:r>
                      <a:r>
                        <a:rPr lang="en-GB" sz="800" b="1" dirty="0"/>
                        <a:t>high seas and flooding</a:t>
                      </a:r>
                      <a:r>
                        <a:rPr lang="en-GB" sz="800" b="1" baseline="0" dirty="0"/>
                        <a:t> </a:t>
                      </a:r>
                      <a:r>
                        <a:rPr lang="en-GB" sz="800" baseline="0" dirty="0"/>
                        <a:t>t</a:t>
                      </a:r>
                      <a:r>
                        <a:rPr lang="en-GB" sz="800" dirty="0"/>
                        <a:t>hey cause to coastal</a:t>
                      </a:r>
                      <a:r>
                        <a:rPr lang="en-GB" sz="800" baseline="0" dirty="0"/>
                        <a:t> areas</a:t>
                      </a:r>
                      <a:r>
                        <a:rPr lang="en-GB" sz="800" dirty="0"/>
                        <a:t>.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7051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93484AE-E1DF-41A7-BC50-6139F5644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3" y="642640"/>
            <a:ext cx="484249" cy="43473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582F1E-6C10-4017-A786-7F6455B9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57228"/>
              </p:ext>
            </p:extLst>
          </p:nvPr>
        </p:nvGraphicFramePr>
        <p:xfrm>
          <a:off x="3380418" y="3958619"/>
          <a:ext cx="3092392" cy="1053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2392">
                  <a:extLst>
                    <a:ext uri="{9D8B030D-6E8A-4147-A177-3AD203B41FA5}">
                      <a16:colId xmlns:a16="http://schemas.microsoft.com/office/drawing/2014/main" val="4232307941"/>
                    </a:ext>
                  </a:extLst>
                </a:gridCol>
              </a:tblGrid>
              <a:tr h="2306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Secondary Effects of Tropical Storms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People are </a:t>
                      </a:r>
                      <a:r>
                        <a:rPr lang="en-GB" sz="800" b="1" dirty="0"/>
                        <a:t>left homeless</a:t>
                      </a:r>
                      <a:r>
                        <a:rPr lang="en-GB" sz="800" dirty="0"/>
                        <a:t>, which can cause distress, poverty and ill health due to lack of shelter.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Shortage of clean water </a:t>
                      </a:r>
                      <a:r>
                        <a:rPr lang="en-GB" sz="800" dirty="0">
                          <a:latin typeface="+mn-lt"/>
                        </a:rPr>
                        <a:t>and </a:t>
                      </a:r>
                      <a:r>
                        <a:rPr lang="en-GB" sz="800" b="1" dirty="0">
                          <a:latin typeface="+mn-lt"/>
                        </a:rPr>
                        <a:t>lack of proper sanitation </a:t>
                      </a:r>
                      <a:r>
                        <a:rPr lang="en-GB" sz="800" dirty="0">
                          <a:latin typeface="+mn-lt"/>
                        </a:rPr>
                        <a:t>makes it easier for diseases to spread.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 dirty="0">
                          <a:latin typeface="+mn-lt"/>
                        </a:rPr>
                        <a:t>Businesses are damaged </a:t>
                      </a:r>
                      <a:r>
                        <a:rPr lang="en-GB" sz="800" dirty="0">
                          <a:latin typeface="+mn-lt"/>
                        </a:rPr>
                        <a:t>or destroyed causing employment.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>
                          <a:latin typeface="+mn-lt"/>
                        </a:rPr>
                        <a:t>Shortage of food as </a:t>
                      </a:r>
                      <a:r>
                        <a:rPr lang="en-GB" sz="800" b="1" dirty="0">
                          <a:latin typeface="+mn-lt"/>
                        </a:rPr>
                        <a:t>crops are damaged</a:t>
                      </a:r>
                      <a:r>
                        <a:rPr lang="en-GB" sz="800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70514"/>
                  </a:ext>
                </a:extLst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7602" t="8260" r="15208" b="15098"/>
          <a:stretch/>
        </p:blipFill>
        <p:spPr>
          <a:xfrm rot="1382557">
            <a:off x="5996380" y="5052438"/>
            <a:ext cx="439300" cy="26123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0795644-4000-4D39-AF1C-2083D97F3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84017"/>
              </p:ext>
            </p:extLst>
          </p:nvPr>
        </p:nvGraphicFramePr>
        <p:xfrm>
          <a:off x="6497415" y="3314"/>
          <a:ext cx="3408582" cy="1892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291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704291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1992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strike="noStrike" dirty="0"/>
                        <a:t> Case Study:</a:t>
                      </a:r>
                      <a:r>
                        <a:rPr lang="en-GB" sz="800" b="1" strike="noStrike" baseline="0" dirty="0"/>
                        <a:t>  UK </a:t>
                      </a:r>
                      <a:r>
                        <a:rPr lang="en-GB" sz="800" b="1" strike="noStrike" baseline="0" dirty="0" smtClean="0"/>
                        <a:t>Somerset Levels 2014</a:t>
                      </a:r>
                      <a:endParaRPr lang="en-GB" sz="800" b="1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384194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800" b="1" dirty="0" smtClean="0"/>
                        <a:t>Causes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800" dirty="0" smtClean="0"/>
                        <a:t>It was the wettest January since records began in 1910.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About 350mm of rain fell in January and February.  High tides and storm surges swept water up the rivers.  Rivers had not been dredged for at least 20 years. </a:t>
                      </a:r>
                      <a:endParaRPr lang="en-GB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7814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800" b="1" dirty="0" smtClean="0"/>
                        <a:t>Effect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700" b="0" dirty="0" smtClean="0"/>
                        <a:t>Over 600 homes</a:t>
                      </a:r>
                      <a:r>
                        <a:rPr lang="en-GB" sz="700" b="0" baseline="0" dirty="0" smtClean="0"/>
                        <a:t> flooded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 smtClean="0"/>
                        <a:t>Villages, roads and railways cut off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 smtClean="0"/>
                        <a:t>£10 million in damages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 smtClean="0"/>
                        <a:t>Floodwater contaminated with chemicals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700" b="0" baseline="0" dirty="0" smtClean="0"/>
                        <a:t>Farmland flooded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 smtClean="0">
                          <a:latin typeface="+mn-lt"/>
                        </a:rPr>
                        <a:t>Management</a:t>
                      </a:r>
                      <a:endParaRPr lang="en-GB" sz="800" b="1" dirty="0"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Rivers Tone and Parratt were dredged.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Road levels raised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flood defences built.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River banks raised and strengthened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>
                          <a:latin typeface="+mn-lt"/>
                        </a:rPr>
                        <a:t>£20 million flood action plan</a:t>
                      </a:r>
                      <a:endParaRPr lang="en-GB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FB1A126-B42A-4B2A-9E5F-8D2B2CDC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12086"/>
              </p:ext>
            </p:extLst>
          </p:nvPr>
        </p:nvGraphicFramePr>
        <p:xfrm>
          <a:off x="6505617" y="1849129"/>
          <a:ext cx="3400383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383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</a:tblGrid>
              <a:tr h="19320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What is Climate Change?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317162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/>
                        <a:t>Climate change is a large-scale, long-term shift in the planet's weather patterns or average temperatures. Earth has had tropical climates and ice ages many times in its 4.5 billion years.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9383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AE0CB9C-9BF6-4EBF-A4FB-5B96C58A6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13233"/>
              </p:ext>
            </p:extLst>
          </p:nvPr>
        </p:nvGraphicFramePr>
        <p:xfrm>
          <a:off x="6513822" y="2519689"/>
          <a:ext cx="3392175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5211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  <a:gridCol w="2586964">
                  <a:extLst>
                    <a:ext uri="{9D8B030D-6E8A-4147-A177-3AD203B41FA5}">
                      <a16:colId xmlns:a16="http://schemas.microsoft.com/office/drawing/2014/main" val="2876715182"/>
                    </a:ext>
                  </a:extLst>
                </a:gridCol>
              </a:tblGrid>
              <a:tr h="1903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Recent Evidence</a:t>
                      </a:r>
                      <a:r>
                        <a:rPr lang="en-GB" sz="800" baseline="0" dirty="0"/>
                        <a:t> for climate change.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r>
                        <a:rPr lang="en-GB" sz="800" b="1" dirty="0"/>
                        <a:t>Global</a:t>
                      </a:r>
                      <a:r>
                        <a:rPr lang="en-GB" sz="800" b="1" baseline="0" dirty="0"/>
                        <a:t> temperature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aseline="0" dirty="0"/>
                        <a:t>Average global temperatures have increased by more than </a:t>
                      </a:r>
                      <a:r>
                        <a:rPr lang="en-GB" sz="800" b="1" baseline="0" dirty="0"/>
                        <a:t>0.6°C since 1950</a:t>
                      </a:r>
                      <a:r>
                        <a:rPr lang="en-GB" sz="800" baseline="0" dirty="0"/>
                        <a:t>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1012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r>
                        <a:rPr lang="en-GB" sz="800" b="1" dirty="0"/>
                        <a:t>Ice</a:t>
                      </a:r>
                      <a:r>
                        <a:rPr lang="en-GB" sz="800" b="1" baseline="0" dirty="0"/>
                        <a:t> sheets &amp; glaciers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Many of the world’s glaciers and ice sheets are melting.</a:t>
                      </a:r>
                      <a:r>
                        <a:rPr lang="en-GB" sz="800" baseline="0" dirty="0"/>
                        <a:t> E.g. the Arctic sea ice has declined by </a:t>
                      </a:r>
                      <a:r>
                        <a:rPr lang="en-GB" sz="800" b="1" baseline="0" dirty="0"/>
                        <a:t>10% in 30 years</a:t>
                      </a:r>
                      <a:r>
                        <a:rPr lang="en-GB" sz="800" baseline="0" dirty="0"/>
                        <a:t>.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53325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r>
                        <a:rPr lang="en-GB" sz="800" b="1" dirty="0"/>
                        <a:t>Sea Level Change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Average global </a:t>
                      </a:r>
                      <a:r>
                        <a:rPr lang="en-GB" sz="800" b="1" dirty="0"/>
                        <a:t>sea level has risen by 10-20cms </a:t>
                      </a:r>
                      <a:r>
                        <a:rPr lang="en-GB" sz="800" dirty="0"/>
                        <a:t>in the past 100 years. This is due to the additional water from ice and thermal expansion.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3937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D540821-936A-425B-ABD0-31F98F030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50469"/>
              </p:ext>
            </p:extLst>
          </p:nvPr>
        </p:nvGraphicFramePr>
        <p:xfrm>
          <a:off x="6496050" y="4620499"/>
          <a:ext cx="340994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966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  <a:gridCol w="2782983">
                  <a:extLst>
                    <a:ext uri="{9D8B030D-6E8A-4147-A177-3AD203B41FA5}">
                      <a16:colId xmlns:a16="http://schemas.microsoft.com/office/drawing/2014/main" val="965224573"/>
                    </a:ext>
                  </a:extLst>
                </a:gridCol>
              </a:tblGrid>
              <a:tr h="1848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Evidence of natural</a:t>
                      </a:r>
                      <a:r>
                        <a:rPr lang="en-GB" sz="800" baseline="0" dirty="0"/>
                        <a:t> change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290409">
                <a:tc>
                  <a:txBody>
                    <a:bodyPr/>
                    <a:lstStyle/>
                    <a:p>
                      <a:r>
                        <a:rPr lang="en-GB" sz="800" b="1" dirty="0"/>
                        <a:t>Orbital Changes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Some </a:t>
                      </a:r>
                      <a:r>
                        <a:rPr lang="en-GB" sz="800" baseline="0" dirty="0"/>
                        <a:t>argue that climate change is linked to how the Earth orbits the Sun, and the way it wobbles and tilts as it does it. 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76984"/>
                  </a:ext>
                </a:extLst>
              </a:tr>
              <a:tr h="2904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Sun Spots</a:t>
                      </a:r>
                      <a:endParaRPr lang="en-GB" sz="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Dark spots on the Sun are called Sun spots. They increase the </a:t>
                      </a:r>
                      <a:r>
                        <a:rPr lang="en-GB" sz="800" b="1" dirty="0"/>
                        <a:t>amount of energy Earth receives </a:t>
                      </a:r>
                      <a:r>
                        <a:rPr lang="en-GB" sz="800" dirty="0"/>
                        <a:t>from the Sun.</a:t>
                      </a:r>
                      <a:r>
                        <a:rPr lang="en-GB" sz="800" baseline="0" dirty="0"/>
                        <a:t> 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25911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Volcanic Eruptions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Volcanoes release</a:t>
                      </a:r>
                      <a:r>
                        <a:rPr lang="en-GB" sz="800" baseline="0" dirty="0"/>
                        <a:t> large amounts of </a:t>
                      </a:r>
                      <a:r>
                        <a:rPr lang="en-GB" sz="800" b="1" baseline="0" dirty="0"/>
                        <a:t>dust containing gases</a:t>
                      </a:r>
                      <a:r>
                        <a:rPr lang="en-GB" sz="800" baseline="0" dirty="0"/>
                        <a:t>. These can </a:t>
                      </a:r>
                      <a:r>
                        <a:rPr lang="en-GB" sz="800" b="1" baseline="0" dirty="0"/>
                        <a:t>block sunlight </a:t>
                      </a:r>
                      <a:r>
                        <a:rPr lang="en-GB" sz="800" baseline="0" dirty="0"/>
                        <a:t>and results in cooler temperatures.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6256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441E285-FD19-463F-8A11-D04CD1279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5499"/>
              </p:ext>
            </p:extLst>
          </p:nvPr>
        </p:nvGraphicFramePr>
        <p:xfrm>
          <a:off x="6496129" y="3843793"/>
          <a:ext cx="3400382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382">
                  <a:extLst>
                    <a:ext uri="{9D8B030D-6E8A-4147-A177-3AD203B41FA5}">
                      <a16:colId xmlns:a16="http://schemas.microsoft.com/office/drawing/2014/main" val="4107558010"/>
                    </a:ext>
                  </a:extLst>
                </a:gridCol>
              </a:tblGrid>
              <a:tr h="181491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/>
                        <a:t>Enhanced Greenhouse Effect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9887"/>
                  </a:ext>
                </a:extLst>
              </a:tr>
              <a:tr h="49262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</a:rPr>
                        <a:t>Recently there has been an increase in </a:t>
                      </a:r>
                      <a:r>
                        <a:rPr lang="en-GB" sz="800" b="1" dirty="0">
                          <a:effectLst/>
                        </a:rPr>
                        <a:t>humans burning fossil fuels </a:t>
                      </a:r>
                      <a:r>
                        <a:rPr lang="en-GB" sz="800" dirty="0">
                          <a:effectLst/>
                        </a:rPr>
                        <a:t>for energy. These fuels (gas, coal and oil) emit </a:t>
                      </a:r>
                      <a:r>
                        <a:rPr lang="en-GB" sz="800" b="1" dirty="0">
                          <a:effectLst/>
                        </a:rPr>
                        <a:t>greenhouse gases</a:t>
                      </a:r>
                      <a:r>
                        <a:rPr lang="en-GB" sz="800" dirty="0">
                          <a:effectLst/>
                        </a:rPr>
                        <a:t>. This is making the Earth’s atmosphere thicker, therefore trapping more solar radiation and causing </a:t>
                      </a:r>
                      <a:r>
                        <a:rPr lang="en-GB" sz="800" b="1" dirty="0">
                          <a:effectLst/>
                        </a:rPr>
                        <a:t>less to be reflected</a:t>
                      </a:r>
                      <a:r>
                        <a:rPr lang="en-GB" sz="800" dirty="0">
                          <a:effectLst/>
                        </a:rPr>
                        <a:t>. As a result, the Earth is becoming warmer.</a:t>
                      </a:r>
                      <a:endParaRPr lang="en-GB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938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B35FAB-E2EA-453F-A5D7-DA9A86A89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74678"/>
              </p:ext>
            </p:extLst>
          </p:nvPr>
        </p:nvGraphicFramePr>
        <p:xfrm>
          <a:off x="6504252" y="5832613"/>
          <a:ext cx="3401750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0875">
                  <a:extLst>
                    <a:ext uri="{9D8B030D-6E8A-4147-A177-3AD203B41FA5}">
                      <a16:colId xmlns:a16="http://schemas.microsoft.com/office/drawing/2014/main" val="89173792"/>
                    </a:ext>
                  </a:extLst>
                </a:gridCol>
                <a:gridCol w="1700875">
                  <a:extLst>
                    <a:ext uri="{9D8B030D-6E8A-4147-A177-3AD203B41FA5}">
                      <a16:colId xmlns:a16="http://schemas.microsoft.com/office/drawing/2014/main" val="1810694972"/>
                    </a:ext>
                  </a:extLst>
                </a:gridCol>
              </a:tblGrid>
              <a:tr h="1733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Managing Climate Change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48221"/>
                  </a:ext>
                </a:extLst>
              </a:tr>
              <a:tr h="359993">
                <a:tc>
                  <a:txBody>
                    <a:bodyPr/>
                    <a:lstStyle/>
                    <a:p>
                      <a:r>
                        <a:rPr lang="en-GB" sz="700" b="1" dirty="0"/>
                        <a:t>Carbon Capture</a:t>
                      </a:r>
                    </a:p>
                    <a:p>
                      <a:pPr algn="ctr"/>
                      <a:r>
                        <a:rPr lang="en-GB" sz="700" dirty="0"/>
                        <a:t>This involves new technology designed to reduce climate change.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Planting Trees</a:t>
                      </a:r>
                    </a:p>
                    <a:p>
                      <a:pPr algn="ctr"/>
                      <a:r>
                        <a:rPr lang="en-GB" sz="700" dirty="0"/>
                        <a:t>Planting trees increase the amount of carbon is absorbed from atmosphere.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43181"/>
                  </a:ext>
                </a:extLst>
              </a:tr>
              <a:tr h="359993">
                <a:tc>
                  <a:txBody>
                    <a:bodyPr/>
                    <a:lstStyle/>
                    <a:p>
                      <a:r>
                        <a:rPr lang="en-GB" sz="700" b="1" dirty="0"/>
                        <a:t>International Agreements</a:t>
                      </a:r>
                    </a:p>
                    <a:p>
                      <a:pPr algn="ctr"/>
                      <a:r>
                        <a:rPr lang="en-GB" sz="700" dirty="0"/>
                        <a:t>Countries aim to cut emissions by signing international deals and by setting targets.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Renewable Energy</a:t>
                      </a:r>
                    </a:p>
                    <a:p>
                      <a:pPr algn="ctr"/>
                      <a:r>
                        <a:rPr lang="en-GB" sz="700" dirty="0"/>
                        <a:t>Replacing fossil fuels based energy with clean/natural sources of energy.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75174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0009D34E-4D3A-480B-AC63-F8C93EF4092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078">
            <a:off x="9391030" y="50781"/>
            <a:ext cx="434472" cy="2837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EF0391-0687-44EE-BFBD-CFE6AC817B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185">
            <a:off x="37948" y="4076592"/>
            <a:ext cx="354023" cy="326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4" y="1725798"/>
            <a:ext cx="353105" cy="45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29" y="5796674"/>
            <a:ext cx="308299" cy="380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23" y="3730475"/>
            <a:ext cx="336588" cy="387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3" y="2922294"/>
            <a:ext cx="472517" cy="3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3445</TotalTime>
  <Words>2104</Words>
  <Application>Microsoft Office PowerPoint</Application>
  <PresentationFormat>A4 Paper (210x297 mm)</PresentationFormat>
  <Paragraphs>215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Newbury</dc:creator>
  <cp:lastModifiedBy>Barnett Suzanne Miss</cp:lastModifiedBy>
  <cp:revision>65</cp:revision>
  <cp:lastPrinted>2018-09-28T07:16:57Z</cp:lastPrinted>
  <dcterms:created xsi:type="dcterms:W3CDTF">2016-08-23T18:34:33Z</dcterms:created>
  <dcterms:modified xsi:type="dcterms:W3CDTF">2020-10-14T07:57:53Z</dcterms:modified>
</cp:coreProperties>
</file>