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1" autoAdjust="0"/>
    <p:restoredTop sz="94660"/>
  </p:normalViewPr>
  <p:slideViewPr>
    <p:cSldViewPr snapToGrid="0">
      <p:cViewPr>
        <p:scale>
          <a:sx n="70" d="100"/>
          <a:sy n="70" d="100"/>
        </p:scale>
        <p:origin x="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76647-18D8-4235-A40D-5813859AE38E}"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A6B2982A-A573-44FA-97C5-7F7A37D159B7}">
      <dgm:prSet phldrT="[Text]"/>
      <dgm:spPr>
        <a:solidFill>
          <a:schemeClr val="bg1"/>
        </a:solidFill>
      </dgm:spPr>
      <dgm:t>
        <a:bodyPr/>
        <a:lstStyle/>
        <a:p>
          <a:endParaRPr lang="en-US" b="1" dirty="0">
            <a:solidFill>
              <a:sysClr val="windowText" lastClr="000000"/>
            </a:solidFill>
            <a:latin typeface="Corbel" panose="020B0503020204020204" pitchFamily="34" charset="0"/>
          </a:endParaRPr>
        </a:p>
      </dgm:t>
    </dgm:pt>
    <dgm:pt modelId="{7E2DFF8E-91C7-4EED-A3C1-CABBA7DE705A}" type="parTrans" cxnId="{B6520272-E709-46A4-9162-C72BE984B99E}">
      <dgm:prSet/>
      <dgm:spPr/>
      <dgm:t>
        <a:bodyPr/>
        <a:lstStyle/>
        <a:p>
          <a:endParaRPr lang="en-US"/>
        </a:p>
      </dgm:t>
    </dgm:pt>
    <dgm:pt modelId="{CF174C51-5722-4FBD-853B-B90863318736}" type="sibTrans" cxnId="{B6520272-E709-46A4-9162-C72BE984B99E}">
      <dgm:prSet/>
      <dgm:spPr/>
      <dgm:t>
        <a:bodyPr/>
        <a:lstStyle/>
        <a:p>
          <a:endParaRPr lang="en-US"/>
        </a:p>
      </dgm:t>
    </dgm:pt>
    <dgm:pt modelId="{265CA689-BDE2-477E-9E86-16A01D70C4AA}">
      <dgm:prSet phldrT="[Text]" custT="1"/>
      <dgm:spPr>
        <a:solidFill>
          <a:schemeClr val="accent1">
            <a:lumMod val="20000"/>
            <a:lumOff val="80000"/>
          </a:schemeClr>
        </a:solidFill>
      </dgm:spPr>
      <dgm:t>
        <a:bodyPr anchor="ctr"/>
        <a:lstStyle/>
        <a:p>
          <a:pPr algn="ctr"/>
          <a:r>
            <a:rPr lang="en-US" sz="1000" b="0" dirty="0" smtClean="0">
              <a:solidFill>
                <a:sysClr val="windowText" lastClr="000000"/>
              </a:solidFill>
              <a:latin typeface="Corbel" panose="020B0503020204020204" pitchFamily="34" charset="0"/>
            </a:rPr>
            <a:t>Kenya’s population is growing rapidly. Most of its population live in the cooler and wetter areas. The capital Nairobi is home to 3.5 million people.  The population is very unequal. 60% of the people in Nairobi live in slums. </a:t>
          </a:r>
          <a:endParaRPr lang="en-US" sz="1000" b="0" dirty="0">
            <a:solidFill>
              <a:sysClr val="windowText" lastClr="000000"/>
            </a:solidFill>
            <a:latin typeface="Corbel" panose="020B0503020204020204" pitchFamily="34" charset="0"/>
          </a:endParaRPr>
        </a:p>
      </dgm:t>
    </dgm:pt>
    <dgm:pt modelId="{CA074E4D-34F4-4E0A-8FB0-94F01348FA7E}" type="parTrans" cxnId="{5B5E9158-955C-4973-959F-6A352A04C956}">
      <dgm:prSet/>
      <dgm:spPr>
        <a:ln>
          <a:solidFill>
            <a:schemeClr val="tx1"/>
          </a:solidFill>
        </a:ln>
      </dgm:spPr>
      <dgm:t>
        <a:bodyPr/>
        <a:lstStyle/>
        <a:p>
          <a:endParaRPr lang="en-US"/>
        </a:p>
      </dgm:t>
    </dgm:pt>
    <dgm:pt modelId="{0EAD264D-DACB-4AD3-98CD-295CCBAE817C}" type="sibTrans" cxnId="{5B5E9158-955C-4973-959F-6A352A04C956}">
      <dgm:prSet/>
      <dgm:spPr/>
      <dgm:t>
        <a:bodyPr/>
        <a:lstStyle/>
        <a:p>
          <a:endParaRPr lang="en-US"/>
        </a:p>
      </dgm:t>
    </dgm:pt>
    <dgm:pt modelId="{16CF9C85-DC4A-42C3-9D4A-95AD68EC7D1F}">
      <dgm:prSet phldrT="[Text]" custT="1"/>
      <dgm:spPr>
        <a:solidFill>
          <a:schemeClr val="accent1">
            <a:lumMod val="20000"/>
            <a:lumOff val="80000"/>
          </a:schemeClr>
        </a:solidFill>
      </dgm:spPr>
      <dgm:t>
        <a:bodyPr anchor="ctr"/>
        <a:lstStyle/>
        <a:p>
          <a:pPr algn="ctr"/>
          <a:r>
            <a:rPr lang="en-US" sz="1000" b="0" dirty="0" smtClean="0">
              <a:solidFill>
                <a:sysClr val="windowText" lastClr="000000"/>
              </a:solidFill>
              <a:latin typeface="Corbel" panose="020B0503020204020204" pitchFamily="34" charset="0"/>
            </a:rPr>
            <a:t>Africa’s history is still impacting it today. During colonisation European countries took over and ruled many countries in Africa. They often took natural resources like gold and diamonds. At the end of colonisation Africa was carved into 54 countries forcing different ethnic groups together which has caused lots of conflict. </a:t>
          </a:r>
          <a:endParaRPr lang="en-US" sz="1000" b="0" dirty="0">
            <a:solidFill>
              <a:sysClr val="windowText" lastClr="000000"/>
            </a:solidFill>
            <a:latin typeface="Corbel" panose="020B0503020204020204" pitchFamily="34" charset="0"/>
          </a:endParaRPr>
        </a:p>
      </dgm:t>
    </dgm:pt>
    <dgm:pt modelId="{8F39784C-9C86-4BD5-B5C6-A12C53897D88}" type="parTrans" cxnId="{946CC425-CD60-4C81-882A-EB48195E30B6}">
      <dgm:prSet/>
      <dgm:spPr>
        <a:ln>
          <a:solidFill>
            <a:schemeClr val="tx1"/>
          </a:solidFill>
        </a:ln>
      </dgm:spPr>
      <dgm:t>
        <a:bodyPr/>
        <a:lstStyle/>
        <a:p>
          <a:endParaRPr lang="en-US"/>
        </a:p>
      </dgm:t>
    </dgm:pt>
    <dgm:pt modelId="{5E852A82-5A2C-4DCB-91CE-88C0AC4847A4}" type="sibTrans" cxnId="{946CC425-CD60-4C81-882A-EB48195E30B6}">
      <dgm:prSet/>
      <dgm:spPr/>
      <dgm:t>
        <a:bodyPr/>
        <a:lstStyle/>
        <a:p>
          <a:endParaRPr lang="en-US"/>
        </a:p>
      </dgm:t>
    </dgm:pt>
    <dgm:pt modelId="{3890D665-7E99-43AA-8577-64DF15FD34CD}">
      <dgm:prSet phldrT="[Text]" custT="1"/>
      <dgm:spPr>
        <a:solidFill>
          <a:schemeClr val="accent1">
            <a:lumMod val="20000"/>
            <a:lumOff val="80000"/>
          </a:schemeClr>
        </a:solidFill>
      </dgm:spPr>
      <dgm:t>
        <a:bodyPr anchor="ctr"/>
        <a:lstStyle/>
        <a:p>
          <a:pPr algn="ctr"/>
          <a:r>
            <a:rPr lang="en-US" sz="1000" b="0" dirty="0" smtClean="0">
              <a:solidFill>
                <a:schemeClr val="tx1"/>
              </a:solidFill>
              <a:latin typeface="Corbel" panose="020B0503020204020204" pitchFamily="34" charset="0"/>
            </a:rPr>
            <a:t>Africa is home to lakes, mountains, rivers, volcanoes, rainforests, deserts, savanna’s and semi-deserts. Africa’s climate changes depending on where you are within the continent. </a:t>
          </a:r>
          <a:endParaRPr lang="en-US" sz="1000" b="0" dirty="0">
            <a:solidFill>
              <a:schemeClr val="tx1"/>
            </a:solidFill>
            <a:latin typeface="Corbel" panose="020B0503020204020204" pitchFamily="34" charset="0"/>
          </a:endParaRPr>
        </a:p>
      </dgm:t>
    </dgm:pt>
    <dgm:pt modelId="{1CE69CA8-3F96-4810-B5CF-8718C80763A5}" type="parTrans" cxnId="{BB1F3362-35FC-4E7E-A048-88712B41D2B7}">
      <dgm:prSet/>
      <dgm:spPr>
        <a:ln>
          <a:solidFill>
            <a:schemeClr val="tx1"/>
          </a:solidFill>
        </a:ln>
      </dgm:spPr>
      <dgm:t>
        <a:bodyPr/>
        <a:lstStyle/>
        <a:p>
          <a:endParaRPr lang="en-US"/>
        </a:p>
      </dgm:t>
    </dgm:pt>
    <dgm:pt modelId="{48789C72-62D0-40AA-AE87-B4EDACC9C07B}" type="sibTrans" cxnId="{BB1F3362-35FC-4E7E-A048-88712B41D2B7}">
      <dgm:prSet/>
      <dgm:spPr/>
      <dgm:t>
        <a:bodyPr/>
        <a:lstStyle/>
        <a:p>
          <a:endParaRPr lang="en-US"/>
        </a:p>
      </dgm:t>
    </dgm:pt>
    <dgm:pt modelId="{CDEBA725-DE87-4167-B6EC-0F7ED1938787}">
      <dgm:prSet custT="1"/>
      <dgm:spPr>
        <a:solidFill>
          <a:schemeClr val="accent1">
            <a:lumMod val="20000"/>
            <a:lumOff val="80000"/>
          </a:schemeClr>
        </a:solidFill>
      </dgm:spPr>
      <dgm:t>
        <a:bodyPr/>
        <a:lstStyle/>
        <a:p>
          <a:r>
            <a:rPr lang="en-GB" sz="1000" b="0" dirty="0" smtClean="0">
              <a:solidFill>
                <a:schemeClr val="tx1"/>
              </a:solidFill>
              <a:latin typeface="Corbel" panose="020B0503020204020204" pitchFamily="34" charset="0"/>
            </a:rPr>
            <a:t>Drought in Africa is made worse by climate change meaning that it is very hard to stop droughts but lots can be done to help people who are experiencing it such as fixing faulty pipes, helping farmers to grow crops that need less water and buying food from other countries.   </a:t>
          </a:r>
          <a:endParaRPr lang="en-GB" sz="1000" b="0" dirty="0">
            <a:solidFill>
              <a:schemeClr val="tx1"/>
            </a:solidFill>
            <a:latin typeface="Corbel" panose="020B0503020204020204" pitchFamily="34" charset="0"/>
          </a:endParaRPr>
        </a:p>
      </dgm:t>
    </dgm:pt>
    <dgm:pt modelId="{3F633449-DA0B-4025-B95E-29DAD9C3A2DC}" type="parTrans" cxnId="{DC66F9E7-BEE4-4918-B5C8-4CA97D05C4B5}">
      <dgm:prSet/>
      <dgm:spPr>
        <a:ln>
          <a:solidFill>
            <a:schemeClr val="tx1"/>
          </a:solidFill>
        </a:ln>
      </dgm:spPr>
      <dgm:t>
        <a:bodyPr/>
        <a:lstStyle/>
        <a:p>
          <a:endParaRPr lang="en-GB"/>
        </a:p>
      </dgm:t>
    </dgm:pt>
    <dgm:pt modelId="{BB8678F7-252A-462F-BB71-1F1D2665AB46}" type="sibTrans" cxnId="{DC66F9E7-BEE4-4918-B5C8-4CA97D05C4B5}">
      <dgm:prSet/>
      <dgm:spPr/>
      <dgm:t>
        <a:bodyPr/>
        <a:lstStyle/>
        <a:p>
          <a:endParaRPr lang="en-GB"/>
        </a:p>
      </dgm:t>
    </dgm:pt>
    <dgm:pt modelId="{59ED8E5C-33B0-44F3-88E0-4A0463FFF3A4}">
      <dgm:prSet custT="1"/>
      <dgm:spPr>
        <a:solidFill>
          <a:schemeClr val="accent1">
            <a:lumMod val="20000"/>
            <a:lumOff val="80000"/>
          </a:schemeClr>
        </a:solidFill>
      </dgm:spPr>
      <dgm:t>
        <a:bodyPr/>
        <a:lstStyle/>
        <a:p>
          <a:r>
            <a:rPr lang="en-GB" sz="1000" dirty="0" smtClean="0">
              <a:solidFill>
                <a:schemeClr val="tx1"/>
              </a:solidFill>
              <a:latin typeface="Corbel" panose="020B0503020204020204" pitchFamily="34" charset="0"/>
            </a:rPr>
            <a:t>Drought is very common in Africa. Around half of all countries in Africa have experienced below average rainfall in recent years and around 6 are experiencing extreme droughts. </a:t>
          </a:r>
          <a:endParaRPr lang="en-GB" sz="1000" dirty="0">
            <a:solidFill>
              <a:schemeClr val="tx1"/>
            </a:solidFill>
            <a:latin typeface="Corbel" panose="020B0503020204020204" pitchFamily="34" charset="0"/>
          </a:endParaRPr>
        </a:p>
      </dgm:t>
    </dgm:pt>
    <dgm:pt modelId="{AE0D2978-1CB1-454D-9CE2-29D37A5B5B7A}" type="parTrans" cxnId="{BC05C7A4-219A-4478-A2EA-8EFE1A45E490}">
      <dgm:prSet/>
      <dgm:spPr>
        <a:ln>
          <a:solidFill>
            <a:schemeClr val="tx1"/>
          </a:solidFill>
        </a:ln>
      </dgm:spPr>
      <dgm:t>
        <a:bodyPr/>
        <a:lstStyle/>
        <a:p>
          <a:endParaRPr lang="en-GB"/>
        </a:p>
      </dgm:t>
    </dgm:pt>
    <dgm:pt modelId="{372FC46A-846E-4FE1-8E4F-C6C0A9454E61}" type="sibTrans" cxnId="{BC05C7A4-219A-4478-A2EA-8EFE1A45E490}">
      <dgm:prSet/>
      <dgm:spPr/>
      <dgm:t>
        <a:bodyPr/>
        <a:lstStyle/>
        <a:p>
          <a:endParaRPr lang="en-GB"/>
        </a:p>
      </dgm:t>
    </dgm:pt>
    <dgm:pt modelId="{C732D73B-7BE6-44A0-B8C2-1416C9B915B4}">
      <dgm:prSet custT="1"/>
      <dgm:spPr>
        <a:solidFill>
          <a:schemeClr val="accent1">
            <a:lumMod val="20000"/>
            <a:lumOff val="80000"/>
          </a:schemeClr>
        </a:solidFill>
      </dgm:spPr>
      <dgm:t>
        <a:bodyPr/>
        <a:lstStyle/>
        <a:p>
          <a:pPr algn="ctr"/>
          <a:r>
            <a:rPr lang="en-GB" sz="1000" dirty="0" smtClean="0">
              <a:solidFill>
                <a:schemeClr val="tx1"/>
              </a:solidFill>
              <a:latin typeface="Corbel" panose="020B0503020204020204" pitchFamily="34" charset="0"/>
            </a:rPr>
            <a:t>Africa is one of the 7 continents. It is the 2</a:t>
          </a:r>
          <a:r>
            <a:rPr lang="en-GB" sz="1000" baseline="30000" dirty="0" smtClean="0">
              <a:solidFill>
                <a:schemeClr val="tx1"/>
              </a:solidFill>
              <a:latin typeface="Corbel" panose="020B0503020204020204" pitchFamily="34" charset="0"/>
            </a:rPr>
            <a:t>nd</a:t>
          </a:r>
          <a:r>
            <a:rPr lang="en-GB" sz="1000" dirty="0" smtClean="0">
              <a:solidFill>
                <a:schemeClr val="tx1"/>
              </a:solidFill>
              <a:latin typeface="Corbel" panose="020B0503020204020204" pitchFamily="34" charset="0"/>
            </a:rPr>
            <a:t> largest by size and has the most countries within it (54). It also has the 2</a:t>
          </a:r>
          <a:r>
            <a:rPr lang="en-GB" sz="1000" baseline="30000" dirty="0" smtClean="0">
              <a:solidFill>
                <a:schemeClr val="tx1"/>
              </a:solidFill>
              <a:latin typeface="Corbel" panose="020B0503020204020204" pitchFamily="34" charset="0"/>
            </a:rPr>
            <a:t>nd</a:t>
          </a:r>
          <a:r>
            <a:rPr lang="en-GB" sz="1000" dirty="0" smtClean="0">
              <a:solidFill>
                <a:schemeClr val="tx1"/>
              </a:solidFill>
              <a:latin typeface="Corbel" panose="020B0503020204020204" pitchFamily="34" charset="0"/>
            </a:rPr>
            <a:t> largest population.</a:t>
          </a:r>
          <a:endParaRPr lang="en-GB" sz="1000" dirty="0">
            <a:solidFill>
              <a:schemeClr val="tx1"/>
            </a:solidFill>
            <a:latin typeface="Corbel" panose="020B0503020204020204" pitchFamily="34" charset="0"/>
          </a:endParaRPr>
        </a:p>
      </dgm:t>
    </dgm:pt>
    <dgm:pt modelId="{0AFDB16E-A230-49D2-83BB-EA50B18094E9}" type="sibTrans" cxnId="{87977B84-FAB9-475F-A24A-322E298DE637}">
      <dgm:prSet/>
      <dgm:spPr/>
      <dgm:t>
        <a:bodyPr/>
        <a:lstStyle/>
        <a:p>
          <a:endParaRPr lang="en-GB"/>
        </a:p>
      </dgm:t>
    </dgm:pt>
    <dgm:pt modelId="{3B2EA748-8A74-416B-B1DA-CEF937E4F442}" type="parTrans" cxnId="{87977B84-FAB9-475F-A24A-322E298DE637}">
      <dgm:prSet/>
      <dgm:spPr>
        <a:ln>
          <a:solidFill>
            <a:schemeClr val="tx1"/>
          </a:solidFill>
        </a:ln>
      </dgm:spPr>
      <dgm:t>
        <a:bodyPr/>
        <a:lstStyle/>
        <a:p>
          <a:endParaRPr lang="en-GB"/>
        </a:p>
      </dgm:t>
    </dgm:pt>
    <dgm:pt modelId="{425317F0-8E27-4D87-9EB5-60EF777DC86A}">
      <dgm:prSet custT="1"/>
      <dgm:spPr>
        <a:solidFill>
          <a:schemeClr val="accent1">
            <a:lumMod val="20000"/>
            <a:lumOff val="80000"/>
          </a:schemeClr>
        </a:solidFill>
        <a:ln>
          <a:solidFill>
            <a:schemeClr val="accent1">
              <a:lumMod val="20000"/>
              <a:lumOff val="80000"/>
            </a:schemeClr>
          </a:solidFill>
        </a:ln>
      </dgm:spPr>
      <dgm:t>
        <a:bodyPr/>
        <a:lstStyle/>
        <a:p>
          <a:r>
            <a:rPr lang="en-US" sz="1000" dirty="0" smtClean="0">
              <a:solidFill>
                <a:schemeClr val="tx1"/>
              </a:solidFill>
              <a:latin typeface="Corbel" panose="020B0503020204020204" pitchFamily="34" charset="0"/>
            </a:rPr>
            <a:t>Kenya is home to lakes, rivers, mountains, volcanoes, deserts and savanna's. It is located on the Great Rift Valley which creates volcanoes and earthquakes. Some areas of Kenya are very dry and hot all year, but some have more rainfall.</a:t>
          </a:r>
          <a:endParaRPr lang="en-US" sz="1000" dirty="0">
            <a:solidFill>
              <a:schemeClr val="tx1"/>
            </a:solidFill>
            <a:latin typeface="Corbel" panose="020B0503020204020204" pitchFamily="34" charset="0"/>
          </a:endParaRPr>
        </a:p>
      </dgm:t>
    </dgm:pt>
    <dgm:pt modelId="{E802A8EC-4C84-4A1D-BF71-6F3BB1D2FB6E}" type="parTrans" cxnId="{37E4366C-730E-4EDA-A052-956216D4E996}">
      <dgm:prSet/>
      <dgm:spPr>
        <a:ln>
          <a:solidFill>
            <a:schemeClr val="tx1"/>
          </a:solidFill>
        </a:ln>
      </dgm:spPr>
      <dgm:t>
        <a:bodyPr/>
        <a:lstStyle/>
        <a:p>
          <a:endParaRPr lang="en-US"/>
        </a:p>
      </dgm:t>
    </dgm:pt>
    <dgm:pt modelId="{F9908828-964B-47D5-982C-14F9B5C4FDB6}" type="sibTrans" cxnId="{37E4366C-730E-4EDA-A052-956216D4E996}">
      <dgm:prSet/>
      <dgm:spPr/>
      <dgm:t>
        <a:bodyPr/>
        <a:lstStyle/>
        <a:p>
          <a:endParaRPr lang="en-US"/>
        </a:p>
      </dgm:t>
    </dgm:pt>
    <dgm:pt modelId="{66D95DFE-BB7F-4A97-AAB8-A13657D92605}">
      <dgm:prSet custT="1"/>
      <dgm:spPr>
        <a:solidFill>
          <a:schemeClr val="accent1">
            <a:lumMod val="20000"/>
            <a:lumOff val="80000"/>
          </a:schemeClr>
        </a:solidFill>
        <a:ln>
          <a:solidFill>
            <a:schemeClr val="accent1">
              <a:lumMod val="20000"/>
              <a:lumOff val="80000"/>
            </a:schemeClr>
          </a:solidFill>
        </a:ln>
      </dgm:spPr>
      <dgm:t>
        <a:bodyPr/>
        <a:lstStyle/>
        <a:p>
          <a:r>
            <a:rPr lang="en-US" sz="1000" dirty="0" smtClean="0">
              <a:solidFill>
                <a:schemeClr val="tx1"/>
              </a:solidFill>
              <a:latin typeface="Corbel" panose="020B0503020204020204" pitchFamily="34" charset="0"/>
            </a:rPr>
            <a:t>Kenya is a very popular tourist destination. In 2018 over 2 million people visited Kenya, mainly for Safaris. Tourism can create conflict between different groups such as local people, the government and the animals. </a:t>
          </a:r>
          <a:endParaRPr lang="en-US" sz="1000" dirty="0">
            <a:solidFill>
              <a:schemeClr val="tx1"/>
            </a:solidFill>
            <a:latin typeface="Corbel" panose="020B0503020204020204" pitchFamily="34" charset="0"/>
          </a:endParaRPr>
        </a:p>
      </dgm:t>
    </dgm:pt>
    <dgm:pt modelId="{D02F4BCE-126E-448C-A2E8-463F7B00C585}" type="parTrans" cxnId="{73CEAD6B-B112-4499-AC40-4E0545959BFE}">
      <dgm:prSet>
        <dgm:style>
          <a:lnRef idx="1">
            <a:schemeClr val="dk1"/>
          </a:lnRef>
          <a:fillRef idx="0">
            <a:schemeClr val="dk1"/>
          </a:fillRef>
          <a:effectRef idx="0">
            <a:schemeClr val="dk1"/>
          </a:effectRef>
          <a:fontRef idx="minor">
            <a:schemeClr val="tx1"/>
          </a:fontRef>
        </dgm:style>
      </dgm:prSet>
      <dgm:spPr>
        <a:ln w="12700"/>
      </dgm:spPr>
      <dgm:t>
        <a:bodyPr/>
        <a:lstStyle/>
        <a:p>
          <a:endParaRPr lang="en-US"/>
        </a:p>
      </dgm:t>
    </dgm:pt>
    <dgm:pt modelId="{7B447601-B35F-402A-908F-E367B31C9871}" type="sibTrans" cxnId="{73CEAD6B-B112-4499-AC40-4E0545959BFE}">
      <dgm:prSet/>
      <dgm:spPr/>
      <dgm:t>
        <a:bodyPr/>
        <a:lstStyle/>
        <a:p>
          <a:endParaRPr lang="en-US"/>
        </a:p>
      </dgm:t>
    </dgm:pt>
    <dgm:pt modelId="{FEF8EDD5-19EE-43E1-B2D7-A74E9551F66F}">
      <dgm:prSet custT="1"/>
      <dgm:spPr>
        <a:solidFill>
          <a:schemeClr val="accent1">
            <a:lumMod val="20000"/>
            <a:lumOff val="80000"/>
          </a:schemeClr>
        </a:solidFill>
      </dgm:spPr>
      <dgm:t>
        <a:bodyPr/>
        <a:lstStyle/>
        <a:p>
          <a:r>
            <a:rPr lang="en-US" sz="1000" dirty="0" smtClean="0">
              <a:solidFill>
                <a:schemeClr val="tx1"/>
              </a:solidFill>
              <a:latin typeface="Corbel" panose="020B0503020204020204" pitchFamily="34" charset="0"/>
            </a:rPr>
            <a:t>Kenya is leading the way in sustainable tourism. It is working hard to make tourism better for the local environment and local people. </a:t>
          </a:r>
          <a:endParaRPr lang="en-US" sz="1000" dirty="0">
            <a:solidFill>
              <a:schemeClr val="tx1"/>
            </a:solidFill>
            <a:latin typeface="Corbel" panose="020B0503020204020204" pitchFamily="34" charset="0"/>
          </a:endParaRPr>
        </a:p>
      </dgm:t>
    </dgm:pt>
    <dgm:pt modelId="{1F7DBE99-C95E-4DBE-9D1D-F171C11600E1}" type="parTrans" cxnId="{4EBE44D5-3C9B-4345-86B2-A255BA775269}">
      <dgm:prSet>
        <dgm:style>
          <a:lnRef idx="1">
            <a:schemeClr val="dk1"/>
          </a:lnRef>
          <a:fillRef idx="0">
            <a:schemeClr val="dk1"/>
          </a:fillRef>
          <a:effectRef idx="0">
            <a:schemeClr val="dk1"/>
          </a:effectRef>
          <a:fontRef idx="minor">
            <a:schemeClr val="tx1"/>
          </a:fontRef>
        </dgm:style>
      </dgm:prSet>
      <dgm:spPr>
        <a:ln w="12700"/>
      </dgm:spPr>
      <dgm:t>
        <a:bodyPr/>
        <a:lstStyle/>
        <a:p>
          <a:endParaRPr lang="en-US"/>
        </a:p>
      </dgm:t>
    </dgm:pt>
    <dgm:pt modelId="{0D7F5E1D-DBD6-4CCB-9F72-2C19D5B85FF8}" type="sibTrans" cxnId="{4EBE44D5-3C9B-4345-86B2-A255BA775269}">
      <dgm:prSet/>
      <dgm:spPr/>
      <dgm:t>
        <a:bodyPr/>
        <a:lstStyle/>
        <a:p>
          <a:endParaRPr lang="en-US"/>
        </a:p>
      </dgm:t>
    </dgm:pt>
    <dgm:pt modelId="{C18AA291-E457-46DA-8BF8-9855F8178307}" type="pres">
      <dgm:prSet presAssocID="{47576647-18D8-4235-A40D-5813859AE38E}" presName="cycle" presStyleCnt="0">
        <dgm:presLayoutVars>
          <dgm:chMax val="1"/>
          <dgm:dir/>
          <dgm:animLvl val="ctr"/>
          <dgm:resizeHandles val="exact"/>
        </dgm:presLayoutVars>
      </dgm:prSet>
      <dgm:spPr/>
      <dgm:t>
        <a:bodyPr/>
        <a:lstStyle/>
        <a:p>
          <a:endParaRPr lang="en-US"/>
        </a:p>
      </dgm:t>
    </dgm:pt>
    <dgm:pt modelId="{F6801DB3-46C6-40AB-A2C4-577C4D1E97FB}" type="pres">
      <dgm:prSet presAssocID="{A6B2982A-A573-44FA-97C5-7F7A37D159B7}" presName="centerShape" presStyleLbl="node0" presStyleIdx="0" presStyleCnt="1" custScaleX="47446" custScaleY="59588" custLinFactNeighborX="2291" custLinFactNeighborY="2950"/>
      <dgm:spPr>
        <a:prstGeom prst="rect">
          <a:avLst/>
        </a:prstGeom>
      </dgm:spPr>
      <dgm:t>
        <a:bodyPr/>
        <a:lstStyle/>
        <a:p>
          <a:endParaRPr lang="en-US"/>
        </a:p>
      </dgm:t>
    </dgm:pt>
    <dgm:pt modelId="{1F61FD5C-7566-494F-B2F0-D0374510F9CD}" type="pres">
      <dgm:prSet presAssocID="{CA074E4D-34F4-4E0A-8FB0-94F01348FA7E}" presName="Name9" presStyleLbl="parChTrans1D2" presStyleIdx="0" presStyleCnt="9"/>
      <dgm:spPr/>
      <dgm:t>
        <a:bodyPr/>
        <a:lstStyle/>
        <a:p>
          <a:endParaRPr lang="en-US"/>
        </a:p>
      </dgm:t>
    </dgm:pt>
    <dgm:pt modelId="{EF5C7E32-F4B8-4409-B2FA-069AA934F804}" type="pres">
      <dgm:prSet presAssocID="{CA074E4D-34F4-4E0A-8FB0-94F01348FA7E}" presName="connTx" presStyleLbl="parChTrans1D2" presStyleIdx="0" presStyleCnt="9"/>
      <dgm:spPr/>
      <dgm:t>
        <a:bodyPr/>
        <a:lstStyle/>
        <a:p>
          <a:endParaRPr lang="en-US"/>
        </a:p>
      </dgm:t>
    </dgm:pt>
    <dgm:pt modelId="{2BFB4CF5-E065-432F-B9E3-74D75BF25CE3}" type="pres">
      <dgm:prSet presAssocID="{265CA689-BDE2-477E-9E86-16A01D70C4AA}" presName="node" presStyleLbl="node1" presStyleIdx="0" presStyleCnt="9" custScaleX="163252" custScaleY="101725" custRadScaleRad="103265" custRadScaleInc="-479426">
        <dgm:presLayoutVars>
          <dgm:bulletEnabled val="1"/>
        </dgm:presLayoutVars>
      </dgm:prSet>
      <dgm:spPr>
        <a:prstGeom prst="rect">
          <a:avLst/>
        </a:prstGeom>
      </dgm:spPr>
      <dgm:t>
        <a:bodyPr/>
        <a:lstStyle/>
        <a:p>
          <a:endParaRPr lang="en-US"/>
        </a:p>
      </dgm:t>
    </dgm:pt>
    <dgm:pt modelId="{C0F57A54-0EB1-4722-93D8-5CD211FF8952}" type="pres">
      <dgm:prSet presAssocID="{3B2EA748-8A74-416B-B1DA-CEF937E4F442}" presName="Name9" presStyleLbl="parChTrans1D2" presStyleIdx="1" presStyleCnt="9"/>
      <dgm:spPr/>
      <dgm:t>
        <a:bodyPr/>
        <a:lstStyle/>
        <a:p>
          <a:endParaRPr lang="en-US"/>
        </a:p>
      </dgm:t>
    </dgm:pt>
    <dgm:pt modelId="{4A93E123-4CA2-4539-AEA8-173A992BBB9D}" type="pres">
      <dgm:prSet presAssocID="{3B2EA748-8A74-416B-B1DA-CEF937E4F442}" presName="connTx" presStyleLbl="parChTrans1D2" presStyleIdx="1" presStyleCnt="9"/>
      <dgm:spPr/>
      <dgm:t>
        <a:bodyPr/>
        <a:lstStyle/>
        <a:p>
          <a:endParaRPr lang="en-US"/>
        </a:p>
      </dgm:t>
    </dgm:pt>
    <dgm:pt modelId="{10717645-5AF5-4CC4-9B32-9C34C238FE63}" type="pres">
      <dgm:prSet presAssocID="{C732D73B-7BE6-44A0-B8C2-1416C9B915B4}" presName="node" presStyleLbl="node1" presStyleIdx="1" presStyleCnt="9" custScaleX="166453" custScaleY="67593" custRadScaleRad="110940" custRadScaleInc="-84827">
        <dgm:presLayoutVars>
          <dgm:bulletEnabled val="1"/>
        </dgm:presLayoutVars>
      </dgm:prSet>
      <dgm:spPr>
        <a:prstGeom prst="rect">
          <a:avLst/>
        </a:prstGeom>
      </dgm:spPr>
      <dgm:t>
        <a:bodyPr/>
        <a:lstStyle/>
        <a:p>
          <a:endParaRPr lang="en-US"/>
        </a:p>
      </dgm:t>
    </dgm:pt>
    <dgm:pt modelId="{250AAD5D-2533-467A-9C2E-7DFED9BF7EDC}" type="pres">
      <dgm:prSet presAssocID="{8F39784C-9C86-4BD5-B5C6-A12C53897D88}" presName="Name9" presStyleLbl="parChTrans1D2" presStyleIdx="2" presStyleCnt="9"/>
      <dgm:spPr/>
      <dgm:t>
        <a:bodyPr/>
        <a:lstStyle/>
        <a:p>
          <a:endParaRPr lang="en-US"/>
        </a:p>
      </dgm:t>
    </dgm:pt>
    <dgm:pt modelId="{63897B65-34A9-4613-A6D2-C01E8FEC582D}" type="pres">
      <dgm:prSet presAssocID="{8F39784C-9C86-4BD5-B5C6-A12C53897D88}" presName="connTx" presStyleLbl="parChTrans1D2" presStyleIdx="2" presStyleCnt="9"/>
      <dgm:spPr/>
      <dgm:t>
        <a:bodyPr/>
        <a:lstStyle/>
        <a:p>
          <a:endParaRPr lang="en-US"/>
        </a:p>
      </dgm:t>
    </dgm:pt>
    <dgm:pt modelId="{0EE3A82A-A038-45CB-82E3-4646619AD355}" type="pres">
      <dgm:prSet presAssocID="{16CF9C85-DC4A-42C3-9D4A-95AD68EC7D1F}" presName="node" presStyleLbl="node1" presStyleIdx="2" presStyleCnt="9" custScaleX="173986" custScaleY="134861" custRadScaleRad="109622" custRadScaleInc="-52973">
        <dgm:presLayoutVars>
          <dgm:bulletEnabled val="1"/>
        </dgm:presLayoutVars>
      </dgm:prSet>
      <dgm:spPr>
        <a:prstGeom prst="rect">
          <a:avLst/>
        </a:prstGeom>
      </dgm:spPr>
      <dgm:t>
        <a:bodyPr/>
        <a:lstStyle/>
        <a:p>
          <a:endParaRPr lang="en-US"/>
        </a:p>
      </dgm:t>
    </dgm:pt>
    <dgm:pt modelId="{BDB4FFA9-4063-4EA1-80F7-BD8342796CCA}" type="pres">
      <dgm:prSet presAssocID="{1CE69CA8-3F96-4810-B5CF-8718C80763A5}" presName="Name9" presStyleLbl="parChTrans1D2" presStyleIdx="3" presStyleCnt="9"/>
      <dgm:spPr/>
      <dgm:t>
        <a:bodyPr/>
        <a:lstStyle/>
        <a:p>
          <a:endParaRPr lang="en-US"/>
        </a:p>
      </dgm:t>
    </dgm:pt>
    <dgm:pt modelId="{2A24F195-6F67-4F77-A201-BB4475D389CC}" type="pres">
      <dgm:prSet presAssocID="{1CE69CA8-3F96-4810-B5CF-8718C80763A5}" presName="connTx" presStyleLbl="parChTrans1D2" presStyleIdx="3" presStyleCnt="9"/>
      <dgm:spPr/>
      <dgm:t>
        <a:bodyPr/>
        <a:lstStyle/>
        <a:p>
          <a:endParaRPr lang="en-US"/>
        </a:p>
      </dgm:t>
    </dgm:pt>
    <dgm:pt modelId="{53618CEF-4E93-45CD-A0F8-F5261CF408A9}" type="pres">
      <dgm:prSet presAssocID="{3890D665-7E99-43AA-8577-64DF15FD34CD}" presName="node" presStyleLbl="node1" presStyleIdx="3" presStyleCnt="9" custScaleX="147144" custScaleY="99518" custRadScaleRad="109123" custRadScaleInc="-56158">
        <dgm:presLayoutVars>
          <dgm:bulletEnabled val="1"/>
        </dgm:presLayoutVars>
      </dgm:prSet>
      <dgm:spPr>
        <a:prstGeom prst="rect">
          <a:avLst/>
        </a:prstGeom>
      </dgm:spPr>
      <dgm:t>
        <a:bodyPr/>
        <a:lstStyle/>
        <a:p>
          <a:endParaRPr lang="en-US"/>
        </a:p>
      </dgm:t>
    </dgm:pt>
    <dgm:pt modelId="{F38ADB73-29B0-4139-9828-AB03285CB669}" type="pres">
      <dgm:prSet presAssocID="{AE0D2978-1CB1-454D-9CE2-29D37A5B5B7A}" presName="Name9" presStyleLbl="parChTrans1D2" presStyleIdx="4" presStyleCnt="9"/>
      <dgm:spPr/>
      <dgm:t>
        <a:bodyPr/>
        <a:lstStyle/>
        <a:p>
          <a:endParaRPr lang="en-US"/>
        </a:p>
      </dgm:t>
    </dgm:pt>
    <dgm:pt modelId="{971B1E8E-E11B-44D0-AC34-1B0E2B576560}" type="pres">
      <dgm:prSet presAssocID="{AE0D2978-1CB1-454D-9CE2-29D37A5B5B7A}" presName="connTx" presStyleLbl="parChTrans1D2" presStyleIdx="4" presStyleCnt="9"/>
      <dgm:spPr/>
      <dgm:t>
        <a:bodyPr/>
        <a:lstStyle/>
        <a:p>
          <a:endParaRPr lang="en-US"/>
        </a:p>
      </dgm:t>
    </dgm:pt>
    <dgm:pt modelId="{EE772176-65FF-49E0-96A7-4B55BBDD21EA}" type="pres">
      <dgm:prSet presAssocID="{59ED8E5C-33B0-44F3-88E0-4A0463FFF3A4}" presName="node" presStyleLbl="node1" presStyleIdx="4" presStyleCnt="9" custScaleX="168683" custScaleY="85831" custRadScaleRad="133599" custRadScaleInc="-128610">
        <dgm:presLayoutVars>
          <dgm:bulletEnabled val="1"/>
        </dgm:presLayoutVars>
      </dgm:prSet>
      <dgm:spPr>
        <a:prstGeom prst="rect">
          <a:avLst/>
        </a:prstGeom>
      </dgm:spPr>
      <dgm:t>
        <a:bodyPr/>
        <a:lstStyle/>
        <a:p>
          <a:endParaRPr lang="en-US"/>
        </a:p>
      </dgm:t>
    </dgm:pt>
    <dgm:pt modelId="{67110A39-5773-49F3-B63E-A3CD8A8F69AE}" type="pres">
      <dgm:prSet presAssocID="{3F633449-DA0B-4025-B95E-29DAD9C3A2DC}" presName="Name9" presStyleLbl="parChTrans1D2" presStyleIdx="5" presStyleCnt="9"/>
      <dgm:spPr/>
      <dgm:t>
        <a:bodyPr/>
        <a:lstStyle/>
        <a:p>
          <a:endParaRPr lang="en-US"/>
        </a:p>
      </dgm:t>
    </dgm:pt>
    <dgm:pt modelId="{091BA620-CEA3-46B8-8E5E-1EFD3A841CF1}" type="pres">
      <dgm:prSet presAssocID="{3F633449-DA0B-4025-B95E-29DAD9C3A2DC}" presName="connTx" presStyleLbl="parChTrans1D2" presStyleIdx="5" presStyleCnt="9"/>
      <dgm:spPr/>
      <dgm:t>
        <a:bodyPr/>
        <a:lstStyle/>
        <a:p>
          <a:endParaRPr lang="en-US"/>
        </a:p>
      </dgm:t>
    </dgm:pt>
    <dgm:pt modelId="{D325D3AD-6088-41E9-990B-5794701F0FB4}" type="pres">
      <dgm:prSet presAssocID="{CDEBA725-DE87-4167-B6EC-0F7ED1938787}" presName="node" presStyleLbl="node1" presStyleIdx="5" presStyleCnt="9" custScaleX="165168" custScaleY="114738" custRadScaleRad="89395" custRadScaleInc="-61462">
        <dgm:presLayoutVars>
          <dgm:bulletEnabled val="1"/>
        </dgm:presLayoutVars>
      </dgm:prSet>
      <dgm:spPr>
        <a:prstGeom prst="rect">
          <a:avLst/>
        </a:prstGeom>
      </dgm:spPr>
      <dgm:t>
        <a:bodyPr/>
        <a:lstStyle/>
        <a:p>
          <a:endParaRPr lang="en-US"/>
        </a:p>
      </dgm:t>
    </dgm:pt>
    <dgm:pt modelId="{2B815AF3-D6A8-4A9B-85C8-09538DC4B046}" type="pres">
      <dgm:prSet presAssocID="{E802A8EC-4C84-4A1D-BF71-6F3BB1D2FB6E}" presName="Name9" presStyleLbl="parChTrans1D2" presStyleIdx="6" presStyleCnt="9"/>
      <dgm:spPr/>
      <dgm:t>
        <a:bodyPr/>
        <a:lstStyle/>
        <a:p>
          <a:endParaRPr lang="en-US"/>
        </a:p>
      </dgm:t>
    </dgm:pt>
    <dgm:pt modelId="{66EC78A4-BCC1-4D7A-B8DA-10A1FCE0D08B}" type="pres">
      <dgm:prSet presAssocID="{E802A8EC-4C84-4A1D-BF71-6F3BB1D2FB6E}" presName="connTx" presStyleLbl="parChTrans1D2" presStyleIdx="6" presStyleCnt="9"/>
      <dgm:spPr/>
      <dgm:t>
        <a:bodyPr/>
        <a:lstStyle/>
        <a:p>
          <a:endParaRPr lang="en-US"/>
        </a:p>
      </dgm:t>
    </dgm:pt>
    <dgm:pt modelId="{CD488455-1685-4B55-8001-389335B28774}" type="pres">
      <dgm:prSet presAssocID="{425317F0-8E27-4D87-9EB5-60EF777DC86A}" presName="node" presStyleLbl="node1" presStyleIdx="6" presStyleCnt="9" custScaleX="151698" custScaleY="108140" custRadScaleRad="134560" custRadScaleInc="-40958">
        <dgm:presLayoutVars>
          <dgm:bulletEnabled val="1"/>
        </dgm:presLayoutVars>
      </dgm:prSet>
      <dgm:spPr>
        <a:prstGeom prst="rect">
          <a:avLst/>
        </a:prstGeom>
      </dgm:spPr>
      <dgm:t>
        <a:bodyPr/>
        <a:lstStyle/>
        <a:p>
          <a:endParaRPr lang="en-US"/>
        </a:p>
      </dgm:t>
    </dgm:pt>
    <dgm:pt modelId="{E4554303-2F42-454A-B62C-64EFA943F417}" type="pres">
      <dgm:prSet presAssocID="{D02F4BCE-126E-448C-A2E8-463F7B00C585}" presName="Name9" presStyleLbl="parChTrans1D2" presStyleIdx="7" presStyleCnt="9"/>
      <dgm:spPr/>
      <dgm:t>
        <a:bodyPr/>
        <a:lstStyle/>
        <a:p>
          <a:endParaRPr lang="en-US"/>
        </a:p>
      </dgm:t>
    </dgm:pt>
    <dgm:pt modelId="{7D3E606E-1CC8-4B18-A00B-9155DD0E757C}" type="pres">
      <dgm:prSet presAssocID="{D02F4BCE-126E-448C-A2E8-463F7B00C585}" presName="connTx" presStyleLbl="parChTrans1D2" presStyleIdx="7" presStyleCnt="9"/>
      <dgm:spPr/>
      <dgm:t>
        <a:bodyPr/>
        <a:lstStyle/>
        <a:p>
          <a:endParaRPr lang="en-US"/>
        </a:p>
      </dgm:t>
    </dgm:pt>
    <dgm:pt modelId="{948D06BE-73A5-4E88-8C6B-DC7092BB45AE}" type="pres">
      <dgm:prSet presAssocID="{66D95DFE-BB7F-4A97-AAB8-A13657D92605}" presName="node" presStyleLbl="node1" presStyleIdx="7" presStyleCnt="9" custScaleX="169779" custScaleY="87903" custRadScaleRad="110944" custRadScaleInc="72182">
        <dgm:presLayoutVars>
          <dgm:bulletEnabled val="1"/>
        </dgm:presLayoutVars>
      </dgm:prSet>
      <dgm:spPr>
        <a:prstGeom prst="rect">
          <a:avLst/>
        </a:prstGeom>
      </dgm:spPr>
      <dgm:t>
        <a:bodyPr/>
        <a:lstStyle/>
        <a:p>
          <a:endParaRPr lang="en-US"/>
        </a:p>
      </dgm:t>
    </dgm:pt>
    <dgm:pt modelId="{D29666F8-9C33-4698-A2E4-99493D5B8466}" type="pres">
      <dgm:prSet presAssocID="{1F7DBE99-C95E-4DBE-9D1D-F171C11600E1}" presName="Name9" presStyleLbl="parChTrans1D2" presStyleIdx="8" presStyleCnt="9"/>
      <dgm:spPr/>
      <dgm:t>
        <a:bodyPr/>
        <a:lstStyle/>
        <a:p>
          <a:endParaRPr lang="en-US"/>
        </a:p>
      </dgm:t>
    </dgm:pt>
    <dgm:pt modelId="{7ABCC7F6-93DA-440B-8DA6-885C93C972FC}" type="pres">
      <dgm:prSet presAssocID="{1F7DBE99-C95E-4DBE-9D1D-F171C11600E1}" presName="connTx" presStyleLbl="parChTrans1D2" presStyleIdx="8" presStyleCnt="9"/>
      <dgm:spPr/>
      <dgm:t>
        <a:bodyPr/>
        <a:lstStyle/>
        <a:p>
          <a:endParaRPr lang="en-US"/>
        </a:p>
      </dgm:t>
    </dgm:pt>
    <dgm:pt modelId="{0694893D-A015-4211-A385-793986E77B9C}" type="pres">
      <dgm:prSet presAssocID="{FEF8EDD5-19EE-43E1-B2D7-A74E9551F66F}" presName="node" presStyleLbl="node1" presStyleIdx="8" presStyleCnt="9" custScaleX="144604" custScaleY="78455" custRadScaleRad="111660" custRadScaleInc="58440">
        <dgm:presLayoutVars>
          <dgm:bulletEnabled val="1"/>
        </dgm:presLayoutVars>
      </dgm:prSet>
      <dgm:spPr>
        <a:prstGeom prst="rect">
          <a:avLst/>
        </a:prstGeom>
      </dgm:spPr>
      <dgm:t>
        <a:bodyPr/>
        <a:lstStyle/>
        <a:p>
          <a:endParaRPr lang="en-US"/>
        </a:p>
      </dgm:t>
    </dgm:pt>
  </dgm:ptLst>
  <dgm:cxnLst>
    <dgm:cxn modelId="{1B101F66-5B1B-4464-A069-3D152CA01D6C}" type="presOf" srcId="{CA074E4D-34F4-4E0A-8FB0-94F01348FA7E}" destId="{1F61FD5C-7566-494F-B2F0-D0374510F9CD}" srcOrd="0" destOrd="0" presId="urn:microsoft.com/office/officeart/2005/8/layout/radial1"/>
    <dgm:cxn modelId="{869135AF-A851-4724-8C23-740B3B887861}" type="presOf" srcId="{265CA689-BDE2-477E-9E86-16A01D70C4AA}" destId="{2BFB4CF5-E065-432F-B9E3-74D75BF25CE3}" srcOrd="0" destOrd="0" presId="urn:microsoft.com/office/officeart/2005/8/layout/radial1"/>
    <dgm:cxn modelId="{516AC346-3A34-4EC6-ABAB-E7AE47B7EDA1}" type="presOf" srcId="{3F633449-DA0B-4025-B95E-29DAD9C3A2DC}" destId="{091BA620-CEA3-46B8-8E5E-1EFD3A841CF1}" srcOrd="1" destOrd="0" presId="urn:microsoft.com/office/officeart/2005/8/layout/radial1"/>
    <dgm:cxn modelId="{C9409E1E-7A4B-4935-B39C-B39B88053340}" type="presOf" srcId="{D02F4BCE-126E-448C-A2E8-463F7B00C585}" destId="{7D3E606E-1CC8-4B18-A00B-9155DD0E757C}" srcOrd="1" destOrd="0" presId="urn:microsoft.com/office/officeart/2005/8/layout/radial1"/>
    <dgm:cxn modelId="{52C18A28-E35A-4E3A-B7DF-FC2CB311FFAF}" type="presOf" srcId="{1CE69CA8-3F96-4810-B5CF-8718C80763A5}" destId="{BDB4FFA9-4063-4EA1-80F7-BD8342796CCA}" srcOrd="0" destOrd="0" presId="urn:microsoft.com/office/officeart/2005/8/layout/radial1"/>
    <dgm:cxn modelId="{87184E1E-1F27-456F-B0F8-A191A2D92664}" type="presOf" srcId="{1F7DBE99-C95E-4DBE-9D1D-F171C11600E1}" destId="{7ABCC7F6-93DA-440B-8DA6-885C93C972FC}" srcOrd="1" destOrd="0" presId="urn:microsoft.com/office/officeart/2005/8/layout/radial1"/>
    <dgm:cxn modelId="{4EBE44D5-3C9B-4345-86B2-A255BA775269}" srcId="{A6B2982A-A573-44FA-97C5-7F7A37D159B7}" destId="{FEF8EDD5-19EE-43E1-B2D7-A74E9551F66F}" srcOrd="8" destOrd="0" parTransId="{1F7DBE99-C95E-4DBE-9D1D-F171C11600E1}" sibTransId="{0D7F5E1D-DBD6-4CCB-9F72-2C19D5B85FF8}"/>
    <dgm:cxn modelId="{B7D97392-026C-4484-9E0B-6F6DE44CC59C}" type="presOf" srcId="{3890D665-7E99-43AA-8577-64DF15FD34CD}" destId="{53618CEF-4E93-45CD-A0F8-F5261CF408A9}" srcOrd="0" destOrd="0" presId="urn:microsoft.com/office/officeart/2005/8/layout/radial1"/>
    <dgm:cxn modelId="{DC3058C9-A6F5-472E-BBDB-9EAF136A030E}" type="presOf" srcId="{3F633449-DA0B-4025-B95E-29DAD9C3A2DC}" destId="{67110A39-5773-49F3-B63E-A3CD8A8F69AE}" srcOrd="0" destOrd="0" presId="urn:microsoft.com/office/officeart/2005/8/layout/radial1"/>
    <dgm:cxn modelId="{6DFCA8D4-7B9F-4E70-9702-1E019C92637E}" type="presOf" srcId="{C732D73B-7BE6-44A0-B8C2-1416C9B915B4}" destId="{10717645-5AF5-4CC4-9B32-9C34C238FE63}" srcOrd="0" destOrd="0" presId="urn:microsoft.com/office/officeart/2005/8/layout/radial1"/>
    <dgm:cxn modelId="{5ACBC29C-DDAE-48B6-B0D2-C3DAC71723C7}" type="presOf" srcId="{FEF8EDD5-19EE-43E1-B2D7-A74E9551F66F}" destId="{0694893D-A015-4211-A385-793986E77B9C}" srcOrd="0" destOrd="0" presId="urn:microsoft.com/office/officeart/2005/8/layout/radial1"/>
    <dgm:cxn modelId="{977E470A-22AD-46F0-99D8-0E9C7E115143}" type="presOf" srcId="{CDEBA725-DE87-4167-B6EC-0F7ED1938787}" destId="{D325D3AD-6088-41E9-990B-5794701F0FB4}" srcOrd="0" destOrd="0" presId="urn:microsoft.com/office/officeart/2005/8/layout/radial1"/>
    <dgm:cxn modelId="{3CD23124-C66A-427D-83E7-E9B2F4022E21}" type="presOf" srcId="{AE0D2978-1CB1-454D-9CE2-29D37A5B5B7A}" destId="{971B1E8E-E11B-44D0-AC34-1B0E2B576560}" srcOrd="1" destOrd="0" presId="urn:microsoft.com/office/officeart/2005/8/layout/radial1"/>
    <dgm:cxn modelId="{06DF8304-105D-46DE-B4D5-5FC67D2A802C}" type="presOf" srcId="{D02F4BCE-126E-448C-A2E8-463F7B00C585}" destId="{E4554303-2F42-454A-B62C-64EFA943F417}" srcOrd="0" destOrd="0" presId="urn:microsoft.com/office/officeart/2005/8/layout/radial1"/>
    <dgm:cxn modelId="{73CEAD6B-B112-4499-AC40-4E0545959BFE}" srcId="{A6B2982A-A573-44FA-97C5-7F7A37D159B7}" destId="{66D95DFE-BB7F-4A97-AAB8-A13657D92605}" srcOrd="7" destOrd="0" parTransId="{D02F4BCE-126E-448C-A2E8-463F7B00C585}" sibTransId="{7B447601-B35F-402A-908F-E367B31C9871}"/>
    <dgm:cxn modelId="{30DF4BBF-70F0-4D59-9327-251ED87FF656}" type="presOf" srcId="{59ED8E5C-33B0-44F3-88E0-4A0463FFF3A4}" destId="{EE772176-65FF-49E0-96A7-4B55BBDD21EA}" srcOrd="0" destOrd="0" presId="urn:microsoft.com/office/officeart/2005/8/layout/radial1"/>
    <dgm:cxn modelId="{3C4F64D8-4848-4102-9363-D5B3AD9991DB}" type="presOf" srcId="{1CE69CA8-3F96-4810-B5CF-8718C80763A5}" destId="{2A24F195-6F67-4F77-A201-BB4475D389CC}" srcOrd="1" destOrd="0" presId="urn:microsoft.com/office/officeart/2005/8/layout/radial1"/>
    <dgm:cxn modelId="{0ABA4A56-66F7-4AB9-AFF4-579E22931273}" type="presOf" srcId="{8F39784C-9C86-4BD5-B5C6-A12C53897D88}" destId="{250AAD5D-2533-467A-9C2E-7DFED9BF7EDC}" srcOrd="0" destOrd="0" presId="urn:microsoft.com/office/officeart/2005/8/layout/radial1"/>
    <dgm:cxn modelId="{BC05C7A4-219A-4478-A2EA-8EFE1A45E490}" srcId="{A6B2982A-A573-44FA-97C5-7F7A37D159B7}" destId="{59ED8E5C-33B0-44F3-88E0-4A0463FFF3A4}" srcOrd="4" destOrd="0" parTransId="{AE0D2978-1CB1-454D-9CE2-29D37A5B5B7A}" sibTransId="{372FC46A-846E-4FE1-8E4F-C6C0A9454E61}"/>
    <dgm:cxn modelId="{44D7897E-691E-4606-857B-9DD4A835CB33}" type="presOf" srcId="{1F7DBE99-C95E-4DBE-9D1D-F171C11600E1}" destId="{D29666F8-9C33-4698-A2E4-99493D5B8466}" srcOrd="0" destOrd="0" presId="urn:microsoft.com/office/officeart/2005/8/layout/radial1"/>
    <dgm:cxn modelId="{87977B84-FAB9-475F-A24A-322E298DE637}" srcId="{A6B2982A-A573-44FA-97C5-7F7A37D159B7}" destId="{C732D73B-7BE6-44A0-B8C2-1416C9B915B4}" srcOrd="1" destOrd="0" parTransId="{3B2EA748-8A74-416B-B1DA-CEF937E4F442}" sibTransId="{0AFDB16E-A230-49D2-83BB-EA50B18094E9}"/>
    <dgm:cxn modelId="{DFB92C3C-0A93-4F83-A406-75710EF3D71A}" type="presOf" srcId="{425317F0-8E27-4D87-9EB5-60EF777DC86A}" destId="{CD488455-1685-4B55-8001-389335B28774}" srcOrd="0" destOrd="0" presId="urn:microsoft.com/office/officeart/2005/8/layout/radial1"/>
    <dgm:cxn modelId="{A44CADF2-9B86-4DEA-B9B6-89E366CF6915}" type="presOf" srcId="{3B2EA748-8A74-416B-B1DA-CEF937E4F442}" destId="{C0F57A54-0EB1-4722-93D8-5CD211FF8952}" srcOrd="0" destOrd="0" presId="urn:microsoft.com/office/officeart/2005/8/layout/radial1"/>
    <dgm:cxn modelId="{B6520272-E709-46A4-9162-C72BE984B99E}" srcId="{47576647-18D8-4235-A40D-5813859AE38E}" destId="{A6B2982A-A573-44FA-97C5-7F7A37D159B7}" srcOrd="0" destOrd="0" parTransId="{7E2DFF8E-91C7-4EED-A3C1-CABBA7DE705A}" sibTransId="{CF174C51-5722-4FBD-853B-B90863318736}"/>
    <dgm:cxn modelId="{A225DD88-2F66-4FA0-9544-B69F768A05D4}" type="presOf" srcId="{8F39784C-9C86-4BD5-B5C6-A12C53897D88}" destId="{63897B65-34A9-4613-A6D2-C01E8FEC582D}" srcOrd="1" destOrd="0" presId="urn:microsoft.com/office/officeart/2005/8/layout/radial1"/>
    <dgm:cxn modelId="{37E4366C-730E-4EDA-A052-956216D4E996}" srcId="{A6B2982A-A573-44FA-97C5-7F7A37D159B7}" destId="{425317F0-8E27-4D87-9EB5-60EF777DC86A}" srcOrd="6" destOrd="0" parTransId="{E802A8EC-4C84-4A1D-BF71-6F3BB1D2FB6E}" sibTransId="{F9908828-964B-47D5-982C-14F9B5C4FDB6}"/>
    <dgm:cxn modelId="{946CC425-CD60-4C81-882A-EB48195E30B6}" srcId="{A6B2982A-A573-44FA-97C5-7F7A37D159B7}" destId="{16CF9C85-DC4A-42C3-9D4A-95AD68EC7D1F}" srcOrd="2" destOrd="0" parTransId="{8F39784C-9C86-4BD5-B5C6-A12C53897D88}" sibTransId="{5E852A82-5A2C-4DCB-91CE-88C0AC4847A4}"/>
    <dgm:cxn modelId="{A18237B9-9436-4A1F-B805-EB1DCD211ACE}" type="presOf" srcId="{CA074E4D-34F4-4E0A-8FB0-94F01348FA7E}" destId="{EF5C7E32-F4B8-4409-B2FA-069AA934F804}" srcOrd="1" destOrd="0" presId="urn:microsoft.com/office/officeart/2005/8/layout/radial1"/>
    <dgm:cxn modelId="{531089DA-FCF0-41DE-85F9-25412579B27E}" type="presOf" srcId="{16CF9C85-DC4A-42C3-9D4A-95AD68EC7D1F}" destId="{0EE3A82A-A038-45CB-82E3-4646619AD355}" srcOrd="0" destOrd="0" presId="urn:microsoft.com/office/officeart/2005/8/layout/radial1"/>
    <dgm:cxn modelId="{1E6CB55F-ADA0-41E9-8DC9-05803305D3BC}" type="presOf" srcId="{A6B2982A-A573-44FA-97C5-7F7A37D159B7}" destId="{F6801DB3-46C6-40AB-A2C4-577C4D1E97FB}" srcOrd="0" destOrd="0" presId="urn:microsoft.com/office/officeart/2005/8/layout/radial1"/>
    <dgm:cxn modelId="{7ECB8D69-8401-4AE3-AA11-011F0BFCF5DB}" type="presOf" srcId="{AE0D2978-1CB1-454D-9CE2-29D37A5B5B7A}" destId="{F38ADB73-29B0-4139-9828-AB03285CB669}" srcOrd="0" destOrd="0" presId="urn:microsoft.com/office/officeart/2005/8/layout/radial1"/>
    <dgm:cxn modelId="{5B5E9158-955C-4973-959F-6A352A04C956}" srcId="{A6B2982A-A573-44FA-97C5-7F7A37D159B7}" destId="{265CA689-BDE2-477E-9E86-16A01D70C4AA}" srcOrd="0" destOrd="0" parTransId="{CA074E4D-34F4-4E0A-8FB0-94F01348FA7E}" sibTransId="{0EAD264D-DACB-4AD3-98CD-295CCBAE817C}"/>
    <dgm:cxn modelId="{F2812C2C-5416-4A0C-B46E-ACA583465DF0}" type="presOf" srcId="{3B2EA748-8A74-416B-B1DA-CEF937E4F442}" destId="{4A93E123-4CA2-4539-AEA8-173A992BBB9D}" srcOrd="1" destOrd="0" presId="urn:microsoft.com/office/officeart/2005/8/layout/radial1"/>
    <dgm:cxn modelId="{BB1F3362-35FC-4E7E-A048-88712B41D2B7}" srcId="{A6B2982A-A573-44FA-97C5-7F7A37D159B7}" destId="{3890D665-7E99-43AA-8577-64DF15FD34CD}" srcOrd="3" destOrd="0" parTransId="{1CE69CA8-3F96-4810-B5CF-8718C80763A5}" sibTransId="{48789C72-62D0-40AA-AE87-B4EDACC9C07B}"/>
    <dgm:cxn modelId="{412999EB-AAC7-475D-BDDF-35D55C074A7C}" type="presOf" srcId="{E802A8EC-4C84-4A1D-BF71-6F3BB1D2FB6E}" destId="{2B815AF3-D6A8-4A9B-85C8-09538DC4B046}" srcOrd="0" destOrd="0" presId="urn:microsoft.com/office/officeart/2005/8/layout/radial1"/>
    <dgm:cxn modelId="{F142F6E9-6449-469D-8658-C59FD317AE6B}" type="presOf" srcId="{E802A8EC-4C84-4A1D-BF71-6F3BB1D2FB6E}" destId="{66EC78A4-BCC1-4D7A-B8DA-10A1FCE0D08B}" srcOrd="1" destOrd="0" presId="urn:microsoft.com/office/officeart/2005/8/layout/radial1"/>
    <dgm:cxn modelId="{DC66F9E7-BEE4-4918-B5C8-4CA97D05C4B5}" srcId="{A6B2982A-A573-44FA-97C5-7F7A37D159B7}" destId="{CDEBA725-DE87-4167-B6EC-0F7ED1938787}" srcOrd="5" destOrd="0" parTransId="{3F633449-DA0B-4025-B95E-29DAD9C3A2DC}" sibTransId="{BB8678F7-252A-462F-BB71-1F1D2665AB46}"/>
    <dgm:cxn modelId="{139DE4F9-8EB3-43D0-A785-03B9FC6A3822}" type="presOf" srcId="{66D95DFE-BB7F-4A97-AAB8-A13657D92605}" destId="{948D06BE-73A5-4E88-8C6B-DC7092BB45AE}" srcOrd="0" destOrd="0" presId="urn:microsoft.com/office/officeart/2005/8/layout/radial1"/>
    <dgm:cxn modelId="{F895A2D5-901B-449A-9BDF-40F5ACDDA524}" type="presOf" srcId="{47576647-18D8-4235-A40D-5813859AE38E}" destId="{C18AA291-E457-46DA-8BF8-9855F8178307}" srcOrd="0" destOrd="0" presId="urn:microsoft.com/office/officeart/2005/8/layout/radial1"/>
    <dgm:cxn modelId="{D7E1D9A3-B78C-4593-A497-B1A754CCD4CF}" type="presParOf" srcId="{C18AA291-E457-46DA-8BF8-9855F8178307}" destId="{F6801DB3-46C6-40AB-A2C4-577C4D1E97FB}" srcOrd="0" destOrd="0" presId="urn:microsoft.com/office/officeart/2005/8/layout/radial1"/>
    <dgm:cxn modelId="{8BBE18CA-227B-4868-8CA3-6AD061BF430C}" type="presParOf" srcId="{C18AA291-E457-46DA-8BF8-9855F8178307}" destId="{1F61FD5C-7566-494F-B2F0-D0374510F9CD}" srcOrd="1" destOrd="0" presId="urn:microsoft.com/office/officeart/2005/8/layout/radial1"/>
    <dgm:cxn modelId="{1A82D48A-64BD-40FA-A995-18FEBA520A70}" type="presParOf" srcId="{1F61FD5C-7566-494F-B2F0-D0374510F9CD}" destId="{EF5C7E32-F4B8-4409-B2FA-069AA934F804}" srcOrd="0" destOrd="0" presId="urn:microsoft.com/office/officeart/2005/8/layout/radial1"/>
    <dgm:cxn modelId="{A39BD5AC-A6F3-4F30-B785-20566731F4DE}" type="presParOf" srcId="{C18AA291-E457-46DA-8BF8-9855F8178307}" destId="{2BFB4CF5-E065-432F-B9E3-74D75BF25CE3}" srcOrd="2" destOrd="0" presId="urn:microsoft.com/office/officeart/2005/8/layout/radial1"/>
    <dgm:cxn modelId="{19DD3123-BFF3-4269-9636-084146E98508}" type="presParOf" srcId="{C18AA291-E457-46DA-8BF8-9855F8178307}" destId="{C0F57A54-0EB1-4722-93D8-5CD211FF8952}" srcOrd="3" destOrd="0" presId="urn:microsoft.com/office/officeart/2005/8/layout/radial1"/>
    <dgm:cxn modelId="{51689A8A-B246-4EDC-AF5B-4039610DB260}" type="presParOf" srcId="{C0F57A54-0EB1-4722-93D8-5CD211FF8952}" destId="{4A93E123-4CA2-4539-AEA8-173A992BBB9D}" srcOrd="0" destOrd="0" presId="urn:microsoft.com/office/officeart/2005/8/layout/radial1"/>
    <dgm:cxn modelId="{B10F7AD9-5667-4F8C-B9F0-2ECCE3A2E418}" type="presParOf" srcId="{C18AA291-E457-46DA-8BF8-9855F8178307}" destId="{10717645-5AF5-4CC4-9B32-9C34C238FE63}" srcOrd="4" destOrd="0" presId="urn:microsoft.com/office/officeart/2005/8/layout/radial1"/>
    <dgm:cxn modelId="{61BDD2DE-5127-46AB-A490-CA2B4C8709E8}" type="presParOf" srcId="{C18AA291-E457-46DA-8BF8-9855F8178307}" destId="{250AAD5D-2533-467A-9C2E-7DFED9BF7EDC}" srcOrd="5" destOrd="0" presId="urn:microsoft.com/office/officeart/2005/8/layout/radial1"/>
    <dgm:cxn modelId="{6F9AFEA4-48BA-4AA0-92B3-A009BA595F2C}" type="presParOf" srcId="{250AAD5D-2533-467A-9C2E-7DFED9BF7EDC}" destId="{63897B65-34A9-4613-A6D2-C01E8FEC582D}" srcOrd="0" destOrd="0" presId="urn:microsoft.com/office/officeart/2005/8/layout/radial1"/>
    <dgm:cxn modelId="{BDA12EBC-57D2-4983-9968-89EB842182F9}" type="presParOf" srcId="{C18AA291-E457-46DA-8BF8-9855F8178307}" destId="{0EE3A82A-A038-45CB-82E3-4646619AD355}" srcOrd="6" destOrd="0" presId="urn:microsoft.com/office/officeart/2005/8/layout/radial1"/>
    <dgm:cxn modelId="{5DF1E47E-6EAA-4B93-A523-9FE9AA873B41}" type="presParOf" srcId="{C18AA291-E457-46DA-8BF8-9855F8178307}" destId="{BDB4FFA9-4063-4EA1-80F7-BD8342796CCA}" srcOrd="7" destOrd="0" presId="urn:microsoft.com/office/officeart/2005/8/layout/radial1"/>
    <dgm:cxn modelId="{A409772D-0C3D-48D0-8788-F40F65E56CFD}" type="presParOf" srcId="{BDB4FFA9-4063-4EA1-80F7-BD8342796CCA}" destId="{2A24F195-6F67-4F77-A201-BB4475D389CC}" srcOrd="0" destOrd="0" presId="urn:microsoft.com/office/officeart/2005/8/layout/radial1"/>
    <dgm:cxn modelId="{12BE8EC0-49CF-4842-BAB4-AEEEC8B32FA1}" type="presParOf" srcId="{C18AA291-E457-46DA-8BF8-9855F8178307}" destId="{53618CEF-4E93-45CD-A0F8-F5261CF408A9}" srcOrd="8" destOrd="0" presId="urn:microsoft.com/office/officeart/2005/8/layout/radial1"/>
    <dgm:cxn modelId="{FFF03568-FC02-4AE1-B15B-5BEE24993DF3}" type="presParOf" srcId="{C18AA291-E457-46DA-8BF8-9855F8178307}" destId="{F38ADB73-29B0-4139-9828-AB03285CB669}" srcOrd="9" destOrd="0" presId="urn:microsoft.com/office/officeart/2005/8/layout/radial1"/>
    <dgm:cxn modelId="{7449E69B-C41E-49FF-98CE-DC8DB505480C}" type="presParOf" srcId="{F38ADB73-29B0-4139-9828-AB03285CB669}" destId="{971B1E8E-E11B-44D0-AC34-1B0E2B576560}" srcOrd="0" destOrd="0" presId="urn:microsoft.com/office/officeart/2005/8/layout/radial1"/>
    <dgm:cxn modelId="{5365CDD1-7E6D-4A44-9104-267E66C975B6}" type="presParOf" srcId="{C18AA291-E457-46DA-8BF8-9855F8178307}" destId="{EE772176-65FF-49E0-96A7-4B55BBDD21EA}" srcOrd="10" destOrd="0" presId="urn:microsoft.com/office/officeart/2005/8/layout/radial1"/>
    <dgm:cxn modelId="{2DA5F414-4971-44A3-A1F4-90831C0CAAFF}" type="presParOf" srcId="{C18AA291-E457-46DA-8BF8-9855F8178307}" destId="{67110A39-5773-49F3-B63E-A3CD8A8F69AE}" srcOrd="11" destOrd="0" presId="urn:microsoft.com/office/officeart/2005/8/layout/radial1"/>
    <dgm:cxn modelId="{DB685288-9674-4950-BC16-BBEA3C9AB3F9}" type="presParOf" srcId="{67110A39-5773-49F3-B63E-A3CD8A8F69AE}" destId="{091BA620-CEA3-46B8-8E5E-1EFD3A841CF1}" srcOrd="0" destOrd="0" presId="urn:microsoft.com/office/officeart/2005/8/layout/radial1"/>
    <dgm:cxn modelId="{76896E08-BF1F-4645-BFE7-0D20E4AFD75D}" type="presParOf" srcId="{C18AA291-E457-46DA-8BF8-9855F8178307}" destId="{D325D3AD-6088-41E9-990B-5794701F0FB4}" srcOrd="12" destOrd="0" presId="urn:microsoft.com/office/officeart/2005/8/layout/radial1"/>
    <dgm:cxn modelId="{A910F2D5-0A22-4B9E-B589-140A5DBB8C69}" type="presParOf" srcId="{C18AA291-E457-46DA-8BF8-9855F8178307}" destId="{2B815AF3-D6A8-4A9B-85C8-09538DC4B046}" srcOrd="13" destOrd="0" presId="urn:microsoft.com/office/officeart/2005/8/layout/radial1"/>
    <dgm:cxn modelId="{3AFAD848-EBF2-435E-BD24-5FE41C0BF1D6}" type="presParOf" srcId="{2B815AF3-D6A8-4A9B-85C8-09538DC4B046}" destId="{66EC78A4-BCC1-4D7A-B8DA-10A1FCE0D08B}" srcOrd="0" destOrd="0" presId="urn:microsoft.com/office/officeart/2005/8/layout/radial1"/>
    <dgm:cxn modelId="{742F017F-73B8-48EC-A64D-19C248E4CB70}" type="presParOf" srcId="{C18AA291-E457-46DA-8BF8-9855F8178307}" destId="{CD488455-1685-4B55-8001-389335B28774}" srcOrd="14" destOrd="0" presId="urn:microsoft.com/office/officeart/2005/8/layout/radial1"/>
    <dgm:cxn modelId="{9EEE931F-44D1-4D69-8F4A-8DEDFABEBCD1}" type="presParOf" srcId="{C18AA291-E457-46DA-8BF8-9855F8178307}" destId="{E4554303-2F42-454A-B62C-64EFA943F417}" srcOrd="15" destOrd="0" presId="urn:microsoft.com/office/officeart/2005/8/layout/radial1"/>
    <dgm:cxn modelId="{B58B2276-0BAE-4FCA-B040-ACF7546D092B}" type="presParOf" srcId="{E4554303-2F42-454A-B62C-64EFA943F417}" destId="{7D3E606E-1CC8-4B18-A00B-9155DD0E757C}" srcOrd="0" destOrd="0" presId="urn:microsoft.com/office/officeart/2005/8/layout/radial1"/>
    <dgm:cxn modelId="{A4A1EB28-7FE0-4C7A-B5BA-C22F7E19F482}" type="presParOf" srcId="{C18AA291-E457-46DA-8BF8-9855F8178307}" destId="{948D06BE-73A5-4E88-8C6B-DC7092BB45AE}" srcOrd="16" destOrd="0" presId="urn:microsoft.com/office/officeart/2005/8/layout/radial1"/>
    <dgm:cxn modelId="{B701329A-3240-407B-9BA2-F3E006268683}" type="presParOf" srcId="{C18AA291-E457-46DA-8BF8-9855F8178307}" destId="{D29666F8-9C33-4698-A2E4-99493D5B8466}" srcOrd="17" destOrd="0" presId="urn:microsoft.com/office/officeart/2005/8/layout/radial1"/>
    <dgm:cxn modelId="{DB5A5ABC-8C4A-4954-9513-43CBF0023C1E}" type="presParOf" srcId="{D29666F8-9C33-4698-A2E4-99493D5B8466}" destId="{7ABCC7F6-93DA-440B-8DA6-885C93C972FC}" srcOrd="0" destOrd="0" presId="urn:microsoft.com/office/officeart/2005/8/layout/radial1"/>
    <dgm:cxn modelId="{FE90005B-C785-4E12-A034-3D5E4B686659}" type="presParOf" srcId="{C18AA291-E457-46DA-8BF8-9855F8178307}" destId="{0694893D-A015-4211-A385-793986E77B9C}" srcOrd="18" destOrd="0" presId="urn:microsoft.com/office/officeart/2005/8/layout/radial1"/>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01DB3-46C6-40AB-A2C4-577C4D1E97FB}">
      <dsp:nvSpPr>
        <dsp:cNvPr id="0" name=""/>
        <dsp:cNvSpPr/>
      </dsp:nvSpPr>
      <dsp:spPr>
        <a:xfrm>
          <a:off x="3258484" y="2614414"/>
          <a:ext cx="562874" cy="706920"/>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endParaRPr lang="en-US" sz="4500" b="1" kern="1200" dirty="0">
            <a:solidFill>
              <a:sysClr val="windowText" lastClr="000000"/>
            </a:solidFill>
            <a:latin typeface="Corbel" panose="020B0503020204020204" pitchFamily="34" charset="0"/>
          </a:endParaRPr>
        </a:p>
      </dsp:txBody>
      <dsp:txXfrm>
        <a:off x="3258484" y="2614414"/>
        <a:ext cx="562874" cy="706920"/>
      </dsp:txXfrm>
    </dsp:sp>
    <dsp:sp modelId="{1F61FD5C-7566-494F-B2F0-D0374510F9CD}">
      <dsp:nvSpPr>
        <dsp:cNvPr id="0" name=""/>
        <dsp:cNvSpPr/>
      </dsp:nvSpPr>
      <dsp:spPr>
        <a:xfrm rot="10649891">
          <a:off x="2083260" y="2990351"/>
          <a:ext cx="1175954" cy="30957"/>
        </a:xfrm>
        <a:custGeom>
          <a:avLst/>
          <a:gdLst/>
          <a:ahLst/>
          <a:cxnLst/>
          <a:rect l="0" t="0" r="0" b="0"/>
          <a:pathLst>
            <a:path>
              <a:moveTo>
                <a:pt x="0" y="15478"/>
              </a:moveTo>
              <a:lnTo>
                <a:pt x="1175954" y="15478"/>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641838" y="2976431"/>
        <a:ext cx="58797" cy="58797"/>
      </dsp:txXfrm>
    </dsp:sp>
    <dsp:sp modelId="{2BFB4CF5-E065-432F-B9E3-74D75BF25CE3}">
      <dsp:nvSpPr>
        <dsp:cNvPr id="0" name=""/>
        <dsp:cNvSpPr/>
      </dsp:nvSpPr>
      <dsp:spPr>
        <a:xfrm>
          <a:off x="149457" y="2470296"/>
          <a:ext cx="1936735" cy="1206811"/>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solidFill>
                <a:sysClr val="windowText" lastClr="000000"/>
              </a:solidFill>
              <a:latin typeface="Corbel" panose="020B0503020204020204" pitchFamily="34" charset="0"/>
            </a:rPr>
            <a:t>Kenya’s population is growing rapidly. Most of its population live in the cooler and wetter areas. The capital Nairobi is home to 3.5 million people.  The population is very unequal. 60% of the people in Nairobi live in slums. </a:t>
          </a:r>
          <a:endParaRPr lang="en-US" sz="1000" b="0" kern="1200" dirty="0">
            <a:solidFill>
              <a:sysClr val="windowText" lastClr="000000"/>
            </a:solidFill>
            <a:latin typeface="Corbel" panose="020B0503020204020204" pitchFamily="34" charset="0"/>
          </a:endParaRPr>
        </a:p>
      </dsp:txBody>
      <dsp:txXfrm>
        <a:off x="149457" y="2470296"/>
        <a:ext cx="1936735" cy="1206811"/>
      </dsp:txXfrm>
    </dsp:sp>
    <dsp:sp modelId="{C0F57A54-0EB1-4722-93D8-5CD211FF8952}">
      <dsp:nvSpPr>
        <dsp:cNvPr id="0" name=""/>
        <dsp:cNvSpPr/>
      </dsp:nvSpPr>
      <dsp:spPr>
        <a:xfrm rot="17386504">
          <a:off x="3051453" y="1770836"/>
          <a:ext cx="1826549" cy="30957"/>
        </a:xfrm>
        <a:custGeom>
          <a:avLst/>
          <a:gdLst/>
          <a:ahLst/>
          <a:cxnLst/>
          <a:rect l="0" t="0" r="0" b="0"/>
          <a:pathLst>
            <a:path>
              <a:moveTo>
                <a:pt x="0" y="15478"/>
              </a:moveTo>
              <a:lnTo>
                <a:pt x="1826549" y="15478"/>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kern="1200"/>
        </a:p>
      </dsp:txBody>
      <dsp:txXfrm>
        <a:off x="3919064" y="1740651"/>
        <a:ext cx="91327" cy="91327"/>
      </dsp:txXfrm>
    </dsp:sp>
    <dsp:sp modelId="{10717645-5AF5-4CC4-9B32-9C34C238FE63}">
      <dsp:nvSpPr>
        <dsp:cNvPr id="0" name=""/>
        <dsp:cNvSpPr/>
      </dsp:nvSpPr>
      <dsp:spPr>
        <a:xfrm>
          <a:off x="3428999" y="129216"/>
          <a:ext cx="1974710" cy="801887"/>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solidFill>
                <a:schemeClr val="tx1"/>
              </a:solidFill>
              <a:latin typeface="Corbel" panose="020B0503020204020204" pitchFamily="34" charset="0"/>
            </a:rPr>
            <a:t>Africa is one of the 7 continents. It is the 2</a:t>
          </a:r>
          <a:r>
            <a:rPr lang="en-GB" sz="1000" kern="1200" baseline="30000" dirty="0" smtClean="0">
              <a:solidFill>
                <a:schemeClr val="tx1"/>
              </a:solidFill>
              <a:latin typeface="Corbel" panose="020B0503020204020204" pitchFamily="34" charset="0"/>
            </a:rPr>
            <a:t>nd</a:t>
          </a:r>
          <a:r>
            <a:rPr lang="en-GB" sz="1000" kern="1200" dirty="0" smtClean="0">
              <a:solidFill>
                <a:schemeClr val="tx1"/>
              </a:solidFill>
              <a:latin typeface="Corbel" panose="020B0503020204020204" pitchFamily="34" charset="0"/>
            </a:rPr>
            <a:t> largest by size and has the most countries within it (54). It also has the 2</a:t>
          </a:r>
          <a:r>
            <a:rPr lang="en-GB" sz="1000" kern="1200" baseline="30000" dirty="0" smtClean="0">
              <a:solidFill>
                <a:schemeClr val="tx1"/>
              </a:solidFill>
              <a:latin typeface="Corbel" panose="020B0503020204020204" pitchFamily="34" charset="0"/>
            </a:rPr>
            <a:t>nd</a:t>
          </a:r>
          <a:r>
            <a:rPr lang="en-GB" sz="1000" kern="1200" dirty="0" smtClean="0">
              <a:solidFill>
                <a:schemeClr val="tx1"/>
              </a:solidFill>
              <a:latin typeface="Corbel" panose="020B0503020204020204" pitchFamily="34" charset="0"/>
            </a:rPr>
            <a:t> largest population.</a:t>
          </a:r>
          <a:endParaRPr lang="en-GB" sz="1000" kern="1200" dirty="0">
            <a:solidFill>
              <a:schemeClr val="tx1"/>
            </a:solidFill>
            <a:latin typeface="Corbel" panose="020B0503020204020204" pitchFamily="34" charset="0"/>
          </a:endParaRPr>
        </a:p>
      </dsp:txBody>
      <dsp:txXfrm>
        <a:off x="3428999" y="129216"/>
        <a:ext cx="1974710" cy="801887"/>
      </dsp:txXfrm>
    </dsp:sp>
    <dsp:sp modelId="{250AAD5D-2533-467A-9C2E-7DFED9BF7EDC}">
      <dsp:nvSpPr>
        <dsp:cNvPr id="0" name=""/>
        <dsp:cNvSpPr/>
      </dsp:nvSpPr>
      <dsp:spPr>
        <a:xfrm rot="20136304">
          <a:off x="3752799" y="2592574"/>
          <a:ext cx="1161064" cy="30957"/>
        </a:xfrm>
        <a:custGeom>
          <a:avLst/>
          <a:gdLst/>
          <a:ahLst/>
          <a:cxnLst/>
          <a:rect l="0" t="0" r="0" b="0"/>
          <a:pathLst>
            <a:path>
              <a:moveTo>
                <a:pt x="0" y="15478"/>
              </a:moveTo>
              <a:lnTo>
                <a:pt x="1161064" y="15478"/>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04304" y="2579026"/>
        <a:ext cx="58053" cy="58053"/>
      </dsp:txXfrm>
    </dsp:sp>
    <dsp:sp modelId="{0EE3A82A-A038-45CB-82E3-4646619AD355}">
      <dsp:nvSpPr>
        <dsp:cNvPr id="0" name=""/>
        <dsp:cNvSpPr/>
      </dsp:nvSpPr>
      <dsp:spPr>
        <a:xfrm>
          <a:off x="4720768" y="1164341"/>
          <a:ext cx="2064077" cy="1599919"/>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solidFill>
                <a:sysClr val="windowText" lastClr="000000"/>
              </a:solidFill>
              <a:latin typeface="Corbel" panose="020B0503020204020204" pitchFamily="34" charset="0"/>
            </a:rPr>
            <a:t>Africa’s history is still impacting it today. During colonisation European countries took over and ruled many countries in Africa. They often took natural resources like gold and diamonds. At the end of colonisation Africa was carved into 54 countries forcing different ethnic groups together which has caused lots of conflict. </a:t>
          </a:r>
          <a:endParaRPr lang="en-US" sz="1000" b="0" kern="1200" dirty="0">
            <a:solidFill>
              <a:sysClr val="windowText" lastClr="000000"/>
            </a:solidFill>
            <a:latin typeface="Corbel" panose="020B0503020204020204" pitchFamily="34" charset="0"/>
          </a:endParaRPr>
        </a:p>
      </dsp:txBody>
      <dsp:txXfrm>
        <a:off x="4720768" y="1164341"/>
        <a:ext cx="2064077" cy="1599919"/>
      </dsp:txXfrm>
    </dsp:sp>
    <dsp:sp modelId="{BDB4FFA9-4063-4EA1-80F7-BD8342796CCA}">
      <dsp:nvSpPr>
        <dsp:cNvPr id="0" name=""/>
        <dsp:cNvSpPr/>
      </dsp:nvSpPr>
      <dsp:spPr>
        <a:xfrm rot="988781">
          <a:off x="3789118" y="3204301"/>
          <a:ext cx="1204660" cy="30957"/>
        </a:xfrm>
        <a:custGeom>
          <a:avLst/>
          <a:gdLst/>
          <a:ahLst/>
          <a:cxnLst/>
          <a:rect l="0" t="0" r="0" b="0"/>
          <a:pathLst>
            <a:path>
              <a:moveTo>
                <a:pt x="0" y="15478"/>
              </a:moveTo>
              <a:lnTo>
                <a:pt x="1204660" y="15478"/>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61331" y="3189663"/>
        <a:ext cx="60233" cy="60233"/>
      </dsp:txXfrm>
    </dsp:sp>
    <dsp:sp modelId="{53618CEF-4E93-45CD-A0F8-F5261CF408A9}">
      <dsp:nvSpPr>
        <dsp:cNvPr id="0" name=""/>
        <dsp:cNvSpPr/>
      </dsp:nvSpPr>
      <dsp:spPr>
        <a:xfrm>
          <a:off x="4895884" y="3036896"/>
          <a:ext cx="1745638" cy="118062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solidFill>
                <a:schemeClr val="tx1"/>
              </a:solidFill>
              <a:latin typeface="Corbel" panose="020B0503020204020204" pitchFamily="34" charset="0"/>
            </a:rPr>
            <a:t>Africa is home to lakes, mountains, rivers, volcanoes, rainforests, deserts, savanna’s and semi-deserts. Africa’s climate changes depending on where you are within the continent. </a:t>
          </a:r>
          <a:endParaRPr lang="en-US" sz="1000" b="0" kern="1200" dirty="0">
            <a:solidFill>
              <a:schemeClr val="tx1"/>
            </a:solidFill>
            <a:latin typeface="Corbel" panose="020B0503020204020204" pitchFamily="34" charset="0"/>
          </a:endParaRPr>
        </a:p>
      </dsp:txBody>
      <dsp:txXfrm>
        <a:off x="4895884" y="3036896"/>
        <a:ext cx="1745638" cy="1180628"/>
      </dsp:txXfrm>
    </dsp:sp>
    <dsp:sp modelId="{F38ADB73-29B0-4139-9828-AB03285CB669}">
      <dsp:nvSpPr>
        <dsp:cNvPr id="0" name=""/>
        <dsp:cNvSpPr/>
      </dsp:nvSpPr>
      <dsp:spPr>
        <a:xfrm rot="2628751">
          <a:off x="3500614" y="3820880"/>
          <a:ext cx="1889115" cy="30957"/>
        </a:xfrm>
        <a:custGeom>
          <a:avLst/>
          <a:gdLst/>
          <a:ahLst/>
          <a:cxnLst/>
          <a:rect l="0" t="0" r="0" b="0"/>
          <a:pathLst>
            <a:path>
              <a:moveTo>
                <a:pt x="0" y="15478"/>
              </a:moveTo>
              <a:lnTo>
                <a:pt x="1889115" y="15478"/>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kern="1200"/>
        </a:p>
      </dsp:txBody>
      <dsp:txXfrm>
        <a:off x="4397944" y="3789130"/>
        <a:ext cx="94455" cy="94455"/>
      </dsp:txXfrm>
    </dsp:sp>
    <dsp:sp modelId="{EE772176-65FF-49E0-96A7-4B55BBDD21EA}">
      <dsp:nvSpPr>
        <dsp:cNvPr id="0" name=""/>
        <dsp:cNvSpPr/>
      </dsp:nvSpPr>
      <dsp:spPr>
        <a:xfrm>
          <a:off x="4595013" y="4430931"/>
          <a:ext cx="2001165" cy="1018253"/>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solidFill>
                <a:schemeClr val="tx1"/>
              </a:solidFill>
              <a:latin typeface="Corbel" panose="020B0503020204020204" pitchFamily="34" charset="0"/>
            </a:rPr>
            <a:t>Drought is very common in Africa. Around half of all countries in Africa have experienced below average rainfall in recent years and around 6 are experiencing extreme droughts. </a:t>
          </a:r>
          <a:endParaRPr lang="en-GB" sz="1000" kern="1200" dirty="0">
            <a:solidFill>
              <a:schemeClr val="tx1"/>
            </a:solidFill>
            <a:latin typeface="Corbel" panose="020B0503020204020204" pitchFamily="34" charset="0"/>
          </a:endParaRPr>
        </a:p>
      </dsp:txBody>
      <dsp:txXfrm>
        <a:off x="4595013" y="4430931"/>
        <a:ext cx="2001165" cy="1018253"/>
      </dsp:txXfrm>
    </dsp:sp>
    <dsp:sp modelId="{67110A39-5773-49F3-B63E-A3CD8A8F69AE}">
      <dsp:nvSpPr>
        <dsp:cNvPr id="0" name=""/>
        <dsp:cNvSpPr/>
      </dsp:nvSpPr>
      <dsp:spPr>
        <a:xfrm rot="6079954">
          <a:off x="2952844" y="3719966"/>
          <a:ext cx="866495" cy="30957"/>
        </a:xfrm>
        <a:custGeom>
          <a:avLst/>
          <a:gdLst/>
          <a:ahLst/>
          <a:cxnLst/>
          <a:rect l="0" t="0" r="0" b="0"/>
          <a:pathLst>
            <a:path>
              <a:moveTo>
                <a:pt x="0" y="15478"/>
              </a:moveTo>
              <a:lnTo>
                <a:pt x="866495" y="15478"/>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364429" y="3713782"/>
        <a:ext cx="43324" cy="43324"/>
      </dsp:txXfrm>
    </dsp:sp>
    <dsp:sp modelId="{D325D3AD-6088-41E9-990B-5794701F0FB4}">
      <dsp:nvSpPr>
        <dsp:cNvPr id="0" name=""/>
        <dsp:cNvSpPr/>
      </dsp:nvSpPr>
      <dsp:spPr>
        <a:xfrm>
          <a:off x="2186128" y="4153744"/>
          <a:ext cx="1959465" cy="1361190"/>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b="0" kern="1200" dirty="0" smtClean="0">
              <a:solidFill>
                <a:schemeClr val="tx1"/>
              </a:solidFill>
              <a:latin typeface="Corbel" panose="020B0503020204020204" pitchFamily="34" charset="0"/>
            </a:rPr>
            <a:t>Drought in Africa is made worse by climate change meaning that it is very hard to stop droughts but lots can be done to help people who are experiencing it such as fixing faulty pipes, helping farmers to grow crops that need less water and buying food from other countries.   </a:t>
          </a:r>
          <a:endParaRPr lang="en-GB" sz="1000" b="0" kern="1200" dirty="0">
            <a:solidFill>
              <a:schemeClr val="tx1"/>
            </a:solidFill>
            <a:latin typeface="Corbel" panose="020B0503020204020204" pitchFamily="34" charset="0"/>
          </a:endParaRPr>
        </a:p>
      </dsp:txBody>
      <dsp:txXfrm>
        <a:off x="2186128" y="4153744"/>
        <a:ext cx="1959465" cy="1361190"/>
      </dsp:txXfrm>
    </dsp:sp>
    <dsp:sp modelId="{2B815AF3-D6A8-4A9B-85C8-09538DC4B046}">
      <dsp:nvSpPr>
        <dsp:cNvPr id="0" name=""/>
        <dsp:cNvSpPr/>
      </dsp:nvSpPr>
      <dsp:spPr>
        <a:xfrm rot="8699221">
          <a:off x="1513973" y="3686085"/>
          <a:ext cx="1957274" cy="30957"/>
        </a:xfrm>
        <a:custGeom>
          <a:avLst/>
          <a:gdLst/>
          <a:ahLst/>
          <a:cxnLst/>
          <a:rect l="0" t="0" r="0" b="0"/>
          <a:pathLst>
            <a:path>
              <a:moveTo>
                <a:pt x="0" y="15478"/>
              </a:moveTo>
              <a:lnTo>
                <a:pt x="1957274" y="15478"/>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2443678" y="3652631"/>
        <a:ext cx="97863" cy="97863"/>
      </dsp:txXfrm>
    </dsp:sp>
    <dsp:sp modelId="{CD488455-1685-4B55-8001-389335B28774}">
      <dsp:nvSpPr>
        <dsp:cNvPr id="0" name=""/>
        <dsp:cNvSpPr/>
      </dsp:nvSpPr>
      <dsp:spPr>
        <a:xfrm>
          <a:off x="149453" y="4071219"/>
          <a:ext cx="1799664" cy="1282915"/>
        </a:xfrm>
        <a:prstGeom prst="rect">
          <a:avLst/>
        </a:prstGeom>
        <a:solidFill>
          <a:schemeClr val="accent1">
            <a:lumMod val="20000"/>
            <a:lumOff val="80000"/>
          </a:schemeClr>
        </a:solidFill>
        <a:ln w="12700" cap="flat" cmpd="sng" algn="ctr">
          <a:solidFill>
            <a:schemeClr val="accent1">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latin typeface="Corbel" panose="020B0503020204020204" pitchFamily="34" charset="0"/>
            </a:rPr>
            <a:t>Kenya is home to lakes, rivers, mountains, volcanoes, deserts and savanna's. It is located on the Great Rift Valley which creates volcanoes and earthquakes. Some areas of Kenya are very dry and hot all year, but some have more rainfall.</a:t>
          </a:r>
          <a:endParaRPr lang="en-US" sz="1000" kern="1200" dirty="0">
            <a:solidFill>
              <a:schemeClr val="tx1"/>
            </a:solidFill>
            <a:latin typeface="Corbel" panose="020B0503020204020204" pitchFamily="34" charset="0"/>
          </a:endParaRPr>
        </a:p>
      </dsp:txBody>
      <dsp:txXfrm>
        <a:off x="149453" y="4071219"/>
        <a:ext cx="1799664" cy="1282915"/>
      </dsp:txXfrm>
    </dsp:sp>
    <dsp:sp modelId="{E4554303-2F42-454A-B62C-64EFA943F417}">
      <dsp:nvSpPr>
        <dsp:cNvPr id="0" name=""/>
        <dsp:cNvSpPr/>
      </dsp:nvSpPr>
      <dsp:spPr>
        <a:xfrm rot="12367804">
          <a:off x="1808471" y="2482827"/>
          <a:ext cx="1548427" cy="30957"/>
        </a:xfrm>
        <a:custGeom>
          <a:avLst/>
          <a:gdLst/>
          <a:ahLst/>
          <a:cxnLst/>
          <a:rect l="0" t="0" r="0" b="0"/>
          <a:pathLst>
            <a:path>
              <a:moveTo>
                <a:pt x="0" y="15478"/>
              </a:moveTo>
              <a:lnTo>
                <a:pt x="1548427" y="15478"/>
              </a:lnTo>
            </a:path>
          </a:pathLst>
        </a:custGeom>
        <a:noFill/>
        <a:ln w="1270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543974" y="2459595"/>
        <a:ext cx="77421" cy="77421"/>
      </dsp:txXfrm>
    </dsp:sp>
    <dsp:sp modelId="{948D06BE-73A5-4E88-8C6B-DC7092BB45AE}">
      <dsp:nvSpPr>
        <dsp:cNvPr id="0" name=""/>
        <dsp:cNvSpPr/>
      </dsp:nvSpPr>
      <dsp:spPr>
        <a:xfrm>
          <a:off x="149452" y="1277297"/>
          <a:ext cx="2014168" cy="1042834"/>
        </a:xfrm>
        <a:prstGeom prst="rect">
          <a:avLst/>
        </a:prstGeom>
        <a:solidFill>
          <a:schemeClr val="accent1">
            <a:lumMod val="20000"/>
            <a:lumOff val="80000"/>
          </a:schemeClr>
        </a:solidFill>
        <a:ln w="12700" cap="flat" cmpd="sng" algn="ctr">
          <a:solidFill>
            <a:schemeClr val="accent1">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latin typeface="Corbel" panose="020B0503020204020204" pitchFamily="34" charset="0"/>
            </a:rPr>
            <a:t>Kenya is a very popular tourist destination. In 2018 over 2 million people visited Kenya, mainly for Safaris. Tourism can create conflict between different groups such as local people, the government and the animals. </a:t>
          </a:r>
          <a:endParaRPr lang="en-US" sz="1000" kern="1200" dirty="0">
            <a:solidFill>
              <a:schemeClr val="tx1"/>
            </a:solidFill>
            <a:latin typeface="Corbel" panose="020B0503020204020204" pitchFamily="34" charset="0"/>
          </a:endParaRPr>
        </a:p>
      </dsp:txBody>
      <dsp:txXfrm>
        <a:off x="149452" y="1277297"/>
        <a:ext cx="2014168" cy="1042834"/>
      </dsp:txXfrm>
    </dsp:sp>
    <dsp:sp modelId="{D29666F8-9C33-4698-A2E4-99493D5B8466}">
      <dsp:nvSpPr>
        <dsp:cNvPr id="0" name=""/>
        <dsp:cNvSpPr/>
      </dsp:nvSpPr>
      <dsp:spPr>
        <a:xfrm rot="14465592">
          <a:off x="2010477" y="1854005"/>
          <a:ext cx="1845860" cy="30957"/>
        </a:xfrm>
        <a:custGeom>
          <a:avLst/>
          <a:gdLst/>
          <a:ahLst/>
          <a:cxnLst/>
          <a:rect l="0" t="0" r="0" b="0"/>
          <a:pathLst>
            <a:path>
              <a:moveTo>
                <a:pt x="0" y="15478"/>
              </a:moveTo>
              <a:lnTo>
                <a:pt x="1845860" y="15478"/>
              </a:lnTo>
            </a:path>
          </a:pathLst>
        </a:custGeom>
        <a:noFill/>
        <a:ln w="12700" cap="flat" cmpd="sng" algn="ctr">
          <a:solidFill>
            <a:schemeClr val="dk1"/>
          </a:solidFill>
          <a:prstDash val="solid"/>
          <a:miter lim="800000"/>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2887261" y="1823337"/>
        <a:ext cx="92293" cy="92293"/>
      </dsp:txXfrm>
    </dsp:sp>
    <dsp:sp modelId="{0694893D-A015-4211-A385-793986E77B9C}">
      <dsp:nvSpPr>
        <dsp:cNvPr id="0" name=""/>
        <dsp:cNvSpPr/>
      </dsp:nvSpPr>
      <dsp:spPr>
        <a:xfrm>
          <a:off x="1383360" y="150372"/>
          <a:ext cx="1715505" cy="93074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latin typeface="Corbel" panose="020B0503020204020204" pitchFamily="34" charset="0"/>
            </a:rPr>
            <a:t>Kenya is leading the way in sustainable tourism. It is working hard to make tourism better for the local environment and local people. </a:t>
          </a:r>
          <a:endParaRPr lang="en-US" sz="1000" kern="1200" dirty="0">
            <a:solidFill>
              <a:schemeClr val="tx1"/>
            </a:solidFill>
            <a:latin typeface="Corbel" panose="020B0503020204020204" pitchFamily="34" charset="0"/>
          </a:endParaRPr>
        </a:p>
      </dsp:txBody>
      <dsp:txXfrm>
        <a:off x="1383360" y="150372"/>
        <a:ext cx="1715505" cy="93074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3245618-093F-401E-9338-B3C799A62865}"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3BD1-7A81-4AC3-A82C-CF9A16C8A688}" type="slidenum">
              <a:rPr lang="en-GB" smtClean="0"/>
              <a:t>‹#›</a:t>
            </a:fld>
            <a:endParaRPr lang="en-GB"/>
          </a:p>
        </p:txBody>
      </p:sp>
    </p:spTree>
    <p:extLst>
      <p:ext uri="{BB962C8B-B14F-4D97-AF65-F5344CB8AC3E}">
        <p14:creationId xmlns:p14="http://schemas.microsoft.com/office/powerpoint/2010/main" val="321692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245618-093F-401E-9338-B3C799A62865}"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3BD1-7A81-4AC3-A82C-CF9A16C8A688}" type="slidenum">
              <a:rPr lang="en-GB" smtClean="0"/>
              <a:t>‹#›</a:t>
            </a:fld>
            <a:endParaRPr lang="en-GB"/>
          </a:p>
        </p:txBody>
      </p:sp>
    </p:spTree>
    <p:extLst>
      <p:ext uri="{BB962C8B-B14F-4D97-AF65-F5344CB8AC3E}">
        <p14:creationId xmlns:p14="http://schemas.microsoft.com/office/powerpoint/2010/main" val="159766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245618-093F-401E-9338-B3C799A62865}"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3BD1-7A81-4AC3-A82C-CF9A16C8A688}" type="slidenum">
              <a:rPr lang="en-GB" smtClean="0"/>
              <a:t>‹#›</a:t>
            </a:fld>
            <a:endParaRPr lang="en-GB"/>
          </a:p>
        </p:txBody>
      </p:sp>
    </p:spTree>
    <p:extLst>
      <p:ext uri="{BB962C8B-B14F-4D97-AF65-F5344CB8AC3E}">
        <p14:creationId xmlns:p14="http://schemas.microsoft.com/office/powerpoint/2010/main" val="320659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245618-093F-401E-9338-B3C799A62865}"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3BD1-7A81-4AC3-A82C-CF9A16C8A688}" type="slidenum">
              <a:rPr lang="en-GB" smtClean="0"/>
              <a:t>‹#›</a:t>
            </a:fld>
            <a:endParaRPr lang="en-GB"/>
          </a:p>
        </p:txBody>
      </p:sp>
    </p:spTree>
    <p:extLst>
      <p:ext uri="{BB962C8B-B14F-4D97-AF65-F5344CB8AC3E}">
        <p14:creationId xmlns:p14="http://schemas.microsoft.com/office/powerpoint/2010/main" val="1894664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245618-093F-401E-9338-B3C799A62865}"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13BD1-7A81-4AC3-A82C-CF9A16C8A688}" type="slidenum">
              <a:rPr lang="en-GB" smtClean="0"/>
              <a:t>‹#›</a:t>
            </a:fld>
            <a:endParaRPr lang="en-GB"/>
          </a:p>
        </p:txBody>
      </p:sp>
    </p:spTree>
    <p:extLst>
      <p:ext uri="{BB962C8B-B14F-4D97-AF65-F5344CB8AC3E}">
        <p14:creationId xmlns:p14="http://schemas.microsoft.com/office/powerpoint/2010/main" val="502102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245618-093F-401E-9338-B3C799A62865}"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913BD1-7A81-4AC3-A82C-CF9A16C8A688}" type="slidenum">
              <a:rPr lang="en-GB" smtClean="0"/>
              <a:t>‹#›</a:t>
            </a:fld>
            <a:endParaRPr lang="en-GB"/>
          </a:p>
        </p:txBody>
      </p:sp>
    </p:spTree>
    <p:extLst>
      <p:ext uri="{BB962C8B-B14F-4D97-AF65-F5344CB8AC3E}">
        <p14:creationId xmlns:p14="http://schemas.microsoft.com/office/powerpoint/2010/main" val="1200711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245618-093F-401E-9338-B3C799A62865}" type="datetimeFigureOut">
              <a:rPr lang="en-GB" smtClean="0"/>
              <a:t>05/05/2020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8913BD1-7A81-4AC3-A82C-CF9A16C8A688}" type="slidenum">
              <a:rPr lang="en-GB" smtClean="0"/>
              <a:t>‹#›</a:t>
            </a:fld>
            <a:endParaRPr lang="en-GB"/>
          </a:p>
        </p:txBody>
      </p:sp>
    </p:spTree>
    <p:extLst>
      <p:ext uri="{BB962C8B-B14F-4D97-AF65-F5344CB8AC3E}">
        <p14:creationId xmlns:p14="http://schemas.microsoft.com/office/powerpoint/2010/main" val="93013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245618-093F-401E-9338-B3C799A62865}" type="datetimeFigureOut">
              <a:rPr lang="en-GB" smtClean="0"/>
              <a:t>05/05/2020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8913BD1-7A81-4AC3-A82C-CF9A16C8A688}" type="slidenum">
              <a:rPr lang="en-GB" smtClean="0"/>
              <a:t>‹#›</a:t>
            </a:fld>
            <a:endParaRPr lang="en-GB"/>
          </a:p>
        </p:txBody>
      </p:sp>
    </p:spTree>
    <p:extLst>
      <p:ext uri="{BB962C8B-B14F-4D97-AF65-F5344CB8AC3E}">
        <p14:creationId xmlns:p14="http://schemas.microsoft.com/office/powerpoint/2010/main" val="175462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45618-093F-401E-9338-B3C799A62865}" type="datetimeFigureOut">
              <a:rPr lang="en-GB" smtClean="0"/>
              <a:t>05/05/2020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8913BD1-7A81-4AC3-A82C-CF9A16C8A688}" type="slidenum">
              <a:rPr lang="en-GB" smtClean="0"/>
              <a:t>‹#›</a:t>
            </a:fld>
            <a:endParaRPr lang="en-GB"/>
          </a:p>
        </p:txBody>
      </p:sp>
    </p:spTree>
    <p:extLst>
      <p:ext uri="{BB962C8B-B14F-4D97-AF65-F5344CB8AC3E}">
        <p14:creationId xmlns:p14="http://schemas.microsoft.com/office/powerpoint/2010/main" val="2691054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3245618-093F-401E-9338-B3C799A62865}"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913BD1-7A81-4AC3-A82C-CF9A16C8A688}" type="slidenum">
              <a:rPr lang="en-GB" smtClean="0"/>
              <a:t>‹#›</a:t>
            </a:fld>
            <a:endParaRPr lang="en-GB"/>
          </a:p>
        </p:txBody>
      </p:sp>
    </p:spTree>
    <p:extLst>
      <p:ext uri="{BB962C8B-B14F-4D97-AF65-F5344CB8AC3E}">
        <p14:creationId xmlns:p14="http://schemas.microsoft.com/office/powerpoint/2010/main" val="3830990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3245618-093F-401E-9338-B3C799A62865}"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913BD1-7A81-4AC3-A82C-CF9A16C8A688}" type="slidenum">
              <a:rPr lang="en-GB" smtClean="0"/>
              <a:t>‹#›</a:t>
            </a:fld>
            <a:endParaRPr lang="en-GB"/>
          </a:p>
        </p:txBody>
      </p:sp>
    </p:spTree>
    <p:extLst>
      <p:ext uri="{BB962C8B-B14F-4D97-AF65-F5344CB8AC3E}">
        <p14:creationId xmlns:p14="http://schemas.microsoft.com/office/powerpoint/2010/main" val="346110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3245618-093F-401E-9338-B3C799A62865}" type="datetimeFigureOut">
              <a:rPr lang="en-GB" smtClean="0"/>
              <a:t>05/05/2020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8913BD1-7A81-4AC3-A82C-CF9A16C8A688}" type="slidenum">
              <a:rPr lang="en-GB" smtClean="0"/>
              <a:t>‹#›</a:t>
            </a:fld>
            <a:endParaRPr lang="en-GB"/>
          </a:p>
        </p:txBody>
      </p:sp>
    </p:spTree>
    <p:extLst>
      <p:ext uri="{BB962C8B-B14F-4D97-AF65-F5344CB8AC3E}">
        <p14:creationId xmlns:p14="http://schemas.microsoft.com/office/powerpoint/2010/main" val="280724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Layout" Target="../diagrams/layout1.xml"/><Relationship Id="rId7"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2"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4.png"/><Relationship Id="rId5" Type="http://schemas.openxmlformats.org/officeDocument/2006/relationships/diagramColors" Target="../diagrams/colors1.xml"/><Relationship Id="rId10" Type="http://schemas.openxmlformats.org/officeDocument/2006/relationships/image" Target="../media/image3.png"/><Relationship Id="rId4" Type="http://schemas.openxmlformats.org/officeDocument/2006/relationships/diagramQuickStyle" Target="../diagrams/quickStyle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3886073080"/>
              </p:ext>
            </p:extLst>
          </p:nvPr>
        </p:nvGraphicFramePr>
        <p:xfrm>
          <a:off x="-39944" y="4295546"/>
          <a:ext cx="6897943" cy="5610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1" y="-9973"/>
            <a:ext cx="6858000" cy="441026"/>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754644" y="-58700"/>
            <a:ext cx="4702017" cy="53847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b="1" dirty="0" smtClean="0">
                <a:solidFill>
                  <a:sysClr val="windowText" lastClr="000000"/>
                </a:solidFill>
                <a:latin typeface="Corbel" panose="020B0503020204020204" pitchFamily="34" charset="0"/>
              </a:rPr>
              <a:t>Africa: A continent of contrast</a:t>
            </a:r>
            <a:endParaRPr lang="en-GB" b="1" dirty="0">
              <a:solidFill>
                <a:sysClr val="windowText" lastClr="000000"/>
              </a:solidFill>
              <a:latin typeface="Corbel" panose="020B0503020204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539722984"/>
              </p:ext>
            </p:extLst>
          </p:nvPr>
        </p:nvGraphicFramePr>
        <p:xfrm>
          <a:off x="0" y="731475"/>
          <a:ext cx="6852681" cy="2522596"/>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729327356"/>
                    </a:ext>
                  </a:extLst>
                </a:gridCol>
                <a:gridCol w="1301543">
                  <a:extLst>
                    <a:ext uri="{9D8B030D-6E8A-4147-A177-3AD203B41FA5}">
                      <a16:colId xmlns:a16="http://schemas.microsoft.com/office/drawing/2014/main" val="896310223"/>
                    </a:ext>
                  </a:extLst>
                </a:gridCol>
                <a:gridCol w="5342858">
                  <a:extLst>
                    <a:ext uri="{9D8B030D-6E8A-4147-A177-3AD203B41FA5}">
                      <a16:colId xmlns:a16="http://schemas.microsoft.com/office/drawing/2014/main" val="3685036849"/>
                    </a:ext>
                  </a:extLst>
                </a:gridCol>
              </a:tblGrid>
              <a:tr h="195561">
                <a:tc rowSpan="11">
                  <a:txBody>
                    <a:bodyPr/>
                    <a:lstStyle/>
                    <a:p>
                      <a:pPr algn="r"/>
                      <a:r>
                        <a:rPr lang="en-GB" sz="900" b="1" dirty="0" smtClean="0">
                          <a:latin typeface="Corbel" panose="020B0503020204020204" pitchFamily="34" charset="0"/>
                        </a:rPr>
                        <a:t>Key</a:t>
                      </a:r>
                      <a:r>
                        <a:rPr lang="en-GB" sz="900" b="1" baseline="0" dirty="0" smtClean="0">
                          <a:latin typeface="Corbel" panose="020B0503020204020204" pitchFamily="34" charset="0"/>
                        </a:rPr>
                        <a:t> terms and definitions </a:t>
                      </a:r>
                      <a:endParaRPr lang="en-GB" sz="9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900" dirty="0" smtClean="0">
                          <a:latin typeface="Corbel" panose="020B0503020204020204" pitchFamily="34" charset="0"/>
                        </a:rPr>
                        <a:t>Biome</a:t>
                      </a:r>
                      <a:endParaRPr lang="en-GB" sz="900" dirty="0">
                        <a:latin typeface="Corbel" panose="020B0503020204020204" pitchFamily="34" charset="0"/>
                      </a:endParaRPr>
                    </a:p>
                  </a:txBody>
                  <a:tcPr/>
                </a:tc>
                <a:tc>
                  <a:txBody>
                    <a:bodyPr/>
                    <a:lstStyle/>
                    <a:p>
                      <a:r>
                        <a:rPr lang="en-GB" sz="900" dirty="0" smtClean="0">
                          <a:latin typeface="Corbel" panose="020B0503020204020204" pitchFamily="34" charset="0"/>
                        </a:rPr>
                        <a:t>A geographical area with similar weather </a:t>
                      </a:r>
                      <a:r>
                        <a:rPr lang="en-GB" sz="900" smtClean="0">
                          <a:latin typeface="Corbel" panose="020B0503020204020204" pitchFamily="34" charset="0"/>
                        </a:rPr>
                        <a:t>and environments</a:t>
                      </a:r>
                      <a:endParaRPr lang="en-GB" sz="900" dirty="0">
                        <a:latin typeface="Corbel" panose="020B0503020204020204" pitchFamily="34" charset="0"/>
                      </a:endParaRPr>
                    </a:p>
                  </a:txBody>
                  <a:tcPr/>
                </a:tc>
                <a:extLst>
                  <a:ext uri="{0D108BD9-81ED-4DB2-BD59-A6C34878D82A}">
                    <a16:rowId xmlns:a16="http://schemas.microsoft.com/office/drawing/2014/main" val="1824191954"/>
                  </a:ext>
                </a:extLst>
              </a:tr>
              <a:tr h="184913">
                <a:tc vMerge="1">
                  <a:txBody>
                    <a:bodyPr/>
                    <a:lstStyle/>
                    <a:p>
                      <a:endParaRPr lang="en-GB" sz="1000" dirty="0">
                        <a:latin typeface="Corbel" panose="020B0503020204020204" pitchFamily="34" charset="0"/>
                      </a:endParaRPr>
                    </a:p>
                  </a:txBody>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GB" sz="900" dirty="0" smtClean="0">
                          <a:latin typeface="Corbel" panose="020B0503020204020204" pitchFamily="34" charset="0"/>
                        </a:rPr>
                        <a:t>Conflict</a:t>
                      </a:r>
                    </a:p>
                  </a:txBody>
                  <a:tcPr/>
                </a:tc>
                <a:tc>
                  <a:txBody>
                    <a:bodyPr/>
                    <a:lstStyle/>
                    <a:p>
                      <a:r>
                        <a:rPr lang="en-GB" sz="900" dirty="0" smtClean="0">
                          <a:latin typeface="Corbel" panose="020B0503020204020204" pitchFamily="34" charset="0"/>
                        </a:rPr>
                        <a:t>A disagreement or</a:t>
                      </a:r>
                      <a:r>
                        <a:rPr lang="en-GB" sz="900" baseline="0" dirty="0" smtClean="0">
                          <a:latin typeface="Corbel" panose="020B0503020204020204" pitchFamily="34" charset="0"/>
                        </a:rPr>
                        <a:t> expression of different opinions</a:t>
                      </a:r>
                      <a:endParaRPr lang="en-GB" sz="900" dirty="0">
                        <a:latin typeface="Corbel" panose="020B0503020204020204" pitchFamily="34" charset="0"/>
                      </a:endParaRPr>
                    </a:p>
                  </a:txBody>
                  <a:tcPr/>
                </a:tc>
                <a:extLst>
                  <a:ext uri="{0D108BD9-81ED-4DB2-BD59-A6C34878D82A}">
                    <a16:rowId xmlns:a16="http://schemas.microsoft.com/office/drawing/2014/main" val="2663493814"/>
                  </a:ext>
                </a:extLst>
              </a:tr>
              <a:tr h="195561">
                <a:tc vMerge="1">
                  <a:txBody>
                    <a:bodyPr/>
                    <a:lstStyle/>
                    <a:p>
                      <a:endParaRPr lang="en-GB"/>
                    </a:p>
                  </a:txBody>
                  <a:tcPr/>
                </a:tc>
                <a:tc>
                  <a:txBody>
                    <a:bodyPr/>
                    <a:lstStyle/>
                    <a:p>
                      <a:r>
                        <a:rPr lang="en-GB" sz="900" dirty="0" smtClean="0">
                          <a:latin typeface="Corbel" panose="020B0503020204020204" pitchFamily="34" charset="0"/>
                        </a:rPr>
                        <a:t>Culture</a:t>
                      </a:r>
                      <a:endParaRPr lang="en-GB" sz="900" dirty="0">
                        <a:latin typeface="Corbel" panose="020B0503020204020204" pitchFamily="34" charset="0"/>
                      </a:endParaRPr>
                    </a:p>
                  </a:txBody>
                  <a:tcPr/>
                </a:tc>
                <a:tc>
                  <a:txBody>
                    <a:bodyPr/>
                    <a:lstStyle/>
                    <a:p>
                      <a:r>
                        <a:rPr lang="en-GB" sz="900" dirty="0" smtClean="0">
                          <a:latin typeface="Corbel" panose="020B0503020204020204" pitchFamily="34" charset="0"/>
                        </a:rPr>
                        <a:t>The ideas, customs and social behaviour of a particular people</a:t>
                      </a:r>
                      <a:r>
                        <a:rPr lang="en-GB" sz="900" baseline="0" dirty="0" smtClean="0">
                          <a:latin typeface="Corbel" panose="020B0503020204020204" pitchFamily="34" charset="0"/>
                        </a:rPr>
                        <a:t> or society</a:t>
                      </a:r>
                      <a:endParaRPr lang="en-GB" sz="900" dirty="0">
                        <a:latin typeface="Corbel" panose="020B0503020204020204" pitchFamily="34" charset="0"/>
                      </a:endParaRPr>
                    </a:p>
                  </a:txBody>
                  <a:tcPr/>
                </a:tc>
                <a:extLst>
                  <a:ext uri="{0D108BD9-81ED-4DB2-BD59-A6C34878D82A}">
                    <a16:rowId xmlns:a16="http://schemas.microsoft.com/office/drawing/2014/main" val="1422543501"/>
                  </a:ext>
                </a:extLst>
              </a:tr>
              <a:tr h="236596">
                <a:tc vMerge="1">
                  <a:txBody>
                    <a:bodyPr/>
                    <a:lstStyle/>
                    <a:p>
                      <a:endParaRPr lang="en-GB"/>
                    </a:p>
                  </a:txBody>
                  <a:tcPr/>
                </a:tc>
                <a:tc>
                  <a:txBody>
                    <a:bodyPr/>
                    <a:lstStyle/>
                    <a:p>
                      <a:pPr algn="just"/>
                      <a:r>
                        <a:rPr lang="en-GB" sz="900" dirty="0" smtClean="0">
                          <a:latin typeface="Corbel" panose="020B0503020204020204" pitchFamily="34" charset="0"/>
                        </a:rPr>
                        <a:t>Diversity</a:t>
                      </a:r>
                      <a:endParaRPr lang="en-GB" sz="900" dirty="0">
                        <a:latin typeface="Corbel" panose="020B0503020204020204" pitchFamily="34" charset="0"/>
                      </a:endParaRPr>
                    </a:p>
                  </a:txBody>
                  <a:tcPr/>
                </a:tc>
                <a:tc>
                  <a:txBody>
                    <a:bodyPr/>
                    <a:lstStyle/>
                    <a:p>
                      <a:r>
                        <a:rPr lang="en-GB" sz="900" dirty="0" smtClean="0">
                          <a:latin typeface="Corbel" panose="020B0503020204020204" pitchFamily="34" charset="0"/>
                        </a:rPr>
                        <a:t>A range of</a:t>
                      </a:r>
                      <a:r>
                        <a:rPr lang="en-GB" sz="900" baseline="0" dirty="0" smtClean="0">
                          <a:latin typeface="Corbel" panose="020B0503020204020204" pitchFamily="34" charset="0"/>
                        </a:rPr>
                        <a:t> different things (such as weather, religion or race)</a:t>
                      </a:r>
                      <a:endParaRPr lang="en-GB" sz="900" dirty="0">
                        <a:latin typeface="Corbel" panose="020B0503020204020204" pitchFamily="34" charset="0"/>
                      </a:endParaRPr>
                    </a:p>
                  </a:txBody>
                  <a:tcPr/>
                </a:tc>
                <a:extLst>
                  <a:ext uri="{0D108BD9-81ED-4DB2-BD59-A6C34878D82A}">
                    <a16:rowId xmlns:a16="http://schemas.microsoft.com/office/drawing/2014/main" val="4064422213"/>
                  </a:ext>
                </a:extLst>
              </a:tr>
              <a:tr h="195561">
                <a:tc vMerge="1">
                  <a:txBody>
                    <a:bodyPr/>
                    <a:lstStyle/>
                    <a:p>
                      <a:endParaRPr lang="en-GB"/>
                    </a:p>
                  </a:txBody>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GB" sz="900" dirty="0" smtClean="0">
                          <a:latin typeface="Corbel" panose="020B0503020204020204" pitchFamily="34" charset="0"/>
                        </a:rPr>
                        <a:t>Drought</a:t>
                      </a:r>
                    </a:p>
                  </a:txBody>
                  <a:tcPr/>
                </a:tc>
                <a:tc>
                  <a:txBody>
                    <a:bodyPr/>
                    <a:lstStyle/>
                    <a:p>
                      <a:r>
                        <a:rPr lang="en-GB" sz="900" dirty="0" smtClean="0">
                          <a:latin typeface="Corbel" panose="020B0503020204020204" pitchFamily="34" charset="0"/>
                        </a:rPr>
                        <a:t>A long period of low</a:t>
                      </a:r>
                      <a:r>
                        <a:rPr lang="en-GB" sz="900" baseline="0" dirty="0" smtClean="0">
                          <a:latin typeface="Corbel" panose="020B0503020204020204" pitchFamily="34" charset="0"/>
                        </a:rPr>
                        <a:t> rainfall, leading to a shortage of water</a:t>
                      </a:r>
                      <a:endParaRPr lang="en-GB" sz="900" dirty="0">
                        <a:latin typeface="Corbel" panose="020B0503020204020204" pitchFamily="34" charset="0"/>
                      </a:endParaRPr>
                    </a:p>
                  </a:txBody>
                  <a:tcPr/>
                </a:tc>
                <a:extLst>
                  <a:ext uri="{0D108BD9-81ED-4DB2-BD59-A6C34878D82A}">
                    <a16:rowId xmlns:a16="http://schemas.microsoft.com/office/drawing/2014/main" val="4201971125"/>
                  </a:ext>
                </a:extLst>
              </a:tr>
              <a:tr h="195561">
                <a:tc vMerge="1">
                  <a:txBody>
                    <a:bodyPr/>
                    <a:lstStyle/>
                    <a:p>
                      <a:endParaRPr lang="en-GB"/>
                    </a:p>
                  </a:txBody>
                  <a:tcPr/>
                </a:tc>
                <a:tc>
                  <a:txBody>
                    <a:bodyPr/>
                    <a:lstStyle/>
                    <a:p>
                      <a:r>
                        <a:rPr lang="en-GB" sz="900" dirty="0" smtClean="0">
                          <a:latin typeface="Corbel" panose="020B0503020204020204" pitchFamily="34" charset="0"/>
                        </a:rPr>
                        <a:t>Ethnic</a:t>
                      </a:r>
                      <a:endParaRPr lang="en-GB" sz="900" dirty="0">
                        <a:latin typeface="Corbel" panose="020B0503020204020204" pitchFamily="34" charset="0"/>
                      </a:endParaRPr>
                    </a:p>
                  </a:txBody>
                  <a:tcPr/>
                </a:tc>
                <a:tc>
                  <a:txBody>
                    <a:bodyPr/>
                    <a:lstStyle/>
                    <a:p>
                      <a:r>
                        <a:rPr lang="en-GB" sz="900" dirty="0" smtClean="0">
                          <a:latin typeface="Corbel" panose="020B0503020204020204" pitchFamily="34" charset="0"/>
                        </a:rPr>
                        <a:t>A group of</a:t>
                      </a:r>
                      <a:r>
                        <a:rPr lang="en-GB" sz="900" baseline="0" dirty="0" smtClean="0">
                          <a:latin typeface="Corbel" panose="020B0503020204020204" pitchFamily="34" charset="0"/>
                        </a:rPr>
                        <a:t> a certain religion or culture within a larger group</a:t>
                      </a:r>
                      <a:endParaRPr lang="en-GB" sz="900" dirty="0">
                        <a:latin typeface="Corbel" panose="020B0503020204020204" pitchFamily="34" charset="0"/>
                      </a:endParaRPr>
                    </a:p>
                  </a:txBody>
                  <a:tcPr/>
                </a:tc>
                <a:extLst>
                  <a:ext uri="{0D108BD9-81ED-4DB2-BD59-A6C34878D82A}">
                    <a16:rowId xmlns:a16="http://schemas.microsoft.com/office/drawing/2014/main" val="1765633301"/>
                  </a:ext>
                </a:extLst>
              </a:tr>
              <a:tr h="195561">
                <a:tc vMerge="1">
                  <a:txBody>
                    <a:bodyPr/>
                    <a:lstStyle/>
                    <a:p>
                      <a:endParaRPr lang="en-GB"/>
                    </a:p>
                  </a:txBody>
                  <a:tcPr/>
                </a:tc>
                <a:tc>
                  <a:txBody>
                    <a:bodyPr/>
                    <a:lstStyle/>
                    <a:p>
                      <a:r>
                        <a:rPr lang="en-GB" sz="900" dirty="0" smtClean="0">
                          <a:latin typeface="Corbel" panose="020B0503020204020204" pitchFamily="34" charset="0"/>
                        </a:rPr>
                        <a:t>Famine</a:t>
                      </a:r>
                      <a:endParaRPr lang="en-GB" sz="900" dirty="0">
                        <a:latin typeface="Corbel" panose="020B0503020204020204" pitchFamily="34" charset="0"/>
                      </a:endParaRPr>
                    </a:p>
                  </a:txBody>
                  <a:tcPr/>
                </a:tc>
                <a:tc>
                  <a:txBody>
                    <a:bodyPr/>
                    <a:lstStyle/>
                    <a:p>
                      <a:r>
                        <a:rPr lang="en-GB" sz="900" dirty="0" smtClean="0">
                          <a:latin typeface="Corbel" panose="020B0503020204020204" pitchFamily="34" charset="0"/>
                        </a:rPr>
                        <a:t>A severe</a:t>
                      </a:r>
                      <a:r>
                        <a:rPr lang="en-GB" sz="900" baseline="0" dirty="0" smtClean="0">
                          <a:latin typeface="Corbel" panose="020B0503020204020204" pitchFamily="34" charset="0"/>
                        </a:rPr>
                        <a:t> shortage of food </a:t>
                      </a:r>
                      <a:endParaRPr lang="en-GB" sz="900" dirty="0">
                        <a:latin typeface="Corbel" panose="020B0503020204020204" pitchFamily="34" charset="0"/>
                      </a:endParaRPr>
                    </a:p>
                  </a:txBody>
                  <a:tcPr/>
                </a:tc>
                <a:extLst>
                  <a:ext uri="{0D108BD9-81ED-4DB2-BD59-A6C34878D82A}">
                    <a16:rowId xmlns:a16="http://schemas.microsoft.com/office/drawing/2014/main" val="4273341859"/>
                  </a:ext>
                </a:extLst>
              </a:tr>
              <a:tr h="195561">
                <a:tc vMerge="1">
                  <a:txBody>
                    <a:bodyPr/>
                    <a:lstStyle/>
                    <a:p>
                      <a:endParaRPr lang="en-GB"/>
                    </a:p>
                  </a:txBody>
                  <a:tcPr/>
                </a:tc>
                <a:tc>
                  <a:txBody>
                    <a:bodyPr/>
                    <a:lstStyle/>
                    <a:p>
                      <a:r>
                        <a:rPr lang="en-GB" sz="900" dirty="0" smtClean="0">
                          <a:latin typeface="Corbel" panose="020B0503020204020204" pitchFamily="34" charset="0"/>
                        </a:rPr>
                        <a:t>Infrastructure</a:t>
                      </a:r>
                      <a:endParaRPr lang="en-GB" sz="900" dirty="0">
                        <a:latin typeface="Corbel" panose="020B0503020204020204" pitchFamily="34" charset="0"/>
                      </a:endParaRPr>
                    </a:p>
                  </a:txBody>
                  <a:tcPr/>
                </a:tc>
                <a:tc>
                  <a:txBody>
                    <a:bodyPr/>
                    <a:lstStyle/>
                    <a:p>
                      <a:r>
                        <a:rPr lang="en-GB" sz="900" dirty="0" smtClean="0">
                          <a:latin typeface="Corbel" panose="020B0503020204020204" pitchFamily="34" charset="0"/>
                        </a:rPr>
                        <a:t>Roads, buildings</a:t>
                      </a:r>
                      <a:r>
                        <a:rPr lang="en-GB" sz="900" baseline="0" dirty="0" smtClean="0">
                          <a:latin typeface="Corbel" panose="020B0503020204020204" pitchFamily="34" charset="0"/>
                        </a:rPr>
                        <a:t> and power supplies</a:t>
                      </a:r>
                      <a:endParaRPr lang="en-GB" sz="900" dirty="0">
                        <a:latin typeface="Corbel" panose="020B0503020204020204" pitchFamily="34" charset="0"/>
                      </a:endParaRPr>
                    </a:p>
                  </a:txBody>
                  <a:tcPr/>
                </a:tc>
                <a:extLst>
                  <a:ext uri="{0D108BD9-81ED-4DB2-BD59-A6C34878D82A}">
                    <a16:rowId xmlns:a16="http://schemas.microsoft.com/office/drawing/2014/main" val="2163853255"/>
                  </a:ext>
                </a:extLst>
              </a:tr>
              <a:tr h="195561">
                <a:tc vMerge="1">
                  <a:txBody>
                    <a:bodyPr/>
                    <a:lstStyle/>
                    <a:p>
                      <a:endParaRPr lang="en-GB"/>
                    </a:p>
                  </a:txBody>
                  <a:tcPr/>
                </a:tc>
                <a:tc>
                  <a:txBody>
                    <a:bodyPr/>
                    <a:lstStyle/>
                    <a:p>
                      <a:pPr algn="just"/>
                      <a:r>
                        <a:rPr lang="en-GB" sz="900" dirty="0" smtClean="0">
                          <a:latin typeface="Corbel" panose="020B0503020204020204" pitchFamily="34" charset="0"/>
                        </a:rPr>
                        <a:t>Population</a:t>
                      </a:r>
                      <a:endParaRPr lang="en-GB" sz="900" dirty="0">
                        <a:latin typeface="Corbel" panose="020B0503020204020204" pitchFamily="34" charset="0"/>
                      </a:endParaRPr>
                    </a:p>
                  </a:txBody>
                  <a:tcPr/>
                </a:tc>
                <a:tc>
                  <a:txBody>
                    <a:bodyPr/>
                    <a:lstStyle/>
                    <a:p>
                      <a:r>
                        <a:rPr lang="en-GB" sz="900" dirty="0" smtClean="0">
                          <a:latin typeface="Corbel" panose="020B0503020204020204" pitchFamily="34" charset="0"/>
                        </a:rPr>
                        <a:t>The</a:t>
                      </a:r>
                      <a:r>
                        <a:rPr lang="en-GB" sz="900" baseline="0" dirty="0" smtClean="0">
                          <a:latin typeface="Corbel" panose="020B0503020204020204" pitchFamily="34" charset="0"/>
                        </a:rPr>
                        <a:t> size and characteristics of the people living in a certain area</a:t>
                      </a:r>
                      <a:endParaRPr lang="en-GB" sz="900" dirty="0">
                        <a:latin typeface="Corbel" panose="020B0503020204020204" pitchFamily="34" charset="0"/>
                      </a:endParaRPr>
                    </a:p>
                  </a:txBody>
                  <a:tcPr/>
                </a:tc>
                <a:extLst>
                  <a:ext uri="{0D108BD9-81ED-4DB2-BD59-A6C34878D82A}">
                    <a16:rowId xmlns:a16="http://schemas.microsoft.com/office/drawing/2014/main" val="2321093534"/>
                  </a:ext>
                </a:extLst>
              </a:tr>
              <a:tr h="195561">
                <a:tc vMerge="1">
                  <a:txBody>
                    <a:bodyPr/>
                    <a:lstStyle/>
                    <a:p>
                      <a:endParaRPr lang="en-GB"/>
                    </a:p>
                  </a:txBody>
                  <a:tcPr/>
                </a:tc>
                <a:tc>
                  <a:txBody>
                    <a:bodyPr/>
                    <a:lstStyle/>
                    <a:p>
                      <a:r>
                        <a:rPr lang="en-GB" sz="900" dirty="0" smtClean="0">
                          <a:latin typeface="Corbel" panose="020B0503020204020204" pitchFamily="34" charset="0"/>
                        </a:rPr>
                        <a:t>Sustainability</a:t>
                      </a:r>
                      <a:endParaRPr lang="en-GB" sz="900" dirty="0">
                        <a:latin typeface="Corbel" panose="020B0503020204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altLang="en-US" sz="900" i="0" dirty="0" smtClean="0">
                          <a:latin typeface="Corbel" panose="020B0503020204020204" pitchFamily="34" charset="0"/>
                          <a:cs typeface="Arial"/>
                        </a:rPr>
                        <a:t>Sustainability is meeting the needs of the present without compromising the needs of the future.</a:t>
                      </a:r>
                    </a:p>
                  </a:txBody>
                  <a:tcPr/>
                </a:tc>
                <a:extLst>
                  <a:ext uri="{0D108BD9-81ED-4DB2-BD59-A6C34878D82A}">
                    <a16:rowId xmlns:a16="http://schemas.microsoft.com/office/drawing/2014/main" val="1290812336"/>
                  </a:ext>
                </a:extLst>
              </a:tr>
              <a:tr h="195561">
                <a:tc vMerge="1">
                  <a:txBody>
                    <a:bodyPr/>
                    <a:lstStyle/>
                    <a:p>
                      <a:endParaRPr lang="en-GB"/>
                    </a:p>
                  </a:txBody>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GB" sz="900" dirty="0" smtClean="0">
                          <a:latin typeface="Corbel" panose="020B0503020204020204" pitchFamily="34" charset="0"/>
                        </a:rPr>
                        <a:t>Technology</a:t>
                      </a:r>
                    </a:p>
                  </a:txBody>
                  <a:tcPr/>
                </a:tc>
                <a:tc>
                  <a:txBody>
                    <a:bodyPr/>
                    <a:lstStyle/>
                    <a:p>
                      <a:r>
                        <a:rPr lang="en-GB" sz="900" dirty="0" smtClean="0">
                          <a:latin typeface="Corbel" panose="020B0503020204020204" pitchFamily="34" charset="0"/>
                        </a:rPr>
                        <a:t>Machinery and equipment</a:t>
                      </a:r>
                      <a:r>
                        <a:rPr lang="en-GB" sz="900" baseline="0" dirty="0" smtClean="0">
                          <a:latin typeface="Corbel" panose="020B0503020204020204" pitchFamily="34" charset="0"/>
                        </a:rPr>
                        <a:t> often used to achieve a goal </a:t>
                      </a:r>
                      <a:endParaRPr lang="en-GB" sz="900" dirty="0">
                        <a:latin typeface="Corbel" panose="020B0503020204020204" pitchFamily="34" charset="0"/>
                      </a:endParaRPr>
                    </a:p>
                  </a:txBody>
                  <a:tcPr/>
                </a:tc>
                <a:extLst>
                  <a:ext uri="{0D108BD9-81ED-4DB2-BD59-A6C34878D82A}">
                    <a16:rowId xmlns:a16="http://schemas.microsoft.com/office/drawing/2014/main" val="886107044"/>
                  </a:ext>
                </a:extLst>
              </a:tr>
            </a:tbl>
          </a:graphicData>
        </a:graphic>
      </p:graphicFrame>
      <p:pic>
        <p:nvPicPr>
          <p:cNvPr id="25" name="irc_mi" descr="Image result for littleport and east cambs academy">
            <a:hlinkClick r:id="rId7"/>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508" y="34780"/>
            <a:ext cx="2239992" cy="351517"/>
          </a:xfrm>
          <a:prstGeom prst="rect">
            <a:avLst/>
          </a:prstGeom>
          <a:noFill/>
          <a:ln>
            <a:noFill/>
          </a:ln>
        </p:spPr>
      </p:pic>
      <p:pic>
        <p:nvPicPr>
          <p:cNvPr id="10" name="Picture 9"/>
          <p:cNvPicPr>
            <a:picLocks noChangeAspect="1"/>
          </p:cNvPicPr>
          <p:nvPr/>
        </p:nvPicPr>
        <p:blipFill rotWithShape="1">
          <a:blip r:embed="rId9" cstate="print">
            <a:duotone>
              <a:schemeClr val="accent1">
                <a:shade val="45000"/>
                <a:satMod val="135000"/>
              </a:schemeClr>
              <a:prstClr val="white"/>
            </a:duotone>
            <a:extLst>
              <a:ext uri="{28A0092B-C50C-407E-A947-70E740481C1C}">
                <a14:useLocalDpi xmlns:a14="http://schemas.microsoft.com/office/drawing/2010/main" val="0"/>
              </a:ext>
            </a:extLst>
          </a:blip>
          <a:srcRect b="15505"/>
          <a:stretch/>
        </p:blipFill>
        <p:spPr>
          <a:xfrm>
            <a:off x="3058920" y="6958759"/>
            <a:ext cx="849137" cy="717476"/>
          </a:xfrm>
          <a:prstGeom prst="rect">
            <a:avLst/>
          </a:prstGeom>
        </p:spPr>
      </p:pic>
      <p:sp>
        <p:nvSpPr>
          <p:cNvPr id="16" name="Rectangle 15"/>
          <p:cNvSpPr/>
          <p:nvPr/>
        </p:nvSpPr>
        <p:spPr>
          <a:xfrm>
            <a:off x="-39943" y="462331"/>
            <a:ext cx="6858000" cy="251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rgbClr val="C00000"/>
                </a:solidFill>
                <a:latin typeface="Corbel" panose="020B0503020204020204" pitchFamily="34" charset="0"/>
              </a:rPr>
              <a:t>HOTS </a:t>
            </a:r>
            <a:r>
              <a:rPr lang="en-GB" sz="1200" b="1" dirty="0" smtClean="0">
                <a:solidFill>
                  <a:srgbClr val="C00000"/>
                </a:solidFill>
                <a:latin typeface="Corbel" panose="020B0503020204020204" pitchFamily="34" charset="0"/>
              </a:rPr>
              <a:t>question: Evaluate whether tourism is good or </a:t>
            </a:r>
            <a:r>
              <a:rPr lang="en-GB" sz="1200" b="1" smtClean="0">
                <a:solidFill>
                  <a:srgbClr val="C00000"/>
                </a:solidFill>
                <a:latin typeface="Corbel" panose="020B0503020204020204" pitchFamily="34" charset="0"/>
              </a:rPr>
              <a:t>bad for Kenya</a:t>
            </a:r>
            <a:endParaRPr lang="en-GB" sz="1200" b="1" dirty="0">
              <a:solidFill>
                <a:srgbClr val="C00000"/>
              </a:solidFill>
              <a:latin typeface="Corbel" panose="020B0503020204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28606314"/>
              </p:ext>
            </p:extLst>
          </p:nvPr>
        </p:nvGraphicFramePr>
        <p:xfrm>
          <a:off x="-1" y="3350845"/>
          <a:ext cx="6852681" cy="960691"/>
        </p:xfrm>
        <a:graphic>
          <a:graphicData uri="http://schemas.openxmlformats.org/drawingml/2006/table">
            <a:tbl>
              <a:tblPr firstRow="1" bandRow="1">
                <a:tableStyleId>{5940675A-B579-460E-94D1-54222C63F5DA}</a:tableStyleId>
              </a:tblPr>
              <a:tblGrid>
                <a:gridCol w="307743">
                  <a:extLst>
                    <a:ext uri="{9D8B030D-6E8A-4147-A177-3AD203B41FA5}">
                      <a16:colId xmlns:a16="http://schemas.microsoft.com/office/drawing/2014/main" val="3538327664"/>
                    </a:ext>
                  </a:extLst>
                </a:gridCol>
                <a:gridCol w="2801218">
                  <a:extLst>
                    <a:ext uri="{9D8B030D-6E8A-4147-A177-3AD203B41FA5}">
                      <a16:colId xmlns:a16="http://schemas.microsoft.com/office/drawing/2014/main" val="3269058217"/>
                    </a:ext>
                  </a:extLst>
                </a:gridCol>
                <a:gridCol w="3743720">
                  <a:extLst>
                    <a:ext uri="{9D8B030D-6E8A-4147-A177-3AD203B41FA5}">
                      <a16:colId xmlns:a16="http://schemas.microsoft.com/office/drawing/2014/main" val="1176447581"/>
                    </a:ext>
                  </a:extLst>
                </a:gridCol>
              </a:tblGrid>
              <a:tr h="217655">
                <a:tc rowSpan="2">
                  <a:txBody>
                    <a:bodyPr/>
                    <a:lstStyle/>
                    <a:p>
                      <a:pPr algn="l"/>
                      <a:r>
                        <a:rPr lang="en-GB" sz="1000" b="1" dirty="0" smtClean="0">
                          <a:latin typeface="Corbel" panose="020B0503020204020204" pitchFamily="34" charset="0"/>
                        </a:rPr>
                        <a:t>Case Study</a:t>
                      </a: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b="1" dirty="0" smtClean="0">
                          <a:latin typeface="Corbel" panose="020B0503020204020204" pitchFamily="34" charset="0"/>
                        </a:rPr>
                        <a:t>Zimbabwe</a:t>
                      </a:r>
                      <a:r>
                        <a:rPr lang="en-GB" sz="1000" b="1" baseline="0" dirty="0" smtClean="0">
                          <a:latin typeface="Corbel" panose="020B0503020204020204" pitchFamily="34" charset="0"/>
                        </a:rPr>
                        <a:t> </a:t>
                      </a:r>
                      <a:endParaRPr lang="en-GB" sz="1000" b="1" dirty="0">
                        <a:latin typeface="Corbel" panose="020B0503020204020204" pitchFamily="34" charset="0"/>
                      </a:endParaRPr>
                    </a:p>
                  </a:txBody>
                  <a:tcPr>
                    <a:solidFill>
                      <a:schemeClr val="accent1">
                        <a:lumMod val="20000"/>
                        <a:lumOff val="80000"/>
                      </a:schemeClr>
                    </a:solidFill>
                  </a:tcPr>
                </a:tc>
                <a:tc>
                  <a:txBody>
                    <a:bodyPr/>
                    <a:lstStyle/>
                    <a:p>
                      <a:r>
                        <a:rPr lang="en-GB" sz="1000" b="1" dirty="0" smtClean="0">
                          <a:latin typeface="Corbel" panose="020B0503020204020204" pitchFamily="34" charset="0"/>
                        </a:rPr>
                        <a:t>Kenya</a:t>
                      </a:r>
                      <a:endParaRPr lang="en-GB" sz="1000" b="1" dirty="0">
                        <a:latin typeface="Corbel" panose="020B0503020204020204" pitchFamily="34" charset="0"/>
                      </a:endParaRPr>
                    </a:p>
                  </a:txBody>
                  <a:tcPr>
                    <a:solidFill>
                      <a:schemeClr val="accent1">
                        <a:lumMod val="20000"/>
                        <a:lumOff val="80000"/>
                      </a:schemeClr>
                    </a:solidFill>
                  </a:tcPr>
                </a:tc>
                <a:extLst>
                  <a:ext uri="{0D108BD9-81ED-4DB2-BD59-A6C34878D82A}">
                    <a16:rowId xmlns:a16="http://schemas.microsoft.com/office/drawing/2014/main" val="1510845194"/>
                  </a:ext>
                </a:extLst>
              </a:tr>
              <a:tr h="716851">
                <a:tc vMerge="1">
                  <a:txBody>
                    <a:bodyPr/>
                    <a:lstStyle/>
                    <a:p>
                      <a:endParaRPr lang="en-GB" dirty="0"/>
                    </a:p>
                  </a:txBody>
                  <a:tcPr/>
                </a:tc>
                <a:tc>
                  <a:txBody>
                    <a:bodyPr/>
                    <a:lstStyle/>
                    <a:p>
                      <a:r>
                        <a:rPr lang="en-GB" sz="1000" dirty="0" smtClean="0">
                          <a:latin typeface="Corbel" panose="020B0503020204020204" pitchFamily="34" charset="0"/>
                        </a:rPr>
                        <a:t>Zimbabwe is located in the south of</a:t>
                      </a:r>
                      <a:r>
                        <a:rPr lang="en-GB" sz="1000" baseline="0" dirty="0" smtClean="0">
                          <a:latin typeface="Corbel" panose="020B0503020204020204" pitchFamily="34" charset="0"/>
                        </a:rPr>
                        <a:t> Africa. It is experiencing its worst drought in 40. Half of its population (7.7 million people) is currently facing extreme drought and famine. </a:t>
                      </a:r>
                      <a:endParaRPr lang="en-GB" sz="1000" dirty="0">
                        <a:latin typeface="Corbel" panose="020B0503020204020204" pitchFamily="34" charset="0"/>
                      </a:endParaRPr>
                    </a:p>
                  </a:txBody>
                  <a:tcPr/>
                </a:tc>
                <a:tc>
                  <a:txBody>
                    <a:bodyPr/>
                    <a:lstStyle/>
                    <a:p>
                      <a:r>
                        <a:rPr lang="en-GB" sz="1000" dirty="0" smtClean="0">
                          <a:latin typeface="Corbel" panose="020B0503020204020204" pitchFamily="34" charset="0"/>
                        </a:rPr>
                        <a:t>Kenya is a country</a:t>
                      </a:r>
                      <a:r>
                        <a:rPr lang="en-GB" sz="1000" baseline="0" dirty="0" smtClean="0">
                          <a:latin typeface="Corbel" panose="020B0503020204020204" pitchFamily="34" charset="0"/>
                        </a:rPr>
                        <a:t> in the east of Africa, located along the equator. It has a coastline on the Indian Ocean. It’s capital is Nairobi. Kenya was once a colonial nation, ruled by the British. Kenya has a growing population and makes a lot of money through tourism. </a:t>
                      </a:r>
                      <a:endParaRPr lang="en-GB" sz="1000" dirty="0">
                        <a:latin typeface="Corbel" panose="020B0503020204020204" pitchFamily="34" charset="0"/>
                      </a:endParaRPr>
                    </a:p>
                  </a:txBody>
                  <a:tcPr/>
                </a:tc>
                <a:extLst>
                  <a:ext uri="{0D108BD9-81ED-4DB2-BD59-A6C34878D82A}">
                    <a16:rowId xmlns:a16="http://schemas.microsoft.com/office/drawing/2014/main" val="3456474139"/>
                  </a:ext>
                </a:extLst>
              </a:tr>
            </a:tbl>
          </a:graphicData>
        </a:graphic>
      </p:graphicFrame>
      <p:pic>
        <p:nvPicPr>
          <p:cNvPr id="6" name="Picture 5"/>
          <p:cNvPicPr>
            <a:picLocks noChangeAspect="1"/>
          </p:cNvPicPr>
          <p:nvPr/>
        </p:nvPicPr>
        <p:blipFill rotWithShape="1">
          <a:blip r:embed="rId10" cstate="print">
            <a:extLst>
              <a:ext uri="{28A0092B-C50C-407E-A947-70E740481C1C}">
                <a14:useLocalDpi xmlns:a14="http://schemas.microsoft.com/office/drawing/2010/main" val="0"/>
              </a:ext>
            </a:extLst>
          </a:blip>
          <a:srcRect b="14089"/>
          <a:stretch/>
        </p:blipFill>
        <p:spPr>
          <a:xfrm>
            <a:off x="5348552" y="4385910"/>
            <a:ext cx="1108109" cy="951988"/>
          </a:xfrm>
          <a:prstGeom prst="rect">
            <a:avLst/>
          </a:prstGeom>
        </p:spPr>
      </p:pic>
      <p:pic>
        <p:nvPicPr>
          <p:cNvPr id="9" name="Picture 8"/>
          <p:cNvPicPr>
            <a:picLocks noChangeAspect="1"/>
          </p:cNvPicPr>
          <p:nvPr/>
        </p:nvPicPr>
        <p:blipFill rotWithShape="1">
          <a:blip r:embed="rId11" cstate="print">
            <a:extLst>
              <a:ext uri="{28A0092B-C50C-407E-A947-70E740481C1C}">
                <a14:useLocalDpi xmlns:a14="http://schemas.microsoft.com/office/drawing/2010/main" val="0"/>
              </a:ext>
            </a:extLst>
          </a:blip>
          <a:srcRect b="17956"/>
          <a:stretch/>
        </p:blipFill>
        <p:spPr>
          <a:xfrm>
            <a:off x="1453896" y="7765517"/>
            <a:ext cx="963862" cy="790795"/>
          </a:xfrm>
          <a:prstGeom prst="rect">
            <a:avLst/>
          </a:prstGeom>
        </p:spPr>
      </p:pic>
      <p:pic>
        <p:nvPicPr>
          <p:cNvPr id="12" name="Picture 11"/>
          <p:cNvPicPr>
            <a:picLocks noChangeAspect="1"/>
          </p:cNvPicPr>
          <p:nvPr/>
        </p:nvPicPr>
        <p:blipFill rotWithShape="1">
          <a:blip r:embed="rId12" cstate="print">
            <a:extLst>
              <a:ext uri="{28A0092B-C50C-407E-A947-70E740481C1C}">
                <a14:useLocalDpi xmlns:a14="http://schemas.microsoft.com/office/drawing/2010/main" val="0"/>
              </a:ext>
            </a:extLst>
          </a:blip>
          <a:srcRect b="20222"/>
          <a:stretch/>
        </p:blipFill>
        <p:spPr>
          <a:xfrm>
            <a:off x="109508" y="4444293"/>
            <a:ext cx="1262102" cy="1006877"/>
          </a:xfrm>
          <a:prstGeom prst="rect">
            <a:avLst/>
          </a:prstGeom>
        </p:spPr>
      </p:pic>
    </p:spTree>
    <p:extLst>
      <p:ext uri="{BB962C8B-B14F-4D97-AF65-F5344CB8AC3E}">
        <p14:creationId xmlns:p14="http://schemas.microsoft.com/office/powerpoint/2010/main" val="3163916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430</TotalTime>
  <Words>600</Words>
  <Application>Microsoft Office PowerPoint</Application>
  <PresentationFormat>A4 Paper (210x297 mm)</PresentationFormat>
  <Paragraphs>39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Corbel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Jewers</dc:creator>
  <cp:lastModifiedBy>Emma Jewers</cp:lastModifiedBy>
  <cp:revision>13</cp:revision>
  <dcterms:created xsi:type="dcterms:W3CDTF">2020-04-29T09:23:31Z</dcterms:created>
  <dcterms:modified xsi:type="dcterms:W3CDTF">2020-05-05T12:21:09Z</dcterms:modified>
</cp:coreProperties>
</file>