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E9C067-41D6-4BBB-A053-D7B5D620EDE9}"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97CB2-A881-4F24-8164-82F854431D15}" type="slidenum">
              <a:rPr lang="en-GB" smtClean="0"/>
              <a:t>‹#›</a:t>
            </a:fld>
            <a:endParaRPr lang="en-GB"/>
          </a:p>
        </p:txBody>
      </p:sp>
    </p:spTree>
    <p:extLst>
      <p:ext uri="{BB962C8B-B14F-4D97-AF65-F5344CB8AC3E}">
        <p14:creationId xmlns:p14="http://schemas.microsoft.com/office/powerpoint/2010/main" val="264422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E9C067-41D6-4BBB-A053-D7B5D620EDE9}"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97CB2-A881-4F24-8164-82F854431D15}" type="slidenum">
              <a:rPr lang="en-GB" smtClean="0"/>
              <a:t>‹#›</a:t>
            </a:fld>
            <a:endParaRPr lang="en-GB"/>
          </a:p>
        </p:txBody>
      </p:sp>
    </p:spTree>
    <p:extLst>
      <p:ext uri="{BB962C8B-B14F-4D97-AF65-F5344CB8AC3E}">
        <p14:creationId xmlns:p14="http://schemas.microsoft.com/office/powerpoint/2010/main" val="921983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E9C067-41D6-4BBB-A053-D7B5D620EDE9}"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97CB2-A881-4F24-8164-82F854431D15}" type="slidenum">
              <a:rPr lang="en-GB" smtClean="0"/>
              <a:t>‹#›</a:t>
            </a:fld>
            <a:endParaRPr lang="en-GB"/>
          </a:p>
        </p:txBody>
      </p:sp>
    </p:spTree>
    <p:extLst>
      <p:ext uri="{BB962C8B-B14F-4D97-AF65-F5344CB8AC3E}">
        <p14:creationId xmlns:p14="http://schemas.microsoft.com/office/powerpoint/2010/main" val="2436154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E9C067-41D6-4BBB-A053-D7B5D620EDE9}"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97CB2-A881-4F24-8164-82F854431D15}" type="slidenum">
              <a:rPr lang="en-GB" smtClean="0"/>
              <a:t>‹#›</a:t>
            </a:fld>
            <a:endParaRPr lang="en-GB"/>
          </a:p>
        </p:txBody>
      </p:sp>
    </p:spTree>
    <p:extLst>
      <p:ext uri="{BB962C8B-B14F-4D97-AF65-F5344CB8AC3E}">
        <p14:creationId xmlns:p14="http://schemas.microsoft.com/office/powerpoint/2010/main" val="2897866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E9C067-41D6-4BBB-A053-D7B5D620EDE9}"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97CB2-A881-4F24-8164-82F854431D15}" type="slidenum">
              <a:rPr lang="en-GB" smtClean="0"/>
              <a:t>‹#›</a:t>
            </a:fld>
            <a:endParaRPr lang="en-GB"/>
          </a:p>
        </p:txBody>
      </p:sp>
    </p:spTree>
    <p:extLst>
      <p:ext uri="{BB962C8B-B14F-4D97-AF65-F5344CB8AC3E}">
        <p14:creationId xmlns:p14="http://schemas.microsoft.com/office/powerpoint/2010/main" val="2711482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E9C067-41D6-4BBB-A053-D7B5D620EDE9}"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C97CB2-A881-4F24-8164-82F854431D15}" type="slidenum">
              <a:rPr lang="en-GB" smtClean="0"/>
              <a:t>‹#›</a:t>
            </a:fld>
            <a:endParaRPr lang="en-GB"/>
          </a:p>
        </p:txBody>
      </p:sp>
    </p:spTree>
    <p:extLst>
      <p:ext uri="{BB962C8B-B14F-4D97-AF65-F5344CB8AC3E}">
        <p14:creationId xmlns:p14="http://schemas.microsoft.com/office/powerpoint/2010/main" val="338816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E9C067-41D6-4BBB-A053-D7B5D620EDE9}" type="datetimeFigureOut">
              <a:rPr lang="en-GB" smtClean="0"/>
              <a:t>01/07/2020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C97CB2-A881-4F24-8164-82F854431D15}" type="slidenum">
              <a:rPr lang="en-GB" smtClean="0"/>
              <a:t>‹#›</a:t>
            </a:fld>
            <a:endParaRPr lang="en-GB"/>
          </a:p>
        </p:txBody>
      </p:sp>
    </p:spTree>
    <p:extLst>
      <p:ext uri="{BB962C8B-B14F-4D97-AF65-F5344CB8AC3E}">
        <p14:creationId xmlns:p14="http://schemas.microsoft.com/office/powerpoint/2010/main" val="258818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E9C067-41D6-4BBB-A053-D7B5D620EDE9}" type="datetimeFigureOut">
              <a:rPr lang="en-GB" smtClean="0"/>
              <a:t>01/07/2020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C97CB2-A881-4F24-8164-82F854431D15}" type="slidenum">
              <a:rPr lang="en-GB" smtClean="0"/>
              <a:t>‹#›</a:t>
            </a:fld>
            <a:endParaRPr lang="en-GB"/>
          </a:p>
        </p:txBody>
      </p:sp>
    </p:spTree>
    <p:extLst>
      <p:ext uri="{BB962C8B-B14F-4D97-AF65-F5344CB8AC3E}">
        <p14:creationId xmlns:p14="http://schemas.microsoft.com/office/powerpoint/2010/main" val="3005699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9C067-41D6-4BBB-A053-D7B5D620EDE9}" type="datetimeFigureOut">
              <a:rPr lang="en-GB" smtClean="0"/>
              <a:t>01/07/2020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C97CB2-A881-4F24-8164-82F854431D15}" type="slidenum">
              <a:rPr lang="en-GB" smtClean="0"/>
              <a:t>‹#›</a:t>
            </a:fld>
            <a:endParaRPr lang="en-GB"/>
          </a:p>
        </p:txBody>
      </p:sp>
    </p:spTree>
    <p:extLst>
      <p:ext uri="{BB962C8B-B14F-4D97-AF65-F5344CB8AC3E}">
        <p14:creationId xmlns:p14="http://schemas.microsoft.com/office/powerpoint/2010/main" val="72849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CE9C067-41D6-4BBB-A053-D7B5D620EDE9}"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C97CB2-A881-4F24-8164-82F854431D15}" type="slidenum">
              <a:rPr lang="en-GB" smtClean="0"/>
              <a:t>‹#›</a:t>
            </a:fld>
            <a:endParaRPr lang="en-GB"/>
          </a:p>
        </p:txBody>
      </p:sp>
    </p:spTree>
    <p:extLst>
      <p:ext uri="{BB962C8B-B14F-4D97-AF65-F5344CB8AC3E}">
        <p14:creationId xmlns:p14="http://schemas.microsoft.com/office/powerpoint/2010/main" val="189520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CE9C067-41D6-4BBB-A053-D7B5D620EDE9}"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C97CB2-A881-4F24-8164-82F854431D15}" type="slidenum">
              <a:rPr lang="en-GB" smtClean="0"/>
              <a:t>‹#›</a:t>
            </a:fld>
            <a:endParaRPr lang="en-GB"/>
          </a:p>
        </p:txBody>
      </p:sp>
    </p:spTree>
    <p:extLst>
      <p:ext uri="{BB962C8B-B14F-4D97-AF65-F5344CB8AC3E}">
        <p14:creationId xmlns:p14="http://schemas.microsoft.com/office/powerpoint/2010/main" val="143330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CE9C067-41D6-4BBB-A053-D7B5D620EDE9}" type="datetimeFigureOut">
              <a:rPr lang="en-GB" smtClean="0"/>
              <a:t>01/07/2020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9C97CB2-A881-4F24-8164-82F854431D15}" type="slidenum">
              <a:rPr lang="en-GB" smtClean="0"/>
              <a:t>‹#›</a:t>
            </a:fld>
            <a:endParaRPr lang="en-GB"/>
          </a:p>
        </p:txBody>
      </p:sp>
    </p:spTree>
    <p:extLst>
      <p:ext uri="{BB962C8B-B14F-4D97-AF65-F5344CB8AC3E}">
        <p14:creationId xmlns:p14="http://schemas.microsoft.com/office/powerpoint/2010/main" val="1610358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9973"/>
            <a:ext cx="6858000" cy="44102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54644" y="-58700"/>
            <a:ext cx="4702017" cy="53847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solidFill>
                  <a:sysClr val="windowText" lastClr="000000"/>
                </a:solidFill>
                <a:latin typeface="Corbel" panose="020B0503020204020204" pitchFamily="34" charset="0"/>
              </a:rPr>
              <a:t>Extreme Weather</a:t>
            </a:r>
            <a:endParaRPr lang="en-GB" b="1" dirty="0">
              <a:solidFill>
                <a:sysClr val="windowText" lastClr="000000"/>
              </a:solidFill>
              <a:latin typeface="Corbel" panose="020B0503020204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511715428"/>
              </p:ext>
            </p:extLst>
          </p:nvPr>
        </p:nvGraphicFramePr>
        <p:xfrm>
          <a:off x="0" y="731475"/>
          <a:ext cx="6852681" cy="29260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729327356"/>
                    </a:ext>
                  </a:extLst>
                </a:gridCol>
                <a:gridCol w="1301543">
                  <a:extLst>
                    <a:ext uri="{9D8B030D-6E8A-4147-A177-3AD203B41FA5}">
                      <a16:colId xmlns:a16="http://schemas.microsoft.com/office/drawing/2014/main" val="896310223"/>
                    </a:ext>
                  </a:extLst>
                </a:gridCol>
                <a:gridCol w="5342858">
                  <a:extLst>
                    <a:ext uri="{9D8B030D-6E8A-4147-A177-3AD203B41FA5}">
                      <a16:colId xmlns:a16="http://schemas.microsoft.com/office/drawing/2014/main" val="3685036849"/>
                    </a:ext>
                  </a:extLst>
                </a:gridCol>
              </a:tblGrid>
              <a:tr h="192916">
                <a:tc rowSpan="12">
                  <a:txBody>
                    <a:bodyPr/>
                    <a:lstStyle/>
                    <a:p>
                      <a:pPr algn="r"/>
                      <a:r>
                        <a:rPr lang="en-GB" sz="900" b="1" dirty="0" smtClean="0">
                          <a:latin typeface="Corbel" panose="020B0503020204020204" pitchFamily="34" charset="0"/>
                        </a:rPr>
                        <a:t>Key</a:t>
                      </a:r>
                      <a:r>
                        <a:rPr lang="en-GB" sz="900" b="1" baseline="0" dirty="0" smtClean="0">
                          <a:latin typeface="Corbel" panose="020B0503020204020204" pitchFamily="34" charset="0"/>
                        </a:rPr>
                        <a:t> terms and definitions </a:t>
                      </a:r>
                      <a:endParaRPr lang="en-GB" sz="900" b="1" dirty="0">
                        <a:latin typeface="Corbel" panose="020B0503020204020204" pitchFamily="34" charset="0"/>
                      </a:endParaRPr>
                    </a:p>
                  </a:txBody>
                  <a:tcPr vert="vert270" anchor="ctr">
                    <a:solidFill>
                      <a:schemeClr val="accent1">
                        <a:lumMod val="20000"/>
                        <a:lumOff val="80000"/>
                      </a:schemeClr>
                    </a:solidFill>
                  </a:tcPr>
                </a:tc>
                <a:tc>
                  <a:txBody>
                    <a:bodyPr/>
                    <a:lstStyle/>
                    <a:p>
                      <a:pPr algn="just"/>
                      <a:r>
                        <a:rPr lang="en-GB" sz="900" dirty="0" smtClean="0">
                          <a:latin typeface="Corbel" panose="020B0503020204020204" pitchFamily="34" charset="0"/>
                        </a:rPr>
                        <a:t>Air mass</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A</a:t>
                      </a:r>
                      <a:r>
                        <a:rPr lang="en-GB" sz="1000" baseline="0" dirty="0" smtClean="0">
                          <a:latin typeface="Corbel" panose="020B0503020204020204" pitchFamily="34" charset="0"/>
                        </a:rPr>
                        <a:t> large mass of air that moves around in the atmosphere. It can be warm or cold, wet or damp</a:t>
                      </a:r>
                      <a:endParaRPr lang="en-GB" sz="1000" dirty="0">
                        <a:latin typeface="Corbel" panose="020B0503020204020204" pitchFamily="34" charset="0"/>
                      </a:endParaRPr>
                    </a:p>
                  </a:txBody>
                  <a:tcPr/>
                </a:tc>
                <a:extLst>
                  <a:ext uri="{0D108BD9-81ED-4DB2-BD59-A6C34878D82A}">
                    <a16:rowId xmlns:a16="http://schemas.microsoft.com/office/drawing/2014/main" val="3443651392"/>
                  </a:ext>
                </a:extLst>
              </a:tr>
              <a:tr h="192916">
                <a:tc vMerge="1">
                  <a:txBody>
                    <a:bodyPr/>
                    <a:lstStyle/>
                    <a:p>
                      <a:pPr algn="r"/>
                      <a:endParaRPr lang="en-GB" sz="900" b="1" dirty="0">
                        <a:latin typeface="Corbel" panose="020B0503020204020204" pitchFamily="34" charset="0"/>
                      </a:endParaRPr>
                    </a:p>
                  </a:txBody>
                  <a:tcPr vert="vert270" anchor="ctr">
                    <a:solidFill>
                      <a:schemeClr val="accent1">
                        <a:lumMod val="20000"/>
                        <a:lumOff val="80000"/>
                      </a:schemeClr>
                    </a:solidFill>
                  </a:tcPr>
                </a:tc>
                <a:tc>
                  <a:txBody>
                    <a:bodyPr/>
                    <a:lstStyle/>
                    <a:p>
                      <a:pPr algn="just"/>
                      <a:r>
                        <a:rPr lang="en-GB" sz="900" dirty="0" smtClean="0">
                          <a:latin typeface="Corbel" panose="020B0503020204020204" pitchFamily="34" charset="0"/>
                        </a:rPr>
                        <a:t>Air pressure</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The force pressing down</a:t>
                      </a:r>
                      <a:r>
                        <a:rPr lang="en-GB" sz="1000" baseline="0" dirty="0" smtClean="0">
                          <a:latin typeface="Corbel" panose="020B0503020204020204" pitchFamily="34" charset="0"/>
                        </a:rPr>
                        <a:t> on us because of the weight of the atmosphere</a:t>
                      </a:r>
                      <a:endParaRPr lang="en-GB" sz="1000" dirty="0">
                        <a:latin typeface="Corbel" panose="020B0503020204020204" pitchFamily="34" charset="0"/>
                      </a:endParaRPr>
                    </a:p>
                  </a:txBody>
                  <a:tcPr/>
                </a:tc>
                <a:extLst>
                  <a:ext uri="{0D108BD9-81ED-4DB2-BD59-A6C34878D82A}">
                    <a16:rowId xmlns:a16="http://schemas.microsoft.com/office/drawing/2014/main" val="638809974"/>
                  </a:ext>
                </a:extLst>
              </a:tr>
              <a:tr h="192916">
                <a:tc vMerge="1">
                  <a:txBody>
                    <a:bodyPr/>
                    <a:lstStyle/>
                    <a:p>
                      <a:pPr algn="r"/>
                      <a:endParaRPr lang="en-GB" sz="900" b="1" dirty="0">
                        <a:latin typeface="Corbel" panose="020B0503020204020204" pitchFamily="34" charset="0"/>
                      </a:endParaRPr>
                    </a:p>
                  </a:txBody>
                  <a:tcPr vert="vert270" anchor="ctr">
                    <a:solidFill>
                      <a:schemeClr val="accent1">
                        <a:lumMod val="20000"/>
                        <a:lumOff val="80000"/>
                      </a:schemeClr>
                    </a:solidFill>
                  </a:tcPr>
                </a:tc>
                <a:tc>
                  <a:txBody>
                    <a:bodyPr/>
                    <a:lstStyle/>
                    <a:p>
                      <a:pPr algn="just"/>
                      <a:r>
                        <a:rPr lang="en-GB" sz="900" dirty="0" smtClean="0">
                          <a:latin typeface="Corbel" panose="020B0503020204020204" pitchFamily="34" charset="0"/>
                        </a:rPr>
                        <a:t>Climate</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The</a:t>
                      </a:r>
                      <a:r>
                        <a:rPr lang="en-GB" sz="1000" baseline="0" dirty="0" smtClean="0">
                          <a:latin typeface="Corbel" panose="020B0503020204020204" pitchFamily="34" charset="0"/>
                        </a:rPr>
                        <a:t> long term conditions of the atmosphere </a:t>
                      </a:r>
                      <a:endParaRPr lang="en-GB" sz="1000" dirty="0">
                        <a:latin typeface="Corbel" panose="020B0503020204020204" pitchFamily="34" charset="0"/>
                      </a:endParaRPr>
                    </a:p>
                  </a:txBody>
                  <a:tcPr/>
                </a:tc>
                <a:extLst>
                  <a:ext uri="{0D108BD9-81ED-4DB2-BD59-A6C34878D82A}">
                    <a16:rowId xmlns:a16="http://schemas.microsoft.com/office/drawing/2014/main" val="4112880351"/>
                  </a:ext>
                </a:extLst>
              </a:tr>
              <a:tr h="192916">
                <a:tc vMerge="1">
                  <a:txBody>
                    <a:bodyPr/>
                    <a:lstStyle/>
                    <a:p>
                      <a:pPr algn="r"/>
                      <a:endParaRPr lang="en-GB" sz="900" b="1" dirty="0">
                        <a:latin typeface="Corbel" panose="020B0503020204020204" pitchFamily="34" charset="0"/>
                      </a:endParaRPr>
                    </a:p>
                  </a:txBody>
                  <a:tcPr vert="vert270" anchor="ctr">
                    <a:solidFill>
                      <a:schemeClr val="accent1">
                        <a:lumMod val="20000"/>
                        <a:lumOff val="80000"/>
                      </a:schemeClr>
                    </a:solidFill>
                  </a:tcPr>
                </a:tc>
                <a:tc>
                  <a:txBody>
                    <a:bodyPr/>
                    <a:lstStyle/>
                    <a:p>
                      <a:pPr algn="just"/>
                      <a:r>
                        <a:rPr lang="en-GB" sz="900" dirty="0" smtClean="0">
                          <a:latin typeface="Corbel" panose="020B0503020204020204" pitchFamily="34" charset="0"/>
                        </a:rPr>
                        <a:t>Climate</a:t>
                      </a:r>
                      <a:r>
                        <a:rPr lang="en-GB" sz="900" baseline="0" dirty="0" smtClean="0">
                          <a:latin typeface="Corbel" panose="020B0503020204020204" pitchFamily="34" charset="0"/>
                        </a:rPr>
                        <a:t> change</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How the</a:t>
                      </a:r>
                      <a:r>
                        <a:rPr lang="en-GB" sz="1000" baseline="0" dirty="0" smtClean="0">
                          <a:latin typeface="Corbel" panose="020B0503020204020204" pitchFamily="34" charset="0"/>
                        </a:rPr>
                        <a:t> conditions of the atmosphere are changing over long periods of time </a:t>
                      </a:r>
                      <a:endParaRPr lang="en-GB" sz="1000" dirty="0">
                        <a:latin typeface="Corbel" panose="020B0503020204020204" pitchFamily="34" charset="0"/>
                      </a:endParaRPr>
                    </a:p>
                  </a:txBody>
                  <a:tcPr/>
                </a:tc>
                <a:extLst>
                  <a:ext uri="{0D108BD9-81ED-4DB2-BD59-A6C34878D82A}">
                    <a16:rowId xmlns:a16="http://schemas.microsoft.com/office/drawing/2014/main" val="3630536001"/>
                  </a:ext>
                </a:extLst>
              </a:tr>
              <a:tr h="192916">
                <a:tc vMerge="1">
                  <a:txBody>
                    <a:bodyPr/>
                    <a:lstStyle/>
                    <a:p>
                      <a:endParaRPr lang="en-GB"/>
                    </a:p>
                  </a:txBody>
                  <a:tcPr/>
                </a:tc>
                <a:tc>
                  <a:txBody>
                    <a:bodyPr/>
                    <a:lstStyle/>
                    <a:p>
                      <a:pPr algn="just"/>
                      <a:r>
                        <a:rPr lang="en-GB" sz="900" dirty="0" smtClean="0">
                          <a:latin typeface="Corbel" panose="020B0503020204020204" pitchFamily="34" charset="0"/>
                        </a:rPr>
                        <a:t>Condensation</a:t>
                      </a:r>
                      <a:r>
                        <a:rPr lang="en-GB" sz="900" baseline="0" dirty="0" smtClean="0">
                          <a:latin typeface="Corbel" panose="020B0503020204020204" pitchFamily="34" charset="0"/>
                        </a:rPr>
                        <a:t> </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When</a:t>
                      </a:r>
                      <a:r>
                        <a:rPr lang="en-GB" sz="1000" baseline="0" dirty="0" smtClean="0">
                          <a:latin typeface="Corbel" panose="020B0503020204020204" pitchFamily="34" charset="0"/>
                        </a:rPr>
                        <a:t> water vapour (gas) cools and turns back into liquid</a:t>
                      </a:r>
                      <a:endParaRPr lang="en-GB" sz="1000" dirty="0">
                        <a:latin typeface="Corbel" panose="020B0503020204020204" pitchFamily="34" charset="0"/>
                      </a:endParaRPr>
                    </a:p>
                  </a:txBody>
                  <a:tcPr/>
                </a:tc>
                <a:extLst>
                  <a:ext uri="{0D108BD9-81ED-4DB2-BD59-A6C34878D82A}">
                    <a16:rowId xmlns:a16="http://schemas.microsoft.com/office/drawing/2014/main" val="3347496831"/>
                  </a:ext>
                </a:extLst>
              </a:tr>
              <a:tr h="192916">
                <a:tc vMerge="1">
                  <a:txBody>
                    <a:bodyPr/>
                    <a:lstStyle/>
                    <a:p>
                      <a:endParaRPr lang="en-GB"/>
                    </a:p>
                  </a:txBody>
                  <a:tcPr/>
                </a:tc>
                <a:tc>
                  <a:txBody>
                    <a:bodyPr/>
                    <a:lstStyle/>
                    <a:p>
                      <a:pPr algn="just"/>
                      <a:r>
                        <a:rPr lang="en-GB" sz="900" dirty="0" smtClean="0">
                          <a:latin typeface="Corbel" panose="020B0503020204020204" pitchFamily="34" charset="0"/>
                        </a:rPr>
                        <a:t>Evaporation </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When water</a:t>
                      </a:r>
                      <a:r>
                        <a:rPr lang="en-GB" sz="1000" baseline="0" dirty="0" smtClean="0">
                          <a:latin typeface="Corbel" panose="020B0503020204020204" pitchFamily="34" charset="0"/>
                        </a:rPr>
                        <a:t> warms and turns into water vapour (gas) </a:t>
                      </a:r>
                      <a:endParaRPr lang="en-GB" sz="1000" dirty="0">
                        <a:latin typeface="Corbel" panose="020B0503020204020204" pitchFamily="34" charset="0"/>
                      </a:endParaRPr>
                    </a:p>
                  </a:txBody>
                  <a:tcPr/>
                </a:tc>
                <a:extLst>
                  <a:ext uri="{0D108BD9-81ED-4DB2-BD59-A6C34878D82A}">
                    <a16:rowId xmlns:a16="http://schemas.microsoft.com/office/drawing/2014/main" val="310754115"/>
                  </a:ext>
                </a:extLst>
              </a:tr>
              <a:tr h="192916">
                <a:tc vMerge="1">
                  <a:txBody>
                    <a:bodyPr/>
                    <a:lstStyle/>
                    <a:p>
                      <a:endParaRPr lang="en-GB"/>
                    </a:p>
                  </a:txBody>
                  <a:tcPr/>
                </a:tc>
                <a:tc>
                  <a:txBody>
                    <a:bodyPr/>
                    <a:lstStyle/>
                    <a:p>
                      <a:pPr algn="just"/>
                      <a:r>
                        <a:rPr lang="en-GB" sz="900" dirty="0" smtClean="0">
                          <a:latin typeface="Corbel" panose="020B0503020204020204" pitchFamily="34" charset="0"/>
                        </a:rPr>
                        <a:t>Flood</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When a river bursts its banks</a:t>
                      </a:r>
                      <a:r>
                        <a:rPr lang="en-GB" sz="1000" baseline="0" dirty="0" smtClean="0">
                          <a:latin typeface="Corbel" panose="020B0503020204020204" pitchFamily="34" charset="0"/>
                        </a:rPr>
                        <a:t> and flood the surrounding area or the sea flows onto the land</a:t>
                      </a:r>
                      <a:endParaRPr lang="en-GB" sz="1000" dirty="0">
                        <a:latin typeface="Corbel" panose="020B0503020204020204" pitchFamily="34" charset="0"/>
                      </a:endParaRPr>
                    </a:p>
                  </a:txBody>
                  <a:tcPr/>
                </a:tc>
                <a:extLst>
                  <a:ext uri="{0D108BD9-81ED-4DB2-BD59-A6C34878D82A}">
                    <a16:rowId xmlns:a16="http://schemas.microsoft.com/office/drawing/2014/main" val="1588283168"/>
                  </a:ext>
                </a:extLst>
              </a:tr>
              <a:tr h="192916">
                <a:tc vMerge="1">
                  <a:txBody>
                    <a:bodyPr/>
                    <a:lstStyle/>
                    <a:p>
                      <a:endParaRPr lang="en-GB"/>
                    </a:p>
                  </a:txBody>
                  <a:tcPr/>
                </a:tc>
                <a:tc>
                  <a:txBody>
                    <a:bodyPr/>
                    <a:lstStyle/>
                    <a:p>
                      <a:pPr algn="just"/>
                      <a:r>
                        <a:rPr lang="en-GB" sz="900" dirty="0" smtClean="0">
                          <a:latin typeface="Corbel" panose="020B0503020204020204" pitchFamily="34" charset="0"/>
                        </a:rPr>
                        <a:t>Heatwave</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A prolonged period of</a:t>
                      </a:r>
                      <a:r>
                        <a:rPr lang="en-GB" sz="1000" baseline="0" dirty="0" smtClean="0">
                          <a:latin typeface="Corbel" panose="020B0503020204020204" pitchFamily="34" charset="0"/>
                        </a:rPr>
                        <a:t> unusually warm temperatures</a:t>
                      </a:r>
                      <a:endParaRPr lang="en-GB" sz="1000" dirty="0">
                        <a:latin typeface="Corbel" panose="020B0503020204020204" pitchFamily="34" charset="0"/>
                      </a:endParaRPr>
                    </a:p>
                  </a:txBody>
                  <a:tcPr/>
                </a:tc>
                <a:extLst>
                  <a:ext uri="{0D108BD9-81ED-4DB2-BD59-A6C34878D82A}">
                    <a16:rowId xmlns:a16="http://schemas.microsoft.com/office/drawing/2014/main" val="70362511"/>
                  </a:ext>
                </a:extLst>
              </a:tr>
              <a:tr h="192916">
                <a:tc vMerge="1">
                  <a:txBody>
                    <a:bodyPr/>
                    <a:lstStyle/>
                    <a:p>
                      <a:endParaRPr lang="en-GB"/>
                    </a:p>
                  </a:txBody>
                  <a:tcPr/>
                </a:tc>
                <a:tc>
                  <a:txBody>
                    <a:bodyPr/>
                    <a:lstStyle/>
                    <a:p>
                      <a:pPr algn="just"/>
                      <a:r>
                        <a:rPr lang="en-GB" sz="900" dirty="0" smtClean="0">
                          <a:latin typeface="Corbel" panose="020B0503020204020204" pitchFamily="34" charset="0"/>
                        </a:rPr>
                        <a:t>Monsoon</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The</a:t>
                      </a:r>
                      <a:r>
                        <a:rPr lang="en-GB" sz="1000" baseline="0" dirty="0" smtClean="0">
                          <a:latin typeface="Corbel" panose="020B0503020204020204" pitchFamily="34" charset="0"/>
                        </a:rPr>
                        <a:t> season of heavy rain during the summer in Asian countries</a:t>
                      </a:r>
                      <a:endParaRPr lang="en-GB" sz="1000" dirty="0">
                        <a:latin typeface="Corbel" panose="020B0503020204020204" pitchFamily="34" charset="0"/>
                      </a:endParaRPr>
                    </a:p>
                  </a:txBody>
                  <a:tcPr/>
                </a:tc>
                <a:extLst>
                  <a:ext uri="{0D108BD9-81ED-4DB2-BD59-A6C34878D82A}">
                    <a16:rowId xmlns:a16="http://schemas.microsoft.com/office/drawing/2014/main" val="1351854659"/>
                  </a:ext>
                </a:extLst>
              </a:tr>
              <a:tr h="192916">
                <a:tc vMerge="1">
                  <a:txBody>
                    <a:bodyPr/>
                    <a:lstStyle/>
                    <a:p>
                      <a:endParaRPr lang="en-GB"/>
                    </a:p>
                  </a:txBody>
                  <a:tcPr/>
                </a:tc>
                <a:tc>
                  <a:txBody>
                    <a:bodyPr/>
                    <a:lstStyle/>
                    <a:p>
                      <a:pPr algn="just"/>
                      <a:r>
                        <a:rPr lang="en-GB" sz="900" dirty="0" smtClean="0">
                          <a:latin typeface="Corbel" panose="020B0503020204020204" pitchFamily="34" charset="0"/>
                        </a:rPr>
                        <a:t>Precipitation </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Rain, snow, sleet or hail that falls</a:t>
                      </a:r>
                      <a:r>
                        <a:rPr lang="en-GB" sz="1000" baseline="0" dirty="0" smtClean="0">
                          <a:latin typeface="Corbel" panose="020B0503020204020204" pitchFamily="34" charset="0"/>
                        </a:rPr>
                        <a:t> from clouds </a:t>
                      </a:r>
                      <a:endParaRPr lang="en-GB" sz="1000" dirty="0">
                        <a:latin typeface="Corbel" panose="020B0503020204020204" pitchFamily="34" charset="0"/>
                      </a:endParaRPr>
                    </a:p>
                  </a:txBody>
                  <a:tcPr/>
                </a:tc>
                <a:extLst>
                  <a:ext uri="{0D108BD9-81ED-4DB2-BD59-A6C34878D82A}">
                    <a16:rowId xmlns:a16="http://schemas.microsoft.com/office/drawing/2014/main" val="3165057908"/>
                  </a:ext>
                </a:extLst>
              </a:tr>
              <a:tr h="192916">
                <a:tc vMerge="1">
                  <a:txBody>
                    <a:bodyPr/>
                    <a:lstStyle/>
                    <a:p>
                      <a:pPr algn="r"/>
                      <a:endParaRPr lang="en-GB" sz="900" b="1" dirty="0">
                        <a:latin typeface="Corbel" panose="020B0503020204020204" pitchFamily="34" charset="0"/>
                      </a:endParaRPr>
                    </a:p>
                  </a:txBody>
                  <a:tcPr vert="vert270" anchor="ctr">
                    <a:solidFill>
                      <a:schemeClr val="accent1">
                        <a:lumMod val="20000"/>
                        <a:lumOff val="80000"/>
                      </a:schemeClr>
                    </a:solidFill>
                  </a:tcPr>
                </a:tc>
                <a:tc>
                  <a:txBody>
                    <a:bodyPr/>
                    <a:lstStyle/>
                    <a:p>
                      <a:pPr algn="just"/>
                      <a:r>
                        <a:rPr lang="en-GB" sz="900" dirty="0" smtClean="0">
                          <a:latin typeface="Corbel" panose="020B0503020204020204" pitchFamily="34" charset="0"/>
                        </a:rPr>
                        <a:t>Weather</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The conditions</a:t>
                      </a:r>
                      <a:r>
                        <a:rPr lang="en-GB" sz="1000" baseline="0" dirty="0" smtClean="0">
                          <a:latin typeface="Corbel" panose="020B0503020204020204" pitchFamily="34" charset="0"/>
                        </a:rPr>
                        <a:t> of the atmosphere at any time, this changes constantly </a:t>
                      </a:r>
                      <a:endParaRPr lang="en-GB" sz="1000" dirty="0">
                        <a:latin typeface="Corbel" panose="020B0503020204020204" pitchFamily="34" charset="0"/>
                      </a:endParaRPr>
                    </a:p>
                  </a:txBody>
                  <a:tcPr/>
                </a:tc>
                <a:extLst>
                  <a:ext uri="{0D108BD9-81ED-4DB2-BD59-A6C34878D82A}">
                    <a16:rowId xmlns:a16="http://schemas.microsoft.com/office/drawing/2014/main" val="1824191954"/>
                  </a:ext>
                </a:extLst>
              </a:tr>
              <a:tr h="192916">
                <a:tc vMerge="1">
                  <a:txBody>
                    <a:bodyPr/>
                    <a:lstStyle/>
                    <a:p>
                      <a:pPr algn="r"/>
                      <a:endParaRPr lang="en-GB" sz="900" b="1" dirty="0">
                        <a:latin typeface="Corbel" panose="020B0503020204020204" pitchFamily="34" charset="0"/>
                      </a:endParaRPr>
                    </a:p>
                  </a:txBody>
                  <a:tcPr vert="vert270" anchor="ctr">
                    <a:solidFill>
                      <a:schemeClr val="accent1">
                        <a:lumMod val="20000"/>
                        <a:lumOff val="80000"/>
                      </a:schemeClr>
                    </a:solidFill>
                  </a:tcPr>
                </a:tc>
                <a:tc>
                  <a:txBody>
                    <a:bodyPr/>
                    <a:lstStyle/>
                    <a:p>
                      <a:pPr algn="just"/>
                      <a:r>
                        <a:rPr lang="en-GB" sz="900" dirty="0" smtClean="0">
                          <a:latin typeface="Corbel" panose="020B0503020204020204" pitchFamily="34" charset="0"/>
                        </a:rPr>
                        <a:t>Wildfire</a:t>
                      </a:r>
                      <a:endParaRPr lang="en-GB" sz="900" dirty="0">
                        <a:latin typeface="Corbel" panose="020B0503020204020204" pitchFamily="34" charset="0"/>
                      </a:endParaRPr>
                    </a:p>
                  </a:txBody>
                  <a:tcPr/>
                </a:tc>
                <a:tc>
                  <a:txBody>
                    <a:bodyPr/>
                    <a:lstStyle/>
                    <a:p>
                      <a:r>
                        <a:rPr lang="en-GB" sz="1000" dirty="0" smtClean="0">
                          <a:latin typeface="Corbel" panose="020B0503020204020204" pitchFamily="34" charset="0"/>
                        </a:rPr>
                        <a:t>A large</a:t>
                      </a:r>
                      <a:r>
                        <a:rPr lang="en-GB" sz="1000" baseline="0" dirty="0" smtClean="0">
                          <a:latin typeface="Corbel" panose="020B0503020204020204" pitchFamily="34" charset="0"/>
                        </a:rPr>
                        <a:t>, destructive fire that spreads quickly over woodland</a:t>
                      </a:r>
                      <a:endParaRPr lang="en-GB" sz="1000" dirty="0">
                        <a:latin typeface="Corbel" panose="020B0503020204020204" pitchFamily="34" charset="0"/>
                      </a:endParaRPr>
                    </a:p>
                  </a:txBody>
                  <a:tcPr/>
                </a:tc>
                <a:extLst>
                  <a:ext uri="{0D108BD9-81ED-4DB2-BD59-A6C34878D82A}">
                    <a16:rowId xmlns:a16="http://schemas.microsoft.com/office/drawing/2014/main" val="439363949"/>
                  </a:ext>
                </a:extLst>
              </a:tr>
            </a:tbl>
          </a:graphicData>
        </a:graphic>
      </p:graphicFrame>
      <p:pic>
        <p:nvPicPr>
          <p:cNvPr id="25" name="irc_mi" descr="Image result for littleport and east cambs academy">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08" y="34780"/>
            <a:ext cx="2239992" cy="351517"/>
          </a:xfrm>
          <a:prstGeom prst="rect">
            <a:avLst/>
          </a:prstGeom>
          <a:noFill/>
          <a:ln>
            <a:noFill/>
          </a:ln>
        </p:spPr>
      </p:pic>
      <p:pic>
        <p:nvPicPr>
          <p:cNvPr id="10" name="Picture 9"/>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b="15505"/>
          <a:stretch/>
        </p:blipFill>
        <p:spPr>
          <a:xfrm>
            <a:off x="-177135" y="4986063"/>
            <a:ext cx="867819" cy="733262"/>
          </a:xfrm>
          <a:prstGeom prst="rect">
            <a:avLst/>
          </a:prstGeom>
        </p:spPr>
      </p:pic>
      <p:sp>
        <p:nvSpPr>
          <p:cNvPr id="16" name="Rectangle 15"/>
          <p:cNvSpPr/>
          <p:nvPr/>
        </p:nvSpPr>
        <p:spPr>
          <a:xfrm>
            <a:off x="-39943" y="462331"/>
            <a:ext cx="6858000" cy="251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rgbClr val="C00000"/>
                </a:solidFill>
                <a:latin typeface="Corbel" panose="020B0503020204020204" pitchFamily="34" charset="0"/>
              </a:rPr>
              <a:t>HOTS question</a:t>
            </a:r>
            <a:r>
              <a:rPr lang="en-GB" sz="1400" b="1" dirty="0" smtClean="0">
                <a:solidFill>
                  <a:srgbClr val="C00000"/>
                </a:solidFill>
                <a:latin typeface="Corbel" panose="020B0503020204020204" pitchFamily="34" charset="0"/>
              </a:rPr>
              <a:t>: </a:t>
            </a:r>
            <a:r>
              <a:rPr lang="en-GB" sz="1400" dirty="0" smtClean="0">
                <a:solidFill>
                  <a:srgbClr val="C00000"/>
                </a:solidFill>
                <a:latin typeface="Corbel" panose="020B0503020204020204" pitchFamily="34" charset="0"/>
              </a:rPr>
              <a:t>Is our weather getting worse? </a:t>
            </a:r>
            <a:r>
              <a:rPr lang="en-GB" sz="1400" b="1" dirty="0" smtClean="0">
                <a:solidFill>
                  <a:srgbClr val="C00000"/>
                </a:solidFill>
                <a:latin typeface="Corbel" panose="020B0503020204020204" pitchFamily="34" charset="0"/>
              </a:rPr>
              <a:t> </a:t>
            </a:r>
            <a:endParaRPr lang="en-GB" sz="1400" b="1" dirty="0">
              <a:solidFill>
                <a:srgbClr val="C00000"/>
              </a:solidFill>
              <a:latin typeface="Corbel" panose="020B0503020204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25660330"/>
              </p:ext>
            </p:extLst>
          </p:nvPr>
        </p:nvGraphicFramePr>
        <p:xfrm>
          <a:off x="0" y="3726128"/>
          <a:ext cx="6849540" cy="12496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3538327664"/>
                    </a:ext>
                  </a:extLst>
                </a:gridCol>
                <a:gridCol w="2160700">
                  <a:extLst>
                    <a:ext uri="{9D8B030D-6E8A-4147-A177-3AD203B41FA5}">
                      <a16:colId xmlns:a16="http://schemas.microsoft.com/office/drawing/2014/main" val="3269058217"/>
                    </a:ext>
                  </a:extLst>
                </a:gridCol>
                <a:gridCol w="2210463">
                  <a:extLst>
                    <a:ext uri="{9D8B030D-6E8A-4147-A177-3AD203B41FA5}">
                      <a16:colId xmlns:a16="http://schemas.microsoft.com/office/drawing/2014/main" val="999421766"/>
                    </a:ext>
                  </a:extLst>
                </a:gridCol>
                <a:gridCol w="2270097">
                  <a:extLst>
                    <a:ext uri="{9D8B030D-6E8A-4147-A177-3AD203B41FA5}">
                      <a16:colId xmlns:a16="http://schemas.microsoft.com/office/drawing/2014/main" val="3083496507"/>
                    </a:ext>
                  </a:extLst>
                </a:gridCol>
              </a:tblGrid>
              <a:tr h="166978">
                <a:tc rowSpan="2">
                  <a:txBody>
                    <a:bodyPr/>
                    <a:lstStyle/>
                    <a:p>
                      <a:pPr algn="l"/>
                      <a:r>
                        <a:rPr lang="en-GB" sz="1000" b="1" dirty="0" smtClean="0">
                          <a:latin typeface="Corbel" panose="020B0503020204020204" pitchFamily="34" charset="0"/>
                        </a:rPr>
                        <a:t>Case Study</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b="1" dirty="0" smtClean="0">
                          <a:latin typeface="Corbel" panose="020B0503020204020204" pitchFamily="34" charset="0"/>
                        </a:rPr>
                        <a:t>The Asian Monsoon,</a:t>
                      </a:r>
                      <a:r>
                        <a:rPr lang="en-GB" sz="1000" b="1" baseline="0" dirty="0" smtClean="0">
                          <a:latin typeface="Corbel" panose="020B0503020204020204" pitchFamily="34" charset="0"/>
                        </a:rPr>
                        <a:t> 2018</a:t>
                      </a:r>
                      <a:endParaRPr lang="en-GB" sz="1000" b="1" dirty="0">
                        <a:latin typeface="Corbel" panose="020B0503020204020204" pitchFamily="34" charset="0"/>
                      </a:endParaRPr>
                    </a:p>
                  </a:txBody>
                  <a:tcPr>
                    <a:solidFill>
                      <a:schemeClr val="accent1">
                        <a:lumMod val="20000"/>
                        <a:lumOff val="80000"/>
                      </a:schemeClr>
                    </a:solidFill>
                  </a:tcPr>
                </a:tc>
                <a:tc>
                  <a:txBody>
                    <a:bodyPr/>
                    <a:lstStyle/>
                    <a:p>
                      <a:r>
                        <a:rPr lang="en-GB" sz="1000" b="1" dirty="0" smtClean="0">
                          <a:latin typeface="Corbel" panose="020B0503020204020204" pitchFamily="34" charset="0"/>
                        </a:rPr>
                        <a:t>Australia</a:t>
                      </a:r>
                      <a:r>
                        <a:rPr lang="en-GB" sz="1000" b="1" baseline="0" dirty="0" smtClean="0">
                          <a:latin typeface="Corbel" panose="020B0503020204020204" pitchFamily="34" charset="0"/>
                        </a:rPr>
                        <a:t> Wild</a:t>
                      </a:r>
                      <a:r>
                        <a:rPr lang="en-GB" sz="1000" b="1" dirty="0" smtClean="0">
                          <a:latin typeface="Corbel" panose="020B0503020204020204" pitchFamily="34" charset="0"/>
                        </a:rPr>
                        <a:t>fires</a:t>
                      </a:r>
                      <a:r>
                        <a:rPr lang="en-GB" sz="1000" b="1" dirty="0" smtClean="0">
                          <a:latin typeface="Corbel" panose="020B0503020204020204" pitchFamily="34" charset="0"/>
                        </a:rPr>
                        <a:t>, 2019</a:t>
                      </a:r>
                      <a:endParaRPr lang="en-GB" sz="1000" b="1" dirty="0">
                        <a:latin typeface="Corbel" panose="020B0503020204020204" pitchFamily="34" charset="0"/>
                      </a:endParaRPr>
                    </a:p>
                  </a:txBody>
                  <a:tcPr>
                    <a:solidFill>
                      <a:schemeClr val="accent1">
                        <a:lumMod val="20000"/>
                        <a:lumOff val="80000"/>
                      </a:schemeClr>
                    </a:solidFill>
                  </a:tcPr>
                </a:tc>
                <a:tc>
                  <a:txBody>
                    <a:bodyPr/>
                    <a:lstStyle/>
                    <a:p>
                      <a:r>
                        <a:rPr lang="en-GB" sz="1000" b="1" dirty="0" smtClean="0">
                          <a:latin typeface="Corbel" panose="020B0503020204020204" pitchFamily="34" charset="0"/>
                        </a:rPr>
                        <a:t>European</a:t>
                      </a:r>
                      <a:r>
                        <a:rPr lang="en-GB" sz="1000" b="1" baseline="0" dirty="0" smtClean="0">
                          <a:latin typeface="Corbel" panose="020B0503020204020204" pitchFamily="34" charset="0"/>
                        </a:rPr>
                        <a:t> Heatwave, 2019</a:t>
                      </a:r>
                      <a:endParaRPr lang="en-GB" sz="1000" b="1" dirty="0">
                        <a:latin typeface="Corbel" panose="020B0503020204020204" pitchFamily="34" charset="0"/>
                      </a:endParaRPr>
                    </a:p>
                  </a:txBody>
                  <a:tcPr>
                    <a:solidFill>
                      <a:schemeClr val="accent1">
                        <a:lumMod val="20000"/>
                        <a:lumOff val="80000"/>
                      </a:schemeClr>
                    </a:solidFill>
                  </a:tcPr>
                </a:tc>
                <a:extLst>
                  <a:ext uri="{0D108BD9-81ED-4DB2-BD59-A6C34878D82A}">
                    <a16:rowId xmlns:a16="http://schemas.microsoft.com/office/drawing/2014/main" val="1510845194"/>
                  </a:ext>
                </a:extLst>
              </a:tr>
              <a:tr h="765372">
                <a:tc vMerge="1">
                  <a:txBody>
                    <a:bodyPr/>
                    <a:lstStyle/>
                    <a:p>
                      <a:endParaRPr lang="en-GB" dirty="0"/>
                    </a:p>
                  </a:txBody>
                  <a:tcPr/>
                </a:tc>
                <a:tc>
                  <a:txBody>
                    <a:bodyPr/>
                    <a:lstStyle/>
                    <a:p>
                      <a:r>
                        <a:rPr lang="en-GB" sz="1000" dirty="0" smtClean="0">
                          <a:latin typeface="Corbel" panose="020B0503020204020204" pitchFamily="34" charset="0"/>
                        </a:rPr>
                        <a:t>During the summer of 2018 Asia experienced</a:t>
                      </a:r>
                      <a:r>
                        <a:rPr lang="en-GB" sz="1000" baseline="0" dirty="0" smtClean="0">
                          <a:latin typeface="Corbel" panose="020B0503020204020204" pitchFamily="34" charset="0"/>
                        </a:rPr>
                        <a:t> extremely heavy rainfall which led to flooding and landslides. China and Japan were particularly badly affected. </a:t>
                      </a:r>
                      <a:r>
                        <a:rPr lang="en-GB" sz="1000" baseline="0" dirty="0" smtClean="0">
                          <a:latin typeface="Corbel" panose="020B0503020204020204" pitchFamily="34" charset="0"/>
                        </a:rPr>
                        <a:t>More than 1,200 people were killed across Asia. </a:t>
                      </a:r>
                      <a:endParaRPr lang="en-GB" sz="1000" dirty="0">
                        <a:latin typeface="Corbel" panose="020B0503020204020204" pitchFamily="34" charset="0"/>
                      </a:endParaRPr>
                    </a:p>
                  </a:txBody>
                  <a:tcPr/>
                </a:tc>
                <a:tc>
                  <a:txBody>
                    <a:bodyPr/>
                    <a:lstStyle/>
                    <a:p>
                      <a:r>
                        <a:rPr lang="en-GB" sz="1000" baseline="0" dirty="0" smtClean="0">
                          <a:latin typeface="Corbel" panose="020B0503020204020204" pitchFamily="34" charset="0"/>
                        </a:rPr>
                        <a:t>Fires erupted in Australia in Sept 2019. the fires burnt an area the size of South Korea (25.5 million acres). At least 33 people died, 3,000 homes have been destroyed. They were extinguished in February 2020. </a:t>
                      </a:r>
                      <a:endParaRPr lang="en-GB" sz="1000" dirty="0">
                        <a:latin typeface="Corbel" panose="020B0503020204020204" pitchFamily="34" charset="0"/>
                      </a:endParaRPr>
                    </a:p>
                  </a:txBody>
                  <a:tcPr/>
                </a:tc>
                <a:tc>
                  <a:txBody>
                    <a:bodyPr/>
                    <a:lstStyle/>
                    <a:p>
                      <a:r>
                        <a:rPr lang="en-GB" sz="1000" dirty="0" smtClean="0">
                          <a:latin typeface="Corbel" panose="020B0503020204020204" pitchFamily="34" charset="0"/>
                        </a:rPr>
                        <a:t>During the summer of 2019 many European countries experienced</a:t>
                      </a:r>
                      <a:r>
                        <a:rPr lang="en-GB" sz="1000" baseline="0" dirty="0" smtClean="0">
                          <a:latin typeface="Corbel" panose="020B0503020204020204" pitchFamily="34" charset="0"/>
                        </a:rPr>
                        <a:t> heatwaves. France, the UK, Belgium, Germany, Luxembourg and the Netherlands reported record high temperatures. </a:t>
                      </a:r>
                      <a:endParaRPr lang="en-GB" sz="1000" dirty="0">
                        <a:latin typeface="Corbel" panose="020B0503020204020204" pitchFamily="34" charset="0"/>
                      </a:endParaRPr>
                    </a:p>
                  </a:txBody>
                  <a:tcPr/>
                </a:tc>
                <a:extLst>
                  <a:ext uri="{0D108BD9-81ED-4DB2-BD59-A6C34878D82A}">
                    <a16:rowId xmlns:a16="http://schemas.microsoft.com/office/drawing/2014/main" val="3456474139"/>
                  </a:ext>
                </a:extLst>
              </a:tr>
            </a:tbl>
          </a:graphicData>
        </a:graphic>
      </p:graphicFrame>
      <p:sp>
        <p:nvSpPr>
          <p:cNvPr id="12" name="Rectangle 11"/>
          <p:cNvSpPr/>
          <p:nvPr/>
        </p:nvSpPr>
        <p:spPr>
          <a:xfrm>
            <a:off x="604299" y="5055687"/>
            <a:ext cx="2316963" cy="1248629"/>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smtClean="0">
                <a:solidFill>
                  <a:sysClr val="windowText" lastClr="000000"/>
                </a:solidFill>
                <a:latin typeface="Corbel" panose="020B0503020204020204" pitchFamily="34" charset="0"/>
              </a:rPr>
              <a:t> The sun heats the earth, but it does not heat it evenly. The equator is warmed more than the north and south pole. The warm air at the equator rises and flows to colder places as wind. This process is called convection currents and this transfers heat around the world. </a:t>
            </a:r>
            <a:endParaRPr lang="en-US" sz="1000" dirty="0">
              <a:solidFill>
                <a:sysClr val="windowText" lastClr="000000"/>
              </a:solidFill>
              <a:latin typeface="Corbel" panose="020B0503020204020204" pitchFamily="34" charset="0"/>
            </a:endParaRPr>
          </a:p>
        </p:txBody>
      </p:sp>
      <p:sp>
        <p:nvSpPr>
          <p:cNvPr id="13" name="Rectangle 12"/>
          <p:cNvSpPr/>
          <p:nvPr/>
        </p:nvSpPr>
        <p:spPr>
          <a:xfrm>
            <a:off x="112321" y="8227505"/>
            <a:ext cx="2614975" cy="106217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smtClean="0">
                <a:solidFill>
                  <a:schemeClr val="tx1"/>
                </a:solidFill>
                <a:latin typeface="Corbel" panose="020B0503020204020204" pitchFamily="34" charset="0"/>
              </a:rPr>
              <a:t>Climate change is thought to cause more extreme weather events. As temperature rise it is more likely that there </a:t>
            </a:r>
            <a:r>
              <a:rPr lang="en-US" sz="1000" dirty="0" smtClean="0">
                <a:solidFill>
                  <a:schemeClr val="tx1"/>
                </a:solidFill>
                <a:latin typeface="Corbel" panose="020B0503020204020204" pitchFamily="34" charset="0"/>
              </a:rPr>
              <a:t>will be more heatwaves and wildfires and monsoons might be worse. There might also be more droughts and coastal flooding. </a:t>
            </a:r>
            <a:endParaRPr lang="en-US" sz="1000" dirty="0">
              <a:solidFill>
                <a:schemeClr val="tx1"/>
              </a:solidFill>
              <a:latin typeface="Corbel" panose="020B0503020204020204" pitchFamily="34" charset="0"/>
            </a:endParaRPr>
          </a:p>
        </p:txBody>
      </p:sp>
      <p:sp>
        <p:nvSpPr>
          <p:cNvPr id="15" name="Rectangle 14"/>
          <p:cNvSpPr/>
          <p:nvPr/>
        </p:nvSpPr>
        <p:spPr>
          <a:xfrm>
            <a:off x="109508" y="6371108"/>
            <a:ext cx="2617788" cy="178960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smtClean="0">
                <a:solidFill>
                  <a:sysClr val="windowText" lastClr="000000"/>
                </a:solidFill>
                <a:latin typeface="Corbel" panose="020B0503020204020204" pitchFamily="34" charset="0"/>
              </a:rPr>
              <a:t>There are three different types of rainfall</a:t>
            </a:r>
          </a:p>
          <a:p>
            <a:pPr marL="171450" lvl="0" indent="-171450" algn="ctr">
              <a:buFont typeface="Arial" panose="020B0604020202020204" pitchFamily="34" charset="0"/>
              <a:buChar char="•"/>
            </a:pPr>
            <a:r>
              <a:rPr lang="en-US" sz="1000" b="1" dirty="0" smtClean="0">
                <a:solidFill>
                  <a:sysClr val="windowText" lastClr="000000"/>
                </a:solidFill>
                <a:latin typeface="Corbel" panose="020B0503020204020204" pitchFamily="34" charset="0"/>
              </a:rPr>
              <a:t>Convectional rainfall </a:t>
            </a:r>
            <a:r>
              <a:rPr lang="en-US" sz="1000" dirty="0" smtClean="0">
                <a:solidFill>
                  <a:sysClr val="windowText" lastClr="000000"/>
                </a:solidFill>
                <a:latin typeface="Corbel" panose="020B0503020204020204" pitchFamily="34" charset="0"/>
              </a:rPr>
              <a:t>is caused when the sun warms the ground causing evaporation. The rising warm air condenses and forms rain</a:t>
            </a:r>
          </a:p>
          <a:p>
            <a:pPr marL="171450" lvl="0" indent="-171450" algn="ctr">
              <a:buFont typeface="Arial" panose="020B0604020202020204" pitchFamily="34" charset="0"/>
              <a:buChar char="•"/>
            </a:pPr>
            <a:r>
              <a:rPr lang="en-US" sz="1000" b="1" dirty="0" smtClean="0">
                <a:solidFill>
                  <a:sysClr val="windowText" lastClr="000000"/>
                </a:solidFill>
                <a:latin typeface="Corbel" panose="020B0503020204020204" pitchFamily="34" charset="0"/>
              </a:rPr>
              <a:t>Relief rainfall </a:t>
            </a:r>
            <a:r>
              <a:rPr lang="en-US" sz="1000" dirty="0" smtClean="0">
                <a:solidFill>
                  <a:sysClr val="windowText" lastClr="000000"/>
                </a:solidFill>
                <a:latin typeface="Corbel" panose="020B0503020204020204" pitchFamily="34" charset="0"/>
              </a:rPr>
              <a:t>is caused when air is forced to rise over high land, as it </a:t>
            </a:r>
            <a:r>
              <a:rPr lang="en-US" sz="1000" dirty="0" smtClean="0">
                <a:solidFill>
                  <a:sysClr val="windowText" lastClr="000000"/>
                </a:solidFill>
                <a:latin typeface="Corbel" panose="020B0503020204020204" pitchFamily="34" charset="0"/>
              </a:rPr>
              <a:t>rises the air cools and condenses forming rain. </a:t>
            </a:r>
          </a:p>
          <a:p>
            <a:pPr marL="171450" lvl="0" indent="-171450" algn="ctr">
              <a:buFont typeface="Arial" panose="020B0604020202020204" pitchFamily="34" charset="0"/>
              <a:buChar char="•"/>
            </a:pPr>
            <a:r>
              <a:rPr lang="en-US" sz="1000" b="1" dirty="0" smtClean="0">
                <a:solidFill>
                  <a:sysClr val="windowText" lastClr="000000"/>
                </a:solidFill>
                <a:latin typeface="Corbel" panose="020B0503020204020204" pitchFamily="34" charset="0"/>
              </a:rPr>
              <a:t>Frontal rainfall </a:t>
            </a:r>
            <a:r>
              <a:rPr lang="en-US" sz="1000" dirty="0" smtClean="0">
                <a:solidFill>
                  <a:sysClr val="windowText" lastClr="000000"/>
                </a:solidFill>
                <a:latin typeface="Corbel" panose="020B0503020204020204" pitchFamily="34" charset="0"/>
              </a:rPr>
              <a:t>is caused when a cold air mass meets a warm air mass. The war air is forced up, cooling and creating rainfall. </a:t>
            </a:r>
          </a:p>
        </p:txBody>
      </p:sp>
      <p:sp>
        <p:nvSpPr>
          <p:cNvPr id="18" name="Rectangle 17"/>
          <p:cNvSpPr/>
          <p:nvPr/>
        </p:nvSpPr>
        <p:spPr>
          <a:xfrm>
            <a:off x="2807555" y="6363685"/>
            <a:ext cx="1978384" cy="1895994"/>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smtClean="0">
                <a:solidFill>
                  <a:sysClr val="windowText" lastClr="000000"/>
                </a:solidFill>
                <a:latin typeface="Corbel" panose="020B0503020204020204" pitchFamily="34" charset="0"/>
              </a:rPr>
              <a:t>Air moves in large blocks called air masses. An air mass will be warm or cold, wet or dry depending on where it came fro</a:t>
            </a:r>
            <a:r>
              <a:rPr lang="en-US" sz="1000" dirty="0" smtClean="0">
                <a:solidFill>
                  <a:sysClr val="windowText" lastClr="000000"/>
                </a:solidFill>
                <a:latin typeface="Corbel" panose="020B0503020204020204" pitchFamily="34" charset="0"/>
              </a:rPr>
              <a:t>m. If it travels over water it will bring wet conditions. If it travelled over land it will bring dry conditions. If it comes from somewhere cold (like the Arctic) it will bring cool temperatures. It is comes from somewhere warm (Africa)it will bring warm temperatures. </a:t>
            </a:r>
            <a:endParaRPr lang="en-US" sz="1000" dirty="0">
              <a:solidFill>
                <a:sysClr val="windowText" lastClr="000000"/>
              </a:solidFill>
              <a:latin typeface="Corbel" panose="020B0503020204020204" pitchFamily="34" charset="0"/>
            </a:endParaRPr>
          </a:p>
        </p:txBody>
      </p:sp>
      <p:sp>
        <p:nvSpPr>
          <p:cNvPr id="19" name="Rectangle 18"/>
          <p:cNvSpPr/>
          <p:nvPr/>
        </p:nvSpPr>
        <p:spPr>
          <a:xfrm>
            <a:off x="4261899" y="5049979"/>
            <a:ext cx="2515953" cy="124408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smtClean="0">
                <a:solidFill>
                  <a:sysClr val="windowText" lastClr="000000"/>
                </a:solidFill>
                <a:latin typeface="Corbel" panose="020B0503020204020204" pitchFamily="34" charset="0"/>
              </a:rPr>
              <a:t>Climate is affected by lots of factors. For example, if you live </a:t>
            </a:r>
            <a:r>
              <a:rPr lang="en-US" sz="1000" dirty="0" smtClean="0">
                <a:solidFill>
                  <a:sysClr val="windowText" lastClr="000000"/>
                </a:solidFill>
                <a:latin typeface="Corbel" panose="020B0503020204020204" pitchFamily="34" charset="0"/>
              </a:rPr>
              <a:t>on a coast the weather tends to be less extreme as the sea regulates temperature. If you live in the middle of a large land mass temperatures can vary lots. The height of land also affects temperature. The higher up the land is the colder it will be as the sun warms the earth and not the air. </a:t>
            </a:r>
            <a:endParaRPr lang="en-US" sz="1000" dirty="0">
              <a:solidFill>
                <a:sysClr val="windowText" lastClr="000000"/>
              </a:solidFill>
              <a:latin typeface="Corbel" panose="020B0503020204020204" pitchFamily="34" charset="0"/>
            </a:endParaRPr>
          </a:p>
        </p:txBody>
      </p:sp>
      <p:sp>
        <p:nvSpPr>
          <p:cNvPr id="22" name="Rectangle 21"/>
          <p:cNvSpPr/>
          <p:nvPr/>
        </p:nvSpPr>
        <p:spPr>
          <a:xfrm>
            <a:off x="4866198" y="6355349"/>
            <a:ext cx="1911654" cy="874791"/>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smtClean="0">
                <a:solidFill>
                  <a:sysClr val="windowText" lastClr="000000"/>
                </a:solidFill>
                <a:latin typeface="Corbel" panose="020B0503020204020204" pitchFamily="34" charset="0"/>
              </a:rPr>
              <a:t>The Earth’s temperatures is always changing. It </a:t>
            </a:r>
            <a:r>
              <a:rPr lang="en-US" sz="1000" dirty="0" smtClean="0">
                <a:solidFill>
                  <a:sysClr val="windowText" lastClr="000000"/>
                </a:solidFill>
                <a:latin typeface="Corbel" panose="020B0503020204020204" pitchFamily="34" charset="0"/>
              </a:rPr>
              <a:t>has experienced ice ages (the last one was 10,000 years ago). It is in a period of warming now.</a:t>
            </a:r>
            <a:endParaRPr lang="en-US" sz="1000" dirty="0">
              <a:solidFill>
                <a:sysClr val="windowText" lastClr="000000"/>
              </a:solidFill>
              <a:latin typeface="Corbel" panose="020B0503020204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75853878"/>
              </p:ext>
            </p:extLst>
          </p:nvPr>
        </p:nvGraphicFramePr>
        <p:xfrm>
          <a:off x="715839" y="9363328"/>
          <a:ext cx="6062013" cy="487680"/>
        </p:xfrm>
        <a:graphic>
          <a:graphicData uri="http://schemas.openxmlformats.org/drawingml/2006/table">
            <a:tbl>
              <a:tblPr firstRow="1" bandRow="1">
                <a:tableStyleId>{5940675A-B579-460E-94D1-54222C63F5DA}</a:tableStyleId>
              </a:tblPr>
              <a:tblGrid>
                <a:gridCol w="987033">
                  <a:extLst>
                    <a:ext uri="{9D8B030D-6E8A-4147-A177-3AD203B41FA5}">
                      <a16:colId xmlns:a16="http://schemas.microsoft.com/office/drawing/2014/main" val="1866749207"/>
                    </a:ext>
                  </a:extLst>
                </a:gridCol>
                <a:gridCol w="5074980">
                  <a:extLst>
                    <a:ext uri="{9D8B030D-6E8A-4147-A177-3AD203B41FA5}">
                      <a16:colId xmlns:a16="http://schemas.microsoft.com/office/drawing/2014/main" val="667512076"/>
                    </a:ext>
                  </a:extLst>
                </a:gridCol>
              </a:tblGrid>
              <a:tr h="169848">
                <a:tc>
                  <a:txBody>
                    <a:bodyPr/>
                    <a:lstStyle/>
                    <a:p>
                      <a:r>
                        <a:rPr lang="en-GB" sz="1000" b="1" dirty="0" smtClean="0">
                          <a:latin typeface="Corbel" panose="020B0503020204020204" pitchFamily="34" charset="0"/>
                        </a:rPr>
                        <a:t>Meteorologist</a:t>
                      </a:r>
                    </a:p>
                  </a:txBody>
                  <a:tcPr>
                    <a:solidFill>
                      <a:schemeClr val="accent1">
                        <a:lumMod val="20000"/>
                        <a:lumOff val="80000"/>
                      </a:schemeClr>
                    </a:solidFill>
                  </a:tcPr>
                </a:tc>
                <a:tc>
                  <a:txBody>
                    <a:bodyPr/>
                    <a:lstStyle/>
                    <a:p>
                      <a:r>
                        <a:rPr lang="en-GB" sz="1000" dirty="0" smtClean="0">
                          <a:latin typeface="Corbel" panose="020B0503020204020204" pitchFamily="34" charset="0"/>
                        </a:rPr>
                        <a:t>Average Salary:</a:t>
                      </a:r>
                      <a:r>
                        <a:rPr lang="en-GB" sz="1000" baseline="0" dirty="0" smtClean="0">
                          <a:latin typeface="Corbel" panose="020B0503020204020204" pitchFamily="34" charset="0"/>
                        </a:rPr>
                        <a:t> £43,605</a:t>
                      </a:r>
                      <a:endParaRPr lang="en-GB" sz="1000" dirty="0" smtClean="0">
                        <a:latin typeface="Corbel" panose="020B0503020204020204" pitchFamily="34" charset="0"/>
                      </a:endParaRPr>
                    </a:p>
                  </a:txBody>
                  <a:tcPr>
                    <a:solidFill>
                      <a:schemeClr val="accent1">
                        <a:lumMod val="20000"/>
                        <a:lumOff val="80000"/>
                      </a:schemeClr>
                    </a:solidFill>
                  </a:tcPr>
                </a:tc>
                <a:extLst>
                  <a:ext uri="{0D108BD9-81ED-4DB2-BD59-A6C34878D82A}">
                    <a16:rowId xmlns:a16="http://schemas.microsoft.com/office/drawing/2014/main" val="3780896519"/>
                  </a:ext>
                </a:extLst>
              </a:tr>
              <a:tr h="169848">
                <a:tc gridSpan="2">
                  <a:txBody>
                    <a:bodyPr/>
                    <a:lstStyle/>
                    <a:p>
                      <a:r>
                        <a:rPr lang="en-GB" sz="1000" dirty="0" smtClean="0">
                          <a:latin typeface="Corbel" panose="020B0503020204020204" pitchFamily="34" charset="0"/>
                        </a:rPr>
                        <a:t>Meteorologists collect and study data to make weather forecasts.  </a:t>
                      </a:r>
                      <a:endParaRPr lang="en-GB" sz="1000" dirty="0">
                        <a:latin typeface="Corbel" panose="020B0503020204020204" pitchFamily="34" charset="0"/>
                      </a:endParaRPr>
                    </a:p>
                  </a:txBody>
                  <a:tcPr/>
                </a:tc>
                <a:tc hMerge="1">
                  <a:txBody>
                    <a:bodyPr/>
                    <a:lstStyle/>
                    <a:p>
                      <a:endParaRPr lang="en-GB"/>
                    </a:p>
                  </a:txBody>
                  <a:tcPr/>
                </a:tc>
                <a:extLst>
                  <a:ext uri="{0D108BD9-81ED-4DB2-BD59-A6C34878D82A}">
                    <a16:rowId xmlns:a16="http://schemas.microsoft.com/office/drawing/2014/main" val="3624581746"/>
                  </a:ext>
                </a:extLst>
              </a:tr>
            </a:tbl>
          </a:graphicData>
        </a:graphic>
      </p:graphicFrame>
      <p:pic>
        <p:nvPicPr>
          <p:cNvPr id="6" name="Picture 5"/>
          <p:cNvPicPr>
            <a:picLocks noChangeAspect="1"/>
          </p:cNvPicPr>
          <p:nvPr/>
        </p:nvPicPr>
        <p:blipFill rotWithShape="1">
          <a:blip r:embed="rId5" cstate="print">
            <a:extLst>
              <a:ext uri="{28A0092B-C50C-407E-A947-70E740481C1C}">
                <a14:useLocalDpi xmlns:a14="http://schemas.microsoft.com/office/drawing/2010/main" val="0"/>
              </a:ext>
            </a:extLst>
          </a:blip>
          <a:srcRect b="21585"/>
          <a:stretch/>
        </p:blipFill>
        <p:spPr>
          <a:xfrm>
            <a:off x="8460" y="9289680"/>
            <a:ext cx="715839" cy="561328"/>
          </a:xfrm>
          <a:prstGeom prst="rect">
            <a:avLst/>
          </a:prstGeom>
        </p:spPr>
      </p:pic>
      <p:pic>
        <p:nvPicPr>
          <p:cNvPr id="1026" name="Picture 2" descr="Convection current: the circular current of air caused by ..."/>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91206" y="5055687"/>
            <a:ext cx="1051424" cy="1264630"/>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4866198" y="7288878"/>
            <a:ext cx="1911654" cy="200080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smtClean="0">
                <a:solidFill>
                  <a:sysClr val="windowText" lastClr="000000"/>
                </a:solidFill>
                <a:latin typeface="Corbel" panose="020B0503020204020204" pitchFamily="34" charset="0"/>
              </a:rPr>
              <a:t>Climate chang</a:t>
            </a:r>
            <a:r>
              <a:rPr lang="en-US" sz="1000" dirty="0" smtClean="0">
                <a:solidFill>
                  <a:sysClr val="windowText" lastClr="000000"/>
                </a:solidFill>
                <a:latin typeface="Corbel" panose="020B0503020204020204" pitchFamily="34" charset="0"/>
              </a:rPr>
              <a:t>e happens naturally, but can be sped up by human actions. Most scientists agree that humans are speeding up climate change, mostly through releasing greenhouse gasses into the atmosphere which trap heat in our atmosphere. This happens through burning fossil fuels (coal, oil, gas), through farming animals (who release methane) and other actions. </a:t>
            </a:r>
            <a:endParaRPr lang="en-US" sz="1000" dirty="0">
              <a:solidFill>
                <a:sysClr val="windowText" lastClr="000000"/>
              </a:solidFill>
              <a:latin typeface="Corbel" panose="020B0503020204020204" pitchFamily="34" charset="0"/>
            </a:endParaRPr>
          </a:p>
        </p:txBody>
      </p:sp>
      <p:sp>
        <p:nvSpPr>
          <p:cNvPr id="26" name="Rectangle 25"/>
          <p:cNvSpPr/>
          <p:nvPr/>
        </p:nvSpPr>
        <p:spPr>
          <a:xfrm>
            <a:off x="2807555" y="8313993"/>
            <a:ext cx="1978384" cy="975687"/>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smtClean="0">
                <a:solidFill>
                  <a:schemeClr val="tx1"/>
                </a:solidFill>
                <a:latin typeface="Corbel" panose="020B0503020204020204" pitchFamily="34" charset="0"/>
              </a:rPr>
              <a:t>Countries need to work together to tackle climate change. The Paris agreement was signed by 189 countries agreeing to work together to reduce climate change. </a:t>
            </a:r>
            <a:endParaRPr lang="en-US" sz="1000" dirty="0">
              <a:solidFill>
                <a:schemeClr val="tx1"/>
              </a:solidFill>
              <a:latin typeface="Corbel" panose="020B0503020204020204" pitchFamily="34" charset="0"/>
            </a:endParaRPr>
          </a:p>
        </p:txBody>
      </p:sp>
      <p:pic>
        <p:nvPicPr>
          <p:cNvPr id="8" name="Picture 7"/>
          <p:cNvPicPr>
            <a:picLocks noChangeAspect="1"/>
          </p:cNvPicPr>
          <p:nvPr/>
        </p:nvPicPr>
        <p:blipFill rotWithShape="1">
          <a:blip r:embed="rId7" cstate="print">
            <a:extLst>
              <a:ext uri="{28A0092B-C50C-407E-A947-70E740481C1C}">
                <a14:useLocalDpi xmlns:a14="http://schemas.microsoft.com/office/drawing/2010/main" val="0"/>
              </a:ext>
            </a:extLst>
          </a:blip>
          <a:srcRect b="14889"/>
          <a:stretch/>
        </p:blipFill>
        <p:spPr>
          <a:xfrm>
            <a:off x="4785939" y="6442859"/>
            <a:ext cx="333638" cy="283963"/>
          </a:xfrm>
          <a:prstGeom prst="rect">
            <a:avLst/>
          </a:prstGeom>
        </p:spPr>
      </p:pic>
      <p:pic>
        <p:nvPicPr>
          <p:cNvPr id="9" name="Picture 8"/>
          <p:cNvPicPr>
            <a:picLocks noChangeAspect="1"/>
          </p:cNvPicPr>
          <p:nvPr/>
        </p:nvPicPr>
        <p:blipFill rotWithShape="1">
          <a:blip r:embed="rId8" cstate="print">
            <a:extLst>
              <a:ext uri="{28A0092B-C50C-407E-A947-70E740481C1C}">
                <a14:useLocalDpi xmlns:a14="http://schemas.microsoft.com/office/drawing/2010/main" val="0"/>
              </a:ext>
            </a:extLst>
          </a:blip>
          <a:srcRect b="26486"/>
          <a:stretch/>
        </p:blipFill>
        <p:spPr>
          <a:xfrm>
            <a:off x="4703630" y="8289279"/>
            <a:ext cx="498255" cy="366288"/>
          </a:xfrm>
          <a:prstGeom prst="rect">
            <a:avLst/>
          </a:prstGeom>
        </p:spPr>
      </p:pic>
      <p:pic>
        <p:nvPicPr>
          <p:cNvPr id="11" name="Picture 10"/>
          <p:cNvPicPr>
            <a:picLocks noChangeAspect="1"/>
          </p:cNvPicPr>
          <p:nvPr/>
        </p:nvPicPr>
        <p:blipFill rotWithShape="1">
          <a:blip r:embed="rId9" cstate="print">
            <a:extLst>
              <a:ext uri="{28A0092B-C50C-407E-A947-70E740481C1C}">
                <a14:useLocalDpi xmlns:a14="http://schemas.microsoft.com/office/drawing/2010/main" val="0"/>
              </a:ext>
            </a:extLst>
          </a:blip>
          <a:srcRect b="17339"/>
          <a:stretch/>
        </p:blipFill>
        <p:spPr>
          <a:xfrm>
            <a:off x="2519987" y="8775244"/>
            <a:ext cx="622340" cy="514436"/>
          </a:xfrm>
          <a:prstGeom prst="rect">
            <a:avLst/>
          </a:prstGeom>
        </p:spPr>
      </p:pic>
      <p:pic>
        <p:nvPicPr>
          <p:cNvPr id="27" name="Picture 26"/>
          <p:cNvPicPr>
            <a:picLocks noChangeAspect="1"/>
          </p:cNvPicPr>
          <p:nvPr/>
        </p:nvPicPr>
        <p:blipFill rotWithShape="1">
          <a:blip r:embed="rId10" cstate="print">
            <a:extLst>
              <a:ext uri="{28A0092B-C50C-407E-A947-70E740481C1C}">
                <a14:useLocalDpi xmlns:a14="http://schemas.microsoft.com/office/drawing/2010/main" val="0"/>
              </a:ext>
            </a:extLst>
          </a:blip>
          <a:srcRect b="18346"/>
          <a:stretch/>
        </p:blipFill>
        <p:spPr>
          <a:xfrm>
            <a:off x="109508" y="6726822"/>
            <a:ext cx="520835" cy="425281"/>
          </a:xfrm>
          <a:prstGeom prst="rect">
            <a:avLst/>
          </a:prstGeom>
        </p:spPr>
      </p:pic>
      <p:pic>
        <p:nvPicPr>
          <p:cNvPr id="29" name="Picture 28"/>
          <p:cNvPicPr>
            <a:picLocks noChangeAspect="1"/>
          </p:cNvPicPr>
          <p:nvPr/>
        </p:nvPicPr>
        <p:blipFill rotWithShape="1">
          <a:blip r:embed="rId11" cstate="print">
            <a:extLst>
              <a:ext uri="{28A0092B-C50C-407E-A947-70E740481C1C}">
                <a14:useLocalDpi xmlns:a14="http://schemas.microsoft.com/office/drawing/2010/main" val="0"/>
              </a:ext>
            </a:extLst>
          </a:blip>
          <a:srcRect b="18346"/>
          <a:stretch/>
        </p:blipFill>
        <p:spPr>
          <a:xfrm>
            <a:off x="2087050" y="3743677"/>
            <a:ext cx="262450" cy="214300"/>
          </a:xfrm>
          <a:prstGeom prst="rect">
            <a:avLst/>
          </a:prstGeom>
        </p:spPr>
      </p:pic>
      <p:pic>
        <p:nvPicPr>
          <p:cNvPr id="28" name="Picture 27"/>
          <p:cNvPicPr>
            <a:picLocks noChangeAspect="1"/>
          </p:cNvPicPr>
          <p:nvPr/>
        </p:nvPicPr>
        <p:blipFill rotWithShape="1">
          <a:blip r:embed="rId12" cstate="print">
            <a:extLst>
              <a:ext uri="{28A0092B-C50C-407E-A947-70E740481C1C}">
                <a14:useLocalDpi xmlns:a14="http://schemas.microsoft.com/office/drawing/2010/main" val="0"/>
              </a:ext>
            </a:extLst>
          </a:blip>
          <a:srcRect b="15649"/>
          <a:stretch/>
        </p:blipFill>
        <p:spPr>
          <a:xfrm>
            <a:off x="4261899" y="3740291"/>
            <a:ext cx="277279" cy="233888"/>
          </a:xfrm>
          <a:prstGeom prst="rect">
            <a:avLst/>
          </a:prstGeom>
        </p:spPr>
      </p:pic>
      <p:pic>
        <p:nvPicPr>
          <p:cNvPr id="30" name="Picture 29"/>
          <p:cNvPicPr>
            <a:picLocks noChangeAspect="1"/>
          </p:cNvPicPr>
          <p:nvPr/>
        </p:nvPicPr>
        <p:blipFill rotWithShape="1">
          <a:blip r:embed="rId13" cstate="print">
            <a:extLst>
              <a:ext uri="{28A0092B-C50C-407E-A947-70E740481C1C}">
                <a14:useLocalDpi xmlns:a14="http://schemas.microsoft.com/office/drawing/2010/main" val="0"/>
              </a:ext>
            </a:extLst>
          </a:blip>
          <a:srcRect b="17605"/>
          <a:stretch/>
        </p:blipFill>
        <p:spPr>
          <a:xfrm>
            <a:off x="6579974" y="3740291"/>
            <a:ext cx="286373" cy="235959"/>
          </a:xfrm>
          <a:prstGeom prst="rect">
            <a:avLst/>
          </a:prstGeom>
        </p:spPr>
      </p:pic>
    </p:spTree>
    <p:extLst>
      <p:ext uri="{BB962C8B-B14F-4D97-AF65-F5344CB8AC3E}">
        <p14:creationId xmlns:p14="http://schemas.microsoft.com/office/powerpoint/2010/main" val="42686263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243</TotalTime>
  <Words>769</Words>
  <Application>Microsoft Office PowerPoint</Application>
  <PresentationFormat>A4 Paper (210x297 mm)</PresentationFormat>
  <Paragraphs>48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Jewers</dc:creator>
  <cp:lastModifiedBy>Emma Jewers</cp:lastModifiedBy>
  <cp:revision>14</cp:revision>
  <dcterms:created xsi:type="dcterms:W3CDTF">2020-05-05T12:52:38Z</dcterms:created>
  <dcterms:modified xsi:type="dcterms:W3CDTF">2020-07-01T14:02:53Z</dcterms:modified>
</cp:coreProperties>
</file>