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3539" autoAdjust="0"/>
  </p:normalViewPr>
  <p:slideViewPr>
    <p:cSldViewPr snapToGrid="0">
      <p:cViewPr>
        <p:scale>
          <a:sx n="70" d="100"/>
          <a:sy n="70" d="100"/>
        </p:scale>
        <p:origin x="1680" y="-16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576647-18D8-4235-A40D-5813859AE38E}"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n-US"/>
        </a:p>
      </dgm:t>
    </dgm:pt>
    <dgm:pt modelId="{265CA689-BDE2-477E-9E86-16A01D70C4AA}">
      <dgm:prSet phldrT="[Text]" custT="1"/>
      <dgm:spPr>
        <a:solidFill>
          <a:schemeClr val="accent1">
            <a:lumMod val="20000"/>
            <a:lumOff val="80000"/>
          </a:schemeClr>
        </a:solidFill>
      </dgm:spPr>
      <dgm:t>
        <a:bodyPr anchor="ctr"/>
        <a:lstStyle/>
        <a:p>
          <a:pPr algn="ctr"/>
          <a:r>
            <a:rPr lang="en-US" sz="1000" b="0" dirty="0" smtClean="0">
              <a:solidFill>
                <a:sysClr val="windowText" lastClr="000000"/>
              </a:solidFill>
              <a:latin typeface="Corbel" panose="020B0503020204020204" pitchFamily="34" charset="0"/>
            </a:rPr>
            <a:t>One way to help a country develop, and to help the people within a country escape poverty, is to pay a fair price for the goods they sell. This is called Fairtrade. A good example of Fairtrade is chocolate. Lots of companies like Cadburys now use Fairtrade coco beans so that the farmers earn a better salary for growing them.  </a:t>
          </a:r>
          <a:endParaRPr lang="en-US" sz="1000" b="0" dirty="0">
            <a:solidFill>
              <a:sysClr val="windowText" lastClr="000000"/>
            </a:solidFill>
            <a:latin typeface="Corbel" panose="020B0503020204020204" pitchFamily="34" charset="0"/>
          </a:endParaRPr>
        </a:p>
      </dgm:t>
    </dgm:pt>
    <dgm:pt modelId="{CA074E4D-34F4-4E0A-8FB0-94F01348FA7E}" type="parTrans" cxnId="{5B5E9158-955C-4973-959F-6A352A04C956}">
      <dgm:prSet/>
      <dgm:spPr>
        <a:ln>
          <a:solidFill>
            <a:schemeClr val="bg1"/>
          </a:solidFill>
        </a:ln>
      </dgm:spPr>
      <dgm:t>
        <a:bodyPr/>
        <a:lstStyle/>
        <a:p>
          <a:endParaRPr lang="en-US"/>
        </a:p>
      </dgm:t>
    </dgm:pt>
    <dgm:pt modelId="{0EAD264D-DACB-4AD3-98CD-295CCBAE817C}" type="sibTrans" cxnId="{5B5E9158-955C-4973-959F-6A352A04C956}">
      <dgm:prSet/>
      <dgm:spPr/>
      <dgm:t>
        <a:bodyPr/>
        <a:lstStyle/>
        <a:p>
          <a:endParaRPr lang="en-US"/>
        </a:p>
      </dgm:t>
    </dgm:pt>
    <dgm:pt modelId="{16CF9C85-DC4A-42C3-9D4A-95AD68EC7D1F}">
      <dgm:prSet phldrT="[Text]" custT="1"/>
      <dgm:spPr>
        <a:solidFill>
          <a:schemeClr val="accent1">
            <a:lumMod val="20000"/>
            <a:lumOff val="80000"/>
          </a:schemeClr>
        </a:solidFill>
      </dgm:spPr>
      <dgm:t>
        <a:bodyPr anchor="ctr"/>
        <a:lstStyle/>
        <a:p>
          <a:pPr algn="ctr"/>
          <a:r>
            <a:rPr lang="en-US" sz="1000" b="0" dirty="0" smtClean="0">
              <a:solidFill>
                <a:sysClr val="windowText" lastClr="000000"/>
              </a:solidFill>
              <a:latin typeface="Corbel" panose="020B0503020204020204" pitchFamily="34" charset="0"/>
            </a:rPr>
            <a:t>Development can be measured in many ways. It is most commonly measured by the amount of wealth a country has but this often does not take into account the inequalities that exist within a country. </a:t>
          </a:r>
          <a:endParaRPr lang="en-US" sz="1000" b="0" dirty="0">
            <a:solidFill>
              <a:sysClr val="windowText" lastClr="000000"/>
            </a:solidFill>
            <a:latin typeface="Corbel" panose="020B0503020204020204" pitchFamily="34" charset="0"/>
          </a:endParaRPr>
        </a:p>
      </dgm:t>
    </dgm:pt>
    <dgm:pt modelId="{8F39784C-9C86-4BD5-B5C6-A12C53897D88}" type="parTrans" cxnId="{946CC425-CD60-4C81-882A-EB48195E30B6}">
      <dgm:prSet/>
      <dgm:spPr>
        <a:ln>
          <a:solidFill>
            <a:schemeClr val="bg1"/>
          </a:solidFill>
        </a:ln>
      </dgm:spPr>
      <dgm:t>
        <a:bodyPr/>
        <a:lstStyle/>
        <a:p>
          <a:endParaRPr lang="en-US"/>
        </a:p>
      </dgm:t>
    </dgm:pt>
    <dgm:pt modelId="{5E852A82-5A2C-4DCB-91CE-88C0AC4847A4}" type="sibTrans" cxnId="{946CC425-CD60-4C81-882A-EB48195E30B6}">
      <dgm:prSet/>
      <dgm:spPr/>
      <dgm:t>
        <a:bodyPr/>
        <a:lstStyle/>
        <a:p>
          <a:endParaRPr lang="en-US"/>
        </a:p>
      </dgm:t>
    </dgm:pt>
    <dgm:pt modelId="{3890D665-7E99-43AA-8577-64DF15FD34CD}">
      <dgm:prSet phldrT="[Text]" custT="1"/>
      <dgm:spPr>
        <a:solidFill>
          <a:schemeClr val="accent1">
            <a:lumMod val="20000"/>
            <a:lumOff val="80000"/>
          </a:schemeClr>
        </a:solidFill>
      </dgm:spPr>
      <dgm:t>
        <a:bodyPr anchor="ctr"/>
        <a:lstStyle/>
        <a:p>
          <a:pPr algn="ctr"/>
          <a:r>
            <a:rPr lang="en-US" sz="1000" b="0" dirty="0" smtClean="0">
              <a:solidFill>
                <a:schemeClr val="tx1"/>
              </a:solidFill>
              <a:latin typeface="Corbel" panose="020B0503020204020204" pitchFamily="34" charset="0"/>
            </a:rPr>
            <a:t>There</a:t>
          </a:r>
          <a:r>
            <a:rPr lang="en-US" sz="1000" b="0" baseline="0" dirty="0" smtClean="0">
              <a:solidFill>
                <a:schemeClr val="tx1"/>
              </a:solidFill>
              <a:latin typeface="Corbel" panose="020B0503020204020204" pitchFamily="34" charset="0"/>
            </a:rPr>
            <a:t> is a large development gap between countries. This has grown for a number of reasons including; colonisation, geographical challenges, levels of health and education, conflict and war, access to resources and many more. Countries who face these challenges may often take longer to develop to similar levels of other countries. </a:t>
          </a:r>
          <a:endParaRPr lang="en-US" sz="1000" b="0" dirty="0">
            <a:solidFill>
              <a:schemeClr val="tx1"/>
            </a:solidFill>
            <a:latin typeface="Corbel" panose="020B0503020204020204" pitchFamily="34" charset="0"/>
          </a:endParaRPr>
        </a:p>
      </dgm:t>
    </dgm:pt>
    <dgm:pt modelId="{1CE69CA8-3F96-4810-B5CF-8718C80763A5}" type="parTrans" cxnId="{BB1F3362-35FC-4E7E-A048-88712B41D2B7}">
      <dgm:prSet/>
      <dgm:spPr>
        <a:ln>
          <a:solidFill>
            <a:schemeClr val="bg1"/>
          </a:solidFill>
        </a:ln>
      </dgm:spPr>
      <dgm:t>
        <a:bodyPr/>
        <a:lstStyle/>
        <a:p>
          <a:endParaRPr lang="en-US"/>
        </a:p>
      </dgm:t>
    </dgm:pt>
    <dgm:pt modelId="{48789C72-62D0-40AA-AE87-B4EDACC9C07B}" type="sibTrans" cxnId="{BB1F3362-35FC-4E7E-A048-88712B41D2B7}">
      <dgm:prSet/>
      <dgm:spPr/>
      <dgm:t>
        <a:bodyPr/>
        <a:lstStyle/>
        <a:p>
          <a:endParaRPr lang="en-US"/>
        </a:p>
      </dgm:t>
    </dgm:pt>
    <dgm:pt modelId="{59ED8E5C-33B0-44F3-88E0-4A0463FFF3A4}">
      <dgm:prSet custT="1"/>
      <dgm:spPr>
        <a:solidFill>
          <a:schemeClr val="accent1">
            <a:lumMod val="20000"/>
            <a:lumOff val="80000"/>
          </a:schemeClr>
        </a:solidFill>
      </dgm:spPr>
      <dgm:t>
        <a:bodyPr/>
        <a:lstStyle/>
        <a:p>
          <a:r>
            <a:rPr lang="en-GB" sz="1000" dirty="0" smtClean="0">
              <a:solidFill>
                <a:schemeClr val="tx1"/>
              </a:solidFill>
              <a:latin typeface="Corbel" panose="020B0503020204020204" pitchFamily="34" charset="0"/>
            </a:rPr>
            <a:t>Escaping and ending poverty is very challenging. Some people may migrate to find a better quality and standard of life, however this is often very dangerous and doesn’t always make life better. Other ways to help people escape poverty is to help countries develop. This can be done through donating aid, building factories and paying a fair price for goods bought from less developed countries, such as clothes or vegetables. </a:t>
          </a:r>
          <a:endParaRPr lang="en-GB" sz="1000" dirty="0">
            <a:solidFill>
              <a:schemeClr val="tx1"/>
            </a:solidFill>
            <a:latin typeface="Corbel" panose="020B0503020204020204" pitchFamily="34" charset="0"/>
          </a:endParaRPr>
        </a:p>
      </dgm:t>
    </dgm:pt>
    <dgm:pt modelId="{AE0D2978-1CB1-454D-9CE2-29D37A5B5B7A}" type="parTrans" cxnId="{BC05C7A4-219A-4478-A2EA-8EFE1A45E490}">
      <dgm:prSet/>
      <dgm:spPr>
        <a:ln>
          <a:solidFill>
            <a:schemeClr val="bg1"/>
          </a:solidFill>
        </a:ln>
      </dgm:spPr>
      <dgm:t>
        <a:bodyPr/>
        <a:lstStyle/>
        <a:p>
          <a:endParaRPr lang="en-GB"/>
        </a:p>
      </dgm:t>
    </dgm:pt>
    <dgm:pt modelId="{372FC46A-846E-4FE1-8E4F-C6C0A9454E61}" type="sibTrans" cxnId="{BC05C7A4-219A-4478-A2EA-8EFE1A45E490}">
      <dgm:prSet/>
      <dgm:spPr/>
      <dgm:t>
        <a:bodyPr/>
        <a:lstStyle/>
        <a:p>
          <a:endParaRPr lang="en-GB"/>
        </a:p>
      </dgm:t>
    </dgm:pt>
    <dgm:pt modelId="{C732D73B-7BE6-44A0-B8C2-1416C9B915B4}">
      <dgm:prSet custT="1"/>
      <dgm:spPr>
        <a:solidFill>
          <a:schemeClr val="accent1">
            <a:lumMod val="20000"/>
            <a:lumOff val="80000"/>
          </a:schemeClr>
        </a:solidFill>
      </dgm:spPr>
      <dgm:t>
        <a:bodyPr/>
        <a:lstStyle/>
        <a:p>
          <a:pPr algn="ctr"/>
          <a:r>
            <a:rPr lang="en-GB" sz="1000" dirty="0" smtClean="0">
              <a:solidFill>
                <a:schemeClr val="tx1"/>
              </a:solidFill>
              <a:latin typeface="Corbel" panose="020B0503020204020204" pitchFamily="34" charset="0"/>
            </a:rPr>
            <a:t>As a country tries to develop this can often be done in ways that damage the environment. For example, building lots of factories is good as it gives people jobs and they can earn more money, but the pollution from factories is bad for the environment. Many countries are not trying to find ways to develop sustainably. </a:t>
          </a:r>
          <a:endParaRPr lang="en-GB" sz="1000" dirty="0">
            <a:solidFill>
              <a:schemeClr val="tx1"/>
            </a:solidFill>
            <a:latin typeface="Corbel" panose="020B0503020204020204" pitchFamily="34" charset="0"/>
          </a:endParaRPr>
        </a:p>
      </dgm:t>
    </dgm:pt>
    <dgm:pt modelId="{0AFDB16E-A230-49D2-83BB-EA50B18094E9}" type="sibTrans" cxnId="{87977B84-FAB9-475F-A24A-322E298DE637}">
      <dgm:prSet/>
      <dgm:spPr/>
      <dgm:t>
        <a:bodyPr/>
        <a:lstStyle/>
        <a:p>
          <a:endParaRPr lang="en-GB"/>
        </a:p>
      </dgm:t>
    </dgm:pt>
    <dgm:pt modelId="{3B2EA748-8A74-416B-B1DA-CEF937E4F442}" type="parTrans" cxnId="{87977B84-FAB9-475F-A24A-322E298DE637}">
      <dgm:prSet/>
      <dgm:spPr>
        <a:ln>
          <a:solidFill>
            <a:schemeClr val="bg1"/>
          </a:solidFill>
        </a:ln>
      </dgm:spPr>
      <dgm:t>
        <a:bodyPr/>
        <a:lstStyle/>
        <a:p>
          <a:endParaRPr lang="en-GB" dirty="0"/>
        </a:p>
      </dgm:t>
    </dgm:pt>
    <dgm:pt modelId="{425317F0-8E27-4D87-9EB5-60EF777DC86A}">
      <dgm:prSet custT="1"/>
      <dgm:spPr>
        <a:solidFill>
          <a:schemeClr val="accent1">
            <a:lumMod val="20000"/>
            <a:lumOff val="80000"/>
          </a:schemeClr>
        </a:solidFill>
        <a:ln>
          <a:solidFill>
            <a:schemeClr val="accent1">
              <a:lumMod val="20000"/>
              <a:lumOff val="80000"/>
            </a:schemeClr>
          </a:solidFill>
        </a:ln>
      </dgm:spPr>
      <dgm:t>
        <a:bodyPr/>
        <a:lstStyle/>
        <a:p>
          <a:r>
            <a:rPr lang="en-US" sz="1000" dirty="0" smtClean="0">
              <a:solidFill>
                <a:schemeClr val="tx1"/>
              </a:solidFill>
              <a:latin typeface="Corbel" panose="020B0503020204020204" pitchFamily="34" charset="0"/>
            </a:rPr>
            <a:t>Poverty is not just found in LICs. People in any country, even the most developed like the UK and Japan can experience poverty. 22% of people in the UK have experienced poverty at some point. </a:t>
          </a:r>
          <a:endParaRPr lang="en-US" sz="1000" dirty="0">
            <a:solidFill>
              <a:schemeClr val="tx1"/>
            </a:solidFill>
            <a:latin typeface="Corbel" panose="020B0503020204020204" pitchFamily="34" charset="0"/>
          </a:endParaRPr>
        </a:p>
      </dgm:t>
    </dgm:pt>
    <dgm:pt modelId="{E802A8EC-4C84-4A1D-BF71-6F3BB1D2FB6E}" type="parTrans" cxnId="{37E4366C-730E-4EDA-A052-956216D4E996}">
      <dgm:prSet/>
      <dgm:spPr>
        <a:ln>
          <a:solidFill>
            <a:schemeClr val="bg1"/>
          </a:solidFill>
        </a:ln>
      </dgm:spPr>
      <dgm:t>
        <a:bodyPr/>
        <a:lstStyle/>
        <a:p>
          <a:endParaRPr lang="en-US"/>
        </a:p>
      </dgm:t>
    </dgm:pt>
    <dgm:pt modelId="{F9908828-964B-47D5-982C-14F9B5C4FDB6}" type="sibTrans" cxnId="{37E4366C-730E-4EDA-A052-956216D4E996}">
      <dgm:prSet/>
      <dgm:spPr/>
      <dgm:t>
        <a:bodyPr/>
        <a:lstStyle/>
        <a:p>
          <a:endParaRPr lang="en-US"/>
        </a:p>
      </dgm:t>
    </dgm:pt>
    <dgm:pt modelId="{A6B2982A-A573-44FA-97C5-7F7A37D159B7}">
      <dgm:prSet phldrT="[Text]"/>
      <dgm:spPr>
        <a:solidFill>
          <a:schemeClr val="bg1"/>
        </a:solidFill>
      </dgm:spPr>
      <dgm:t>
        <a:bodyPr/>
        <a:lstStyle/>
        <a:p>
          <a:endParaRPr lang="en-US" b="1" dirty="0">
            <a:solidFill>
              <a:sysClr val="windowText" lastClr="000000"/>
            </a:solidFill>
            <a:latin typeface="Corbel" panose="020B0503020204020204" pitchFamily="34" charset="0"/>
          </a:endParaRPr>
        </a:p>
      </dgm:t>
    </dgm:pt>
    <dgm:pt modelId="{CF174C51-5722-4FBD-853B-B90863318736}" type="sibTrans" cxnId="{B6520272-E709-46A4-9162-C72BE984B99E}">
      <dgm:prSet/>
      <dgm:spPr/>
      <dgm:t>
        <a:bodyPr/>
        <a:lstStyle/>
        <a:p>
          <a:endParaRPr lang="en-US"/>
        </a:p>
      </dgm:t>
    </dgm:pt>
    <dgm:pt modelId="{7E2DFF8E-91C7-4EED-A3C1-CABBA7DE705A}" type="parTrans" cxnId="{B6520272-E709-46A4-9162-C72BE984B99E}">
      <dgm:prSet/>
      <dgm:spPr/>
      <dgm:t>
        <a:bodyPr/>
        <a:lstStyle/>
        <a:p>
          <a:endParaRPr lang="en-US"/>
        </a:p>
      </dgm:t>
    </dgm:pt>
    <dgm:pt modelId="{C18AA291-E457-46DA-8BF8-9855F8178307}" type="pres">
      <dgm:prSet presAssocID="{47576647-18D8-4235-A40D-5813859AE38E}" presName="cycle" presStyleCnt="0">
        <dgm:presLayoutVars>
          <dgm:chMax val="1"/>
          <dgm:dir/>
          <dgm:animLvl val="ctr"/>
          <dgm:resizeHandles val="exact"/>
        </dgm:presLayoutVars>
      </dgm:prSet>
      <dgm:spPr/>
      <dgm:t>
        <a:bodyPr/>
        <a:lstStyle/>
        <a:p>
          <a:endParaRPr lang="en-US"/>
        </a:p>
      </dgm:t>
    </dgm:pt>
    <dgm:pt modelId="{F6801DB3-46C6-40AB-A2C4-577C4D1E97FB}" type="pres">
      <dgm:prSet presAssocID="{A6B2982A-A573-44FA-97C5-7F7A37D159B7}" presName="centerShape" presStyleLbl="node0" presStyleIdx="0" presStyleCnt="1" custScaleY="59588" custLinFactNeighborX="2291" custLinFactNeighborY="2950"/>
      <dgm:spPr>
        <a:prstGeom prst="rect">
          <a:avLst/>
        </a:prstGeom>
      </dgm:spPr>
      <dgm:t>
        <a:bodyPr/>
        <a:lstStyle/>
        <a:p>
          <a:endParaRPr lang="en-US"/>
        </a:p>
      </dgm:t>
    </dgm:pt>
    <dgm:pt modelId="{1F61FD5C-7566-494F-B2F0-D0374510F9CD}" type="pres">
      <dgm:prSet presAssocID="{CA074E4D-34F4-4E0A-8FB0-94F01348FA7E}" presName="Name9" presStyleLbl="parChTrans1D2" presStyleIdx="0" presStyleCnt="6"/>
      <dgm:spPr/>
      <dgm:t>
        <a:bodyPr/>
        <a:lstStyle/>
        <a:p>
          <a:endParaRPr lang="en-US"/>
        </a:p>
      </dgm:t>
    </dgm:pt>
    <dgm:pt modelId="{EF5C7E32-F4B8-4409-B2FA-069AA934F804}" type="pres">
      <dgm:prSet presAssocID="{CA074E4D-34F4-4E0A-8FB0-94F01348FA7E}" presName="connTx" presStyleLbl="parChTrans1D2" presStyleIdx="0" presStyleCnt="6"/>
      <dgm:spPr/>
      <dgm:t>
        <a:bodyPr/>
        <a:lstStyle/>
        <a:p>
          <a:endParaRPr lang="en-US"/>
        </a:p>
      </dgm:t>
    </dgm:pt>
    <dgm:pt modelId="{2BFB4CF5-E065-432F-B9E3-74D75BF25CE3}" type="pres">
      <dgm:prSet presAssocID="{265CA689-BDE2-477E-9E86-16A01D70C4AA}" presName="node" presStyleLbl="node1" presStyleIdx="0" presStyleCnt="6" custScaleX="211381" custScaleY="90991" custRadScaleRad="139213" custRadScaleInc="-386739">
        <dgm:presLayoutVars>
          <dgm:bulletEnabled val="1"/>
        </dgm:presLayoutVars>
      </dgm:prSet>
      <dgm:spPr>
        <a:prstGeom prst="rect">
          <a:avLst/>
        </a:prstGeom>
      </dgm:spPr>
      <dgm:t>
        <a:bodyPr/>
        <a:lstStyle/>
        <a:p>
          <a:endParaRPr lang="en-US"/>
        </a:p>
      </dgm:t>
    </dgm:pt>
    <dgm:pt modelId="{C0F57A54-0EB1-4722-93D8-5CD211FF8952}" type="pres">
      <dgm:prSet presAssocID="{3B2EA748-8A74-416B-B1DA-CEF937E4F442}" presName="Name9" presStyleLbl="parChTrans1D2" presStyleIdx="1" presStyleCnt="6" custScaleX="2000000" custScaleY="261204"/>
      <dgm:spPr/>
      <dgm:t>
        <a:bodyPr/>
        <a:lstStyle/>
        <a:p>
          <a:endParaRPr lang="en-US"/>
        </a:p>
      </dgm:t>
    </dgm:pt>
    <dgm:pt modelId="{4A93E123-4CA2-4539-AEA8-173A992BBB9D}" type="pres">
      <dgm:prSet presAssocID="{3B2EA748-8A74-416B-B1DA-CEF937E4F442}" presName="connTx" presStyleLbl="parChTrans1D2" presStyleIdx="1" presStyleCnt="6"/>
      <dgm:spPr/>
      <dgm:t>
        <a:bodyPr/>
        <a:lstStyle/>
        <a:p>
          <a:endParaRPr lang="en-US"/>
        </a:p>
      </dgm:t>
    </dgm:pt>
    <dgm:pt modelId="{10717645-5AF5-4CC4-9B32-9C34C238FE63}" type="pres">
      <dgm:prSet presAssocID="{C732D73B-7BE6-44A0-B8C2-1416C9B915B4}" presName="node" presStyleLbl="node1" presStyleIdx="1" presStyleCnt="6" custScaleX="208613" custScaleY="88985" custRadScaleRad="155312" custRadScaleInc="-374076">
        <dgm:presLayoutVars>
          <dgm:bulletEnabled val="1"/>
        </dgm:presLayoutVars>
      </dgm:prSet>
      <dgm:spPr>
        <a:prstGeom prst="rect">
          <a:avLst/>
        </a:prstGeom>
      </dgm:spPr>
      <dgm:t>
        <a:bodyPr/>
        <a:lstStyle/>
        <a:p>
          <a:endParaRPr lang="en-US"/>
        </a:p>
      </dgm:t>
    </dgm:pt>
    <dgm:pt modelId="{250AAD5D-2533-467A-9C2E-7DFED9BF7EDC}" type="pres">
      <dgm:prSet presAssocID="{8F39784C-9C86-4BD5-B5C6-A12C53897D88}" presName="Name9" presStyleLbl="parChTrans1D2" presStyleIdx="2" presStyleCnt="6"/>
      <dgm:spPr/>
      <dgm:t>
        <a:bodyPr/>
        <a:lstStyle/>
        <a:p>
          <a:endParaRPr lang="en-US"/>
        </a:p>
      </dgm:t>
    </dgm:pt>
    <dgm:pt modelId="{63897B65-34A9-4613-A6D2-C01E8FEC582D}" type="pres">
      <dgm:prSet presAssocID="{8F39784C-9C86-4BD5-B5C6-A12C53897D88}" presName="connTx" presStyleLbl="parChTrans1D2" presStyleIdx="2" presStyleCnt="6"/>
      <dgm:spPr/>
      <dgm:t>
        <a:bodyPr/>
        <a:lstStyle/>
        <a:p>
          <a:endParaRPr lang="en-US"/>
        </a:p>
      </dgm:t>
    </dgm:pt>
    <dgm:pt modelId="{0EE3A82A-A038-45CB-82E3-4646619AD355}" type="pres">
      <dgm:prSet presAssocID="{16CF9C85-DC4A-42C3-9D4A-95AD68EC7D1F}" presName="node" presStyleLbl="node1" presStyleIdx="2" presStyleCnt="6" custScaleX="198562" custScaleY="78678" custRadScaleRad="146452" custRadScaleInc="-247571">
        <dgm:presLayoutVars>
          <dgm:bulletEnabled val="1"/>
        </dgm:presLayoutVars>
      </dgm:prSet>
      <dgm:spPr>
        <a:prstGeom prst="rect">
          <a:avLst/>
        </a:prstGeom>
      </dgm:spPr>
      <dgm:t>
        <a:bodyPr/>
        <a:lstStyle/>
        <a:p>
          <a:endParaRPr lang="en-US"/>
        </a:p>
      </dgm:t>
    </dgm:pt>
    <dgm:pt modelId="{BDB4FFA9-4063-4EA1-80F7-BD8342796CCA}" type="pres">
      <dgm:prSet presAssocID="{1CE69CA8-3F96-4810-B5CF-8718C80763A5}" presName="Name9" presStyleLbl="parChTrans1D2" presStyleIdx="3" presStyleCnt="6"/>
      <dgm:spPr/>
      <dgm:t>
        <a:bodyPr/>
        <a:lstStyle/>
        <a:p>
          <a:endParaRPr lang="en-US"/>
        </a:p>
      </dgm:t>
    </dgm:pt>
    <dgm:pt modelId="{2A24F195-6F67-4F77-A201-BB4475D389CC}" type="pres">
      <dgm:prSet presAssocID="{1CE69CA8-3F96-4810-B5CF-8718C80763A5}" presName="connTx" presStyleLbl="parChTrans1D2" presStyleIdx="3" presStyleCnt="6"/>
      <dgm:spPr/>
      <dgm:t>
        <a:bodyPr/>
        <a:lstStyle/>
        <a:p>
          <a:endParaRPr lang="en-US"/>
        </a:p>
      </dgm:t>
    </dgm:pt>
    <dgm:pt modelId="{53618CEF-4E93-45CD-A0F8-F5261CF408A9}" type="pres">
      <dgm:prSet presAssocID="{3890D665-7E99-43AA-8577-64DF15FD34CD}" presName="node" presStyleLbl="node1" presStyleIdx="3" presStyleCnt="6" custScaleX="205458" custScaleY="96347" custRadScaleRad="125121" custRadScaleInc="-339418">
        <dgm:presLayoutVars>
          <dgm:bulletEnabled val="1"/>
        </dgm:presLayoutVars>
      </dgm:prSet>
      <dgm:spPr>
        <a:prstGeom prst="rect">
          <a:avLst/>
        </a:prstGeom>
      </dgm:spPr>
      <dgm:t>
        <a:bodyPr/>
        <a:lstStyle/>
        <a:p>
          <a:endParaRPr lang="en-US"/>
        </a:p>
      </dgm:t>
    </dgm:pt>
    <dgm:pt modelId="{F38ADB73-29B0-4139-9828-AB03285CB669}" type="pres">
      <dgm:prSet presAssocID="{AE0D2978-1CB1-454D-9CE2-29D37A5B5B7A}" presName="Name9" presStyleLbl="parChTrans1D2" presStyleIdx="4" presStyleCnt="6"/>
      <dgm:spPr/>
      <dgm:t>
        <a:bodyPr/>
        <a:lstStyle/>
        <a:p>
          <a:endParaRPr lang="en-US"/>
        </a:p>
      </dgm:t>
    </dgm:pt>
    <dgm:pt modelId="{971B1E8E-E11B-44D0-AC34-1B0E2B576560}" type="pres">
      <dgm:prSet presAssocID="{AE0D2978-1CB1-454D-9CE2-29D37A5B5B7A}" presName="connTx" presStyleLbl="parChTrans1D2" presStyleIdx="4" presStyleCnt="6"/>
      <dgm:spPr/>
      <dgm:t>
        <a:bodyPr/>
        <a:lstStyle/>
        <a:p>
          <a:endParaRPr lang="en-US"/>
        </a:p>
      </dgm:t>
    </dgm:pt>
    <dgm:pt modelId="{EE772176-65FF-49E0-96A7-4B55BBDD21EA}" type="pres">
      <dgm:prSet presAssocID="{59ED8E5C-33B0-44F3-88E0-4A0463FFF3A4}" presName="node" presStyleLbl="node1" presStyleIdx="4" presStyleCnt="6" custScaleX="251567" custScaleY="108917" custRadScaleRad="104086" custRadScaleInc="-383625">
        <dgm:presLayoutVars>
          <dgm:bulletEnabled val="1"/>
        </dgm:presLayoutVars>
      </dgm:prSet>
      <dgm:spPr>
        <a:prstGeom prst="rect">
          <a:avLst/>
        </a:prstGeom>
      </dgm:spPr>
      <dgm:t>
        <a:bodyPr/>
        <a:lstStyle/>
        <a:p>
          <a:endParaRPr lang="en-US"/>
        </a:p>
      </dgm:t>
    </dgm:pt>
    <dgm:pt modelId="{2B815AF3-D6A8-4A9B-85C8-09538DC4B046}" type="pres">
      <dgm:prSet presAssocID="{E802A8EC-4C84-4A1D-BF71-6F3BB1D2FB6E}" presName="Name9" presStyleLbl="parChTrans1D2" presStyleIdx="5" presStyleCnt="6"/>
      <dgm:spPr/>
      <dgm:t>
        <a:bodyPr/>
        <a:lstStyle/>
        <a:p>
          <a:endParaRPr lang="en-US"/>
        </a:p>
      </dgm:t>
    </dgm:pt>
    <dgm:pt modelId="{66EC78A4-BCC1-4D7A-B8DA-10A1FCE0D08B}" type="pres">
      <dgm:prSet presAssocID="{E802A8EC-4C84-4A1D-BF71-6F3BB1D2FB6E}" presName="connTx" presStyleLbl="parChTrans1D2" presStyleIdx="5" presStyleCnt="6"/>
      <dgm:spPr/>
      <dgm:t>
        <a:bodyPr/>
        <a:lstStyle/>
        <a:p>
          <a:endParaRPr lang="en-US"/>
        </a:p>
      </dgm:t>
    </dgm:pt>
    <dgm:pt modelId="{CD488455-1685-4B55-8001-389335B28774}" type="pres">
      <dgm:prSet presAssocID="{425317F0-8E27-4D87-9EB5-60EF777DC86A}" presName="node" presStyleLbl="node1" presStyleIdx="5" presStyleCnt="6" custScaleX="149393" custScaleY="90543" custRadScaleRad="143702" custRadScaleInc="-76917">
        <dgm:presLayoutVars>
          <dgm:bulletEnabled val="1"/>
        </dgm:presLayoutVars>
      </dgm:prSet>
      <dgm:spPr>
        <a:prstGeom prst="rect">
          <a:avLst/>
        </a:prstGeom>
      </dgm:spPr>
      <dgm:t>
        <a:bodyPr/>
        <a:lstStyle/>
        <a:p>
          <a:endParaRPr lang="en-US"/>
        </a:p>
      </dgm:t>
    </dgm:pt>
  </dgm:ptLst>
  <dgm:cxnLst>
    <dgm:cxn modelId="{F895A2D5-901B-449A-9BDF-40F5ACDDA524}" type="presOf" srcId="{47576647-18D8-4235-A40D-5813859AE38E}" destId="{C18AA291-E457-46DA-8BF8-9855F8178307}" srcOrd="0" destOrd="0" presId="urn:microsoft.com/office/officeart/2005/8/layout/radial1"/>
    <dgm:cxn modelId="{87977B84-FAB9-475F-A24A-322E298DE637}" srcId="{A6B2982A-A573-44FA-97C5-7F7A37D159B7}" destId="{C732D73B-7BE6-44A0-B8C2-1416C9B915B4}" srcOrd="1" destOrd="0" parTransId="{3B2EA748-8A74-416B-B1DA-CEF937E4F442}" sibTransId="{0AFDB16E-A230-49D2-83BB-EA50B18094E9}"/>
    <dgm:cxn modelId="{1E6CB55F-ADA0-41E9-8DC9-05803305D3BC}" type="presOf" srcId="{A6B2982A-A573-44FA-97C5-7F7A37D159B7}" destId="{F6801DB3-46C6-40AB-A2C4-577C4D1E97FB}" srcOrd="0" destOrd="0" presId="urn:microsoft.com/office/officeart/2005/8/layout/radial1"/>
    <dgm:cxn modelId="{0ABA4A56-66F7-4AB9-AFF4-579E22931273}" type="presOf" srcId="{8F39784C-9C86-4BD5-B5C6-A12C53897D88}" destId="{250AAD5D-2533-467A-9C2E-7DFED9BF7EDC}" srcOrd="0" destOrd="0" presId="urn:microsoft.com/office/officeart/2005/8/layout/radial1"/>
    <dgm:cxn modelId="{3CD23124-C66A-427D-83E7-E9B2F4022E21}" type="presOf" srcId="{AE0D2978-1CB1-454D-9CE2-29D37A5B5B7A}" destId="{971B1E8E-E11B-44D0-AC34-1B0E2B576560}" srcOrd="1" destOrd="0" presId="urn:microsoft.com/office/officeart/2005/8/layout/radial1"/>
    <dgm:cxn modelId="{869135AF-A851-4724-8C23-740B3B887861}" type="presOf" srcId="{265CA689-BDE2-477E-9E86-16A01D70C4AA}" destId="{2BFB4CF5-E065-432F-B9E3-74D75BF25CE3}" srcOrd="0" destOrd="0" presId="urn:microsoft.com/office/officeart/2005/8/layout/radial1"/>
    <dgm:cxn modelId="{52C18A28-E35A-4E3A-B7DF-FC2CB311FFAF}" type="presOf" srcId="{1CE69CA8-3F96-4810-B5CF-8718C80763A5}" destId="{BDB4FFA9-4063-4EA1-80F7-BD8342796CCA}" srcOrd="0" destOrd="0" presId="urn:microsoft.com/office/officeart/2005/8/layout/radial1"/>
    <dgm:cxn modelId="{BB1F3362-35FC-4E7E-A048-88712B41D2B7}" srcId="{A6B2982A-A573-44FA-97C5-7F7A37D159B7}" destId="{3890D665-7E99-43AA-8577-64DF15FD34CD}" srcOrd="3" destOrd="0" parTransId="{1CE69CA8-3F96-4810-B5CF-8718C80763A5}" sibTransId="{48789C72-62D0-40AA-AE87-B4EDACC9C07B}"/>
    <dgm:cxn modelId="{5B5E9158-955C-4973-959F-6A352A04C956}" srcId="{A6B2982A-A573-44FA-97C5-7F7A37D159B7}" destId="{265CA689-BDE2-477E-9E86-16A01D70C4AA}" srcOrd="0" destOrd="0" parTransId="{CA074E4D-34F4-4E0A-8FB0-94F01348FA7E}" sibTransId="{0EAD264D-DACB-4AD3-98CD-295CCBAE817C}"/>
    <dgm:cxn modelId="{B7D97392-026C-4484-9E0B-6F6DE44CC59C}" type="presOf" srcId="{3890D665-7E99-43AA-8577-64DF15FD34CD}" destId="{53618CEF-4E93-45CD-A0F8-F5261CF408A9}" srcOrd="0" destOrd="0" presId="urn:microsoft.com/office/officeart/2005/8/layout/radial1"/>
    <dgm:cxn modelId="{A44CADF2-9B86-4DEA-B9B6-89E366CF6915}" type="presOf" srcId="{3B2EA748-8A74-416B-B1DA-CEF937E4F442}" destId="{C0F57A54-0EB1-4722-93D8-5CD211FF8952}" srcOrd="0" destOrd="0" presId="urn:microsoft.com/office/officeart/2005/8/layout/radial1"/>
    <dgm:cxn modelId="{7ECB8D69-8401-4AE3-AA11-011F0BFCF5DB}" type="presOf" srcId="{AE0D2978-1CB1-454D-9CE2-29D37A5B5B7A}" destId="{F38ADB73-29B0-4139-9828-AB03285CB669}" srcOrd="0" destOrd="0" presId="urn:microsoft.com/office/officeart/2005/8/layout/radial1"/>
    <dgm:cxn modelId="{F2812C2C-5416-4A0C-B46E-ACA583465DF0}" type="presOf" srcId="{3B2EA748-8A74-416B-B1DA-CEF937E4F442}" destId="{4A93E123-4CA2-4539-AEA8-173A992BBB9D}" srcOrd="1" destOrd="0" presId="urn:microsoft.com/office/officeart/2005/8/layout/radial1"/>
    <dgm:cxn modelId="{6DFCA8D4-7B9F-4E70-9702-1E019C92637E}" type="presOf" srcId="{C732D73B-7BE6-44A0-B8C2-1416C9B915B4}" destId="{10717645-5AF5-4CC4-9B32-9C34C238FE63}" srcOrd="0" destOrd="0" presId="urn:microsoft.com/office/officeart/2005/8/layout/radial1"/>
    <dgm:cxn modelId="{DFB92C3C-0A93-4F83-A406-75710EF3D71A}" type="presOf" srcId="{425317F0-8E27-4D87-9EB5-60EF777DC86A}" destId="{CD488455-1685-4B55-8001-389335B28774}" srcOrd="0" destOrd="0" presId="urn:microsoft.com/office/officeart/2005/8/layout/radial1"/>
    <dgm:cxn modelId="{531089DA-FCF0-41DE-85F9-25412579B27E}" type="presOf" srcId="{16CF9C85-DC4A-42C3-9D4A-95AD68EC7D1F}" destId="{0EE3A82A-A038-45CB-82E3-4646619AD355}" srcOrd="0" destOrd="0" presId="urn:microsoft.com/office/officeart/2005/8/layout/radial1"/>
    <dgm:cxn modelId="{BC05C7A4-219A-4478-A2EA-8EFE1A45E490}" srcId="{A6B2982A-A573-44FA-97C5-7F7A37D159B7}" destId="{59ED8E5C-33B0-44F3-88E0-4A0463FFF3A4}" srcOrd="4" destOrd="0" parTransId="{AE0D2978-1CB1-454D-9CE2-29D37A5B5B7A}" sibTransId="{372FC46A-846E-4FE1-8E4F-C6C0A9454E61}"/>
    <dgm:cxn modelId="{A225DD88-2F66-4FA0-9544-B69F768A05D4}" type="presOf" srcId="{8F39784C-9C86-4BD5-B5C6-A12C53897D88}" destId="{63897B65-34A9-4613-A6D2-C01E8FEC582D}" srcOrd="1" destOrd="0" presId="urn:microsoft.com/office/officeart/2005/8/layout/radial1"/>
    <dgm:cxn modelId="{946CC425-CD60-4C81-882A-EB48195E30B6}" srcId="{A6B2982A-A573-44FA-97C5-7F7A37D159B7}" destId="{16CF9C85-DC4A-42C3-9D4A-95AD68EC7D1F}" srcOrd="2" destOrd="0" parTransId="{8F39784C-9C86-4BD5-B5C6-A12C53897D88}" sibTransId="{5E852A82-5A2C-4DCB-91CE-88C0AC4847A4}"/>
    <dgm:cxn modelId="{30DF4BBF-70F0-4D59-9327-251ED87FF656}" type="presOf" srcId="{59ED8E5C-33B0-44F3-88E0-4A0463FFF3A4}" destId="{EE772176-65FF-49E0-96A7-4B55BBDD21EA}" srcOrd="0" destOrd="0" presId="urn:microsoft.com/office/officeart/2005/8/layout/radial1"/>
    <dgm:cxn modelId="{37E4366C-730E-4EDA-A052-956216D4E996}" srcId="{A6B2982A-A573-44FA-97C5-7F7A37D159B7}" destId="{425317F0-8E27-4D87-9EB5-60EF777DC86A}" srcOrd="5" destOrd="0" parTransId="{E802A8EC-4C84-4A1D-BF71-6F3BB1D2FB6E}" sibTransId="{F9908828-964B-47D5-982C-14F9B5C4FDB6}"/>
    <dgm:cxn modelId="{412999EB-AAC7-475D-BDDF-35D55C074A7C}" type="presOf" srcId="{E802A8EC-4C84-4A1D-BF71-6F3BB1D2FB6E}" destId="{2B815AF3-D6A8-4A9B-85C8-09538DC4B046}" srcOrd="0" destOrd="0" presId="urn:microsoft.com/office/officeart/2005/8/layout/radial1"/>
    <dgm:cxn modelId="{F142F6E9-6449-469D-8658-C59FD317AE6B}" type="presOf" srcId="{E802A8EC-4C84-4A1D-BF71-6F3BB1D2FB6E}" destId="{66EC78A4-BCC1-4D7A-B8DA-10A1FCE0D08B}" srcOrd="1" destOrd="0" presId="urn:microsoft.com/office/officeart/2005/8/layout/radial1"/>
    <dgm:cxn modelId="{A18237B9-9436-4A1F-B805-EB1DCD211ACE}" type="presOf" srcId="{CA074E4D-34F4-4E0A-8FB0-94F01348FA7E}" destId="{EF5C7E32-F4B8-4409-B2FA-069AA934F804}" srcOrd="1" destOrd="0" presId="urn:microsoft.com/office/officeart/2005/8/layout/radial1"/>
    <dgm:cxn modelId="{1B101F66-5B1B-4464-A069-3D152CA01D6C}" type="presOf" srcId="{CA074E4D-34F4-4E0A-8FB0-94F01348FA7E}" destId="{1F61FD5C-7566-494F-B2F0-D0374510F9CD}" srcOrd="0" destOrd="0" presId="urn:microsoft.com/office/officeart/2005/8/layout/radial1"/>
    <dgm:cxn modelId="{B6520272-E709-46A4-9162-C72BE984B99E}" srcId="{47576647-18D8-4235-A40D-5813859AE38E}" destId="{A6B2982A-A573-44FA-97C5-7F7A37D159B7}" srcOrd="0" destOrd="0" parTransId="{7E2DFF8E-91C7-4EED-A3C1-CABBA7DE705A}" sibTransId="{CF174C51-5722-4FBD-853B-B90863318736}"/>
    <dgm:cxn modelId="{3C4F64D8-4848-4102-9363-D5B3AD9991DB}" type="presOf" srcId="{1CE69CA8-3F96-4810-B5CF-8718C80763A5}" destId="{2A24F195-6F67-4F77-A201-BB4475D389CC}" srcOrd="1" destOrd="0" presId="urn:microsoft.com/office/officeart/2005/8/layout/radial1"/>
    <dgm:cxn modelId="{D7E1D9A3-B78C-4593-A497-B1A754CCD4CF}" type="presParOf" srcId="{C18AA291-E457-46DA-8BF8-9855F8178307}" destId="{F6801DB3-46C6-40AB-A2C4-577C4D1E97FB}" srcOrd="0" destOrd="0" presId="urn:microsoft.com/office/officeart/2005/8/layout/radial1"/>
    <dgm:cxn modelId="{8BBE18CA-227B-4868-8CA3-6AD061BF430C}" type="presParOf" srcId="{C18AA291-E457-46DA-8BF8-9855F8178307}" destId="{1F61FD5C-7566-494F-B2F0-D0374510F9CD}" srcOrd="1" destOrd="0" presId="urn:microsoft.com/office/officeart/2005/8/layout/radial1"/>
    <dgm:cxn modelId="{1A82D48A-64BD-40FA-A995-18FEBA520A70}" type="presParOf" srcId="{1F61FD5C-7566-494F-B2F0-D0374510F9CD}" destId="{EF5C7E32-F4B8-4409-B2FA-069AA934F804}" srcOrd="0" destOrd="0" presId="urn:microsoft.com/office/officeart/2005/8/layout/radial1"/>
    <dgm:cxn modelId="{A39BD5AC-A6F3-4F30-B785-20566731F4DE}" type="presParOf" srcId="{C18AA291-E457-46DA-8BF8-9855F8178307}" destId="{2BFB4CF5-E065-432F-B9E3-74D75BF25CE3}" srcOrd="2" destOrd="0" presId="urn:microsoft.com/office/officeart/2005/8/layout/radial1"/>
    <dgm:cxn modelId="{19DD3123-BFF3-4269-9636-084146E98508}" type="presParOf" srcId="{C18AA291-E457-46DA-8BF8-9855F8178307}" destId="{C0F57A54-0EB1-4722-93D8-5CD211FF8952}" srcOrd="3" destOrd="0" presId="urn:microsoft.com/office/officeart/2005/8/layout/radial1"/>
    <dgm:cxn modelId="{51689A8A-B246-4EDC-AF5B-4039610DB260}" type="presParOf" srcId="{C0F57A54-0EB1-4722-93D8-5CD211FF8952}" destId="{4A93E123-4CA2-4539-AEA8-173A992BBB9D}" srcOrd="0" destOrd="0" presId="urn:microsoft.com/office/officeart/2005/8/layout/radial1"/>
    <dgm:cxn modelId="{B10F7AD9-5667-4F8C-B9F0-2ECCE3A2E418}" type="presParOf" srcId="{C18AA291-E457-46DA-8BF8-9855F8178307}" destId="{10717645-5AF5-4CC4-9B32-9C34C238FE63}" srcOrd="4" destOrd="0" presId="urn:microsoft.com/office/officeart/2005/8/layout/radial1"/>
    <dgm:cxn modelId="{61BDD2DE-5127-46AB-A490-CA2B4C8709E8}" type="presParOf" srcId="{C18AA291-E457-46DA-8BF8-9855F8178307}" destId="{250AAD5D-2533-467A-9C2E-7DFED9BF7EDC}" srcOrd="5" destOrd="0" presId="urn:microsoft.com/office/officeart/2005/8/layout/radial1"/>
    <dgm:cxn modelId="{6F9AFEA4-48BA-4AA0-92B3-A009BA595F2C}" type="presParOf" srcId="{250AAD5D-2533-467A-9C2E-7DFED9BF7EDC}" destId="{63897B65-34A9-4613-A6D2-C01E8FEC582D}" srcOrd="0" destOrd="0" presId="urn:microsoft.com/office/officeart/2005/8/layout/radial1"/>
    <dgm:cxn modelId="{BDA12EBC-57D2-4983-9968-89EB842182F9}" type="presParOf" srcId="{C18AA291-E457-46DA-8BF8-9855F8178307}" destId="{0EE3A82A-A038-45CB-82E3-4646619AD355}" srcOrd="6" destOrd="0" presId="urn:microsoft.com/office/officeart/2005/8/layout/radial1"/>
    <dgm:cxn modelId="{5DF1E47E-6EAA-4B93-A523-9FE9AA873B41}" type="presParOf" srcId="{C18AA291-E457-46DA-8BF8-9855F8178307}" destId="{BDB4FFA9-4063-4EA1-80F7-BD8342796CCA}" srcOrd="7" destOrd="0" presId="urn:microsoft.com/office/officeart/2005/8/layout/radial1"/>
    <dgm:cxn modelId="{A409772D-0C3D-48D0-8788-F40F65E56CFD}" type="presParOf" srcId="{BDB4FFA9-4063-4EA1-80F7-BD8342796CCA}" destId="{2A24F195-6F67-4F77-A201-BB4475D389CC}" srcOrd="0" destOrd="0" presId="urn:microsoft.com/office/officeart/2005/8/layout/radial1"/>
    <dgm:cxn modelId="{12BE8EC0-49CF-4842-BAB4-AEEEC8B32FA1}" type="presParOf" srcId="{C18AA291-E457-46DA-8BF8-9855F8178307}" destId="{53618CEF-4E93-45CD-A0F8-F5261CF408A9}" srcOrd="8" destOrd="0" presId="urn:microsoft.com/office/officeart/2005/8/layout/radial1"/>
    <dgm:cxn modelId="{FFF03568-FC02-4AE1-B15B-5BEE24993DF3}" type="presParOf" srcId="{C18AA291-E457-46DA-8BF8-9855F8178307}" destId="{F38ADB73-29B0-4139-9828-AB03285CB669}" srcOrd="9" destOrd="0" presId="urn:microsoft.com/office/officeart/2005/8/layout/radial1"/>
    <dgm:cxn modelId="{7449E69B-C41E-49FF-98CE-DC8DB505480C}" type="presParOf" srcId="{F38ADB73-29B0-4139-9828-AB03285CB669}" destId="{971B1E8E-E11B-44D0-AC34-1B0E2B576560}" srcOrd="0" destOrd="0" presId="urn:microsoft.com/office/officeart/2005/8/layout/radial1"/>
    <dgm:cxn modelId="{5365CDD1-7E6D-4A44-9104-267E66C975B6}" type="presParOf" srcId="{C18AA291-E457-46DA-8BF8-9855F8178307}" destId="{EE772176-65FF-49E0-96A7-4B55BBDD21EA}" srcOrd="10" destOrd="0" presId="urn:microsoft.com/office/officeart/2005/8/layout/radial1"/>
    <dgm:cxn modelId="{A910F2D5-0A22-4B9E-B589-140A5DBB8C69}" type="presParOf" srcId="{C18AA291-E457-46DA-8BF8-9855F8178307}" destId="{2B815AF3-D6A8-4A9B-85C8-09538DC4B046}" srcOrd="11" destOrd="0" presId="urn:microsoft.com/office/officeart/2005/8/layout/radial1"/>
    <dgm:cxn modelId="{3AFAD848-EBF2-435E-BD24-5FE41C0BF1D6}" type="presParOf" srcId="{2B815AF3-D6A8-4A9B-85C8-09538DC4B046}" destId="{66EC78A4-BCC1-4D7A-B8DA-10A1FCE0D08B}" srcOrd="0" destOrd="0" presId="urn:microsoft.com/office/officeart/2005/8/layout/radial1"/>
    <dgm:cxn modelId="{742F017F-73B8-48EC-A64D-19C248E4CB70}" type="presParOf" srcId="{C18AA291-E457-46DA-8BF8-9855F8178307}" destId="{CD488455-1685-4B55-8001-389335B28774}" srcOrd="12" destOrd="0" presId="urn:microsoft.com/office/officeart/2005/8/layout/radial1"/>
  </dgm:cxnLst>
  <dgm:bg>
    <a:noFill/>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801DB3-46C6-40AB-A2C4-577C4D1E97FB}">
      <dsp:nvSpPr>
        <dsp:cNvPr id="0" name=""/>
        <dsp:cNvSpPr/>
      </dsp:nvSpPr>
      <dsp:spPr>
        <a:xfrm>
          <a:off x="3019709" y="1927286"/>
          <a:ext cx="1228948" cy="732305"/>
        </a:xfrm>
        <a:prstGeom prst="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2133600">
            <a:lnSpc>
              <a:spcPct val="90000"/>
            </a:lnSpc>
            <a:spcBef>
              <a:spcPct val="0"/>
            </a:spcBef>
            <a:spcAft>
              <a:spcPct val="35000"/>
            </a:spcAft>
          </a:pPr>
          <a:endParaRPr lang="en-US" sz="4800" b="1" kern="1200" dirty="0">
            <a:solidFill>
              <a:sysClr val="windowText" lastClr="000000"/>
            </a:solidFill>
            <a:latin typeface="Corbel" panose="020B0503020204020204" pitchFamily="34" charset="0"/>
          </a:endParaRPr>
        </a:p>
      </dsp:txBody>
      <dsp:txXfrm>
        <a:off x="3019709" y="1927286"/>
        <a:ext cx="1228948" cy="732305"/>
      </dsp:txXfrm>
    </dsp:sp>
    <dsp:sp modelId="{1F61FD5C-7566-494F-B2F0-D0374510F9CD}">
      <dsp:nvSpPr>
        <dsp:cNvPr id="0" name=""/>
        <dsp:cNvSpPr/>
      </dsp:nvSpPr>
      <dsp:spPr>
        <a:xfrm rot="9417141">
          <a:off x="2457753" y="2627972"/>
          <a:ext cx="704458" cy="32255"/>
        </a:xfrm>
        <a:custGeom>
          <a:avLst/>
          <a:gdLst/>
          <a:ahLst/>
          <a:cxnLst/>
          <a:rect l="0" t="0" r="0" b="0"/>
          <a:pathLst>
            <a:path>
              <a:moveTo>
                <a:pt x="0" y="16127"/>
              </a:moveTo>
              <a:lnTo>
                <a:pt x="704458" y="16127"/>
              </a:lnTo>
            </a:path>
          </a:pathLst>
        </a:custGeom>
        <a:noFill/>
        <a:ln w="12700" cap="flat" cmpd="sng" algn="ctr">
          <a:solidFill>
            <a:schemeClr val="bg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792371" y="2626489"/>
        <a:ext cx="35222" cy="35222"/>
      </dsp:txXfrm>
    </dsp:sp>
    <dsp:sp modelId="{2BFB4CF5-E065-432F-B9E3-74D75BF25CE3}">
      <dsp:nvSpPr>
        <dsp:cNvPr id="0" name=""/>
        <dsp:cNvSpPr/>
      </dsp:nvSpPr>
      <dsp:spPr>
        <a:xfrm>
          <a:off x="263186" y="2615918"/>
          <a:ext cx="2597763" cy="1118232"/>
        </a:xfrm>
        <a:prstGeom prst="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0" kern="1200" dirty="0" smtClean="0">
              <a:solidFill>
                <a:sysClr val="windowText" lastClr="000000"/>
              </a:solidFill>
              <a:latin typeface="Corbel" panose="020B0503020204020204" pitchFamily="34" charset="0"/>
            </a:rPr>
            <a:t>One way to help a country develop, and to help the people within a country escape poverty, is to pay a fair price for the goods they sell. This is called Fairtrade. A good example of Fairtrade is chocolate. Lots of companies like Cadburys now use Fairtrade coco beans so that the farmers earn a better salary for growing them.  </a:t>
          </a:r>
          <a:endParaRPr lang="en-US" sz="1000" b="0" kern="1200" dirty="0">
            <a:solidFill>
              <a:sysClr val="windowText" lastClr="000000"/>
            </a:solidFill>
            <a:latin typeface="Corbel" panose="020B0503020204020204" pitchFamily="34" charset="0"/>
          </a:endParaRPr>
        </a:p>
      </dsp:txBody>
      <dsp:txXfrm>
        <a:off x="263186" y="2615918"/>
        <a:ext cx="2597763" cy="1118232"/>
      </dsp:txXfrm>
    </dsp:sp>
    <dsp:sp modelId="{C0F57A54-0EB1-4722-93D8-5CD211FF8952}">
      <dsp:nvSpPr>
        <dsp:cNvPr id="0" name=""/>
        <dsp:cNvSpPr/>
      </dsp:nvSpPr>
      <dsp:spPr>
        <a:xfrm rot="13105893">
          <a:off x="2060042" y="1564473"/>
          <a:ext cx="1351560" cy="32255"/>
        </a:xfrm>
        <a:custGeom>
          <a:avLst/>
          <a:gdLst/>
          <a:ahLst/>
          <a:cxnLst/>
          <a:rect l="0" t="0" r="0" b="0"/>
          <a:pathLst>
            <a:path>
              <a:moveTo>
                <a:pt x="0" y="16127"/>
              </a:moveTo>
              <a:lnTo>
                <a:pt x="1351560" y="16127"/>
              </a:lnTo>
            </a:path>
          </a:pathLst>
        </a:custGeom>
        <a:noFill/>
        <a:ln w="12700" cap="flat" cmpd="sng" algn="ctr">
          <a:solidFill>
            <a:schemeClr val="bg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dirty="0"/>
        </a:p>
      </dsp:txBody>
      <dsp:txXfrm rot="10800000">
        <a:off x="2060042" y="1492343"/>
        <a:ext cx="1351560" cy="176516"/>
      </dsp:txXfrm>
    </dsp:sp>
    <dsp:sp modelId="{10717645-5AF5-4CC4-9B32-9C34C238FE63}">
      <dsp:nvSpPr>
        <dsp:cNvPr id="0" name=""/>
        <dsp:cNvSpPr/>
      </dsp:nvSpPr>
      <dsp:spPr>
        <a:xfrm>
          <a:off x="317620" y="132148"/>
          <a:ext cx="2563746" cy="1093579"/>
        </a:xfrm>
        <a:prstGeom prst="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GB" sz="1000" kern="1200" dirty="0" smtClean="0">
              <a:solidFill>
                <a:schemeClr val="tx1"/>
              </a:solidFill>
              <a:latin typeface="Corbel" panose="020B0503020204020204" pitchFamily="34" charset="0"/>
            </a:rPr>
            <a:t>As a country tries to develop this can often be done in ways that damage the environment. For example, building lots of factories is good as it gives people jobs and they can earn more money, but the pollution from factories is bad for the environment. Many countries are not trying to find ways to develop sustainably. </a:t>
          </a:r>
          <a:endParaRPr lang="en-GB" sz="1000" kern="1200" dirty="0">
            <a:solidFill>
              <a:schemeClr val="tx1"/>
            </a:solidFill>
            <a:latin typeface="Corbel" panose="020B0503020204020204" pitchFamily="34" charset="0"/>
          </a:endParaRPr>
        </a:p>
      </dsp:txBody>
      <dsp:txXfrm>
        <a:off x="317620" y="132148"/>
        <a:ext cx="2563746" cy="1093579"/>
      </dsp:txXfrm>
    </dsp:sp>
    <dsp:sp modelId="{250AAD5D-2533-467A-9C2E-7DFED9BF7EDC}">
      <dsp:nvSpPr>
        <dsp:cNvPr id="0" name=""/>
        <dsp:cNvSpPr/>
      </dsp:nvSpPr>
      <dsp:spPr>
        <a:xfrm rot="18770612">
          <a:off x="3723323" y="1480083"/>
          <a:ext cx="1300454" cy="32255"/>
        </a:xfrm>
        <a:custGeom>
          <a:avLst/>
          <a:gdLst/>
          <a:ahLst/>
          <a:cxnLst/>
          <a:rect l="0" t="0" r="0" b="0"/>
          <a:pathLst>
            <a:path>
              <a:moveTo>
                <a:pt x="0" y="16127"/>
              </a:moveTo>
              <a:lnTo>
                <a:pt x="1300454" y="16127"/>
              </a:lnTo>
            </a:path>
          </a:pathLst>
        </a:custGeom>
        <a:noFill/>
        <a:ln w="12700" cap="flat" cmpd="sng" algn="ctr">
          <a:solidFill>
            <a:schemeClr val="bg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341039" y="1463700"/>
        <a:ext cx="65022" cy="65022"/>
      </dsp:txXfrm>
    </dsp:sp>
    <dsp:sp modelId="{0EE3A82A-A038-45CB-82E3-4646619AD355}">
      <dsp:nvSpPr>
        <dsp:cNvPr id="0" name=""/>
        <dsp:cNvSpPr/>
      </dsp:nvSpPr>
      <dsp:spPr>
        <a:xfrm>
          <a:off x="4016442" y="82214"/>
          <a:ext cx="2440224" cy="966912"/>
        </a:xfrm>
        <a:prstGeom prst="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0" kern="1200" dirty="0" smtClean="0">
              <a:solidFill>
                <a:sysClr val="windowText" lastClr="000000"/>
              </a:solidFill>
              <a:latin typeface="Corbel" panose="020B0503020204020204" pitchFamily="34" charset="0"/>
            </a:rPr>
            <a:t>Development can be measured in many ways. It is most commonly measured by the amount of wealth a country has but this often does not take into account the inequalities that exist within a country. </a:t>
          </a:r>
          <a:endParaRPr lang="en-US" sz="1000" b="0" kern="1200" dirty="0">
            <a:solidFill>
              <a:sysClr val="windowText" lastClr="000000"/>
            </a:solidFill>
            <a:latin typeface="Corbel" panose="020B0503020204020204" pitchFamily="34" charset="0"/>
          </a:endParaRPr>
        </a:p>
      </dsp:txBody>
      <dsp:txXfrm>
        <a:off x="4016442" y="82214"/>
        <a:ext cx="2440224" cy="966912"/>
      </dsp:txXfrm>
    </dsp:sp>
    <dsp:sp modelId="{BDB4FFA9-4063-4EA1-80F7-BD8342796CCA}">
      <dsp:nvSpPr>
        <dsp:cNvPr id="0" name=""/>
        <dsp:cNvSpPr/>
      </dsp:nvSpPr>
      <dsp:spPr>
        <a:xfrm rot="20701245">
          <a:off x="4190758" y="2097029"/>
          <a:ext cx="234441" cy="32255"/>
        </a:xfrm>
        <a:custGeom>
          <a:avLst/>
          <a:gdLst/>
          <a:ahLst/>
          <a:cxnLst/>
          <a:rect l="0" t="0" r="0" b="0"/>
          <a:pathLst>
            <a:path>
              <a:moveTo>
                <a:pt x="0" y="16127"/>
              </a:moveTo>
              <a:lnTo>
                <a:pt x="234441" y="16127"/>
              </a:lnTo>
            </a:path>
          </a:pathLst>
        </a:custGeom>
        <a:noFill/>
        <a:ln w="12700" cap="flat" cmpd="sng" algn="ctr">
          <a:solidFill>
            <a:schemeClr val="bg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302118" y="2107296"/>
        <a:ext cx="11722" cy="11722"/>
      </dsp:txXfrm>
    </dsp:sp>
    <dsp:sp modelId="{53618CEF-4E93-45CD-A0F8-F5261CF408A9}">
      <dsp:nvSpPr>
        <dsp:cNvPr id="0" name=""/>
        <dsp:cNvSpPr/>
      </dsp:nvSpPr>
      <dsp:spPr>
        <a:xfrm>
          <a:off x="4255282" y="1197437"/>
          <a:ext cx="2524972" cy="1184054"/>
        </a:xfrm>
        <a:prstGeom prst="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0" kern="1200" dirty="0" smtClean="0">
              <a:solidFill>
                <a:schemeClr val="tx1"/>
              </a:solidFill>
              <a:latin typeface="Corbel" panose="020B0503020204020204" pitchFamily="34" charset="0"/>
            </a:rPr>
            <a:t>There</a:t>
          </a:r>
          <a:r>
            <a:rPr lang="en-US" sz="1000" b="0" kern="1200" baseline="0" dirty="0" smtClean="0">
              <a:solidFill>
                <a:schemeClr val="tx1"/>
              </a:solidFill>
              <a:latin typeface="Corbel" panose="020B0503020204020204" pitchFamily="34" charset="0"/>
            </a:rPr>
            <a:t> is a large development gap between countries. This has grown for a number of reasons including; colonisation, geographical challenges, levels of health and education, conflict and war, access to resources and many more. Countries who face these challenges may often take longer to develop to similar levels of other countries. </a:t>
          </a:r>
          <a:endParaRPr lang="en-US" sz="1000" b="0" kern="1200" dirty="0">
            <a:solidFill>
              <a:schemeClr val="tx1"/>
            </a:solidFill>
            <a:latin typeface="Corbel" panose="020B0503020204020204" pitchFamily="34" charset="0"/>
          </a:endParaRPr>
        </a:p>
      </dsp:txBody>
      <dsp:txXfrm>
        <a:off x="4255282" y="1197437"/>
        <a:ext cx="2524972" cy="1184054"/>
      </dsp:txXfrm>
    </dsp:sp>
    <dsp:sp modelId="{F38ADB73-29B0-4139-9828-AB03285CB669}">
      <dsp:nvSpPr>
        <dsp:cNvPr id="0" name=""/>
        <dsp:cNvSpPr/>
      </dsp:nvSpPr>
      <dsp:spPr>
        <a:xfrm rot="2016196">
          <a:off x="4040767" y="2562027"/>
          <a:ext cx="43791" cy="32255"/>
        </a:xfrm>
        <a:custGeom>
          <a:avLst/>
          <a:gdLst/>
          <a:ahLst/>
          <a:cxnLst/>
          <a:rect l="0" t="0" r="0" b="0"/>
          <a:pathLst>
            <a:path>
              <a:moveTo>
                <a:pt x="0" y="16127"/>
              </a:moveTo>
              <a:lnTo>
                <a:pt x="43791" y="16127"/>
              </a:lnTo>
            </a:path>
          </a:pathLst>
        </a:custGeom>
        <a:noFill/>
        <a:ln w="12700" cap="flat" cmpd="sng" algn="ctr">
          <a:solidFill>
            <a:schemeClr val="bg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4061567" y="2577060"/>
        <a:ext cx="2189" cy="2189"/>
      </dsp:txXfrm>
    </dsp:sp>
    <dsp:sp modelId="{EE772176-65FF-49E0-96A7-4B55BBDD21EA}">
      <dsp:nvSpPr>
        <dsp:cNvPr id="0" name=""/>
        <dsp:cNvSpPr/>
      </dsp:nvSpPr>
      <dsp:spPr>
        <a:xfrm>
          <a:off x="3378962" y="2481746"/>
          <a:ext cx="3091628" cy="1338533"/>
        </a:xfrm>
        <a:prstGeom prst="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GB" sz="1000" kern="1200" dirty="0" smtClean="0">
              <a:solidFill>
                <a:schemeClr val="tx1"/>
              </a:solidFill>
              <a:latin typeface="Corbel" panose="020B0503020204020204" pitchFamily="34" charset="0"/>
            </a:rPr>
            <a:t>Escaping and ending poverty is very challenging. Some people may migrate to find a better quality and standard of life, however this is often very dangerous and doesn’t always make life better. Other ways to help people escape poverty is to help countries develop. This can be done through donating aid, building factories and paying a fair price for goods bought from less developed countries, such as clothes or vegetables. </a:t>
          </a:r>
          <a:endParaRPr lang="en-GB" sz="1000" kern="1200" dirty="0">
            <a:solidFill>
              <a:schemeClr val="tx1"/>
            </a:solidFill>
            <a:latin typeface="Corbel" panose="020B0503020204020204" pitchFamily="34" charset="0"/>
          </a:endParaRPr>
        </a:p>
      </dsp:txBody>
      <dsp:txXfrm>
        <a:off x="3378962" y="2481746"/>
        <a:ext cx="3091628" cy="1338533"/>
      </dsp:txXfrm>
    </dsp:sp>
    <dsp:sp modelId="{2B815AF3-D6A8-4A9B-85C8-09538DC4B046}">
      <dsp:nvSpPr>
        <dsp:cNvPr id="0" name=""/>
        <dsp:cNvSpPr/>
      </dsp:nvSpPr>
      <dsp:spPr>
        <a:xfrm rot="11337860">
          <a:off x="2164602" y="2114973"/>
          <a:ext cx="880949" cy="32255"/>
        </a:xfrm>
        <a:custGeom>
          <a:avLst/>
          <a:gdLst/>
          <a:ahLst/>
          <a:cxnLst/>
          <a:rect l="0" t="0" r="0" b="0"/>
          <a:pathLst>
            <a:path>
              <a:moveTo>
                <a:pt x="0" y="16127"/>
              </a:moveTo>
              <a:lnTo>
                <a:pt x="880949" y="16127"/>
              </a:lnTo>
            </a:path>
          </a:pathLst>
        </a:custGeom>
        <a:noFill/>
        <a:ln w="12700" cap="flat" cmpd="sng" algn="ctr">
          <a:solidFill>
            <a:schemeClr val="bg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583053" y="2109077"/>
        <a:ext cx="44047" cy="44047"/>
      </dsp:txXfrm>
    </dsp:sp>
    <dsp:sp modelId="{CD488455-1685-4B55-8001-389335B28774}">
      <dsp:nvSpPr>
        <dsp:cNvPr id="0" name=""/>
        <dsp:cNvSpPr/>
      </dsp:nvSpPr>
      <dsp:spPr>
        <a:xfrm>
          <a:off x="363618" y="1365964"/>
          <a:ext cx="1835962" cy="1112726"/>
        </a:xfrm>
        <a:prstGeom prst="rect">
          <a:avLst/>
        </a:prstGeom>
        <a:solidFill>
          <a:schemeClr val="accent1">
            <a:lumMod val="20000"/>
            <a:lumOff val="80000"/>
          </a:schemeClr>
        </a:solidFill>
        <a:ln w="12700" cap="flat" cmpd="sng" algn="ctr">
          <a:solidFill>
            <a:schemeClr val="accent1">
              <a:lumMod val="20000"/>
              <a:lumOff val="8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solidFill>
                <a:schemeClr val="tx1"/>
              </a:solidFill>
              <a:latin typeface="Corbel" panose="020B0503020204020204" pitchFamily="34" charset="0"/>
            </a:rPr>
            <a:t>Poverty is not just found in LICs. People in any country, even the most developed like the UK and Japan can experience poverty. 22% of people in the UK have experienced poverty at some point. </a:t>
          </a:r>
          <a:endParaRPr lang="en-US" sz="1000" kern="1200" dirty="0">
            <a:solidFill>
              <a:schemeClr val="tx1"/>
            </a:solidFill>
            <a:latin typeface="Corbel" panose="020B0503020204020204" pitchFamily="34" charset="0"/>
          </a:endParaRPr>
        </a:p>
      </dsp:txBody>
      <dsp:txXfrm>
        <a:off x="363618" y="1365964"/>
        <a:ext cx="1835962" cy="1112726"/>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6429EDA-94B5-4981-A9DB-5B365AE1EE1A}" type="datetimeFigureOut">
              <a:rPr lang="en-GB" smtClean="0"/>
              <a:t>22/06/2020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363CEB-BF3E-4ACA-91B9-70C71D330F41}" type="slidenum">
              <a:rPr lang="en-GB" smtClean="0"/>
              <a:t>‹#›</a:t>
            </a:fld>
            <a:endParaRPr lang="en-GB"/>
          </a:p>
        </p:txBody>
      </p:sp>
    </p:spTree>
    <p:extLst>
      <p:ext uri="{BB962C8B-B14F-4D97-AF65-F5344CB8AC3E}">
        <p14:creationId xmlns:p14="http://schemas.microsoft.com/office/powerpoint/2010/main" val="3166219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6429EDA-94B5-4981-A9DB-5B365AE1EE1A}" type="datetimeFigureOut">
              <a:rPr lang="en-GB" smtClean="0"/>
              <a:t>22/06/2020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363CEB-BF3E-4ACA-91B9-70C71D330F41}" type="slidenum">
              <a:rPr lang="en-GB" smtClean="0"/>
              <a:t>‹#›</a:t>
            </a:fld>
            <a:endParaRPr lang="en-GB"/>
          </a:p>
        </p:txBody>
      </p:sp>
    </p:spTree>
    <p:extLst>
      <p:ext uri="{BB962C8B-B14F-4D97-AF65-F5344CB8AC3E}">
        <p14:creationId xmlns:p14="http://schemas.microsoft.com/office/powerpoint/2010/main" val="3112592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6429EDA-94B5-4981-A9DB-5B365AE1EE1A}" type="datetimeFigureOut">
              <a:rPr lang="en-GB" smtClean="0"/>
              <a:t>22/06/2020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363CEB-BF3E-4ACA-91B9-70C71D330F41}" type="slidenum">
              <a:rPr lang="en-GB" smtClean="0"/>
              <a:t>‹#›</a:t>
            </a:fld>
            <a:endParaRPr lang="en-GB"/>
          </a:p>
        </p:txBody>
      </p:sp>
    </p:spTree>
    <p:extLst>
      <p:ext uri="{BB962C8B-B14F-4D97-AF65-F5344CB8AC3E}">
        <p14:creationId xmlns:p14="http://schemas.microsoft.com/office/powerpoint/2010/main" val="4138574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6429EDA-94B5-4981-A9DB-5B365AE1EE1A}" type="datetimeFigureOut">
              <a:rPr lang="en-GB" smtClean="0"/>
              <a:t>22/06/2020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363CEB-BF3E-4ACA-91B9-70C71D330F41}" type="slidenum">
              <a:rPr lang="en-GB" smtClean="0"/>
              <a:t>‹#›</a:t>
            </a:fld>
            <a:endParaRPr lang="en-GB"/>
          </a:p>
        </p:txBody>
      </p:sp>
    </p:spTree>
    <p:extLst>
      <p:ext uri="{BB962C8B-B14F-4D97-AF65-F5344CB8AC3E}">
        <p14:creationId xmlns:p14="http://schemas.microsoft.com/office/powerpoint/2010/main" val="2178957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6429EDA-94B5-4981-A9DB-5B365AE1EE1A}" type="datetimeFigureOut">
              <a:rPr lang="en-GB" smtClean="0"/>
              <a:t>22/06/2020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363CEB-BF3E-4ACA-91B9-70C71D330F41}" type="slidenum">
              <a:rPr lang="en-GB" smtClean="0"/>
              <a:t>‹#›</a:t>
            </a:fld>
            <a:endParaRPr lang="en-GB"/>
          </a:p>
        </p:txBody>
      </p:sp>
    </p:spTree>
    <p:extLst>
      <p:ext uri="{BB962C8B-B14F-4D97-AF65-F5344CB8AC3E}">
        <p14:creationId xmlns:p14="http://schemas.microsoft.com/office/powerpoint/2010/main" val="1128174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6429EDA-94B5-4981-A9DB-5B365AE1EE1A}" type="datetimeFigureOut">
              <a:rPr lang="en-GB" smtClean="0"/>
              <a:t>22/06/2020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363CEB-BF3E-4ACA-91B9-70C71D330F41}" type="slidenum">
              <a:rPr lang="en-GB" smtClean="0"/>
              <a:t>‹#›</a:t>
            </a:fld>
            <a:endParaRPr lang="en-GB"/>
          </a:p>
        </p:txBody>
      </p:sp>
    </p:spTree>
    <p:extLst>
      <p:ext uri="{BB962C8B-B14F-4D97-AF65-F5344CB8AC3E}">
        <p14:creationId xmlns:p14="http://schemas.microsoft.com/office/powerpoint/2010/main" val="1660642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6429EDA-94B5-4981-A9DB-5B365AE1EE1A}" type="datetimeFigureOut">
              <a:rPr lang="en-GB" smtClean="0"/>
              <a:t>22/06/2020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B363CEB-BF3E-4ACA-91B9-70C71D330F41}" type="slidenum">
              <a:rPr lang="en-GB" smtClean="0"/>
              <a:t>‹#›</a:t>
            </a:fld>
            <a:endParaRPr lang="en-GB"/>
          </a:p>
        </p:txBody>
      </p:sp>
    </p:spTree>
    <p:extLst>
      <p:ext uri="{BB962C8B-B14F-4D97-AF65-F5344CB8AC3E}">
        <p14:creationId xmlns:p14="http://schemas.microsoft.com/office/powerpoint/2010/main" val="490558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6429EDA-94B5-4981-A9DB-5B365AE1EE1A}" type="datetimeFigureOut">
              <a:rPr lang="en-GB" smtClean="0"/>
              <a:t>22/06/2020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B363CEB-BF3E-4ACA-91B9-70C71D330F41}" type="slidenum">
              <a:rPr lang="en-GB" smtClean="0"/>
              <a:t>‹#›</a:t>
            </a:fld>
            <a:endParaRPr lang="en-GB"/>
          </a:p>
        </p:txBody>
      </p:sp>
    </p:spTree>
    <p:extLst>
      <p:ext uri="{BB962C8B-B14F-4D97-AF65-F5344CB8AC3E}">
        <p14:creationId xmlns:p14="http://schemas.microsoft.com/office/powerpoint/2010/main" val="1378350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429EDA-94B5-4981-A9DB-5B365AE1EE1A}" type="datetimeFigureOut">
              <a:rPr lang="en-GB" smtClean="0"/>
              <a:t>22/06/2020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B363CEB-BF3E-4ACA-91B9-70C71D330F41}" type="slidenum">
              <a:rPr lang="en-GB" smtClean="0"/>
              <a:t>‹#›</a:t>
            </a:fld>
            <a:endParaRPr lang="en-GB"/>
          </a:p>
        </p:txBody>
      </p:sp>
    </p:spTree>
    <p:extLst>
      <p:ext uri="{BB962C8B-B14F-4D97-AF65-F5344CB8AC3E}">
        <p14:creationId xmlns:p14="http://schemas.microsoft.com/office/powerpoint/2010/main" val="1653932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06429EDA-94B5-4981-A9DB-5B365AE1EE1A}" type="datetimeFigureOut">
              <a:rPr lang="en-GB" smtClean="0"/>
              <a:t>22/06/2020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363CEB-BF3E-4ACA-91B9-70C71D330F41}" type="slidenum">
              <a:rPr lang="en-GB" smtClean="0"/>
              <a:t>‹#›</a:t>
            </a:fld>
            <a:endParaRPr lang="en-GB"/>
          </a:p>
        </p:txBody>
      </p:sp>
    </p:spTree>
    <p:extLst>
      <p:ext uri="{BB962C8B-B14F-4D97-AF65-F5344CB8AC3E}">
        <p14:creationId xmlns:p14="http://schemas.microsoft.com/office/powerpoint/2010/main" val="1013004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06429EDA-94B5-4981-A9DB-5B365AE1EE1A}" type="datetimeFigureOut">
              <a:rPr lang="en-GB" smtClean="0"/>
              <a:t>22/06/2020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363CEB-BF3E-4ACA-91B9-70C71D330F41}" type="slidenum">
              <a:rPr lang="en-GB" smtClean="0"/>
              <a:t>‹#›</a:t>
            </a:fld>
            <a:endParaRPr lang="en-GB"/>
          </a:p>
        </p:txBody>
      </p:sp>
    </p:spTree>
    <p:extLst>
      <p:ext uri="{BB962C8B-B14F-4D97-AF65-F5344CB8AC3E}">
        <p14:creationId xmlns:p14="http://schemas.microsoft.com/office/powerpoint/2010/main" val="1935406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6429EDA-94B5-4981-A9DB-5B365AE1EE1A}" type="datetimeFigureOut">
              <a:rPr lang="en-GB" smtClean="0"/>
              <a:t>22/06/2020</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B363CEB-BF3E-4ACA-91B9-70C71D330F41}" type="slidenum">
              <a:rPr lang="en-GB" smtClean="0"/>
              <a:t>‹#›</a:t>
            </a:fld>
            <a:endParaRPr lang="en-GB"/>
          </a:p>
        </p:txBody>
      </p:sp>
    </p:spTree>
    <p:extLst>
      <p:ext uri="{BB962C8B-B14F-4D97-AF65-F5344CB8AC3E}">
        <p14:creationId xmlns:p14="http://schemas.microsoft.com/office/powerpoint/2010/main" val="36943100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13" Type="http://schemas.openxmlformats.org/officeDocument/2006/relationships/image" Target="../media/image6.png"/><Relationship Id="rId3" Type="http://schemas.openxmlformats.org/officeDocument/2006/relationships/diagramLayout" Target="../diagrams/layout1.xml"/><Relationship Id="rId7" Type="http://schemas.openxmlformats.org/officeDocument/2006/relationships/hyperlink" Target="http://www.google.co.uk/url?sa=i&amp;rct=j&amp;q=&amp;esrc=s&amp;source=images&amp;cd=&amp;cad=rja&amp;uact=8&amp;ved=0ahUKEwiT9pag2oTQAhVHPhQKHQe2CrgQjRwIBw&amp;url=http://lecacademy.org/&amp;psig=AFQjCNHOQCsfxsnAHJQkSIqMpKHl9pqh1g&amp;ust=1477991640107718" TargetMode="External"/><Relationship Id="rId12" Type="http://schemas.openxmlformats.org/officeDocument/2006/relationships/image" Target="../media/image5.pn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11" Type="http://schemas.openxmlformats.org/officeDocument/2006/relationships/image" Target="../media/image4.png"/><Relationship Id="rId5" Type="http://schemas.openxmlformats.org/officeDocument/2006/relationships/diagramColors" Target="../diagrams/colors1.xml"/><Relationship Id="rId10" Type="http://schemas.openxmlformats.org/officeDocument/2006/relationships/image" Target="../media/image3.png"/><Relationship Id="rId4" Type="http://schemas.openxmlformats.org/officeDocument/2006/relationships/diagramQuickStyle" Target="../diagrams/quickStyle1.xml"/><Relationship Id="rId9"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9973"/>
            <a:ext cx="6858000" cy="441026"/>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1754644" y="-58700"/>
            <a:ext cx="4702017" cy="538479"/>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GB" b="1" dirty="0" smtClean="0">
                <a:solidFill>
                  <a:sysClr val="windowText" lastClr="000000"/>
                </a:solidFill>
                <a:latin typeface="Corbel" panose="020B0503020204020204" pitchFamily="34" charset="0"/>
              </a:rPr>
              <a:t>Our Unequal World </a:t>
            </a:r>
            <a:r>
              <a:rPr lang="en-GB" b="1" dirty="0" smtClean="0">
                <a:solidFill>
                  <a:sysClr val="windowText" lastClr="000000"/>
                </a:solidFill>
                <a:latin typeface="Corbel" panose="020B0503020204020204" pitchFamily="34" charset="0"/>
              </a:rPr>
              <a:t> </a:t>
            </a:r>
            <a:endParaRPr lang="en-GB" b="1" dirty="0">
              <a:solidFill>
                <a:sysClr val="windowText" lastClr="000000"/>
              </a:solidFill>
              <a:latin typeface="Corbel" panose="020B050302020402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005025387"/>
              </p:ext>
            </p:extLst>
          </p:nvPr>
        </p:nvGraphicFramePr>
        <p:xfrm>
          <a:off x="0" y="731475"/>
          <a:ext cx="6852681" cy="3627120"/>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2729327356"/>
                    </a:ext>
                  </a:extLst>
                </a:gridCol>
                <a:gridCol w="1627608">
                  <a:extLst>
                    <a:ext uri="{9D8B030D-6E8A-4147-A177-3AD203B41FA5}">
                      <a16:colId xmlns:a16="http://schemas.microsoft.com/office/drawing/2014/main" val="896310223"/>
                    </a:ext>
                  </a:extLst>
                </a:gridCol>
                <a:gridCol w="5016793">
                  <a:extLst>
                    <a:ext uri="{9D8B030D-6E8A-4147-A177-3AD203B41FA5}">
                      <a16:colId xmlns:a16="http://schemas.microsoft.com/office/drawing/2014/main" val="3685036849"/>
                    </a:ext>
                  </a:extLst>
                </a:gridCol>
              </a:tblGrid>
              <a:tr h="190717">
                <a:tc rowSpan="13">
                  <a:txBody>
                    <a:bodyPr/>
                    <a:lstStyle/>
                    <a:p>
                      <a:pPr algn="r"/>
                      <a:r>
                        <a:rPr lang="en-GB" sz="1000" b="1" dirty="0" smtClean="0">
                          <a:latin typeface="Corbel" panose="020B0503020204020204" pitchFamily="34" charset="0"/>
                        </a:rPr>
                        <a:t>Key</a:t>
                      </a:r>
                      <a:r>
                        <a:rPr lang="en-GB" sz="1000" b="1" baseline="0" dirty="0" smtClean="0">
                          <a:latin typeface="Corbel" panose="020B0503020204020204" pitchFamily="34" charset="0"/>
                        </a:rPr>
                        <a:t> terms and definitions </a:t>
                      </a:r>
                      <a:endParaRPr lang="en-GB" sz="1000" b="1" dirty="0">
                        <a:latin typeface="Corbel" panose="020B0503020204020204" pitchFamily="34" charset="0"/>
                      </a:endParaRPr>
                    </a:p>
                  </a:txBody>
                  <a:tcPr vert="vert270" anchor="ctr">
                    <a:solidFill>
                      <a:schemeClr val="accent1">
                        <a:lumMod val="20000"/>
                        <a:lumOff val="80000"/>
                      </a:schemeClr>
                    </a:solidFill>
                  </a:tcPr>
                </a:tc>
                <a:tc>
                  <a:txBody>
                    <a:bodyPr/>
                    <a:lstStyle/>
                    <a:p>
                      <a:r>
                        <a:rPr lang="en-GB" sz="1000" dirty="0" smtClean="0">
                          <a:latin typeface="Corbel" panose="020B0503020204020204" pitchFamily="34" charset="0"/>
                        </a:rPr>
                        <a:t>Colonisation </a:t>
                      </a:r>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Where a country takes over and rules another country, often taking</a:t>
                      </a:r>
                      <a:r>
                        <a:rPr lang="en-GB" sz="1000" baseline="0" dirty="0" smtClean="0">
                          <a:latin typeface="Corbel" panose="020B0503020204020204" pitchFamily="34" charset="0"/>
                        </a:rPr>
                        <a:t> resources and people.</a:t>
                      </a:r>
                      <a:endParaRPr lang="en-GB" sz="1000" dirty="0">
                        <a:latin typeface="Corbel" panose="020B0503020204020204" pitchFamily="34" charset="0"/>
                      </a:endParaRPr>
                    </a:p>
                  </a:txBody>
                  <a:tcPr/>
                </a:tc>
                <a:extLst>
                  <a:ext uri="{0D108BD9-81ED-4DB2-BD59-A6C34878D82A}">
                    <a16:rowId xmlns:a16="http://schemas.microsoft.com/office/drawing/2014/main" val="2833960003"/>
                  </a:ext>
                </a:extLst>
              </a:tr>
              <a:tr h="190717">
                <a:tc vMerge="1">
                  <a:txBody>
                    <a:bodyPr/>
                    <a:lstStyle/>
                    <a:p>
                      <a:pPr algn="r"/>
                      <a:endParaRPr lang="en-GB" sz="1000" b="1" dirty="0">
                        <a:latin typeface="Corbel" panose="020B0503020204020204" pitchFamily="34" charset="0"/>
                      </a:endParaRPr>
                    </a:p>
                  </a:txBody>
                  <a:tcPr vert="vert270" anchor="ctr">
                    <a:solidFill>
                      <a:schemeClr val="accent1">
                        <a:lumMod val="20000"/>
                        <a:lumOff val="80000"/>
                      </a:schemeClr>
                    </a:solidFill>
                  </a:tcPr>
                </a:tc>
                <a:tc>
                  <a:txBody>
                    <a:bodyPr/>
                    <a:lstStyle/>
                    <a:p>
                      <a:r>
                        <a:rPr lang="en-GB" sz="1000" dirty="0" smtClean="0">
                          <a:latin typeface="Corbel" panose="020B0503020204020204" pitchFamily="34" charset="0"/>
                        </a:rPr>
                        <a:t>Development</a:t>
                      </a:r>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A process of change</a:t>
                      </a:r>
                      <a:r>
                        <a:rPr lang="en-GB" sz="1000" baseline="0" dirty="0" smtClean="0">
                          <a:latin typeface="Corbel" panose="020B0503020204020204" pitchFamily="34" charset="0"/>
                        </a:rPr>
                        <a:t> to improve people’s lives. </a:t>
                      </a:r>
                      <a:endParaRPr lang="en-GB" sz="1000" dirty="0">
                        <a:latin typeface="Corbel" panose="020B0503020204020204" pitchFamily="34" charset="0"/>
                      </a:endParaRPr>
                    </a:p>
                  </a:txBody>
                  <a:tcPr/>
                </a:tc>
                <a:extLst>
                  <a:ext uri="{0D108BD9-81ED-4DB2-BD59-A6C34878D82A}">
                    <a16:rowId xmlns:a16="http://schemas.microsoft.com/office/drawing/2014/main" val="4242763110"/>
                  </a:ext>
                </a:extLst>
              </a:tr>
              <a:tr h="190717">
                <a:tc vMerge="1">
                  <a:txBody>
                    <a:bodyPr/>
                    <a:lstStyle/>
                    <a:p>
                      <a:endParaRPr lang="en-GB"/>
                    </a:p>
                  </a:txBody>
                  <a:tcPr/>
                </a:tc>
                <a:tc>
                  <a:txBody>
                    <a:bodyPr/>
                    <a:lstStyle/>
                    <a:p>
                      <a:r>
                        <a:rPr lang="en-GB" sz="1000" dirty="0" smtClean="0">
                          <a:latin typeface="Corbel" panose="020B0503020204020204" pitchFamily="34" charset="0"/>
                        </a:rPr>
                        <a:t>Gross National Income (GNI)</a:t>
                      </a:r>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The total income earned</a:t>
                      </a:r>
                      <a:r>
                        <a:rPr lang="en-GB" sz="1000" baseline="0" dirty="0" smtClean="0">
                          <a:latin typeface="Corbel" panose="020B0503020204020204" pitchFamily="34" charset="0"/>
                        </a:rPr>
                        <a:t> by a country from its goods and services. </a:t>
                      </a:r>
                      <a:endParaRPr lang="en-GB" sz="1000" dirty="0">
                        <a:latin typeface="Corbel" panose="020B0503020204020204" pitchFamily="34" charset="0"/>
                      </a:endParaRPr>
                    </a:p>
                  </a:txBody>
                  <a:tcPr/>
                </a:tc>
                <a:extLst>
                  <a:ext uri="{0D108BD9-81ED-4DB2-BD59-A6C34878D82A}">
                    <a16:rowId xmlns:a16="http://schemas.microsoft.com/office/drawing/2014/main" val="1331019175"/>
                  </a:ext>
                </a:extLst>
              </a:tr>
              <a:tr h="190717">
                <a:tc vMerge="1">
                  <a:txBody>
                    <a:bodyPr/>
                    <a:lstStyle/>
                    <a:p>
                      <a:endParaRPr lang="en-GB"/>
                    </a:p>
                  </a:txBody>
                  <a:tcPr/>
                </a:tc>
                <a:tc>
                  <a:txBody>
                    <a:bodyPr/>
                    <a:lstStyle/>
                    <a:p>
                      <a:r>
                        <a:rPr lang="en-GB" sz="1000" dirty="0" smtClean="0">
                          <a:latin typeface="Corbel" panose="020B0503020204020204" pitchFamily="34" charset="0"/>
                        </a:rPr>
                        <a:t>High Income Country (HIC)</a:t>
                      </a:r>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A country with a GNI of $12,000</a:t>
                      </a:r>
                      <a:r>
                        <a:rPr lang="en-GB" sz="1000" baseline="0" dirty="0" smtClean="0">
                          <a:latin typeface="Corbel" panose="020B0503020204020204" pitchFamily="34" charset="0"/>
                        </a:rPr>
                        <a:t> per person or more. </a:t>
                      </a:r>
                      <a:endParaRPr lang="en-GB" sz="1000" dirty="0">
                        <a:latin typeface="Corbel" panose="020B0503020204020204" pitchFamily="34" charset="0"/>
                      </a:endParaRPr>
                    </a:p>
                  </a:txBody>
                  <a:tcPr/>
                </a:tc>
                <a:extLst>
                  <a:ext uri="{0D108BD9-81ED-4DB2-BD59-A6C34878D82A}">
                    <a16:rowId xmlns:a16="http://schemas.microsoft.com/office/drawing/2014/main" val="3005745543"/>
                  </a:ext>
                </a:extLst>
              </a:tr>
              <a:tr h="190717">
                <a:tc vMerge="1">
                  <a:txBody>
                    <a:bodyPr/>
                    <a:lstStyle/>
                    <a:p>
                      <a:endParaRPr lang="en-GB"/>
                    </a:p>
                  </a:txBody>
                  <a:tcPr/>
                </a:tc>
                <a:tc>
                  <a:txBody>
                    <a:bodyPr/>
                    <a:lstStyle/>
                    <a:p>
                      <a:r>
                        <a:rPr lang="en-GB" sz="1000" dirty="0" smtClean="0">
                          <a:latin typeface="Corbel" panose="020B0503020204020204" pitchFamily="34" charset="0"/>
                        </a:rPr>
                        <a:t>Human Development Index</a:t>
                      </a:r>
                      <a:r>
                        <a:rPr lang="en-GB" sz="1000" baseline="0" dirty="0" smtClean="0">
                          <a:latin typeface="Corbel" panose="020B0503020204020204" pitchFamily="34" charset="0"/>
                        </a:rPr>
                        <a:t> (HDI) </a:t>
                      </a:r>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A measure of a countries development based on social and economic factors</a:t>
                      </a:r>
                      <a:r>
                        <a:rPr lang="en-GB" sz="1000" baseline="0" dirty="0" smtClean="0">
                          <a:latin typeface="Corbel" panose="020B0503020204020204" pitchFamily="34" charset="0"/>
                        </a:rPr>
                        <a:t> including life expectancy, number of years in education and GNI. </a:t>
                      </a:r>
                      <a:endParaRPr lang="en-GB" sz="1000" dirty="0">
                        <a:latin typeface="Corbel" panose="020B0503020204020204" pitchFamily="34" charset="0"/>
                      </a:endParaRPr>
                    </a:p>
                  </a:txBody>
                  <a:tcPr/>
                </a:tc>
                <a:extLst>
                  <a:ext uri="{0D108BD9-81ED-4DB2-BD59-A6C34878D82A}">
                    <a16:rowId xmlns:a16="http://schemas.microsoft.com/office/drawing/2014/main" val="2292666602"/>
                  </a:ext>
                </a:extLst>
              </a:tr>
              <a:tr h="190717">
                <a:tc vMerge="1">
                  <a:txBody>
                    <a:bodyPr/>
                    <a:lstStyle/>
                    <a:p>
                      <a:endParaRPr lang="en-GB"/>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000" dirty="0" smtClean="0">
                          <a:latin typeface="Corbel" panose="020B0503020204020204" pitchFamily="34" charset="0"/>
                        </a:rPr>
                        <a:t>Inequality</a:t>
                      </a:r>
                    </a:p>
                  </a:txBody>
                  <a:tcPr/>
                </a:tc>
                <a:tc>
                  <a:txBody>
                    <a:bodyPr/>
                    <a:lstStyle/>
                    <a:p>
                      <a:pPr algn="just"/>
                      <a:r>
                        <a:rPr lang="en-GB" sz="1000" dirty="0" smtClean="0">
                          <a:latin typeface="Corbel" panose="020B0503020204020204" pitchFamily="34" charset="0"/>
                        </a:rPr>
                        <a:t>An uneven</a:t>
                      </a:r>
                      <a:r>
                        <a:rPr lang="en-GB" sz="1000" baseline="0" dirty="0" smtClean="0">
                          <a:latin typeface="Corbel" panose="020B0503020204020204" pitchFamily="34" charset="0"/>
                        </a:rPr>
                        <a:t> distribution of wealth between or within countries. </a:t>
                      </a:r>
                      <a:endParaRPr lang="en-GB" sz="1000" dirty="0">
                        <a:latin typeface="Corbel" panose="020B0503020204020204" pitchFamily="34" charset="0"/>
                      </a:endParaRPr>
                    </a:p>
                  </a:txBody>
                  <a:tcPr/>
                </a:tc>
                <a:extLst>
                  <a:ext uri="{0D108BD9-81ED-4DB2-BD59-A6C34878D82A}">
                    <a16:rowId xmlns:a16="http://schemas.microsoft.com/office/drawing/2014/main" val="1129974646"/>
                  </a:ext>
                </a:extLst>
              </a:tr>
              <a:tr h="190717">
                <a:tc vMerge="1">
                  <a:txBody>
                    <a:bodyPr/>
                    <a:lstStyle/>
                    <a:p>
                      <a:endParaRPr lang="en-GB"/>
                    </a:p>
                  </a:txBody>
                  <a:tcPr/>
                </a:tc>
                <a:tc>
                  <a:txBody>
                    <a:bodyPr/>
                    <a:lstStyle/>
                    <a:p>
                      <a:r>
                        <a:rPr lang="en-GB" sz="1000" dirty="0" smtClean="0">
                          <a:latin typeface="Corbel" panose="020B0503020204020204" pitchFamily="34" charset="0"/>
                        </a:rPr>
                        <a:t>Low Income Country (LIC)</a:t>
                      </a:r>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A country with a GNI of less than</a:t>
                      </a:r>
                      <a:r>
                        <a:rPr lang="en-GB" sz="1000" baseline="0" dirty="0" smtClean="0">
                          <a:latin typeface="Corbel" panose="020B0503020204020204" pitchFamily="34" charset="0"/>
                        </a:rPr>
                        <a:t> $1,000 per person.</a:t>
                      </a:r>
                      <a:endParaRPr lang="en-GB" sz="1000" dirty="0">
                        <a:latin typeface="Corbel" panose="020B0503020204020204" pitchFamily="34" charset="0"/>
                      </a:endParaRPr>
                    </a:p>
                  </a:txBody>
                  <a:tcPr/>
                </a:tc>
                <a:extLst>
                  <a:ext uri="{0D108BD9-81ED-4DB2-BD59-A6C34878D82A}">
                    <a16:rowId xmlns:a16="http://schemas.microsoft.com/office/drawing/2014/main" val="667894432"/>
                  </a:ext>
                </a:extLst>
              </a:tr>
              <a:tr h="190717">
                <a:tc vMerge="1">
                  <a:txBody>
                    <a:bodyPr/>
                    <a:lstStyle/>
                    <a:p>
                      <a:endParaRPr lang="en-GB"/>
                    </a:p>
                  </a:txBody>
                  <a:tcPr/>
                </a:tc>
                <a:tc>
                  <a:txBody>
                    <a:bodyPr/>
                    <a:lstStyle/>
                    <a:p>
                      <a:r>
                        <a:rPr lang="en-GB" sz="1000" dirty="0" smtClean="0">
                          <a:latin typeface="Corbel" panose="020B0503020204020204" pitchFamily="34" charset="0"/>
                        </a:rPr>
                        <a:t>Migration </a:t>
                      </a:r>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Movement from one place to another. </a:t>
                      </a:r>
                      <a:endParaRPr lang="en-GB" sz="1000" dirty="0">
                        <a:latin typeface="Corbel" panose="020B0503020204020204" pitchFamily="34" charset="0"/>
                      </a:endParaRPr>
                    </a:p>
                  </a:txBody>
                  <a:tcPr/>
                </a:tc>
                <a:extLst>
                  <a:ext uri="{0D108BD9-81ED-4DB2-BD59-A6C34878D82A}">
                    <a16:rowId xmlns:a16="http://schemas.microsoft.com/office/drawing/2014/main" val="998680674"/>
                  </a:ext>
                </a:extLst>
              </a:tr>
              <a:tr h="190717">
                <a:tc vMerge="1">
                  <a:txBody>
                    <a:bodyPr/>
                    <a:lstStyle/>
                    <a:p>
                      <a:endParaRPr lang="en-GB"/>
                    </a:p>
                  </a:txBody>
                  <a:tcPr/>
                </a:tc>
                <a:tc>
                  <a:txBody>
                    <a:bodyPr/>
                    <a:lstStyle/>
                    <a:p>
                      <a:r>
                        <a:rPr lang="en-GB" sz="1000" dirty="0" smtClean="0">
                          <a:latin typeface="Corbel" panose="020B0503020204020204" pitchFamily="34" charset="0"/>
                        </a:rPr>
                        <a:t>Newly</a:t>
                      </a:r>
                      <a:r>
                        <a:rPr lang="en-GB" sz="1000" baseline="0" dirty="0" smtClean="0">
                          <a:latin typeface="Corbel" panose="020B0503020204020204" pitchFamily="34" charset="0"/>
                        </a:rPr>
                        <a:t> Emerging Economy (NEE)</a:t>
                      </a:r>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A country</a:t>
                      </a:r>
                      <a:r>
                        <a:rPr lang="en-GB" sz="1000" baseline="0" dirty="0" smtClean="0">
                          <a:latin typeface="Corbel" panose="020B0503020204020204" pitchFamily="34" charset="0"/>
                        </a:rPr>
                        <a:t> that has begun to experience higher rates of economic development. </a:t>
                      </a:r>
                      <a:endParaRPr lang="en-GB" sz="1000" dirty="0">
                        <a:latin typeface="Corbel" panose="020B0503020204020204" pitchFamily="34" charset="0"/>
                      </a:endParaRPr>
                    </a:p>
                  </a:txBody>
                  <a:tcPr/>
                </a:tc>
                <a:extLst>
                  <a:ext uri="{0D108BD9-81ED-4DB2-BD59-A6C34878D82A}">
                    <a16:rowId xmlns:a16="http://schemas.microsoft.com/office/drawing/2014/main" val="4219983100"/>
                  </a:ext>
                </a:extLst>
              </a:tr>
              <a:tr h="190717">
                <a:tc vMerge="1">
                  <a:txBody>
                    <a:bodyPr/>
                    <a:lstStyle/>
                    <a:p>
                      <a:endParaRPr lang="en-GB"/>
                    </a:p>
                  </a:txBody>
                  <a:tcPr/>
                </a:tc>
                <a:tc>
                  <a:txBody>
                    <a:bodyPr/>
                    <a:lstStyle/>
                    <a:p>
                      <a:r>
                        <a:rPr lang="en-GB" sz="1000" dirty="0" smtClean="0">
                          <a:latin typeface="Corbel" panose="020B0503020204020204" pitchFamily="34" charset="0"/>
                        </a:rPr>
                        <a:t>Poverty Line </a:t>
                      </a:r>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The</a:t>
                      </a:r>
                      <a:r>
                        <a:rPr lang="en-GB" sz="1000" baseline="0" dirty="0" smtClean="0">
                          <a:latin typeface="Corbel" panose="020B0503020204020204" pitchFamily="34" charset="0"/>
                        </a:rPr>
                        <a:t> minimum amount of money you need in order to afford essential items. </a:t>
                      </a:r>
                      <a:endParaRPr lang="en-GB" sz="1000" dirty="0">
                        <a:latin typeface="Corbel" panose="020B0503020204020204" pitchFamily="34" charset="0"/>
                      </a:endParaRPr>
                    </a:p>
                  </a:txBody>
                  <a:tcPr/>
                </a:tc>
                <a:extLst>
                  <a:ext uri="{0D108BD9-81ED-4DB2-BD59-A6C34878D82A}">
                    <a16:rowId xmlns:a16="http://schemas.microsoft.com/office/drawing/2014/main" val="2880635929"/>
                  </a:ext>
                </a:extLst>
              </a:tr>
              <a:tr h="190717">
                <a:tc vMerge="1">
                  <a:txBody>
                    <a:bodyPr/>
                    <a:lstStyle/>
                    <a:p>
                      <a:endParaRPr lang="en-GB"/>
                    </a:p>
                  </a:txBody>
                  <a:tcPr/>
                </a:tc>
                <a:tc>
                  <a:txBody>
                    <a:bodyPr/>
                    <a:lstStyle/>
                    <a:p>
                      <a:r>
                        <a:rPr lang="en-GB" sz="1000" dirty="0" smtClean="0">
                          <a:latin typeface="Corbel" panose="020B0503020204020204" pitchFamily="34" charset="0"/>
                        </a:rPr>
                        <a:t>Slavery</a:t>
                      </a:r>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Being owned by someone and</a:t>
                      </a:r>
                      <a:r>
                        <a:rPr lang="en-GB" sz="1000" baseline="0" dirty="0" smtClean="0">
                          <a:latin typeface="Corbel" panose="020B0503020204020204" pitchFamily="34" charset="0"/>
                        </a:rPr>
                        <a:t> having to work for no pay often in poor conditions. </a:t>
                      </a:r>
                      <a:endParaRPr lang="en-GB" sz="1000" dirty="0">
                        <a:latin typeface="Corbel" panose="020B0503020204020204" pitchFamily="34" charset="0"/>
                      </a:endParaRPr>
                    </a:p>
                  </a:txBody>
                  <a:tcPr/>
                </a:tc>
                <a:extLst>
                  <a:ext uri="{0D108BD9-81ED-4DB2-BD59-A6C34878D82A}">
                    <a16:rowId xmlns:a16="http://schemas.microsoft.com/office/drawing/2014/main" val="490113758"/>
                  </a:ext>
                </a:extLst>
              </a:tr>
              <a:tr h="190717">
                <a:tc vMerge="1">
                  <a:txBody>
                    <a:bodyPr/>
                    <a:lstStyle/>
                    <a:p>
                      <a:endParaRPr lang="en-GB"/>
                    </a:p>
                  </a:txBody>
                  <a:tcPr/>
                </a:tc>
                <a:tc>
                  <a:txBody>
                    <a:bodyPr/>
                    <a:lstStyle/>
                    <a:p>
                      <a:r>
                        <a:rPr lang="en-GB" sz="1000" dirty="0" smtClean="0">
                          <a:latin typeface="Corbel" panose="020B0503020204020204" pitchFamily="34" charset="0"/>
                        </a:rPr>
                        <a:t>Standard</a:t>
                      </a:r>
                      <a:r>
                        <a:rPr lang="en-GB" sz="1000" baseline="0" dirty="0" smtClean="0">
                          <a:latin typeface="Corbel" panose="020B0503020204020204" pitchFamily="34" charset="0"/>
                        </a:rPr>
                        <a:t> of living </a:t>
                      </a:r>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The level of goods,</a:t>
                      </a:r>
                      <a:r>
                        <a:rPr lang="en-GB" sz="1000" baseline="0" dirty="0" smtClean="0">
                          <a:latin typeface="Corbel" panose="020B0503020204020204" pitchFamily="34" charset="0"/>
                        </a:rPr>
                        <a:t> services and comfort available to people. </a:t>
                      </a:r>
                      <a:endParaRPr lang="en-GB" sz="1000" dirty="0">
                        <a:latin typeface="Corbel" panose="020B0503020204020204" pitchFamily="34" charset="0"/>
                      </a:endParaRPr>
                    </a:p>
                  </a:txBody>
                  <a:tcPr/>
                </a:tc>
                <a:extLst>
                  <a:ext uri="{0D108BD9-81ED-4DB2-BD59-A6C34878D82A}">
                    <a16:rowId xmlns:a16="http://schemas.microsoft.com/office/drawing/2014/main" val="213953181"/>
                  </a:ext>
                </a:extLst>
              </a:tr>
              <a:tr h="190717">
                <a:tc vMerge="1">
                  <a:txBody>
                    <a:bodyPr/>
                    <a:lstStyle/>
                    <a:p>
                      <a:endParaRPr lang="en-GB"/>
                    </a:p>
                  </a:txBody>
                  <a:tcPr/>
                </a:tc>
                <a:tc>
                  <a:txBody>
                    <a:bodyPr/>
                    <a:lstStyle/>
                    <a:p>
                      <a:r>
                        <a:rPr lang="en-GB" sz="1000" dirty="0" smtClean="0">
                          <a:latin typeface="Corbel" panose="020B0503020204020204" pitchFamily="34" charset="0"/>
                        </a:rPr>
                        <a:t>Quality</a:t>
                      </a:r>
                      <a:r>
                        <a:rPr lang="en-GB" sz="1000" baseline="0" dirty="0" smtClean="0">
                          <a:latin typeface="Corbel" panose="020B0503020204020204" pitchFamily="34" charset="0"/>
                        </a:rPr>
                        <a:t> of life </a:t>
                      </a:r>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The standard of</a:t>
                      </a:r>
                      <a:r>
                        <a:rPr lang="en-GB" sz="1000" baseline="0" dirty="0" smtClean="0">
                          <a:latin typeface="Corbel" panose="020B0503020204020204" pitchFamily="34" charset="0"/>
                        </a:rPr>
                        <a:t> health, comfort and happiness experienced by people. </a:t>
                      </a:r>
                      <a:endParaRPr lang="en-GB" sz="1000" dirty="0">
                        <a:latin typeface="Corbel" panose="020B0503020204020204" pitchFamily="34" charset="0"/>
                      </a:endParaRPr>
                    </a:p>
                  </a:txBody>
                  <a:tcPr/>
                </a:tc>
                <a:extLst>
                  <a:ext uri="{0D108BD9-81ED-4DB2-BD59-A6C34878D82A}">
                    <a16:rowId xmlns:a16="http://schemas.microsoft.com/office/drawing/2014/main" val="914710703"/>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880423832"/>
              </p:ext>
            </p:extLst>
          </p:nvPr>
        </p:nvGraphicFramePr>
        <p:xfrm>
          <a:off x="0" y="4439040"/>
          <a:ext cx="6858000" cy="1554480"/>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859860672"/>
                    </a:ext>
                  </a:extLst>
                </a:gridCol>
                <a:gridCol w="3125470">
                  <a:extLst>
                    <a:ext uri="{9D8B030D-6E8A-4147-A177-3AD203B41FA5}">
                      <a16:colId xmlns:a16="http://schemas.microsoft.com/office/drawing/2014/main" val="2210054180"/>
                    </a:ext>
                  </a:extLst>
                </a:gridCol>
                <a:gridCol w="3524250">
                  <a:extLst>
                    <a:ext uri="{9D8B030D-6E8A-4147-A177-3AD203B41FA5}">
                      <a16:colId xmlns:a16="http://schemas.microsoft.com/office/drawing/2014/main" val="198034396"/>
                    </a:ext>
                  </a:extLst>
                </a:gridCol>
              </a:tblGrid>
              <a:tr h="213598">
                <a:tc rowSpan="2">
                  <a:txBody>
                    <a:bodyPr/>
                    <a:lstStyle/>
                    <a:p>
                      <a:pPr algn="r"/>
                      <a:r>
                        <a:rPr lang="en-GB" sz="1000" b="1" dirty="0">
                          <a:latin typeface="Corbel" panose="020B0503020204020204" pitchFamily="34" charset="0"/>
                        </a:rPr>
                        <a:t>Case</a:t>
                      </a:r>
                      <a:r>
                        <a:rPr lang="en-GB" sz="1000" b="1" baseline="0" dirty="0">
                          <a:latin typeface="Corbel" panose="020B0503020204020204" pitchFamily="34" charset="0"/>
                        </a:rPr>
                        <a:t> Studies </a:t>
                      </a:r>
                      <a:endParaRPr lang="en-GB" sz="1000" b="1" dirty="0">
                        <a:latin typeface="Corbel" panose="020B0503020204020204" pitchFamily="34" charset="0"/>
                      </a:endParaRPr>
                    </a:p>
                  </a:txBody>
                  <a:tcPr vert="vert270" anchor="ctr">
                    <a:solidFill>
                      <a:schemeClr val="accent1">
                        <a:lumMod val="20000"/>
                        <a:lumOff val="80000"/>
                      </a:schemeClr>
                    </a:solidFill>
                  </a:tcPr>
                </a:tc>
                <a:tc>
                  <a:txBody>
                    <a:bodyPr/>
                    <a:lstStyle/>
                    <a:p>
                      <a:r>
                        <a:rPr lang="en-GB" sz="1000" b="1" dirty="0" smtClean="0">
                          <a:latin typeface="Corbel" panose="020B0503020204020204" pitchFamily="34" charset="0"/>
                        </a:rPr>
                        <a:t>Malawi</a:t>
                      </a:r>
                      <a:endParaRPr lang="en-GB" sz="1000" b="1" dirty="0">
                        <a:latin typeface="Corbel" panose="020B0503020204020204" pitchFamily="34" charset="0"/>
                      </a:endParaRPr>
                    </a:p>
                  </a:txBody>
                  <a:tcPr>
                    <a:solidFill>
                      <a:schemeClr val="bg1"/>
                    </a:solidFill>
                  </a:tcPr>
                </a:tc>
                <a:tc>
                  <a:txBody>
                    <a:bodyPr/>
                    <a:lstStyle/>
                    <a:p>
                      <a:r>
                        <a:rPr lang="en-GB" sz="1000" b="1" dirty="0" smtClean="0">
                          <a:latin typeface="Corbel" panose="020B0503020204020204" pitchFamily="34" charset="0"/>
                        </a:rPr>
                        <a:t>Singapore</a:t>
                      </a:r>
                      <a:r>
                        <a:rPr lang="en-GB" sz="1000" b="1" baseline="0" dirty="0" smtClean="0">
                          <a:latin typeface="Corbel" panose="020B0503020204020204" pitchFamily="34" charset="0"/>
                        </a:rPr>
                        <a:t> </a:t>
                      </a:r>
                      <a:endParaRPr lang="en-GB" sz="1000" b="1" dirty="0">
                        <a:latin typeface="Corbel" panose="020B0503020204020204" pitchFamily="34" charset="0"/>
                      </a:endParaRPr>
                    </a:p>
                  </a:txBody>
                  <a:tcPr>
                    <a:solidFill>
                      <a:schemeClr val="bg1"/>
                    </a:solidFill>
                  </a:tcPr>
                </a:tc>
                <a:extLst>
                  <a:ext uri="{0D108BD9-81ED-4DB2-BD59-A6C34878D82A}">
                    <a16:rowId xmlns:a16="http://schemas.microsoft.com/office/drawing/2014/main" val="3781418617"/>
                  </a:ext>
                </a:extLst>
              </a:tr>
              <a:tr h="1281585">
                <a:tc vMerge="1">
                  <a:txBody>
                    <a:bodyPr/>
                    <a:lstStyle/>
                    <a:p>
                      <a:pPr algn="just"/>
                      <a:endParaRPr lang="en-GB" sz="1000" dirty="0">
                        <a:latin typeface="Corbel" panose="020B0503020204020204" pitchFamily="34" charset="0"/>
                      </a:endParaRPr>
                    </a:p>
                  </a:txBody>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en-GB" sz="1000" kern="1200" dirty="0" smtClean="0">
                          <a:solidFill>
                            <a:schemeClr val="tx1"/>
                          </a:solidFill>
                          <a:latin typeface="+mn-lt"/>
                          <a:ea typeface="+mn-ea"/>
                          <a:cs typeface="+mn-cs"/>
                        </a:rPr>
                        <a:t>Malawi is located in Africa, it ha</a:t>
                      </a:r>
                      <a:r>
                        <a:rPr lang="en-GB" sz="1000" kern="1200" baseline="0" dirty="0" smtClean="0">
                          <a:solidFill>
                            <a:schemeClr val="tx1"/>
                          </a:solidFill>
                          <a:latin typeface="+mn-lt"/>
                          <a:ea typeface="+mn-ea"/>
                          <a:cs typeface="+mn-cs"/>
                        </a:rPr>
                        <a:t>s a population of 17 million</a:t>
                      </a:r>
                      <a:r>
                        <a:rPr lang="en-GB" sz="1000" kern="1200" dirty="0" smtClean="0">
                          <a:solidFill>
                            <a:schemeClr val="tx1"/>
                          </a:solidFill>
                          <a:latin typeface="+mn-lt"/>
                          <a:ea typeface="+mn-ea"/>
                          <a:cs typeface="+mn-cs"/>
                        </a:rPr>
                        <a:t>. In 1891 Britain colonised Malawi and set up plantations. The country gained independence in 1964. Today 90% of its population earn a living through farming. They make very little money when they sell their goods. Only 61% of adults are literate and the life expectancy is 55 years. Malawi has a HDI of 0.4 (172</a:t>
                      </a:r>
                      <a:r>
                        <a:rPr lang="en-GB" sz="1000" kern="1200" baseline="30000" dirty="0" smtClean="0">
                          <a:solidFill>
                            <a:schemeClr val="tx1"/>
                          </a:solidFill>
                          <a:latin typeface="+mn-lt"/>
                          <a:ea typeface="+mn-ea"/>
                          <a:cs typeface="+mn-cs"/>
                        </a:rPr>
                        <a:t>nd</a:t>
                      </a:r>
                      <a:r>
                        <a:rPr lang="en-GB" sz="1000" kern="1200" dirty="0" smtClean="0">
                          <a:solidFill>
                            <a:schemeClr val="tx1"/>
                          </a:solidFill>
                          <a:latin typeface="+mn-lt"/>
                          <a:ea typeface="+mn-ea"/>
                          <a:cs typeface="+mn-cs"/>
                        </a:rPr>
                        <a:t> out of 189 countries) and a GNI of $1,159. </a:t>
                      </a:r>
                    </a:p>
                  </a:txBody>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en-GB" sz="1000" kern="1200" dirty="0" smtClean="0">
                          <a:solidFill>
                            <a:schemeClr val="tx1"/>
                          </a:solidFill>
                          <a:latin typeface="+mn-lt"/>
                          <a:ea typeface="+mn-ea"/>
                          <a:cs typeface="+mn-cs"/>
                        </a:rPr>
                        <a:t>Singapore is an island off the tip of Malaysia. It is half the size of Greater London and has nearly 4 million citizens. Singapore was once a British colony, during WW2 Japan destroyed most of the island and in 1965 Japan gained its independence. As it is an island Singapore has very few natural resources including water so almost everything has to be imported. Singapore is a shipping hub and has the busiest transhipment port in the world. It has a HDI of 0.935 (the 9</a:t>
                      </a:r>
                      <a:r>
                        <a:rPr lang="en-GB" sz="1000" kern="1200" baseline="30000" dirty="0" smtClean="0">
                          <a:solidFill>
                            <a:schemeClr val="tx1"/>
                          </a:solidFill>
                          <a:latin typeface="+mn-lt"/>
                          <a:ea typeface="+mn-ea"/>
                          <a:cs typeface="+mn-cs"/>
                        </a:rPr>
                        <a:t>th</a:t>
                      </a:r>
                      <a:r>
                        <a:rPr lang="en-GB" sz="1000" kern="1200" dirty="0" smtClean="0">
                          <a:solidFill>
                            <a:schemeClr val="tx1"/>
                          </a:solidFill>
                          <a:latin typeface="+mn-lt"/>
                          <a:ea typeface="+mn-ea"/>
                          <a:cs typeface="+mn-cs"/>
                        </a:rPr>
                        <a:t> in the world) and a GNI of $83,793. </a:t>
                      </a:r>
                    </a:p>
                  </a:txBody>
                  <a:tcPr/>
                </a:tc>
                <a:extLst>
                  <a:ext uri="{0D108BD9-81ED-4DB2-BD59-A6C34878D82A}">
                    <a16:rowId xmlns:a16="http://schemas.microsoft.com/office/drawing/2014/main" val="2167667352"/>
                  </a:ext>
                </a:extLst>
              </a:tr>
            </a:tbl>
          </a:graphicData>
        </a:graphic>
      </p:graphicFrame>
      <p:graphicFrame>
        <p:nvGraphicFramePr>
          <p:cNvPr id="11" name="Diagram 10"/>
          <p:cNvGraphicFramePr/>
          <p:nvPr>
            <p:extLst>
              <p:ext uri="{D42A27DB-BD31-4B8C-83A1-F6EECF244321}">
                <p14:modId xmlns:p14="http://schemas.microsoft.com/office/powerpoint/2010/main" val="818705337"/>
              </p:ext>
            </p:extLst>
          </p:nvPr>
        </p:nvGraphicFramePr>
        <p:xfrm>
          <a:off x="-1" y="5993520"/>
          <a:ext cx="6858001" cy="44312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5" name="irc_mi" descr="Image result for littleport and east cambs academy">
            <a:hlinkClick r:id="rId7"/>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09508" y="34780"/>
            <a:ext cx="2239992" cy="351517"/>
          </a:xfrm>
          <a:prstGeom prst="rect">
            <a:avLst/>
          </a:prstGeom>
          <a:noFill/>
          <a:ln>
            <a:noFill/>
          </a:ln>
        </p:spPr>
      </p:pic>
      <p:sp>
        <p:nvSpPr>
          <p:cNvPr id="16" name="Rectangle 15"/>
          <p:cNvSpPr/>
          <p:nvPr/>
        </p:nvSpPr>
        <p:spPr>
          <a:xfrm>
            <a:off x="-39943" y="462331"/>
            <a:ext cx="6858000" cy="2516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dirty="0">
                <a:solidFill>
                  <a:srgbClr val="C00000"/>
                </a:solidFill>
                <a:latin typeface="Corbel" panose="020B0503020204020204" pitchFamily="34" charset="0"/>
              </a:rPr>
              <a:t>HOTS question</a:t>
            </a:r>
            <a:r>
              <a:rPr lang="en-GB" sz="1400" b="1" dirty="0" smtClean="0">
                <a:solidFill>
                  <a:srgbClr val="C00000"/>
                </a:solidFill>
                <a:latin typeface="Corbel" panose="020B0503020204020204" pitchFamily="34" charset="0"/>
              </a:rPr>
              <a:t>:</a:t>
            </a:r>
            <a:endParaRPr lang="en-GB" sz="1400" b="1" dirty="0">
              <a:solidFill>
                <a:srgbClr val="C00000"/>
              </a:solidFill>
              <a:latin typeface="Corbel" panose="020B0503020204020204" pitchFamily="34" charset="0"/>
            </a:endParaRPr>
          </a:p>
        </p:txBody>
      </p:sp>
      <p:cxnSp>
        <p:nvCxnSpPr>
          <p:cNvPr id="4" name="Straight Connector 3"/>
          <p:cNvCxnSpPr/>
          <p:nvPr/>
        </p:nvCxnSpPr>
        <p:spPr>
          <a:xfrm>
            <a:off x="2860950" y="6668197"/>
            <a:ext cx="518013" cy="645185"/>
          </a:xfrm>
          <a:prstGeom prst="line">
            <a:avLst/>
          </a:prstGeom>
          <a:ln w="12700"/>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flipH="1">
            <a:off x="3527580" y="6519773"/>
            <a:ext cx="448667" cy="817494"/>
          </a:xfrm>
          <a:prstGeom prst="line">
            <a:avLst/>
          </a:prstGeom>
          <a:ln w="12700"/>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flipH="1">
            <a:off x="3678204" y="7605213"/>
            <a:ext cx="596086"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flipH="1" flipV="1">
            <a:off x="3607369" y="7929430"/>
            <a:ext cx="368879" cy="545836"/>
          </a:xfrm>
          <a:prstGeom prst="line">
            <a:avLst/>
          </a:prstGeom>
          <a:ln w="12700"/>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flipH="1">
            <a:off x="2839870" y="7915842"/>
            <a:ext cx="539093" cy="690976"/>
          </a:xfrm>
          <a:prstGeom prst="line">
            <a:avLst/>
          </a:prstGeom>
          <a:ln w="12700"/>
        </p:spPr>
        <p:style>
          <a:lnRef idx="1">
            <a:schemeClr val="dk1"/>
          </a:lnRef>
          <a:fillRef idx="0">
            <a:schemeClr val="dk1"/>
          </a:fillRef>
          <a:effectRef idx="0">
            <a:schemeClr val="dk1"/>
          </a:effectRef>
          <a:fontRef idx="minor">
            <a:schemeClr val="tx1"/>
          </a:fontRef>
        </p:style>
      </p:cxnSp>
      <p:cxnSp>
        <p:nvCxnSpPr>
          <p:cNvPr id="32" name="Straight Connector 31"/>
          <p:cNvCxnSpPr/>
          <p:nvPr/>
        </p:nvCxnSpPr>
        <p:spPr>
          <a:xfrm flipH="1" flipV="1">
            <a:off x="2157984" y="7651115"/>
            <a:ext cx="1124712" cy="2472"/>
          </a:xfrm>
          <a:prstGeom prst="line">
            <a:avLst/>
          </a:prstGeom>
          <a:ln w="12700"/>
        </p:spPr>
        <p:style>
          <a:lnRef idx="1">
            <a:schemeClr val="dk1"/>
          </a:lnRef>
          <a:fillRef idx="0">
            <a:schemeClr val="dk1"/>
          </a:fillRef>
          <a:effectRef idx="0">
            <a:schemeClr val="dk1"/>
          </a:effectRef>
          <a:fontRef idx="minor">
            <a:schemeClr val="tx1"/>
          </a:fontRef>
        </p:style>
      </p:cxnSp>
      <p:pic>
        <p:nvPicPr>
          <p:cNvPr id="10" name="Picture 9"/>
          <p:cNvPicPr>
            <a:picLocks noChangeAspect="1"/>
          </p:cNvPicPr>
          <p:nvPr/>
        </p:nvPicPr>
        <p:blipFill rotWithShape="1">
          <a:blip r:embed="rId9" cstate="print">
            <a:duotone>
              <a:schemeClr val="accent1">
                <a:shade val="45000"/>
                <a:satMod val="135000"/>
              </a:schemeClr>
              <a:prstClr val="white"/>
            </a:duotone>
            <a:extLst>
              <a:ext uri="{28A0092B-C50C-407E-A947-70E740481C1C}">
                <a14:useLocalDpi xmlns:a14="http://schemas.microsoft.com/office/drawing/2010/main" val="0"/>
              </a:ext>
            </a:extLst>
          </a:blip>
          <a:srcRect b="15505"/>
          <a:stretch/>
        </p:blipFill>
        <p:spPr>
          <a:xfrm>
            <a:off x="3068276" y="7286956"/>
            <a:ext cx="867819" cy="733262"/>
          </a:xfrm>
          <a:prstGeom prst="rect">
            <a:avLst/>
          </a:prstGeom>
        </p:spPr>
      </p:pic>
      <p:pic>
        <p:nvPicPr>
          <p:cNvPr id="37" name="Picture 36"/>
          <p:cNvPicPr>
            <a:picLocks noChangeAspect="1"/>
          </p:cNvPicPr>
          <p:nvPr/>
        </p:nvPicPr>
        <p:blipFill rotWithShape="1">
          <a:blip r:embed="rId10" cstate="print">
            <a:extLst>
              <a:ext uri="{28A0092B-C50C-407E-A947-70E740481C1C}">
                <a14:useLocalDpi xmlns:a14="http://schemas.microsoft.com/office/drawing/2010/main" val="0"/>
              </a:ext>
            </a:extLst>
          </a:blip>
          <a:srcRect b="35022"/>
          <a:stretch/>
        </p:blipFill>
        <p:spPr>
          <a:xfrm>
            <a:off x="3751913" y="6739986"/>
            <a:ext cx="781128" cy="507560"/>
          </a:xfrm>
          <a:prstGeom prst="rect">
            <a:avLst/>
          </a:prstGeom>
        </p:spPr>
      </p:pic>
      <p:pic>
        <p:nvPicPr>
          <p:cNvPr id="38" name="Picture 37"/>
          <p:cNvPicPr>
            <a:picLocks noChangeAspect="1"/>
          </p:cNvPicPr>
          <p:nvPr/>
        </p:nvPicPr>
        <p:blipFill rotWithShape="1">
          <a:blip r:embed="rId11" cstate="print">
            <a:extLst>
              <a:ext uri="{28A0092B-C50C-407E-A947-70E740481C1C}">
                <a14:useLocalDpi xmlns:a14="http://schemas.microsoft.com/office/drawing/2010/main" val="0"/>
              </a:ext>
            </a:extLst>
          </a:blip>
          <a:srcRect b="12489"/>
          <a:stretch/>
        </p:blipFill>
        <p:spPr>
          <a:xfrm>
            <a:off x="2960742" y="8157056"/>
            <a:ext cx="839540" cy="734691"/>
          </a:xfrm>
          <a:prstGeom prst="rect">
            <a:avLst/>
          </a:prstGeom>
        </p:spPr>
      </p:pic>
      <p:pic>
        <p:nvPicPr>
          <p:cNvPr id="1026" name="Picture 2" descr="Using the FAIRTRADE Mark"/>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2303773" y="7991983"/>
            <a:ext cx="440560" cy="521329"/>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39"/>
          <p:cNvPicPr>
            <a:picLocks noChangeAspect="1"/>
          </p:cNvPicPr>
          <p:nvPr/>
        </p:nvPicPr>
        <p:blipFill rotWithShape="1">
          <a:blip r:embed="rId13" cstate="print">
            <a:extLst>
              <a:ext uri="{28A0092B-C50C-407E-A947-70E740481C1C}">
                <a14:useLocalDpi xmlns:a14="http://schemas.microsoft.com/office/drawing/2010/main" val="0"/>
              </a:ext>
            </a:extLst>
          </a:blip>
          <a:srcRect b="23689"/>
          <a:stretch/>
        </p:blipFill>
        <p:spPr>
          <a:xfrm>
            <a:off x="2726583" y="6067554"/>
            <a:ext cx="937072" cy="715090"/>
          </a:xfrm>
          <a:prstGeom prst="rect">
            <a:avLst/>
          </a:prstGeom>
        </p:spPr>
      </p:pic>
    </p:spTree>
    <p:extLst>
      <p:ext uri="{BB962C8B-B14F-4D97-AF65-F5344CB8AC3E}">
        <p14:creationId xmlns:p14="http://schemas.microsoft.com/office/powerpoint/2010/main" val="31500436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TotalTime>
  <Words>763</Words>
  <Application>Microsoft Office PowerPoint</Application>
  <PresentationFormat>A4 Paper (210x297 mm)</PresentationFormat>
  <Paragraphs>40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Corbel</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 Jewers</dc:creator>
  <cp:lastModifiedBy>Emma Jewers</cp:lastModifiedBy>
  <cp:revision>6</cp:revision>
  <dcterms:created xsi:type="dcterms:W3CDTF">2020-06-22T11:16:00Z</dcterms:created>
  <dcterms:modified xsi:type="dcterms:W3CDTF">2020-06-22T11:44:45Z</dcterms:modified>
</cp:coreProperties>
</file>