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45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50C1289-FA55-45B9-8902-0158ED20BE55}"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3435099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0C1289-FA55-45B9-8902-0158ED20BE55}"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321130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0C1289-FA55-45B9-8902-0158ED20BE55}"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111644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0C1289-FA55-45B9-8902-0158ED20BE55}"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124049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0C1289-FA55-45B9-8902-0158ED20BE55}" type="datetimeFigureOut">
              <a:rPr lang="en-GB" smtClean="0"/>
              <a:t>25/06/2020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114141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0C1289-FA55-45B9-8902-0158ED20BE55}"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1380080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0C1289-FA55-45B9-8902-0158ED20BE55}" type="datetimeFigureOut">
              <a:rPr lang="en-GB" smtClean="0"/>
              <a:t>25/06/2020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1581946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50C1289-FA55-45B9-8902-0158ED20BE55}" type="datetimeFigureOut">
              <a:rPr lang="en-GB" smtClean="0"/>
              <a:t>25/06/2020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2432105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0C1289-FA55-45B9-8902-0158ED20BE55}" type="datetimeFigureOut">
              <a:rPr lang="en-GB" smtClean="0"/>
              <a:t>25/06/2020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391972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50C1289-FA55-45B9-8902-0158ED20BE55}"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406877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250C1289-FA55-45B9-8902-0158ED20BE55}" type="datetimeFigureOut">
              <a:rPr lang="en-GB" smtClean="0"/>
              <a:t>25/06/2020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0F4492-A2F0-491C-A443-53CA8BDEE460}" type="slidenum">
              <a:rPr lang="en-GB" smtClean="0"/>
              <a:t>‹#›</a:t>
            </a:fld>
            <a:endParaRPr lang="en-GB"/>
          </a:p>
        </p:txBody>
      </p:sp>
    </p:spTree>
    <p:extLst>
      <p:ext uri="{BB962C8B-B14F-4D97-AF65-F5344CB8AC3E}">
        <p14:creationId xmlns:p14="http://schemas.microsoft.com/office/powerpoint/2010/main" val="4090411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50C1289-FA55-45B9-8902-0158ED20BE55}" type="datetimeFigureOut">
              <a:rPr lang="en-GB" smtClean="0"/>
              <a:t>25/06/2020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50F4492-A2F0-491C-A443-53CA8BDEE460}" type="slidenum">
              <a:rPr lang="en-GB" smtClean="0"/>
              <a:t>‹#›</a:t>
            </a:fld>
            <a:endParaRPr lang="en-GB"/>
          </a:p>
        </p:txBody>
      </p:sp>
    </p:spTree>
    <p:extLst>
      <p:ext uri="{BB962C8B-B14F-4D97-AF65-F5344CB8AC3E}">
        <p14:creationId xmlns:p14="http://schemas.microsoft.com/office/powerpoint/2010/main" val="101356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www.google.co.uk/url?sa=i&amp;rct=j&amp;q=&amp;esrc=s&amp;source=images&amp;cd=&amp;cad=rja&amp;uact=8&amp;ved=0ahUKEwiT9pag2oTQAhVHPhQKHQe2CrgQjRwIBw&amp;url=http://lecacademy.org/&amp;psig=AFQjCNHOQCsfxsnAHJQkSIqMpKHl9pqh1g&amp;ust=1477991640107718"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9973"/>
            <a:ext cx="6858000" cy="44102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754644" y="-58700"/>
            <a:ext cx="4702017" cy="538479"/>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b="1" dirty="0" smtClean="0">
                <a:solidFill>
                  <a:sysClr val="windowText" lastClr="000000"/>
                </a:solidFill>
                <a:latin typeface="Corbel" panose="020B0503020204020204" pitchFamily="34" charset="0"/>
              </a:rPr>
              <a:t>Population </a:t>
            </a:r>
            <a:endParaRPr lang="en-GB" b="1" dirty="0">
              <a:solidFill>
                <a:sysClr val="windowText" lastClr="000000"/>
              </a:solidFill>
              <a:latin typeface="Corbel" panose="020B0503020204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408134481"/>
              </p:ext>
            </p:extLst>
          </p:nvPr>
        </p:nvGraphicFramePr>
        <p:xfrm>
          <a:off x="0" y="731475"/>
          <a:ext cx="6852681" cy="268224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2729327356"/>
                    </a:ext>
                  </a:extLst>
                </a:gridCol>
                <a:gridCol w="2003292">
                  <a:extLst>
                    <a:ext uri="{9D8B030D-6E8A-4147-A177-3AD203B41FA5}">
                      <a16:colId xmlns:a16="http://schemas.microsoft.com/office/drawing/2014/main" val="896310223"/>
                    </a:ext>
                  </a:extLst>
                </a:gridCol>
                <a:gridCol w="4641109">
                  <a:extLst>
                    <a:ext uri="{9D8B030D-6E8A-4147-A177-3AD203B41FA5}">
                      <a16:colId xmlns:a16="http://schemas.microsoft.com/office/drawing/2014/main" val="3685036849"/>
                    </a:ext>
                  </a:extLst>
                </a:gridCol>
              </a:tblGrid>
              <a:tr h="190717">
                <a:tc rowSpan="11">
                  <a:txBody>
                    <a:bodyPr/>
                    <a:lstStyle/>
                    <a:p>
                      <a:pPr algn="r"/>
                      <a:r>
                        <a:rPr lang="en-GB" sz="1000" b="1" dirty="0" smtClean="0">
                          <a:latin typeface="Corbel" panose="020B0503020204020204" pitchFamily="34" charset="0"/>
                        </a:rPr>
                        <a:t>Key</a:t>
                      </a:r>
                      <a:r>
                        <a:rPr lang="en-GB" sz="1000" b="1" baseline="0" dirty="0" smtClean="0">
                          <a:latin typeface="Corbel" panose="020B0503020204020204" pitchFamily="34" charset="0"/>
                        </a:rPr>
                        <a:t> terms and definitions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Ageing Population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population that has</a:t>
                      </a:r>
                      <a:r>
                        <a:rPr lang="en-GB" sz="1000" baseline="0" dirty="0" smtClean="0">
                          <a:latin typeface="Corbel" panose="020B0503020204020204" pitchFamily="34" charset="0"/>
                        </a:rPr>
                        <a:t> a rising average age. </a:t>
                      </a:r>
                      <a:endParaRPr lang="en-GB" sz="1000" dirty="0">
                        <a:latin typeface="Corbel" panose="020B0503020204020204" pitchFamily="34" charset="0"/>
                      </a:endParaRPr>
                    </a:p>
                  </a:txBody>
                  <a:tcPr/>
                </a:tc>
                <a:extLst>
                  <a:ext uri="{0D108BD9-81ED-4DB2-BD59-A6C34878D82A}">
                    <a16:rowId xmlns:a16="http://schemas.microsoft.com/office/drawing/2014/main" val="1687904999"/>
                  </a:ext>
                </a:extLst>
              </a:tr>
              <a:tr h="190717">
                <a:tc vMerge="1">
                  <a:txBody>
                    <a:bodyPr/>
                    <a:lstStyle/>
                    <a:p>
                      <a:endParaRPr lang="en-GB"/>
                    </a:p>
                  </a:txBody>
                  <a:tcPr/>
                </a:tc>
                <a:tc>
                  <a:txBody>
                    <a:bodyPr/>
                    <a:lstStyle/>
                    <a:p>
                      <a:r>
                        <a:rPr lang="en-GB" sz="1000" dirty="0" smtClean="0">
                          <a:latin typeface="Corbel" panose="020B0503020204020204" pitchFamily="34" charset="0"/>
                        </a:rPr>
                        <a:t>Birth</a:t>
                      </a:r>
                      <a:r>
                        <a:rPr lang="en-GB" sz="1000" baseline="0" dirty="0" smtClean="0">
                          <a:latin typeface="Corbel" panose="020B0503020204020204" pitchFamily="34" charset="0"/>
                        </a:rPr>
                        <a:t> Rate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number</a:t>
                      </a:r>
                      <a:r>
                        <a:rPr lang="en-GB" sz="1000" baseline="0" dirty="0" smtClean="0">
                          <a:latin typeface="Corbel" panose="020B0503020204020204" pitchFamily="34" charset="0"/>
                        </a:rPr>
                        <a:t> of births a year per 1,000 of the total population.</a:t>
                      </a:r>
                      <a:endParaRPr lang="en-GB" sz="1000" dirty="0">
                        <a:latin typeface="Corbel" panose="020B0503020204020204" pitchFamily="34" charset="0"/>
                      </a:endParaRPr>
                    </a:p>
                  </a:txBody>
                  <a:tcPr/>
                </a:tc>
                <a:extLst>
                  <a:ext uri="{0D108BD9-81ED-4DB2-BD59-A6C34878D82A}">
                    <a16:rowId xmlns:a16="http://schemas.microsoft.com/office/drawing/2014/main" val="4047303714"/>
                  </a:ext>
                </a:extLst>
              </a:tr>
              <a:tr h="190717">
                <a:tc vMerge="1">
                  <a:txBody>
                    <a:bodyPr/>
                    <a:lstStyle/>
                    <a:p>
                      <a:endParaRPr lang="en-GB"/>
                    </a:p>
                  </a:txBody>
                  <a:tcPr/>
                </a:tc>
                <a:tc>
                  <a:txBody>
                    <a:bodyPr/>
                    <a:lstStyle/>
                    <a:p>
                      <a:r>
                        <a:rPr lang="en-GB" sz="1000" dirty="0" smtClean="0">
                          <a:latin typeface="Corbel" panose="020B0503020204020204" pitchFamily="34" charset="0"/>
                        </a:rPr>
                        <a:t>Death Rate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number of deaths a year</a:t>
                      </a:r>
                      <a:r>
                        <a:rPr lang="en-GB" sz="1000" baseline="0" dirty="0" smtClean="0">
                          <a:latin typeface="Corbel" panose="020B0503020204020204" pitchFamily="34" charset="0"/>
                        </a:rPr>
                        <a:t> per 1,000 of the total population. </a:t>
                      </a:r>
                      <a:endParaRPr lang="en-GB" sz="1000" dirty="0">
                        <a:latin typeface="Corbel" panose="020B0503020204020204" pitchFamily="34" charset="0"/>
                      </a:endParaRPr>
                    </a:p>
                  </a:txBody>
                  <a:tcPr/>
                </a:tc>
                <a:extLst>
                  <a:ext uri="{0D108BD9-81ED-4DB2-BD59-A6C34878D82A}">
                    <a16:rowId xmlns:a16="http://schemas.microsoft.com/office/drawing/2014/main" val="1447086443"/>
                  </a:ext>
                </a:extLst>
              </a:tr>
              <a:tr h="190717">
                <a:tc vMerge="1">
                  <a:txBody>
                    <a:bodyPr/>
                    <a:lstStyle/>
                    <a:p>
                      <a:endParaRPr lang="en-GB"/>
                    </a:p>
                  </a:txBody>
                  <a:tcPr/>
                </a:tc>
                <a:tc>
                  <a:txBody>
                    <a:bodyPr/>
                    <a:lstStyle/>
                    <a:p>
                      <a:r>
                        <a:rPr lang="en-GB" sz="1000" dirty="0" smtClean="0">
                          <a:latin typeface="Corbel" panose="020B0503020204020204" pitchFamily="34" charset="0"/>
                        </a:rPr>
                        <a:t>High</a:t>
                      </a:r>
                      <a:r>
                        <a:rPr lang="en-GB" sz="1000" baseline="0" dirty="0" smtClean="0">
                          <a:latin typeface="Corbel" panose="020B0503020204020204" pitchFamily="34" charset="0"/>
                        </a:rPr>
                        <a:t> Income Country (HIC)</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 with a</a:t>
                      </a:r>
                      <a:r>
                        <a:rPr lang="en-GB" sz="1000" baseline="0" dirty="0" smtClean="0">
                          <a:latin typeface="Corbel" panose="020B0503020204020204" pitchFamily="34" charset="0"/>
                        </a:rPr>
                        <a:t> GNI per capita higher than $12,376</a:t>
                      </a:r>
                      <a:endParaRPr lang="en-GB" sz="1000" dirty="0">
                        <a:latin typeface="Corbel" panose="020B0503020204020204" pitchFamily="34" charset="0"/>
                      </a:endParaRPr>
                    </a:p>
                  </a:txBody>
                  <a:tcPr/>
                </a:tc>
                <a:extLst>
                  <a:ext uri="{0D108BD9-81ED-4DB2-BD59-A6C34878D82A}">
                    <a16:rowId xmlns:a16="http://schemas.microsoft.com/office/drawing/2014/main" val="1403036998"/>
                  </a:ext>
                </a:extLst>
              </a:tr>
              <a:tr h="190717">
                <a:tc vMerge="1">
                  <a:txBody>
                    <a:bodyPr/>
                    <a:lstStyle/>
                    <a:p>
                      <a:endParaRPr lang="en-GB"/>
                    </a:p>
                  </a:txBody>
                  <a:tcPr/>
                </a:tc>
                <a:tc>
                  <a:txBody>
                    <a:bodyPr/>
                    <a:lstStyle/>
                    <a:p>
                      <a:r>
                        <a:rPr lang="en-GB" sz="1000" dirty="0" smtClean="0">
                          <a:latin typeface="Corbel" panose="020B0503020204020204" pitchFamily="34" charset="0"/>
                        </a:rPr>
                        <a:t>Life Expectancy</a:t>
                      </a:r>
                      <a:r>
                        <a:rPr lang="en-GB" sz="1000" baseline="0" dirty="0" smtClean="0">
                          <a:latin typeface="Corbel" panose="020B0503020204020204" pitchFamily="34" charset="0"/>
                        </a:rPr>
                        <a:t>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average number of years a person is expected to live.</a:t>
                      </a:r>
                      <a:endParaRPr lang="en-GB" sz="1000" dirty="0">
                        <a:latin typeface="Corbel" panose="020B0503020204020204" pitchFamily="34" charset="0"/>
                      </a:endParaRPr>
                    </a:p>
                  </a:txBody>
                  <a:tcPr/>
                </a:tc>
                <a:extLst>
                  <a:ext uri="{0D108BD9-81ED-4DB2-BD59-A6C34878D82A}">
                    <a16:rowId xmlns:a16="http://schemas.microsoft.com/office/drawing/2014/main" val="600792989"/>
                  </a:ext>
                </a:extLst>
              </a:tr>
              <a:tr h="190717">
                <a:tc vMerge="1">
                  <a:txBody>
                    <a:bodyPr/>
                    <a:lstStyle/>
                    <a:p>
                      <a:endParaRPr lang="en-GB"/>
                    </a:p>
                  </a:txBody>
                  <a:tcPr/>
                </a:tc>
                <a:tc>
                  <a:txBody>
                    <a:bodyPr/>
                    <a:lstStyle/>
                    <a:p>
                      <a:r>
                        <a:rPr lang="en-GB" sz="1000" dirty="0" smtClean="0">
                          <a:latin typeface="Corbel" panose="020B0503020204020204" pitchFamily="34" charset="0"/>
                        </a:rPr>
                        <a:t>Low</a:t>
                      </a:r>
                      <a:r>
                        <a:rPr lang="en-GB" sz="1000" baseline="0" dirty="0" smtClean="0">
                          <a:latin typeface="Corbel" panose="020B0503020204020204" pitchFamily="34" charset="0"/>
                        </a:rPr>
                        <a:t> Income Country (LIC)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 country with a GNI</a:t>
                      </a:r>
                      <a:r>
                        <a:rPr lang="en-GB" sz="1000" baseline="0" dirty="0" smtClean="0">
                          <a:latin typeface="Corbel" panose="020B0503020204020204" pitchFamily="34" charset="0"/>
                        </a:rPr>
                        <a:t> per capita lower than $1,025 </a:t>
                      </a:r>
                      <a:endParaRPr lang="en-GB" sz="1000" dirty="0">
                        <a:latin typeface="Corbel" panose="020B0503020204020204" pitchFamily="34" charset="0"/>
                      </a:endParaRPr>
                    </a:p>
                  </a:txBody>
                  <a:tcPr/>
                </a:tc>
                <a:extLst>
                  <a:ext uri="{0D108BD9-81ED-4DB2-BD59-A6C34878D82A}">
                    <a16:rowId xmlns:a16="http://schemas.microsoft.com/office/drawing/2014/main" val="3377617212"/>
                  </a:ext>
                </a:extLst>
              </a:tr>
              <a:tr h="190717">
                <a:tc vMerge="1">
                  <a:txBody>
                    <a:bodyPr/>
                    <a:lstStyle/>
                    <a:p>
                      <a:endParaRPr lang="en-GB"/>
                    </a:p>
                  </a:txBody>
                  <a:tcPr/>
                </a:tc>
                <a:tc>
                  <a:txBody>
                    <a:bodyPr/>
                    <a:lstStyle/>
                    <a:p>
                      <a:r>
                        <a:rPr lang="en-GB" sz="1000" dirty="0" smtClean="0">
                          <a:latin typeface="Corbel" panose="020B0503020204020204" pitchFamily="34" charset="0"/>
                        </a:rPr>
                        <a:t>Migration</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movement of people from one place to another</a:t>
                      </a:r>
                      <a:endParaRPr lang="en-GB" sz="1000" dirty="0">
                        <a:latin typeface="Corbel" panose="020B0503020204020204" pitchFamily="34" charset="0"/>
                      </a:endParaRPr>
                    </a:p>
                  </a:txBody>
                  <a:tcPr/>
                </a:tc>
                <a:extLst>
                  <a:ext uri="{0D108BD9-81ED-4DB2-BD59-A6C34878D82A}">
                    <a16:rowId xmlns:a16="http://schemas.microsoft.com/office/drawing/2014/main" val="2475083325"/>
                  </a:ext>
                </a:extLst>
              </a:tr>
              <a:tr h="190717">
                <a:tc vMerge="1">
                  <a:txBody>
                    <a:bodyPr/>
                    <a:lstStyle/>
                    <a:p>
                      <a:endParaRPr lang="en-GB"/>
                    </a:p>
                  </a:txBody>
                  <a:tcPr/>
                </a:tc>
                <a:tc>
                  <a:txBody>
                    <a:bodyPr/>
                    <a:lstStyle/>
                    <a:p>
                      <a:r>
                        <a:rPr lang="en-GB" sz="1000" dirty="0" smtClean="0">
                          <a:latin typeface="Corbel" panose="020B0503020204020204" pitchFamily="34" charset="0"/>
                        </a:rPr>
                        <a:t>Natural Change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difference between the number of births and deaths (can increase or decrease)</a:t>
                      </a:r>
                      <a:endParaRPr lang="en-GB" sz="1000" dirty="0">
                        <a:latin typeface="Corbel" panose="020B0503020204020204" pitchFamily="34" charset="0"/>
                      </a:endParaRPr>
                    </a:p>
                  </a:txBody>
                  <a:tcPr/>
                </a:tc>
                <a:extLst>
                  <a:ext uri="{0D108BD9-81ED-4DB2-BD59-A6C34878D82A}">
                    <a16:rowId xmlns:a16="http://schemas.microsoft.com/office/drawing/2014/main" val="2437907084"/>
                  </a:ext>
                </a:extLst>
              </a:tr>
              <a:tr h="190717">
                <a:tc vMerge="1">
                  <a:txBody>
                    <a:bodyPr/>
                    <a:lstStyle/>
                    <a:p>
                      <a:endParaRPr lang="en-GB"/>
                    </a:p>
                  </a:txBody>
                  <a:tcPr/>
                </a:tc>
                <a:tc>
                  <a:txBody>
                    <a:bodyPr/>
                    <a:lstStyle/>
                    <a:p>
                      <a:r>
                        <a:rPr lang="en-GB" sz="1000" dirty="0" smtClean="0">
                          <a:latin typeface="Corbel" panose="020B0503020204020204" pitchFamily="34" charset="0"/>
                        </a:rPr>
                        <a:t>Newly</a:t>
                      </a:r>
                      <a:r>
                        <a:rPr lang="en-GB" sz="1000" baseline="0" dirty="0" smtClean="0">
                          <a:latin typeface="Corbel" panose="020B0503020204020204" pitchFamily="34" charset="0"/>
                        </a:rPr>
                        <a:t> Emerging Economy (NEE)</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Countries that have just begun to experience high rates of economic development.</a:t>
                      </a:r>
                      <a:endParaRPr lang="en-GB" sz="1000" dirty="0">
                        <a:latin typeface="Corbel" panose="020B0503020204020204" pitchFamily="34" charset="0"/>
                      </a:endParaRPr>
                    </a:p>
                  </a:txBody>
                  <a:tcPr/>
                </a:tc>
                <a:extLst>
                  <a:ext uri="{0D108BD9-81ED-4DB2-BD59-A6C34878D82A}">
                    <a16:rowId xmlns:a16="http://schemas.microsoft.com/office/drawing/2014/main" val="3167633616"/>
                  </a:ext>
                </a:extLst>
              </a:tr>
              <a:tr h="190717">
                <a:tc vMerge="1">
                  <a:txBody>
                    <a:bodyPr/>
                    <a:lstStyle/>
                    <a:p>
                      <a:endParaRPr lang="en-GB"/>
                    </a:p>
                  </a:txBody>
                  <a:tcPr/>
                </a:tc>
                <a:tc>
                  <a:txBody>
                    <a:bodyPr/>
                    <a:lstStyle/>
                    <a:p>
                      <a:r>
                        <a:rPr lang="en-GB" sz="1000" dirty="0" smtClean="0">
                          <a:latin typeface="Corbel" panose="020B0503020204020204" pitchFamily="34" charset="0"/>
                        </a:rPr>
                        <a:t>Population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total number</a:t>
                      </a:r>
                      <a:r>
                        <a:rPr lang="en-GB" sz="1000" baseline="0" dirty="0" smtClean="0">
                          <a:latin typeface="Corbel" panose="020B0503020204020204" pitchFamily="34" charset="0"/>
                        </a:rPr>
                        <a:t> of people living in a country or region and their characteristics </a:t>
                      </a:r>
                      <a:endParaRPr lang="en-GB" sz="1000" dirty="0">
                        <a:latin typeface="Corbel" panose="020B0503020204020204" pitchFamily="34" charset="0"/>
                      </a:endParaRPr>
                    </a:p>
                  </a:txBody>
                  <a:tcPr/>
                </a:tc>
                <a:extLst>
                  <a:ext uri="{0D108BD9-81ED-4DB2-BD59-A6C34878D82A}">
                    <a16:rowId xmlns:a16="http://schemas.microsoft.com/office/drawing/2014/main" val="4238267194"/>
                  </a:ext>
                </a:extLst>
              </a:tr>
              <a:tr h="190717">
                <a:tc vMerge="1">
                  <a:txBody>
                    <a:bodyPr/>
                    <a:lstStyle/>
                    <a:p>
                      <a:pPr algn="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dirty="0" smtClean="0">
                          <a:latin typeface="Corbel" panose="020B0503020204020204" pitchFamily="34" charset="0"/>
                        </a:rPr>
                        <a:t>Population density</a:t>
                      </a:r>
                      <a:r>
                        <a:rPr lang="en-GB" sz="1000" baseline="0" dirty="0" smtClean="0">
                          <a:latin typeface="Corbel" panose="020B0503020204020204" pitchFamily="34" charset="0"/>
                        </a:rPr>
                        <a:t>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The number of people living</a:t>
                      </a:r>
                      <a:r>
                        <a:rPr lang="en-GB" sz="1000" baseline="0" dirty="0" smtClean="0">
                          <a:latin typeface="Corbel" panose="020B0503020204020204" pitchFamily="34" charset="0"/>
                        </a:rPr>
                        <a:t> in a certain area (usually per square mile)</a:t>
                      </a:r>
                      <a:endParaRPr lang="en-GB" sz="1000" dirty="0">
                        <a:latin typeface="Corbel" panose="020B0503020204020204" pitchFamily="34" charset="0"/>
                      </a:endParaRPr>
                    </a:p>
                  </a:txBody>
                  <a:tcPr/>
                </a:tc>
                <a:extLst>
                  <a:ext uri="{0D108BD9-81ED-4DB2-BD59-A6C34878D82A}">
                    <a16:rowId xmlns:a16="http://schemas.microsoft.com/office/drawing/2014/main" val="424276311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6854501"/>
              </p:ext>
            </p:extLst>
          </p:nvPr>
        </p:nvGraphicFramePr>
        <p:xfrm>
          <a:off x="0" y="3448159"/>
          <a:ext cx="6858000" cy="12496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859860672"/>
                    </a:ext>
                  </a:extLst>
                </a:gridCol>
                <a:gridCol w="3172873">
                  <a:extLst>
                    <a:ext uri="{9D8B030D-6E8A-4147-A177-3AD203B41FA5}">
                      <a16:colId xmlns:a16="http://schemas.microsoft.com/office/drawing/2014/main" val="2210054180"/>
                    </a:ext>
                  </a:extLst>
                </a:gridCol>
                <a:gridCol w="3476847">
                  <a:extLst>
                    <a:ext uri="{9D8B030D-6E8A-4147-A177-3AD203B41FA5}">
                      <a16:colId xmlns:a16="http://schemas.microsoft.com/office/drawing/2014/main" val="198034396"/>
                    </a:ext>
                  </a:extLst>
                </a:gridCol>
              </a:tblGrid>
              <a:tr h="235789">
                <a:tc rowSpan="2">
                  <a:txBody>
                    <a:bodyPr/>
                    <a:lstStyle/>
                    <a:p>
                      <a:pPr algn="r"/>
                      <a:r>
                        <a:rPr lang="en-GB" sz="1000" b="1" dirty="0">
                          <a:latin typeface="Corbel" panose="020B0503020204020204" pitchFamily="34" charset="0"/>
                        </a:rPr>
                        <a:t>Case</a:t>
                      </a:r>
                      <a:r>
                        <a:rPr lang="en-GB" sz="1000" b="1" baseline="0" dirty="0">
                          <a:latin typeface="Corbel" panose="020B0503020204020204" pitchFamily="34" charset="0"/>
                        </a:rPr>
                        <a:t> Studies </a:t>
                      </a:r>
                      <a:endParaRPr lang="en-GB" sz="1000" b="1" dirty="0">
                        <a:latin typeface="Corbel" panose="020B0503020204020204" pitchFamily="34" charset="0"/>
                      </a:endParaRPr>
                    </a:p>
                  </a:txBody>
                  <a:tcPr vert="vert270" anchor="ctr">
                    <a:solidFill>
                      <a:schemeClr val="accent1">
                        <a:lumMod val="20000"/>
                        <a:lumOff val="80000"/>
                      </a:schemeClr>
                    </a:solidFill>
                  </a:tcPr>
                </a:tc>
                <a:tc>
                  <a:txBody>
                    <a:bodyPr/>
                    <a:lstStyle/>
                    <a:p>
                      <a:r>
                        <a:rPr lang="en-GB" sz="1000" b="1" dirty="0" smtClean="0">
                          <a:latin typeface="Corbel" panose="020B0503020204020204" pitchFamily="34" charset="0"/>
                        </a:rPr>
                        <a:t>Japan</a:t>
                      </a:r>
                      <a:endParaRPr lang="en-GB" sz="1000" b="1" dirty="0">
                        <a:latin typeface="Corbel" panose="020B0503020204020204" pitchFamily="34" charset="0"/>
                      </a:endParaRPr>
                    </a:p>
                  </a:txBody>
                  <a:tcPr>
                    <a:solidFill>
                      <a:schemeClr val="bg1"/>
                    </a:solidFill>
                  </a:tcPr>
                </a:tc>
                <a:tc>
                  <a:txBody>
                    <a:bodyPr/>
                    <a:lstStyle/>
                    <a:p>
                      <a:r>
                        <a:rPr lang="en-GB" sz="1000" b="1" dirty="0" smtClean="0">
                          <a:latin typeface="Corbel" panose="020B0503020204020204" pitchFamily="34" charset="0"/>
                        </a:rPr>
                        <a:t>China</a:t>
                      </a:r>
                      <a:endParaRPr lang="en-GB" sz="1000" b="1" dirty="0">
                        <a:latin typeface="Corbel" panose="020B0503020204020204" pitchFamily="34" charset="0"/>
                      </a:endParaRPr>
                    </a:p>
                  </a:txBody>
                  <a:tcPr>
                    <a:solidFill>
                      <a:schemeClr val="bg1"/>
                    </a:solidFill>
                  </a:tcPr>
                </a:tc>
                <a:extLst>
                  <a:ext uri="{0D108BD9-81ED-4DB2-BD59-A6C34878D82A}">
                    <a16:rowId xmlns:a16="http://schemas.microsoft.com/office/drawing/2014/main" val="3781418617"/>
                  </a:ext>
                </a:extLst>
              </a:tr>
              <a:tr h="972632">
                <a:tc vMerge="1">
                  <a:txBody>
                    <a:bodyPr/>
                    <a:lstStyle/>
                    <a:p>
                      <a:pPr algn="just"/>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Japan has an ageing</a:t>
                      </a:r>
                      <a:r>
                        <a:rPr lang="en-GB" sz="1000" baseline="0" dirty="0" smtClean="0">
                          <a:latin typeface="Corbel" panose="020B0503020204020204" pitchFamily="34" charset="0"/>
                        </a:rPr>
                        <a:t> population. People are choosing to marry later and have fewer children meaning the birth rate is low. Life expectancy in Japan is 84 years meaning that people are living longer. The ageing population causes problems such as more money needs to be spent on healthcare and homes for elderly people. </a:t>
                      </a:r>
                      <a:endParaRPr lang="en-GB" sz="1000" dirty="0">
                        <a:latin typeface="Corbel" panose="020B0503020204020204" pitchFamily="34" charset="0"/>
                      </a:endParaRPr>
                    </a:p>
                  </a:txBody>
                  <a:tcPr/>
                </a:tc>
                <a:tc>
                  <a:txBody>
                    <a:bodyPr/>
                    <a:lstStyle/>
                    <a:p>
                      <a:pPr algn="just"/>
                      <a:r>
                        <a:rPr lang="en-GB" sz="1000" dirty="0" smtClean="0">
                          <a:latin typeface="Corbel" panose="020B0503020204020204" pitchFamily="34" charset="0"/>
                        </a:rPr>
                        <a:t>Around 1950 the population of China</a:t>
                      </a:r>
                      <a:r>
                        <a:rPr lang="en-GB" sz="1000" baseline="0" dirty="0" smtClean="0">
                          <a:latin typeface="Corbel" panose="020B0503020204020204" pitchFamily="34" charset="0"/>
                        </a:rPr>
                        <a:t> was growing rapidly. The Government were worried that it would not be able to look after the large population. To control it, the government created a 1 child policy, each couple were only allowed to have 1 child (with some exceptions). In 2016 the couple changed it to a 2 child policy over fears of an ageing population.</a:t>
                      </a:r>
                      <a:endParaRPr lang="en-GB" sz="1000" dirty="0">
                        <a:latin typeface="Corbel" panose="020B0503020204020204" pitchFamily="34" charset="0"/>
                      </a:endParaRPr>
                    </a:p>
                  </a:txBody>
                  <a:tcPr/>
                </a:tc>
                <a:extLst>
                  <a:ext uri="{0D108BD9-81ED-4DB2-BD59-A6C34878D82A}">
                    <a16:rowId xmlns:a16="http://schemas.microsoft.com/office/drawing/2014/main" val="2167667352"/>
                  </a:ext>
                </a:extLst>
              </a:tr>
            </a:tbl>
          </a:graphicData>
        </a:graphic>
      </p:graphicFrame>
      <p:pic>
        <p:nvPicPr>
          <p:cNvPr id="25" name="irc_mi" descr="Image result for littleport and east cambs academy">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08" y="34780"/>
            <a:ext cx="2239992" cy="351517"/>
          </a:xfrm>
          <a:prstGeom prst="rect">
            <a:avLst/>
          </a:prstGeom>
          <a:noFill/>
          <a:ln>
            <a:noFill/>
          </a:ln>
        </p:spPr>
      </p:pic>
      <p:sp>
        <p:nvSpPr>
          <p:cNvPr id="16" name="Rectangle 15"/>
          <p:cNvSpPr/>
          <p:nvPr/>
        </p:nvSpPr>
        <p:spPr>
          <a:xfrm>
            <a:off x="-39943" y="462331"/>
            <a:ext cx="6858000" cy="2516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rgbClr val="C00000"/>
                </a:solidFill>
                <a:latin typeface="Corbel" panose="020B0503020204020204" pitchFamily="34" charset="0"/>
              </a:rPr>
              <a:t>HOTS question</a:t>
            </a:r>
            <a:r>
              <a:rPr lang="en-GB" sz="1400" b="1" dirty="0" smtClean="0">
                <a:solidFill>
                  <a:srgbClr val="C00000"/>
                </a:solidFill>
                <a:latin typeface="Corbel" panose="020B0503020204020204" pitchFamily="34" charset="0"/>
              </a:rPr>
              <a:t>: </a:t>
            </a:r>
            <a:r>
              <a:rPr lang="en-GB" sz="1400" dirty="0" smtClean="0">
                <a:solidFill>
                  <a:srgbClr val="C00000"/>
                </a:solidFill>
                <a:latin typeface="Corbel" panose="020B0503020204020204" pitchFamily="34" charset="0"/>
              </a:rPr>
              <a:t>How can growing populations </a:t>
            </a:r>
            <a:r>
              <a:rPr lang="en-GB" sz="1400" smtClean="0">
                <a:solidFill>
                  <a:srgbClr val="C00000"/>
                </a:solidFill>
                <a:latin typeface="Corbel" panose="020B0503020204020204" pitchFamily="34" charset="0"/>
              </a:rPr>
              <a:t>be sustainable? </a:t>
            </a:r>
            <a:endParaRPr lang="en-GB" sz="1400" b="1" dirty="0">
              <a:solidFill>
                <a:srgbClr val="C00000"/>
              </a:solidFill>
              <a:latin typeface="Corbel" panose="020B0503020204020204" pitchFamily="34" charset="0"/>
            </a:endParaRPr>
          </a:p>
        </p:txBody>
      </p:sp>
      <p:pic>
        <p:nvPicPr>
          <p:cNvPr id="10" name="Picture 9"/>
          <p:cNvPicPr>
            <a:picLocks noChangeAspect="1"/>
          </p:cNvPicPr>
          <p:nvPr/>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b="15505"/>
          <a:stretch/>
        </p:blipFill>
        <p:spPr>
          <a:xfrm>
            <a:off x="-151978" y="4755273"/>
            <a:ext cx="867819" cy="733262"/>
          </a:xfrm>
          <a:prstGeom prst="rect">
            <a:avLst/>
          </a:prstGeom>
        </p:spPr>
      </p:pic>
      <p:sp>
        <p:nvSpPr>
          <p:cNvPr id="6" name="Rectangle 5"/>
          <p:cNvSpPr/>
          <p:nvPr/>
        </p:nvSpPr>
        <p:spPr>
          <a:xfrm>
            <a:off x="715841" y="4792358"/>
            <a:ext cx="1592646" cy="1534746"/>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a:solidFill>
                  <a:sysClr val="windowText" lastClr="000000"/>
                </a:solidFill>
                <a:latin typeface="Corbel" panose="020B0503020204020204" pitchFamily="34" charset="0"/>
              </a:rPr>
              <a:t>The world’s population has increased gradually over thousands of year. Since the start of the 20</a:t>
            </a:r>
            <a:r>
              <a:rPr lang="en-US" sz="1000" baseline="30000" dirty="0">
                <a:solidFill>
                  <a:sysClr val="windowText" lastClr="000000"/>
                </a:solidFill>
                <a:latin typeface="Corbel" panose="020B0503020204020204" pitchFamily="34" charset="0"/>
              </a:rPr>
              <a:t>th</a:t>
            </a:r>
            <a:r>
              <a:rPr lang="en-US" sz="1000" dirty="0">
                <a:solidFill>
                  <a:sysClr val="windowText" lastClr="000000"/>
                </a:solidFill>
                <a:latin typeface="Corbel" panose="020B0503020204020204" pitchFamily="34" charset="0"/>
              </a:rPr>
              <a:t> Century it has begun to rise rapidly. This is mainly because healthcare is better and people are living longer. </a:t>
            </a:r>
            <a:endParaRPr lang="en-US" sz="1000" dirty="0">
              <a:solidFill>
                <a:sysClr val="windowText" lastClr="000000"/>
              </a:solidFill>
              <a:latin typeface="Corbel" panose="020B0503020204020204" pitchFamily="34" charset="0"/>
            </a:endParaRPr>
          </a:p>
        </p:txBody>
      </p:sp>
      <p:sp>
        <p:nvSpPr>
          <p:cNvPr id="18" name="Rectangle 17"/>
          <p:cNvSpPr/>
          <p:nvPr/>
        </p:nvSpPr>
        <p:spPr>
          <a:xfrm>
            <a:off x="111868" y="7809078"/>
            <a:ext cx="2194103" cy="193726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a:solidFill>
                  <a:schemeClr val="tx1"/>
                </a:solidFill>
                <a:latin typeface="Corbel" panose="020B0503020204020204" pitchFamily="34" charset="0"/>
              </a:rPr>
              <a:t>The Demographic Transition Model (DTM) shows how the population, birth and death rate changes as a country develops. Most countries tend to follow a similar trend. Birth rate and death rate start of very high, death rate starts to decrease, then birth rate. Eventually, very highly developed countries start to see their death rate rise again as they develop an ageing population.</a:t>
            </a:r>
            <a:endParaRPr lang="en-US" sz="1000" dirty="0">
              <a:solidFill>
                <a:schemeClr val="tx1"/>
              </a:solidFill>
              <a:latin typeface="Corbel" panose="020B0503020204020204" pitchFamily="34" charset="0"/>
            </a:endParaRPr>
          </a:p>
        </p:txBody>
      </p:sp>
      <p:sp>
        <p:nvSpPr>
          <p:cNvPr id="19" name="Rectangle 18"/>
          <p:cNvSpPr/>
          <p:nvPr/>
        </p:nvSpPr>
        <p:spPr>
          <a:xfrm>
            <a:off x="2442263" y="4792358"/>
            <a:ext cx="2144150" cy="1638463"/>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000" dirty="0">
                <a:solidFill>
                  <a:schemeClr val="tx1"/>
                </a:solidFill>
                <a:latin typeface="Corbel" panose="020B0503020204020204" pitchFamily="34" charset="0"/>
              </a:rPr>
              <a:t>Today, some countries populations are growing much quicker than others. Some highly developed countries like Japan have negative population growth (meaning that their populations are decreasing). Other countries, like Mali and Chad in Africa have very rapidly growing populations. </a:t>
            </a:r>
            <a:endParaRPr lang="en-GB" sz="1000" dirty="0">
              <a:solidFill>
                <a:schemeClr val="tx1"/>
              </a:solidFill>
              <a:latin typeface="Corbel" panose="020B0503020204020204" pitchFamily="34" charset="0"/>
            </a:endParaRPr>
          </a:p>
        </p:txBody>
      </p:sp>
      <p:sp>
        <p:nvSpPr>
          <p:cNvPr id="21" name="Rectangle 20"/>
          <p:cNvSpPr/>
          <p:nvPr/>
        </p:nvSpPr>
        <p:spPr>
          <a:xfrm>
            <a:off x="109508" y="6436785"/>
            <a:ext cx="2196463" cy="127816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latin typeface="Corbel" panose="020B0503020204020204" pitchFamily="34" charset="0"/>
              </a:rPr>
              <a:t>The population of </a:t>
            </a:r>
            <a:r>
              <a:rPr lang="en-US" sz="1000" dirty="0">
                <a:solidFill>
                  <a:schemeClr val="tx1"/>
                </a:solidFill>
                <a:latin typeface="Corbel" panose="020B0503020204020204" pitchFamily="34" charset="0"/>
              </a:rPr>
              <a:t>a country is not spread out evenly. Most people around the world (around 60% of the world’s population) lives in urban areas. Urban-rural migration is increasing quickly in most places around the world.  </a:t>
            </a:r>
          </a:p>
          <a:p>
            <a:pPr lvl="0" algn="ctr"/>
            <a:endParaRPr lang="en-US" sz="1000" dirty="0">
              <a:solidFill>
                <a:sysClr val="windowText" lastClr="000000"/>
              </a:solidFill>
              <a:latin typeface="Corbel" panose="020B0503020204020204" pitchFamily="34" charset="0"/>
            </a:endParaRPr>
          </a:p>
        </p:txBody>
      </p:sp>
      <p:sp>
        <p:nvSpPr>
          <p:cNvPr id="22" name="Rectangle 21"/>
          <p:cNvSpPr/>
          <p:nvPr/>
        </p:nvSpPr>
        <p:spPr>
          <a:xfrm>
            <a:off x="4856481" y="7071474"/>
            <a:ext cx="1902851" cy="1113205"/>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Population pyramids show the age and gender characteristics of a population. Using population pyramids you can see the age of a population and how the population has changed over time.  </a:t>
            </a:r>
            <a:endParaRPr lang="en-US" sz="1000" dirty="0">
              <a:solidFill>
                <a:sysClr val="windowText" lastClr="000000"/>
              </a:solidFill>
              <a:latin typeface="Corbel" panose="020B0503020204020204" pitchFamily="34" charset="0"/>
            </a:endParaRPr>
          </a:p>
        </p:txBody>
      </p:sp>
      <p:pic>
        <p:nvPicPr>
          <p:cNvPr id="23" name="Picture 22">
            <a:extLst>
              <a:ext uri="{FF2B5EF4-FFF2-40B4-BE49-F238E27FC236}">
                <a16:creationId xmlns:a16="http://schemas.microsoft.com/office/drawing/2014/main" id="{E53934B9-EC1F-4BCF-948B-B1C69426B4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66639" y="8302439"/>
            <a:ext cx="1651418" cy="1514491"/>
          </a:xfrm>
          <a:prstGeom prst="rect">
            <a:avLst/>
          </a:prstGeom>
        </p:spPr>
      </p:pic>
      <p:pic>
        <p:nvPicPr>
          <p:cNvPr id="24" name="Picture 6" descr="Image result for demographic transition model">
            <a:extLst>
              <a:ext uri="{FF2B5EF4-FFF2-40B4-BE49-F238E27FC236}">
                <a16:creationId xmlns:a16="http://schemas.microsoft.com/office/drawing/2014/main" id="{459B481E-0B20-4F11-8EBC-EC77E63DCD04}"/>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21480"/>
          <a:stretch/>
        </p:blipFill>
        <p:spPr bwMode="auto">
          <a:xfrm>
            <a:off x="2442263" y="8376220"/>
            <a:ext cx="2679388" cy="1453252"/>
          </a:xfrm>
          <a:prstGeom prst="rect">
            <a:avLst/>
          </a:prstGeom>
          <a:noFill/>
          <a:extLst>
            <a:ext uri="{909E8E84-426E-40DD-AFC4-6F175D3DCCD1}">
              <a14:hiddenFill xmlns:a14="http://schemas.microsoft.com/office/drawing/2010/main">
                <a:solidFill>
                  <a:srgbClr val="FFFFFF"/>
                </a:solidFill>
              </a14:hiddenFill>
            </a:ext>
          </a:extLst>
        </p:spPr>
      </p:pic>
      <p:sp>
        <p:nvSpPr>
          <p:cNvPr id="29" name="Rectangle 28"/>
          <p:cNvSpPr/>
          <p:nvPr/>
        </p:nvSpPr>
        <p:spPr>
          <a:xfrm>
            <a:off x="2442263" y="6595591"/>
            <a:ext cx="2277926" cy="1545110"/>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A growing population will take more resources and space for everyone. New cities are being built and current cities are growing rapidly to make space for everyone. New farmland is being created to grow food for everyone, sometimes by deforesting tropical rainforests or other ecosystems. </a:t>
            </a:r>
            <a:endParaRPr lang="en-US" sz="1000" dirty="0">
              <a:solidFill>
                <a:sysClr val="windowText" lastClr="000000"/>
              </a:solidFill>
              <a:latin typeface="Corbel" panose="020B0503020204020204" pitchFamily="34" charset="0"/>
            </a:endParaRPr>
          </a:p>
        </p:txBody>
      </p:sp>
      <p:sp>
        <p:nvSpPr>
          <p:cNvPr id="30" name="Rectangle 29"/>
          <p:cNvSpPr/>
          <p:nvPr/>
        </p:nvSpPr>
        <p:spPr>
          <a:xfrm>
            <a:off x="4720189" y="4786649"/>
            <a:ext cx="2034062" cy="1720131"/>
          </a:xfrm>
          <a:prstGeom prst="rect">
            <a:avLst/>
          </a:prstGeom>
          <a:solidFill>
            <a:schemeClr val="accent1">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000" dirty="0" smtClean="0">
                <a:solidFill>
                  <a:sysClr val="windowText" lastClr="000000"/>
                </a:solidFill>
                <a:latin typeface="Corbel" panose="020B0503020204020204" pitchFamily="34" charset="0"/>
              </a:rPr>
              <a:t>Countries often try and manage their population if they are facing challenges. If a population is starting to shrink Governments might try to encourage people to have more children through increasing maternity leave, making childcare cheaper or encouraging migration of young people. </a:t>
            </a:r>
            <a:endParaRPr lang="en-US" sz="1000" dirty="0">
              <a:solidFill>
                <a:sysClr val="windowText" lastClr="000000"/>
              </a:solidFill>
              <a:latin typeface="Corbel" panose="020B0503020204020204" pitchFamily="34" charset="0"/>
            </a:endParaRPr>
          </a:p>
        </p:txBody>
      </p:sp>
      <p:pic>
        <p:nvPicPr>
          <p:cNvPr id="12" name="Picture 11"/>
          <p:cNvPicPr>
            <a:picLocks noChangeAspect="1"/>
          </p:cNvPicPr>
          <p:nvPr/>
        </p:nvPicPr>
        <p:blipFill rotWithShape="1">
          <a:blip r:embed="rId7" cstate="print">
            <a:extLst>
              <a:ext uri="{28A0092B-C50C-407E-A947-70E740481C1C}">
                <a14:useLocalDpi xmlns:a14="http://schemas.microsoft.com/office/drawing/2010/main" val="0"/>
              </a:ext>
            </a:extLst>
          </a:blip>
          <a:srcRect t="15142" b="31215"/>
          <a:stretch/>
        </p:blipFill>
        <p:spPr>
          <a:xfrm>
            <a:off x="0" y="5664889"/>
            <a:ext cx="797442" cy="427775"/>
          </a:xfrm>
          <a:prstGeom prst="rect">
            <a:avLst/>
          </a:prstGeom>
        </p:spPr>
      </p:pic>
      <p:pic>
        <p:nvPicPr>
          <p:cNvPr id="13" name="Picture 12"/>
          <p:cNvPicPr>
            <a:picLocks noChangeAspect="1"/>
          </p:cNvPicPr>
          <p:nvPr/>
        </p:nvPicPr>
        <p:blipFill rotWithShape="1">
          <a:blip r:embed="rId8" cstate="print">
            <a:extLst>
              <a:ext uri="{28A0092B-C50C-407E-A947-70E740481C1C}">
                <a14:useLocalDpi xmlns:a14="http://schemas.microsoft.com/office/drawing/2010/main" val="0"/>
              </a:ext>
            </a:extLst>
          </a:blip>
          <a:srcRect b="19277"/>
          <a:stretch/>
        </p:blipFill>
        <p:spPr>
          <a:xfrm>
            <a:off x="4784450" y="6493498"/>
            <a:ext cx="674401" cy="544400"/>
          </a:xfrm>
          <a:prstGeom prst="rect">
            <a:avLst/>
          </a:prstGeom>
        </p:spPr>
      </p:pic>
      <p:pic>
        <p:nvPicPr>
          <p:cNvPr id="14" name="Picture 13"/>
          <p:cNvPicPr>
            <a:picLocks noChangeAspect="1"/>
          </p:cNvPicPr>
          <p:nvPr/>
        </p:nvPicPr>
        <p:blipFill rotWithShape="1">
          <a:blip r:embed="rId9" cstate="print">
            <a:extLst>
              <a:ext uri="{28A0092B-C50C-407E-A947-70E740481C1C}">
                <a14:useLocalDpi xmlns:a14="http://schemas.microsoft.com/office/drawing/2010/main" val="0"/>
              </a:ext>
            </a:extLst>
          </a:blip>
          <a:srcRect t="4910" b="18967"/>
          <a:stretch/>
        </p:blipFill>
        <p:spPr>
          <a:xfrm>
            <a:off x="4239793" y="7813069"/>
            <a:ext cx="616688" cy="469448"/>
          </a:xfrm>
          <a:prstGeom prst="rect">
            <a:avLst/>
          </a:prstGeom>
        </p:spPr>
      </p:pic>
      <p:pic>
        <p:nvPicPr>
          <p:cNvPr id="31" name="Picture 30"/>
          <p:cNvPicPr>
            <a:picLocks noChangeAspect="1"/>
          </p:cNvPicPr>
          <p:nvPr/>
        </p:nvPicPr>
        <p:blipFill rotWithShape="1">
          <a:blip r:embed="rId10" cstate="print">
            <a:extLst>
              <a:ext uri="{28A0092B-C50C-407E-A947-70E740481C1C}">
                <a14:useLocalDpi xmlns:a14="http://schemas.microsoft.com/office/drawing/2010/main" val="0"/>
              </a:ext>
            </a:extLst>
          </a:blip>
          <a:srcRect t="3204" b="20517"/>
          <a:stretch/>
        </p:blipFill>
        <p:spPr>
          <a:xfrm>
            <a:off x="5807906" y="6491861"/>
            <a:ext cx="715841" cy="546037"/>
          </a:xfrm>
          <a:prstGeom prst="rect">
            <a:avLst/>
          </a:prstGeom>
        </p:spPr>
      </p:pic>
    </p:spTree>
    <p:extLst>
      <p:ext uri="{BB962C8B-B14F-4D97-AF65-F5344CB8AC3E}">
        <p14:creationId xmlns:p14="http://schemas.microsoft.com/office/powerpoint/2010/main" val="1604602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1887</TotalTime>
  <Words>638</Words>
  <Application>Microsoft Office PowerPoint</Application>
  <PresentationFormat>A4 Paper (210x297 mm)</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Jewers</dc:creator>
  <cp:lastModifiedBy>Emma Jewers</cp:lastModifiedBy>
  <cp:revision>18</cp:revision>
  <dcterms:created xsi:type="dcterms:W3CDTF">2020-06-22T11:49:25Z</dcterms:created>
  <dcterms:modified xsi:type="dcterms:W3CDTF">2020-06-25T12:17:03Z</dcterms:modified>
</cp:coreProperties>
</file>