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32248C-B349-4DAD-849D-EE8E17EC4696}" v="1991" dt="2020-02-17T14:20:04.602"/>
    <p1510:client id="{D72EC4D4-3519-4BB4-9129-3AEFC3C1B1C5}" v="2860" dt="2020-02-17T11:03:39.2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0" d="100"/>
          <a:sy n="70" d="100"/>
        </p:scale>
        <p:origin x="1704" y="-15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Jewers" userId="27a1264e3a73411f" providerId="LiveId" clId="{A632248C-B349-4DAD-849D-EE8E17EC4696}"/>
    <pc:docChg chg="custSel modSld">
      <pc:chgData name="Emma Jewers" userId="27a1264e3a73411f" providerId="LiveId" clId="{A632248C-B349-4DAD-849D-EE8E17EC4696}" dt="2020-02-17T14:20:06.427" v="2042" actId="478"/>
      <pc:docMkLst>
        <pc:docMk/>
      </pc:docMkLst>
      <pc:sldChg chg="addSp delSp modSp mod">
        <pc:chgData name="Emma Jewers" userId="27a1264e3a73411f" providerId="LiveId" clId="{A632248C-B349-4DAD-849D-EE8E17EC4696}" dt="2020-02-17T14:20:06.427" v="2042" actId="478"/>
        <pc:sldMkLst>
          <pc:docMk/>
          <pc:sldMk cId="3625221004" sldId="257"/>
        </pc:sldMkLst>
        <pc:graphicFrameChg chg="modGraphic">
          <ac:chgData name="Emma Jewers" userId="27a1264e3a73411f" providerId="LiveId" clId="{A632248C-B349-4DAD-849D-EE8E17EC4696}" dt="2020-02-17T11:05:23.292" v="0" actId="33524"/>
          <ac:graphicFrameMkLst>
            <pc:docMk/>
            <pc:sldMk cId="3625221004" sldId="257"/>
            <ac:graphicFrameMk id="7" creationId="{00000000-0000-0000-0000-000000000000}"/>
          </ac:graphicFrameMkLst>
        </pc:graphicFrameChg>
        <pc:graphicFrameChg chg="modGraphic">
          <ac:chgData name="Emma Jewers" userId="27a1264e3a73411f" providerId="LiveId" clId="{A632248C-B349-4DAD-849D-EE8E17EC4696}" dt="2020-02-17T12:05:28.756" v="1985" actId="14100"/>
          <ac:graphicFrameMkLst>
            <pc:docMk/>
            <pc:sldMk cId="3625221004" sldId="257"/>
            <ac:graphicFrameMk id="8" creationId="{00000000-0000-0000-0000-000000000000}"/>
          </ac:graphicFrameMkLst>
        </pc:graphicFrameChg>
        <pc:graphicFrameChg chg="mod">
          <ac:chgData name="Emma Jewers" userId="27a1264e3a73411f" providerId="LiveId" clId="{A632248C-B349-4DAD-849D-EE8E17EC4696}" dt="2020-02-17T12:15:11.123" v="2002"/>
          <ac:graphicFrameMkLst>
            <pc:docMk/>
            <pc:sldMk cId="3625221004" sldId="257"/>
            <ac:graphicFrameMk id="11" creationId="{00000000-0000-0000-0000-000000000000}"/>
          </ac:graphicFrameMkLst>
        </pc:graphicFrameChg>
        <pc:picChg chg="add mod">
          <ac:chgData name="Emma Jewers" userId="27a1264e3a73411f" providerId="LiveId" clId="{A632248C-B349-4DAD-849D-EE8E17EC4696}" dt="2020-02-17T11:32:13.859" v="1983" actId="1076"/>
          <ac:picMkLst>
            <pc:docMk/>
            <pc:sldMk cId="3625221004" sldId="257"/>
            <ac:picMk id="4" creationId="{7C7532FA-485B-48CD-92D2-EAD7DCA72AEF}"/>
          </ac:picMkLst>
        </pc:picChg>
        <pc:picChg chg="add mod modCrop">
          <ac:chgData name="Emma Jewers" userId="27a1264e3a73411f" providerId="LiveId" clId="{A632248C-B349-4DAD-849D-EE8E17EC4696}" dt="2020-02-17T12:22:19.908" v="2015" actId="1076"/>
          <ac:picMkLst>
            <pc:docMk/>
            <pc:sldMk cId="3625221004" sldId="257"/>
            <ac:picMk id="9" creationId="{088BD278-2969-489F-BA6E-AD49ACCEE918}"/>
          </ac:picMkLst>
        </pc:picChg>
        <pc:picChg chg="add mod modCrop">
          <ac:chgData name="Emma Jewers" userId="27a1264e3a73411f" providerId="LiveId" clId="{A632248C-B349-4DAD-849D-EE8E17EC4696}" dt="2020-02-17T12:24:03.453" v="2029" actId="1076"/>
          <ac:picMkLst>
            <pc:docMk/>
            <pc:sldMk cId="3625221004" sldId="257"/>
            <ac:picMk id="13" creationId="{0B8D6F7D-A815-4B82-AD0E-1B5E205D7C18}"/>
          </ac:picMkLst>
        </pc:picChg>
        <pc:picChg chg="add mod modCrop">
          <ac:chgData name="Emma Jewers" userId="27a1264e3a73411f" providerId="LiveId" clId="{A632248C-B349-4DAD-849D-EE8E17EC4696}" dt="2020-02-17T12:25:28.292" v="2040" actId="1076"/>
          <ac:picMkLst>
            <pc:docMk/>
            <pc:sldMk cId="3625221004" sldId="257"/>
            <ac:picMk id="15" creationId="{23E850B9-D1EE-49E7-8259-2F5DAFC2D141}"/>
          </ac:picMkLst>
        </pc:picChg>
        <pc:picChg chg="add del">
          <ac:chgData name="Emma Jewers" userId="27a1264e3a73411f" providerId="LiveId" clId="{A632248C-B349-4DAD-849D-EE8E17EC4696}" dt="2020-02-17T14:20:06.427" v="2042" actId="478"/>
          <ac:picMkLst>
            <pc:docMk/>
            <pc:sldMk cId="3625221004" sldId="257"/>
            <ac:picMk id="18" creationId="{86F9C8A8-EDD7-42CF-B966-37B60BDC48A9}"/>
          </ac:picMkLst>
        </pc:picChg>
      </pc:sldChg>
    </pc:docChg>
  </pc:docChgLst>
  <pc:docChgLst>
    <pc:chgData name="Emma Jewers" userId="27a1264e3a73411f" providerId="Windows Live" clId="Web-{D72EC4D4-3519-4BB4-9129-3AEFC3C1B1C5}"/>
    <pc:docChg chg="modSld">
      <pc:chgData name="Emma Jewers" userId="27a1264e3a73411f" providerId="Windows Live" clId="Web-{D72EC4D4-3519-4BB4-9129-3AEFC3C1B1C5}" dt="2020-02-17T11:03:39.283" v="2837" actId="20577"/>
      <pc:docMkLst>
        <pc:docMk/>
      </pc:docMkLst>
      <pc:sldChg chg="modSp">
        <pc:chgData name="Emma Jewers" userId="27a1264e3a73411f" providerId="Windows Live" clId="Web-{D72EC4D4-3519-4BB4-9129-3AEFC3C1B1C5}" dt="2020-02-17T11:03:39.283" v="2837" actId="20577"/>
        <pc:sldMkLst>
          <pc:docMk/>
          <pc:sldMk cId="3625221004" sldId="257"/>
        </pc:sldMkLst>
        <pc:graphicFrameChg chg="mod modGraphic">
          <ac:chgData name="Emma Jewers" userId="27a1264e3a73411f" providerId="Windows Live" clId="Web-{D72EC4D4-3519-4BB4-9129-3AEFC3C1B1C5}" dt="2020-02-17T10:42:13.471" v="1300"/>
          <ac:graphicFrameMkLst>
            <pc:docMk/>
            <pc:sldMk cId="3625221004" sldId="257"/>
            <ac:graphicFrameMk id="7" creationId="{00000000-0000-0000-0000-000000000000}"/>
          </ac:graphicFrameMkLst>
        </pc:graphicFrameChg>
        <pc:graphicFrameChg chg="mod modGraphic">
          <ac:chgData name="Emma Jewers" userId="27a1264e3a73411f" providerId="Windows Live" clId="Web-{D72EC4D4-3519-4BB4-9129-3AEFC3C1B1C5}" dt="2020-02-17T11:03:14.362" v="2826"/>
          <ac:graphicFrameMkLst>
            <pc:docMk/>
            <pc:sldMk cId="3625221004" sldId="257"/>
            <ac:graphicFrameMk id="8" creationId="{00000000-0000-0000-0000-000000000000}"/>
          </ac:graphicFrameMkLst>
        </pc:graphicFrameChg>
        <pc:graphicFrameChg chg="mod modGraphic">
          <ac:chgData name="Emma Jewers" userId="27a1264e3a73411f" providerId="Windows Live" clId="Web-{D72EC4D4-3519-4BB4-9129-3AEFC3C1B1C5}" dt="2020-02-17T11:03:39.283" v="2837" actId="20577"/>
          <ac:graphicFrameMkLst>
            <pc:docMk/>
            <pc:sldMk cId="3625221004" sldId="257"/>
            <ac:graphicFrameMk id="11" creationId="{00000000-0000-0000-0000-000000000000}"/>
          </ac:graphicFrameMkLst>
        </pc:graphicFrameChg>
        <pc:picChg chg="mod">
          <ac:chgData name="Emma Jewers" userId="27a1264e3a73411f" providerId="Windows Live" clId="Web-{D72EC4D4-3519-4BB4-9129-3AEFC3C1B1C5}" dt="2020-02-17T10:59:26.221" v="2823" actId="1076"/>
          <ac:picMkLst>
            <pc:docMk/>
            <pc:sldMk cId="3625221004" sldId="257"/>
            <ac:picMk id="10" creationId="{00000000-0000-0000-0000-000000000000}"/>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576647-18D8-4235-A40D-5813859AE38E}"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A6B2982A-A573-44FA-97C5-7F7A37D159B7}">
      <dgm:prSet phldrT="[Text]"/>
      <dgm:spPr>
        <a:solidFill>
          <a:schemeClr val="accent1">
            <a:lumMod val="20000"/>
            <a:lumOff val="80000"/>
          </a:schemeClr>
        </a:solidFill>
      </dgm:spPr>
      <dgm:t>
        <a:bodyPr/>
        <a:lstStyle/>
        <a:p>
          <a:r>
            <a:rPr lang="en-US" b="1" dirty="0">
              <a:solidFill>
                <a:sysClr val="windowText" lastClr="000000"/>
              </a:solidFill>
              <a:latin typeface="Corbel" panose="020B0503020204020204" pitchFamily="34" charset="0"/>
            </a:rPr>
            <a:t>Ecosystems</a:t>
          </a:r>
        </a:p>
      </dgm:t>
    </dgm:pt>
    <dgm:pt modelId="{7E2DFF8E-91C7-4EED-A3C1-CABBA7DE705A}" type="parTrans" cxnId="{B6520272-E709-46A4-9162-C72BE984B99E}">
      <dgm:prSet/>
      <dgm:spPr/>
      <dgm:t>
        <a:bodyPr/>
        <a:lstStyle/>
        <a:p>
          <a:endParaRPr lang="en-US"/>
        </a:p>
      </dgm:t>
    </dgm:pt>
    <dgm:pt modelId="{CF174C51-5722-4FBD-853B-B90863318736}" type="sibTrans" cxnId="{B6520272-E709-46A4-9162-C72BE984B99E}">
      <dgm:prSet/>
      <dgm:spPr/>
      <dgm:t>
        <a:bodyPr/>
        <a:lstStyle/>
        <a:p>
          <a:endParaRPr lang="en-US"/>
        </a:p>
      </dgm:t>
    </dgm:pt>
    <dgm:pt modelId="{265CA689-BDE2-477E-9E86-16A01D70C4AA}">
      <dgm:prSet phldrT="[Text]" phldr="0" custT="1"/>
      <dgm:spPr>
        <a:solidFill>
          <a:schemeClr val="accent1">
            <a:lumMod val="20000"/>
            <a:lumOff val="80000"/>
          </a:schemeClr>
        </a:solidFill>
      </dgm:spPr>
      <dgm:t>
        <a:bodyPr anchor="ctr"/>
        <a:lstStyle/>
        <a:p>
          <a:pPr algn="ctr"/>
          <a:r>
            <a:rPr lang="en-US" sz="1000" b="0" dirty="0">
              <a:solidFill>
                <a:sysClr val="windowText" lastClr="000000"/>
              </a:solidFill>
              <a:latin typeface="Corbel"/>
            </a:rPr>
            <a:t>Many cultures have developed around or nearby to ecosystems. For example indigenous people in the Amazon Rainforest or nomads in the Sahara Desert. The variety of organisms found within them provide food and shelter for many populations </a:t>
          </a:r>
        </a:p>
      </dgm:t>
    </dgm:pt>
    <dgm:pt modelId="{CA074E4D-34F4-4E0A-8FB0-94F01348FA7E}" type="parTrans" cxnId="{5B5E9158-955C-4973-959F-6A352A04C956}">
      <dgm:prSet/>
      <dgm:spPr>
        <a:ln>
          <a:solidFill>
            <a:schemeClr val="tx1"/>
          </a:solidFill>
        </a:ln>
      </dgm:spPr>
      <dgm:t>
        <a:bodyPr/>
        <a:lstStyle/>
        <a:p>
          <a:endParaRPr lang="en-US"/>
        </a:p>
      </dgm:t>
    </dgm:pt>
    <dgm:pt modelId="{0EAD264D-DACB-4AD3-98CD-295CCBAE817C}" type="sibTrans" cxnId="{5B5E9158-955C-4973-959F-6A352A04C956}">
      <dgm:prSet/>
      <dgm:spPr/>
      <dgm:t>
        <a:bodyPr/>
        <a:lstStyle/>
        <a:p>
          <a:endParaRPr lang="en-US"/>
        </a:p>
      </dgm:t>
    </dgm:pt>
    <dgm:pt modelId="{16CF9C85-DC4A-42C3-9D4A-95AD68EC7D1F}">
      <dgm:prSet phldrT="[Text]" custT="1"/>
      <dgm:spPr>
        <a:solidFill>
          <a:schemeClr val="accent1">
            <a:lumMod val="20000"/>
            <a:lumOff val="80000"/>
          </a:schemeClr>
        </a:solidFill>
      </dgm:spPr>
      <dgm:t>
        <a:bodyPr anchor="ctr"/>
        <a:lstStyle/>
        <a:p>
          <a:pPr algn="ctr"/>
          <a:r>
            <a:rPr lang="en-US" sz="1000" b="0" dirty="0">
              <a:solidFill>
                <a:sysClr val="windowText" lastClr="000000"/>
              </a:solidFill>
              <a:latin typeface="Corbel" panose="020B0503020204020204" pitchFamily="34" charset="0"/>
            </a:rPr>
            <a:t>Competition will occur between organisms in an ecosystem when their needs overlap. Animals may compete for food, water and space to live. Plants compete for light, water, minerals and root space. </a:t>
          </a:r>
        </a:p>
      </dgm:t>
    </dgm:pt>
    <dgm:pt modelId="{8F39784C-9C86-4BD5-B5C6-A12C53897D88}" type="parTrans" cxnId="{946CC425-CD60-4C81-882A-EB48195E30B6}">
      <dgm:prSet/>
      <dgm:spPr>
        <a:ln>
          <a:solidFill>
            <a:schemeClr val="tx1"/>
          </a:solidFill>
        </a:ln>
      </dgm:spPr>
      <dgm:t>
        <a:bodyPr/>
        <a:lstStyle/>
        <a:p>
          <a:endParaRPr lang="en-US"/>
        </a:p>
      </dgm:t>
    </dgm:pt>
    <dgm:pt modelId="{5E852A82-5A2C-4DCB-91CE-88C0AC4847A4}" type="sibTrans" cxnId="{946CC425-CD60-4C81-882A-EB48195E30B6}">
      <dgm:prSet/>
      <dgm:spPr/>
      <dgm:t>
        <a:bodyPr/>
        <a:lstStyle/>
        <a:p>
          <a:endParaRPr lang="en-US"/>
        </a:p>
      </dgm:t>
    </dgm:pt>
    <dgm:pt modelId="{3890D665-7E99-43AA-8577-64DF15FD34CD}">
      <dgm:prSet phldrT="[Text]" custT="1"/>
      <dgm:spPr>
        <a:solidFill>
          <a:schemeClr val="accent1">
            <a:lumMod val="20000"/>
            <a:lumOff val="80000"/>
          </a:schemeClr>
        </a:solidFill>
      </dgm:spPr>
      <dgm:t>
        <a:bodyPr anchor="ctr"/>
        <a:lstStyle/>
        <a:p>
          <a:pPr algn="ctr"/>
          <a:r>
            <a:rPr lang="en-US" sz="1000" b="0" dirty="0">
              <a:solidFill>
                <a:schemeClr val="tx1"/>
              </a:solidFill>
              <a:latin typeface="Corbel" panose="020B0503020204020204" pitchFamily="34" charset="0"/>
            </a:rPr>
            <a:t>The distribution of large-scale ecosystems (biomes) is determined by climate. Latitude, air pressure and wind are important factors that determine the climate of a place </a:t>
          </a:r>
        </a:p>
      </dgm:t>
    </dgm:pt>
    <dgm:pt modelId="{1CE69CA8-3F96-4810-B5CF-8718C80763A5}" type="parTrans" cxnId="{BB1F3362-35FC-4E7E-A048-88712B41D2B7}">
      <dgm:prSet/>
      <dgm:spPr>
        <a:ln>
          <a:solidFill>
            <a:schemeClr val="tx1"/>
          </a:solidFill>
        </a:ln>
      </dgm:spPr>
      <dgm:t>
        <a:bodyPr/>
        <a:lstStyle/>
        <a:p>
          <a:endParaRPr lang="en-US"/>
        </a:p>
      </dgm:t>
    </dgm:pt>
    <dgm:pt modelId="{48789C72-62D0-40AA-AE87-B4EDACC9C07B}" type="sibTrans" cxnId="{BB1F3362-35FC-4E7E-A048-88712B41D2B7}">
      <dgm:prSet/>
      <dgm:spPr/>
      <dgm:t>
        <a:bodyPr/>
        <a:lstStyle/>
        <a:p>
          <a:endParaRPr lang="en-US"/>
        </a:p>
      </dgm:t>
    </dgm:pt>
    <dgm:pt modelId="{CDEBA725-DE87-4167-B6EC-0F7ED1938787}">
      <dgm:prSet custT="1"/>
      <dgm:spPr>
        <a:solidFill>
          <a:schemeClr val="accent1">
            <a:lumMod val="20000"/>
            <a:lumOff val="80000"/>
          </a:schemeClr>
        </a:solidFill>
      </dgm:spPr>
      <dgm:t>
        <a:bodyPr/>
        <a:lstStyle/>
        <a:p>
          <a:r>
            <a:rPr lang="en-GB" sz="1000" b="0" dirty="0">
              <a:solidFill>
                <a:schemeClr val="tx1"/>
              </a:solidFill>
              <a:latin typeface="Corbel" panose="020B0503020204020204" pitchFamily="34" charset="0"/>
            </a:rPr>
            <a:t>As human populations have grown we have started to overtake many ecosystems. In the Amazon thousands of acres of land has been cleared for farmland, housing and industry. In the UK more than half of all woods that are more than 400 years old have been lost in the last 80 years. </a:t>
          </a:r>
        </a:p>
      </dgm:t>
    </dgm:pt>
    <dgm:pt modelId="{3F633449-DA0B-4025-B95E-29DAD9C3A2DC}" type="parTrans" cxnId="{DC66F9E7-BEE4-4918-B5C8-4CA97D05C4B5}">
      <dgm:prSet/>
      <dgm:spPr>
        <a:ln>
          <a:solidFill>
            <a:schemeClr val="tx1"/>
          </a:solidFill>
        </a:ln>
      </dgm:spPr>
      <dgm:t>
        <a:bodyPr/>
        <a:lstStyle/>
        <a:p>
          <a:endParaRPr lang="en-GB"/>
        </a:p>
      </dgm:t>
    </dgm:pt>
    <dgm:pt modelId="{BB8678F7-252A-462F-BB71-1F1D2665AB46}" type="sibTrans" cxnId="{DC66F9E7-BEE4-4918-B5C8-4CA97D05C4B5}">
      <dgm:prSet/>
      <dgm:spPr/>
      <dgm:t>
        <a:bodyPr/>
        <a:lstStyle/>
        <a:p>
          <a:endParaRPr lang="en-GB"/>
        </a:p>
      </dgm:t>
    </dgm:pt>
    <dgm:pt modelId="{59ED8E5C-33B0-44F3-88E0-4A0463FFF3A4}">
      <dgm:prSet custT="1"/>
      <dgm:spPr>
        <a:solidFill>
          <a:schemeClr val="accent1">
            <a:lumMod val="20000"/>
            <a:lumOff val="80000"/>
          </a:schemeClr>
        </a:solidFill>
      </dgm:spPr>
      <dgm:t>
        <a:bodyPr/>
        <a:lstStyle/>
        <a:p>
          <a:r>
            <a:rPr lang="en-GB" sz="1000" dirty="0">
              <a:solidFill>
                <a:schemeClr val="tx1"/>
              </a:solidFill>
              <a:latin typeface="Corbel" panose="020B0503020204020204" pitchFamily="34" charset="0"/>
            </a:rPr>
            <a:t>In lower latitudes (like the tropics) temperatures are higher, in higher latitudes like polar regions temperatures are lower as solar radiation spread over a wider distance. Low pressure areas are created when air rises, these areas are associated with cloud and precipitation. Tropical rainforests are found in low pressure areas. High pressure areas are created when air sinks, they have dry and warm weather. Deserts tend to be found in high pressure areas. </a:t>
          </a:r>
        </a:p>
      </dgm:t>
    </dgm:pt>
    <dgm:pt modelId="{AE0D2978-1CB1-454D-9CE2-29D37A5B5B7A}" type="parTrans" cxnId="{BC05C7A4-219A-4478-A2EA-8EFE1A45E490}">
      <dgm:prSet/>
      <dgm:spPr>
        <a:ln>
          <a:solidFill>
            <a:schemeClr val="tx1"/>
          </a:solidFill>
        </a:ln>
      </dgm:spPr>
      <dgm:t>
        <a:bodyPr/>
        <a:lstStyle/>
        <a:p>
          <a:endParaRPr lang="en-GB"/>
        </a:p>
      </dgm:t>
    </dgm:pt>
    <dgm:pt modelId="{372FC46A-846E-4FE1-8E4F-C6C0A9454E61}" type="sibTrans" cxnId="{BC05C7A4-219A-4478-A2EA-8EFE1A45E490}">
      <dgm:prSet/>
      <dgm:spPr/>
      <dgm:t>
        <a:bodyPr/>
        <a:lstStyle/>
        <a:p>
          <a:endParaRPr lang="en-GB"/>
        </a:p>
      </dgm:t>
    </dgm:pt>
    <dgm:pt modelId="{C732D73B-7BE6-44A0-B8C2-1416C9B915B4}">
      <dgm:prSet custT="1"/>
      <dgm:spPr>
        <a:solidFill>
          <a:schemeClr val="accent1">
            <a:lumMod val="20000"/>
            <a:lumOff val="80000"/>
          </a:schemeClr>
        </a:solidFill>
      </dgm:spPr>
      <dgm:t>
        <a:bodyPr/>
        <a:lstStyle/>
        <a:p>
          <a:pPr algn="ctr"/>
          <a:r>
            <a:rPr lang="en-GB" sz="1000" dirty="0">
              <a:solidFill>
                <a:schemeClr val="tx1"/>
              </a:solidFill>
              <a:latin typeface="Corbel" panose="020B0503020204020204" pitchFamily="34" charset="0"/>
            </a:rPr>
            <a:t>Ecosystems contain a complex web of biotic and abiotic organisms which are interdependent on each other. A change in the size of one population can affect all other organisms within the ecosystem.  </a:t>
          </a:r>
        </a:p>
      </dgm:t>
    </dgm:pt>
    <dgm:pt modelId="{0AFDB16E-A230-49D2-83BB-EA50B18094E9}" type="sibTrans" cxnId="{87977B84-FAB9-475F-A24A-322E298DE637}">
      <dgm:prSet/>
      <dgm:spPr/>
      <dgm:t>
        <a:bodyPr/>
        <a:lstStyle/>
        <a:p>
          <a:endParaRPr lang="en-GB"/>
        </a:p>
      </dgm:t>
    </dgm:pt>
    <dgm:pt modelId="{3B2EA748-8A74-416B-B1DA-CEF937E4F442}" type="parTrans" cxnId="{87977B84-FAB9-475F-A24A-322E298DE637}">
      <dgm:prSet/>
      <dgm:spPr>
        <a:ln>
          <a:solidFill>
            <a:schemeClr val="tx1"/>
          </a:solidFill>
        </a:ln>
      </dgm:spPr>
      <dgm:t>
        <a:bodyPr/>
        <a:lstStyle/>
        <a:p>
          <a:endParaRPr lang="en-GB"/>
        </a:p>
      </dgm:t>
    </dgm:pt>
    <dgm:pt modelId="{C18AA291-E457-46DA-8BF8-9855F8178307}" type="pres">
      <dgm:prSet presAssocID="{47576647-18D8-4235-A40D-5813859AE38E}" presName="cycle" presStyleCnt="0">
        <dgm:presLayoutVars>
          <dgm:chMax val="1"/>
          <dgm:dir/>
          <dgm:animLvl val="ctr"/>
          <dgm:resizeHandles val="exact"/>
        </dgm:presLayoutVars>
      </dgm:prSet>
      <dgm:spPr/>
      <dgm:t>
        <a:bodyPr/>
        <a:lstStyle/>
        <a:p>
          <a:endParaRPr lang="en-US"/>
        </a:p>
      </dgm:t>
    </dgm:pt>
    <dgm:pt modelId="{F6801DB3-46C6-40AB-A2C4-577C4D1E97FB}" type="pres">
      <dgm:prSet presAssocID="{A6B2982A-A573-44FA-97C5-7F7A37D159B7}" presName="centerShape" presStyleLbl="node0" presStyleIdx="0" presStyleCnt="1" custLinFactNeighborX="15254" custLinFactNeighborY="4806"/>
      <dgm:spPr>
        <a:prstGeom prst="rect">
          <a:avLst/>
        </a:prstGeom>
      </dgm:spPr>
      <dgm:t>
        <a:bodyPr/>
        <a:lstStyle/>
        <a:p>
          <a:endParaRPr lang="en-US"/>
        </a:p>
      </dgm:t>
    </dgm:pt>
    <dgm:pt modelId="{1F61FD5C-7566-494F-B2F0-D0374510F9CD}" type="pres">
      <dgm:prSet presAssocID="{CA074E4D-34F4-4E0A-8FB0-94F01348FA7E}" presName="Name9" presStyleLbl="parChTrans1D2" presStyleIdx="0" presStyleCnt="6"/>
      <dgm:spPr/>
      <dgm:t>
        <a:bodyPr/>
        <a:lstStyle/>
        <a:p>
          <a:endParaRPr lang="en-US"/>
        </a:p>
      </dgm:t>
    </dgm:pt>
    <dgm:pt modelId="{EF5C7E32-F4B8-4409-B2FA-069AA934F804}" type="pres">
      <dgm:prSet presAssocID="{CA074E4D-34F4-4E0A-8FB0-94F01348FA7E}" presName="connTx" presStyleLbl="parChTrans1D2" presStyleIdx="0" presStyleCnt="6"/>
      <dgm:spPr/>
      <dgm:t>
        <a:bodyPr/>
        <a:lstStyle/>
        <a:p>
          <a:endParaRPr lang="en-US"/>
        </a:p>
      </dgm:t>
    </dgm:pt>
    <dgm:pt modelId="{2BFB4CF5-E065-432F-B9E3-74D75BF25CE3}" type="pres">
      <dgm:prSet presAssocID="{265CA689-BDE2-477E-9E86-16A01D70C4AA}" presName="node" presStyleLbl="node1" presStyleIdx="0" presStyleCnt="6" custScaleX="375342" custScaleY="60157" custRadScaleRad="139077" custRadScaleInc="-154683">
        <dgm:presLayoutVars>
          <dgm:bulletEnabled val="1"/>
        </dgm:presLayoutVars>
      </dgm:prSet>
      <dgm:spPr>
        <a:prstGeom prst="rect">
          <a:avLst/>
        </a:prstGeom>
      </dgm:spPr>
      <dgm:t>
        <a:bodyPr/>
        <a:lstStyle/>
        <a:p>
          <a:endParaRPr lang="en-US"/>
        </a:p>
      </dgm:t>
    </dgm:pt>
    <dgm:pt modelId="{C0F57A54-0EB1-4722-93D8-5CD211FF8952}" type="pres">
      <dgm:prSet presAssocID="{3B2EA748-8A74-416B-B1DA-CEF937E4F442}" presName="Name9" presStyleLbl="parChTrans1D2" presStyleIdx="1" presStyleCnt="6"/>
      <dgm:spPr/>
      <dgm:t>
        <a:bodyPr/>
        <a:lstStyle/>
        <a:p>
          <a:endParaRPr lang="en-US"/>
        </a:p>
      </dgm:t>
    </dgm:pt>
    <dgm:pt modelId="{4A93E123-4CA2-4539-AEA8-173A992BBB9D}" type="pres">
      <dgm:prSet presAssocID="{3B2EA748-8A74-416B-B1DA-CEF937E4F442}" presName="connTx" presStyleLbl="parChTrans1D2" presStyleIdx="1" presStyleCnt="6"/>
      <dgm:spPr/>
      <dgm:t>
        <a:bodyPr/>
        <a:lstStyle/>
        <a:p>
          <a:endParaRPr lang="en-US"/>
        </a:p>
      </dgm:t>
    </dgm:pt>
    <dgm:pt modelId="{10717645-5AF5-4CC4-9B32-9C34C238FE63}" type="pres">
      <dgm:prSet presAssocID="{C732D73B-7BE6-44A0-B8C2-1416C9B915B4}" presName="node" presStyleLbl="node1" presStyleIdx="1" presStyleCnt="6" custScaleX="239960" custScaleY="89556" custRadScaleRad="162567" custRadScaleInc="-1365">
        <dgm:presLayoutVars>
          <dgm:bulletEnabled val="1"/>
        </dgm:presLayoutVars>
      </dgm:prSet>
      <dgm:spPr>
        <a:prstGeom prst="rect">
          <a:avLst/>
        </a:prstGeom>
      </dgm:spPr>
      <dgm:t>
        <a:bodyPr/>
        <a:lstStyle/>
        <a:p>
          <a:endParaRPr lang="en-US"/>
        </a:p>
      </dgm:t>
    </dgm:pt>
    <dgm:pt modelId="{250AAD5D-2533-467A-9C2E-7DFED9BF7EDC}" type="pres">
      <dgm:prSet presAssocID="{8F39784C-9C86-4BD5-B5C6-A12C53897D88}" presName="Name9" presStyleLbl="parChTrans1D2" presStyleIdx="2" presStyleCnt="6"/>
      <dgm:spPr/>
      <dgm:t>
        <a:bodyPr/>
        <a:lstStyle/>
        <a:p>
          <a:endParaRPr lang="en-US"/>
        </a:p>
      </dgm:t>
    </dgm:pt>
    <dgm:pt modelId="{63897B65-34A9-4613-A6D2-C01E8FEC582D}" type="pres">
      <dgm:prSet presAssocID="{8F39784C-9C86-4BD5-B5C6-A12C53897D88}" presName="connTx" presStyleLbl="parChTrans1D2" presStyleIdx="2" presStyleCnt="6"/>
      <dgm:spPr/>
      <dgm:t>
        <a:bodyPr/>
        <a:lstStyle/>
        <a:p>
          <a:endParaRPr lang="en-US"/>
        </a:p>
      </dgm:t>
    </dgm:pt>
    <dgm:pt modelId="{0EE3A82A-A038-45CB-82E3-4646619AD355}" type="pres">
      <dgm:prSet presAssocID="{16CF9C85-DC4A-42C3-9D4A-95AD68EC7D1F}" presName="node" presStyleLbl="node1" presStyleIdx="2" presStyleCnt="6" custScaleX="183767" custScaleY="102500" custRadScaleRad="190103" custRadScaleInc="-96292">
        <dgm:presLayoutVars>
          <dgm:bulletEnabled val="1"/>
        </dgm:presLayoutVars>
      </dgm:prSet>
      <dgm:spPr>
        <a:prstGeom prst="rect">
          <a:avLst/>
        </a:prstGeom>
      </dgm:spPr>
      <dgm:t>
        <a:bodyPr/>
        <a:lstStyle/>
        <a:p>
          <a:endParaRPr lang="en-US"/>
        </a:p>
      </dgm:t>
    </dgm:pt>
    <dgm:pt modelId="{BDB4FFA9-4063-4EA1-80F7-BD8342796CCA}" type="pres">
      <dgm:prSet presAssocID="{1CE69CA8-3F96-4810-B5CF-8718C80763A5}" presName="Name9" presStyleLbl="parChTrans1D2" presStyleIdx="3" presStyleCnt="6"/>
      <dgm:spPr/>
      <dgm:t>
        <a:bodyPr/>
        <a:lstStyle/>
        <a:p>
          <a:endParaRPr lang="en-US"/>
        </a:p>
      </dgm:t>
    </dgm:pt>
    <dgm:pt modelId="{2A24F195-6F67-4F77-A201-BB4475D389CC}" type="pres">
      <dgm:prSet presAssocID="{1CE69CA8-3F96-4810-B5CF-8718C80763A5}" presName="connTx" presStyleLbl="parChTrans1D2" presStyleIdx="3" presStyleCnt="6"/>
      <dgm:spPr/>
      <dgm:t>
        <a:bodyPr/>
        <a:lstStyle/>
        <a:p>
          <a:endParaRPr lang="en-US"/>
        </a:p>
      </dgm:t>
    </dgm:pt>
    <dgm:pt modelId="{53618CEF-4E93-45CD-A0F8-F5261CF408A9}" type="pres">
      <dgm:prSet presAssocID="{3890D665-7E99-43AA-8577-64DF15FD34CD}" presName="node" presStyleLbl="node1" presStyleIdx="3" presStyleCnt="6" custScaleX="184979" custScaleY="105352" custRadScaleRad="186081" custRadScaleInc="-195475">
        <dgm:presLayoutVars>
          <dgm:bulletEnabled val="1"/>
        </dgm:presLayoutVars>
      </dgm:prSet>
      <dgm:spPr>
        <a:prstGeom prst="rect">
          <a:avLst/>
        </a:prstGeom>
      </dgm:spPr>
      <dgm:t>
        <a:bodyPr/>
        <a:lstStyle/>
        <a:p>
          <a:endParaRPr lang="en-US"/>
        </a:p>
      </dgm:t>
    </dgm:pt>
    <dgm:pt modelId="{F38ADB73-29B0-4139-9828-AB03285CB669}" type="pres">
      <dgm:prSet presAssocID="{AE0D2978-1CB1-454D-9CE2-29D37A5B5B7A}" presName="Name9" presStyleLbl="parChTrans1D2" presStyleIdx="4" presStyleCnt="6"/>
      <dgm:spPr/>
      <dgm:t>
        <a:bodyPr/>
        <a:lstStyle/>
        <a:p>
          <a:endParaRPr lang="en-US"/>
        </a:p>
      </dgm:t>
    </dgm:pt>
    <dgm:pt modelId="{971B1E8E-E11B-44D0-AC34-1B0E2B576560}" type="pres">
      <dgm:prSet presAssocID="{AE0D2978-1CB1-454D-9CE2-29D37A5B5B7A}" presName="connTx" presStyleLbl="parChTrans1D2" presStyleIdx="4" presStyleCnt="6"/>
      <dgm:spPr/>
      <dgm:t>
        <a:bodyPr/>
        <a:lstStyle/>
        <a:p>
          <a:endParaRPr lang="en-US"/>
        </a:p>
      </dgm:t>
    </dgm:pt>
    <dgm:pt modelId="{EE772176-65FF-49E0-96A7-4B55BBDD21EA}" type="pres">
      <dgm:prSet presAssocID="{59ED8E5C-33B0-44F3-88E0-4A0463FFF3A4}" presName="node" presStyleLbl="node1" presStyleIdx="4" presStyleCnt="6" custScaleX="436376" custScaleY="97331" custRadScaleRad="158234" custRadScaleInc="-30801">
        <dgm:presLayoutVars>
          <dgm:bulletEnabled val="1"/>
        </dgm:presLayoutVars>
      </dgm:prSet>
      <dgm:spPr>
        <a:prstGeom prst="rect">
          <a:avLst/>
        </a:prstGeom>
      </dgm:spPr>
      <dgm:t>
        <a:bodyPr/>
        <a:lstStyle/>
        <a:p>
          <a:endParaRPr lang="en-US"/>
        </a:p>
      </dgm:t>
    </dgm:pt>
    <dgm:pt modelId="{67110A39-5773-49F3-B63E-A3CD8A8F69AE}" type="pres">
      <dgm:prSet presAssocID="{3F633449-DA0B-4025-B95E-29DAD9C3A2DC}" presName="Name9" presStyleLbl="parChTrans1D2" presStyleIdx="5" presStyleCnt="6"/>
      <dgm:spPr/>
      <dgm:t>
        <a:bodyPr/>
        <a:lstStyle/>
        <a:p>
          <a:endParaRPr lang="en-US"/>
        </a:p>
      </dgm:t>
    </dgm:pt>
    <dgm:pt modelId="{091BA620-CEA3-46B8-8E5E-1EFD3A841CF1}" type="pres">
      <dgm:prSet presAssocID="{3F633449-DA0B-4025-B95E-29DAD9C3A2DC}" presName="connTx" presStyleLbl="parChTrans1D2" presStyleIdx="5" presStyleCnt="6"/>
      <dgm:spPr/>
      <dgm:t>
        <a:bodyPr/>
        <a:lstStyle/>
        <a:p>
          <a:endParaRPr lang="en-US"/>
        </a:p>
      </dgm:t>
    </dgm:pt>
    <dgm:pt modelId="{D325D3AD-6088-41E9-990B-5794701F0FB4}" type="pres">
      <dgm:prSet presAssocID="{CDEBA725-DE87-4167-B6EC-0F7ED1938787}" presName="node" presStyleLbl="node1" presStyleIdx="5" presStyleCnt="6" custScaleX="164214" custScaleY="154938" custRadScaleRad="110440" custRadScaleInc="-93674">
        <dgm:presLayoutVars>
          <dgm:bulletEnabled val="1"/>
        </dgm:presLayoutVars>
      </dgm:prSet>
      <dgm:spPr>
        <a:prstGeom prst="rect">
          <a:avLst/>
        </a:prstGeom>
      </dgm:spPr>
      <dgm:t>
        <a:bodyPr/>
        <a:lstStyle/>
        <a:p>
          <a:endParaRPr lang="en-US"/>
        </a:p>
      </dgm:t>
    </dgm:pt>
  </dgm:ptLst>
  <dgm:cxnLst>
    <dgm:cxn modelId="{F895A2D5-901B-449A-9BDF-40F5ACDDA524}" type="presOf" srcId="{47576647-18D8-4235-A40D-5813859AE38E}" destId="{C18AA291-E457-46DA-8BF8-9855F8178307}" srcOrd="0" destOrd="0" presId="urn:microsoft.com/office/officeart/2005/8/layout/radial1"/>
    <dgm:cxn modelId="{87977B84-FAB9-475F-A24A-322E298DE637}" srcId="{A6B2982A-A573-44FA-97C5-7F7A37D159B7}" destId="{C732D73B-7BE6-44A0-B8C2-1416C9B915B4}" srcOrd="1" destOrd="0" parTransId="{3B2EA748-8A74-416B-B1DA-CEF937E4F442}" sibTransId="{0AFDB16E-A230-49D2-83BB-EA50B18094E9}"/>
    <dgm:cxn modelId="{1E6CB55F-ADA0-41E9-8DC9-05803305D3BC}" type="presOf" srcId="{A6B2982A-A573-44FA-97C5-7F7A37D159B7}" destId="{F6801DB3-46C6-40AB-A2C4-577C4D1E97FB}" srcOrd="0" destOrd="0" presId="urn:microsoft.com/office/officeart/2005/8/layout/radial1"/>
    <dgm:cxn modelId="{0ABA4A56-66F7-4AB9-AFF4-579E22931273}" type="presOf" srcId="{8F39784C-9C86-4BD5-B5C6-A12C53897D88}" destId="{250AAD5D-2533-467A-9C2E-7DFED9BF7EDC}" srcOrd="0" destOrd="0" presId="urn:microsoft.com/office/officeart/2005/8/layout/radial1"/>
    <dgm:cxn modelId="{3CD23124-C66A-427D-83E7-E9B2F4022E21}" type="presOf" srcId="{AE0D2978-1CB1-454D-9CE2-29D37A5B5B7A}" destId="{971B1E8E-E11B-44D0-AC34-1B0E2B576560}" srcOrd="1" destOrd="0" presId="urn:microsoft.com/office/officeart/2005/8/layout/radial1"/>
    <dgm:cxn modelId="{DC66F9E7-BEE4-4918-B5C8-4CA97D05C4B5}" srcId="{A6B2982A-A573-44FA-97C5-7F7A37D159B7}" destId="{CDEBA725-DE87-4167-B6EC-0F7ED1938787}" srcOrd="5" destOrd="0" parTransId="{3F633449-DA0B-4025-B95E-29DAD9C3A2DC}" sibTransId="{BB8678F7-252A-462F-BB71-1F1D2665AB46}"/>
    <dgm:cxn modelId="{869135AF-A851-4724-8C23-740B3B887861}" type="presOf" srcId="{265CA689-BDE2-477E-9E86-16A01D70C4AA}" destId="{2BFB4CF5-E065-432F-B9E3-74D75BF25CE3}" srcOrd="0" destOrd="0" presId="urn:microsoft.com/office/officeart/2005/8/layout/radial1"/>
    <dgm:cxn modelId="{52C18A28-E35A-4E3A-B7DF-FC2CB311FFAF}" type="presOf" srcId="{1CE69CA8-3F96-4810-B5CF-8718C80763A5}" destId="{BDB4FFA9-4063-4EA1-80F7-BD8342796CCA}" srcOrd="0" destOrd="0" presId="urn:microsoft.com/office/officeart/2005/8/layout/radial1"/>
    <dgm:cxn modelId="{BB1F3362-35FC-4E7E-A048-88712B41D2B7}" srcId="{A6B2982A-A573-44FA-97C5-7F7A37D159B7}" destId="{3890D665-7E99-43AA-8577-64DF15FD34CD}" srcOrd="3" destOrd="0" parTransId="{1CE69CA8-3F96-4810-B5CF-8718C80763A5}" sibTransId="{48789C72-62D0-40AA-AE87-B4EDACC9C07B}"/>
    <dgm:cxn modelId="{5B5E9158-955C-4973-959F-6A352A04C956}" srcId="{A6B2982A-A573-44FA-97C5-7F7A37D159B7}" destId="{265CA689-BDE2-477E-9E86-16A01D70C4AA}" srcOrd="0" destOrd="0" parTransId="{CA074E4D-34F4-4E0A-8FB0-94F01348FA7E}" sibTransId="{0EAD264D-DACB-4AD3-98CD-295CCBAE817C}"/>
    <dgm:cxn modelId="{B7D97392-026C-4484-9E0B-6F6DE44CC59C}" type="presOf" srcId="{3890D665-7E99-43AA-8577-64DF15FD34CD}" destId="{53618CEF-4E93-45CD-A0F8-F5261CF408A9}" srcOrd="0" destOrd="0" presId="urn:microsoft.com/office/officeart/2005/8/layout/radial1"/>
    <dgm:cxn modelId="{A44CADF2-9B86-4DEA-B9B6-89E366CF6915}" type="presOf" srcId="{3B2EA748-8A74-416B-B1DA-CEF937E4F442}" destId="{C0F57A54-0EB1-4722-93D8-5CD211FF8952}" srcOrd="0" destOrd="0" presId="urn:microsoft.com/office/officeart/2005/8/layout/radial1"/>
    <dgm:cxn modelId="{7ECB8D69-8401-4AE3-AA11-011F0BFCF5DB}" type="presOf" srcId="{AE0D2978-1CB1-454D-9CE2-29D37A5B5B7A}" destId="{F38ADB73-29B0-4139-9828-AB03285CB669}" srcOrd="0" destOrd="0" presId="urn:microsoft.com/office/officeart/2005/8/layout/radial1"/>
    <dgm:cxn modelId="{F2812C2C-5416-4A0C-B46E-ACA583465DF0}" type="presOf" srcId="{3B2EA748-8A74-416B-B1DA-CEF937E4F442}" destId="{4A93E123-4CA2-4539-AEA8-173A992BBB9D}" srcOrd="1" destOrd="0" presId="urn:microsoft.com/office/officeart/2005/8/layout/radial1"/>
    <dgm:cxn modelId="{6DFCA8D4-7B9F-4E70-9702-1E019C92637E}" type="presOf" srcId="{C732D73B-7BE6-44A0-B8C2-1416C9B915B4}" destId="{10717645-5AF5-4CC4-9B32-9C34C238FE63}" srcOrd="0" destOrd="0" presId="urn:microsoft.com/office/officeart/2005/8/layout/radial1"/>
    <dgm:cxn modelId="{531089DA-FCF0-41DE-85F9-25412579B27E}" type="presOf" srcId="{16CF9C85-DC4A-42C3-9D4A-95AD68EC7D1F}" destId="{0EE3A82A-A038-45CB-82E3-4646619AD355}" srcOrd="0" destOrd="0" presId="urn:microsoft.com/office/officeart/2005/8/layout/radial1"/>
    <dgm:cxn modelId="{BC05C7A4-219A-4478-A2EA-8EFE1A45E490}" srcId="{A6B2982A-A573-44FA-97C5-7F7A37D159B7}" destId="{59ED8E5C-33B0-44F3-88E0-4A0463FFF3A4}" srcOrd="4" destOrd="0" parTransId="{AE0D2978-1CB1-454D-9CE2-29D37A5B5B7A}" sibTransId="{372FC46A-846E-4FE1-8E4F-C6C0A9454E61}"/>
    <dgm:cxn modelId="{A225DD88-2F66-4FA0-9544-B69F768A05D4}" type="presOf" srcId="{8F39784C-9C86-4BD5-B5C6-A12C53897D88}" destId="{63897B65-34A9-4613-A6D2-C01E8FEC582D}" srcOrd="1" destOrd="0" presId="urn:microsoft.com/office/officeart/2005/8/layout/radial1"/>
    <dgm:cxn modelId="{946CC425-CD60-4C81-882A-EB48195E30B6}" srcId="{A6B2982A-A573-44FA-97C5-7F7A37D159B7}" destId="{16CF9C85-DC4A-42C3-9D4A-95AD68EC7D1F}" srcOrd="2" destOrd="0" parTransId="{8F39784C-9C86-4BD5-B5C6-A12C53897D88}" sibTransId="{5E852A82-5A2C-4DCB-91CE-88C0AC4847A4}"/>
    <dgm:cxn modelId="{516AC346-3A34-4EC6-ABAB-E7AE47B7EDA1}" type="presOf" srcId="{3F633449-DA0B-4025-B95E-29DAD9C3A2DC}" destId="{091BA620-CEA3-46B8-8E5E-1EFD3A841CF1}" srcOrd="1" destOrd="0" presId="urn:microsoft.com/office/officeart/2005/8/layout/radial1"/>
    <dgm:cxn modelId="{30DF4BBF-70F0-4D59-9327-251ED87FF656}" type="presOf" srcId="{59ED8E5C-33B0-44F3-88E0-4A0463FFF3A4}" destId="{EE772176-65FF-49E0-96A7-4B55BBDD21EA}" srcOrd="0" destOrd="0" presId="urn:microsoft.com/office/officeart/2005/8/layout/radial1"/>
    <dgm:cxn modelId="{977E470A-22AD-46F0-99D8-0E9C7E115143}" type="presOf" srcId="{CDEBA725-DE87-4167-B6EC-0F7ED1938787}" destId="{D325D3AD-6088-41E9-990B-5794701F0FB4}" srcOrd="0" destOrd="0" presId="urn:microsoft.com/office/officeart/2005/8/layout/radial1"/>
    <dgm:cxn modelId="{DC3058C9-A6F5-472E-BBDB-9EAF136A030E}" type="presOf" srcId="{3F633449-DA0B-4025-B95E-29DAD9C3A2DC}" destId="{67110A39-5773-49F3-B63E-A3CD8A8F69AE}" srcOrd="0" destOrd="0" presId="urn:microsoft.com/office/officeart/2005/8/layout/radial1"/>
    <dgm:cxn modelId="{A18237B9-9436-4A1F-B805-EB1DCD211ACE}" type="presOf" srcId="{CA074E4D-34F4-4E0A-8FB0-94F01348FA7E}" destId="{EF5C7E32-F4B8-4409-B2FA-069AA934F804}" srcOrd="1" destOrd="0" presId="urn:microsoft.com/office/officeart/2005/8/layout/radial1"/>
    <dgm:cxn modelId="{1B101F66-5B1B-4464-A069-3D152CA01D6C}" type="presOf" srcId="{CA074E4D-34F4-4E0A-8FB0-94F01348FA7E}" destId="{1F61FD5C-7566-494F-B2F0-D0374510F9CD}" srcOrd="0" destOrd="0" presId="urn:microsoft.com/office/officeart/2005/8/layout/radial1"/>
    <dgm:cxn modelId="{B6520272-E709-46A4-9162-C72BE984B99E}" srcId="{47576647-18D8-4235-A40D-5813859AE38E}" destId="{A6B2982A-A573-44FA-97C5-7F7A37D159B7}" srcOrd="0" destOrd="0" parTransId="{7E2DFF8E-91C7-4EED-A3C1-CABBA7DE705A}" sibTransId="{CF174C51-5722-4FBD-853B-B90863318736}"/>
    <dgm:cxn modelId="{3C4F64D8-4848-4102-9363-D5B3AD9991DB}" type="presOf" srcId="{1CE69CA8-3F96-4810-B5CF-8718C80763A5}" destId="{2A24F195-6F67-4F77-A201-BB4475D389CC}" srcOrd="1" destOrd="0" presId="urn:microsoft.com/office/officeart/2005/8/layout/radial1"/>
    <dgm:cxn modelId="{D7E1D9A3-B78C-4593-A497-B1A754CCD4CF}" type="presParOf" srcId="{C18AA291-E457-46DA-8BF8-9855F8178307}" destId="{F6801DB3-46C6-40AB-A2C4-577C4D1E97FB}" srcOrd="0" destOrd="0" presId="urn:microsoft.com/office/officeart/2005/8/layout/radial1"/>
    <dgm:cxn modelId="{8BBE18CA-227B-4868-8CA3-6AD061BF430C}" type="presParOf" srcId="{C18AA291-E457-46DA-8BF8-9855F8178307}" destId="{1F61FD5C-7566-494F-B2F0-D0374510F9CD}" srcOrd="1" destOrd="0" presId="urn:microsoft.com/office/officeart/2005/8/layout/radial1"/>
    <dgm:cxn modelId="{1A82D48A-64BD-40FA-A995-18FEBA520A70}" type="presParOf" srcId="{1F61FD5C-7566-494F-B2F0-D0374510F9CD}" destId="{EF5C7E32-F4B8-4409-B2FA-069AA934F804}" srcOrd="0" destOrd="0" presId="urn:microsoft.com/office/officeart/2005/8/layout/radial1"/>
    <dgm:cxn modelId="{A39BD5AC-A6F3-4F30-B785-20566731F4DE}" type="presParOf" srcId="{C18AA291-E457-46DA-8BF8-9855F8178307}" destId="{2BFB4CF5-E065-432F-B9E3-74D75BF25CE3}" srcOrd="2" destOrd="0" presId="urn:microsoft.com/office/officeart/2005/8/layout/radial1"/>
    <dgm:cxn modelId="{19DD3123-BFF3-4269-9636-084146E98508}" type="presParOf" srcId="{C18AA291-E457-46DA-8BF8-9855F8178307}" destId="{C0F57A54-0EB1-4722-93D8-5CD211FF8952}" srcOrd="3" destOrd="0" presId="urn:microsoft.com/office/officeart/2005/8/layout/radial1"/>
    <dgm:cxn modelId="{51689A8A-B246-4EDC-AF5B-4039610DB260}" type="presParOf" srcId="{C0F57A54-0EB1-4722-93D8-5CD211FF8952}" destId="{4A93E123-4CA2-4539-AEA8-173A992BBB9D}" srcOrd="0" destOrd="0" presId="urn:microsoft.com/office/officeart/2005/8/layout/radial1"/>
    <dgm:cxn modelId="{B10F7AD9-5667-4F8C-B9F0-2ECCE3A2E418}" type="presParOf" srcId="{C18AA291-E457-46DA-8BF8-9855F8178307}" destId="{10717645-5AF5-4CC4-9B32-9C34C238FE63}" srcOrd="4" destOrd="0" presId="urn:microsoft.com/office/officeart/2005/8/layout/radial1"/>
    <dgm:cxn modelId="{61BDD2DE-5127-46AB-A490-CA2B4C8709E8}" type="presParOf" srcId="{C18AA291-E457-46DA-8BF8-9855F8178307}" destId="{250AAD5D-2533-467A-9C2E-7DFED9BF7EDC}" srcOrd="5" destOrd="0" presId="urn:microsoft.com/office/officeart/2005/8/layout/radial1"/>
    <dgm:cxn modelId="{6F9AFEA4-48BA-4AA0-92B3-A009BA595F2C}" type="presParOf" srcId="{250AAD5D-2533-467A-9C2E-7DFED9BF7EDC}" destId="{63897B65-34A9-4613-A6D2-C01E8FEC582D}" srcOrd="0" destOrd="0" presId="urn:microsoft.com/office/officeart/2005/8/layout/radial1"/>
    <dgm:cxn modelId="{BDA12EBC-57D2-4983-9968-89EB842182F9}" type="presParOf" srcId="{C18AA291-E457-46DA-8BF8-9855F8178307}" destId="{0EE3A82A-A038-45CB-82E3-4646619AD355}" srcOrd="6" destOrd="0" presId="urn:microsoft.com/office/officeart/2005/8/layout/radial1"/>
    <dgm:cxn modelId="{5DF1E47E-6EAA-4B93-A523-9FE9AA873B41}" type="presParOf" srcId="{C18AA291-E457-46DA-8BF8-9855F8178307}" destId="{BDB4FFA9-4063-4EA1-80F7-BD8342796CCA}" srcOrd="7" destOrd="0" presId="urn:microsoft.com/office/officeart/2005/8/layout/radial1"/>
    <dgm:cxn modelId="{A409772D-0C3D-48D0-8788-F40F65E56CFD}" type="presParOf" srcId="{BDB4FFA9-4063-4EA1-80F7-BD8342796CCA}" destId="{2A24F195-6F67-4F77-A201-BB4475D389CC}" srcOrd="0" destOrd="0" presId="urn:microsoft.com/office/officeart/2005/8/layout/radial1"/>
    <dgm:cxn modelId="{12BE8EC0-49CF-4842-BAB4-AEEEC8B32FA1}" type="presParOf" srcId="{C18AA291-E457-46DA-8BF8-9855F8178307}" destId="{53618CEF-4E93-45CD-A0F8-F5261CF408A9}" srcOrd="8" destOrd="0" presId="urn:microsoft.com/office/officeart/2005/8/layout/radial1"/>
    <dgm:cxn modelId="{FFF03568-FC02-4AE1-B15B-5BEE24993DF3}" type="presParOf" srcId="{C18AA291-E457-46DA-8BF8-9855F8178307}" destId="{F38ADB73-29B0-4139-9828-AB03285CB669}" srcOrd="9" destOrd="0" presId="urn:microsoft.com/office/officeart/2005/8/layout/radial1"/>
    <dgm:cxn modelId="{7449E69B-C41E-49FF-98CE-DC8DB505480C}" type="presParOf" srcId="{F38ADB73-29B0-4139-9828-AB03285CB669}" destId="{971B1E8E-E11B-44D0-AC34-1B0E2B576560}" srcOrd="0" destOrd="0" presId="urn:microsoft.com/office/officeart/2005/8/layout/radial1"/>
    <dgm:cxn modelId="{5365CDD1-7E6D-4A44-9104-267E66C975B6}" type="presParOf" srcId="{C18AA291-E457-46DA-8BF8-9855F8178307}" destId="{EE772176-65FF-49E0-96A7-4B55BBDD21EA}" srcOrd="10" destOrd="0" presId="urn:microsoft.com/office/officeart/2005/8/layout/radial1"/>
    <dgm:cxn modelId="{2DA5F414-4971-44A3-A1F4-90831C0CAAFF}" type="presParOf" srcId="{C18AA291-E457-46DA-8BF8-9855F8178307}" destId="{67110A39-5773-49F3-B63E-A3CD8A8F69AE}" srcOrd="11" destOrd="0" presId="urn:microsoft.com/office/officeart/2005/8/layout/radial1"/>
    <dgm:cxn modelId="{DB685288-9674-4950-BC16-BBEA3C9AB3F9}" type="presParOf" srcId="{67110A39-5773-49F3-B63E-A3CD8A8F69AE}" destId="{091BA620-CEA3-46B8-8E5E-1EFD3A841CF1}" srcOrd="0" destOrd="0" presId="urn:microsoft.com/office/officeart/2005/8/layout/radial1"/>
    <dgm:cxn modelId="{76896E08-BF1F-4645-BFE7-0D20E4AFD75D}" type="presParOf" srcId="{C18AA291-E457-46DA-8BF8-9855F8178307}" destId="{D325D3AD-6088-41E9-990B-5794701F0FB4}"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01DB3-46C6-40AB-A2C4-577C4D1E97FB}">
      <dsp:nvSpPr>
        <dsp:cNvPr id="0" name=""/>
        <dsp:cNvSpPr/>
      </dsp:nvSpPr>
      <dsp:spPr>
        <a:xfrm>
          <a:off x="3789636" y="1272453"/>
          <a:ext cx="957094" cy="957094"/>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a:solidFill>
                <a:sysClr val="windowText" lastClr="000000"/>
              </a:solidFill>
              <a:latin typeface="Corbel" panose="020B0503020204020204" pitchFamily="34" charset="0"/>
            </a:rPr>
            <a:t>Ecosystems</a:t>
          </a:r>
        </a:p>
      </dsp:txBody>
      <dsp:txXfrm>
        <a:off x="3789636" y="1272453"/>
        <a:ext cx="957094" cy="957094"/>
      </dsp:txXfrm>
    </dsp:sp>
    <dsp:sp modelId="{1F61FD5C-7566-494F-B2F0-D0374510F9CD}">
      <dsp:nvSpPr>
        <dsp:cNvPr id="0" name=""/>
        <dsp:cNvSpPr/>
      </dsp:nvSpPr>
      <dsp:spPr>
        <a:xfrm rot="13128008">
          <a:off x="2854451" y="1072020"/>
          <a:ext cx="1169855" cy="25201"/>
        </a:xfrm>
        <a:custGeom>
          <a:avLst/>
          <a:gdLst/>
          <a:ahLst/>
          <a:cxnLst/>
          <a:rect l="0" t="0" r="0" b="0"/>
          <a:pathLst>
            <a:path>
              <a:moveTo>
                <a:pt x="0" y="12600"/>
              </a:moveTo>
              <a:lnTo>
                <a:pt x="1169855" y="12600"/>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410132" y="1055374"/>
        <a:ext cx="58492" cy="58492"/>
      </dsp:txXfrm>
    </dsp:sp>
    <dsp:sp modelId="{2BFB4CF5-E065-432F-B9E3-74D75BF25CE3}">
      <dsp:nvSpPr>
        <dsp:cNvPr id="0" name=""/>
        <dsp:cNvSpPr/>
      </dsp:nvSpPr>
      <dsp:spPr>
        <a:xfrm>
          <a:off x="836193" y="147896"/>
          <a:ext cx="3592378" cy="575759"/>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a:solidFill>
                <a:sysClr val="windowText" lastClr="000000"/>
              </a:solidFill>
              <a:latin typeface="Corbel"/>
            </a:rPr>
            <a:t>Many cultures have developed around or nearby to ecosystems. For example indigenous people in the Amazon Rainforest or nomads in the Sahara Desert. The variety of organisms found within them provide food and shelter for many populations </a:t>
          </a:r>
        </a:p>
      </dsp:txBody>
      <dsp:txXfrm>
        <a:off x="836193" y="147896"/>
        <a:ext cx="3592378" cy="575759"/>
      </dsp:txXfrm>
    </dsp:sp>
    <dsp:sp modelId="{C0F57A54-0EB1-4722-93D8-5CD211FF8952}">
      <dsp:nvSpPr>
        <dsp:cNvPr id="0" name=""/>
        <dsp:cNvSpPr/>
      </dsp:nvSpPr>
      <dsp:spPr>
        <a:xfrm rot="19202670">
          <a:off x="4553811" y="1207716"/>
          <a:ext cx="695627" cy="25201"/>
        </a:xfrm>
        <a:custGeom>
          <a:avLst/>
          <a:gdLst/>
          <a:ahLst/>
          <a:cxnLst/>
          <a:rect l="0" t="0" r="0" b="0"/>
          <a:pathLst>
            <a:path>
              <a:moveTo>
                <a:pt x="0" y="12600"/>
              </a:moveTo>
              <a:lnTo>
                <a:pt x="695627" y="12600"/>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884235" y="1202926"/>
        <a:ext cx="34781" cy="34781"/>
      </dsp:txXfrm>
    </dsp:sp>
    <dsp:sp modelId="{10717645-5AF5-4CC4-9B32-9C34C238FE63}">
      <dsp:nvSpPr>
        <dsp:cNvPr id="0" name=""/>
        <dsp:cNvSpPr/>
      </dsp:nvSpPr>
      <dsp:spPr>
        <a:xfrm>
          <a:off x="4487201" y="176906"/>
          <a:ext cx="2296644" cy="857135"/>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a:solidFill>
                <a:schemeClr val="tx1"/>
              </a:solidFill>
              <a:latin typeface="Corbel" panose="020B0503020204020204" pitchFamily="34" charset="0"/>
            </a:rPr>
            <a:t>Ecosystems contain a complex web of biotic and abiotic organisms which are interdependent on each other. A change in the size of one population can affect all other organisms within the ecosystem.  </a:t>
          </a:r>
        </a:p>
      </dsp:txBody>
      <dsp:txXfrm>
        <a:off x="4487201" y="176906"/>
        <a:ext cx="2296644" cy="857135"/>
      </dsp:txXfrm>
    </dsp:sp>
    <dsp:sp modelId="{250AAD5D-2533-467A-9C2E-7DFED9BF7EDC}">
      <dsp:nvSpPr>
        <dsp:cNvPr id="0" name=""/>
        <dsp:cNvSpPr/>
      </dsp:nvSpPr>
      <dsp:spPr>
        <a:xfrm rot="21449800">
          <a:off x="4746115" y="1710208"/>
          <a:ext cx="333770" cy="25201"/>
        </a:xfrm>
        <a:custGeom>
          <a:avLst/>
          <a:gdLst/>
          <a:ahLst/>
          <a:cxnLst/>
          <a:rect l="0" t="0" r="0" b="0"/>
          <a:pathLst>
            <a:path>
              <a:moveTo>
                <a:pt x="0" y="12600"/>
              </a:moveTo>
              <a:lnTo>
                <a:pt x="333770" y="12600"/>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04656" y="1714465"/>
        <a:ext cx="16688" cy="16688"/>
      </dsp:txXfrm>
    </dsp:sp>
    <dsp:sp modelId="{0EE3A82A-A038-45CB-82E3-4646619AD355}">
      <dsp:nvSpPr>
        <dsp:cNvPr id="0" name=""/>
        <dsp:cNvSpPr/>
      </dsp:nvSpPr>
      <dsp:spPr>
        <a:xfrm>
          <a:off x="5077037" y="1186679"/>
          <a:ext cx="1758824" cy="981022"/>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a:solidFill>
                <a:sysClr val="windowText" lastClr="000000"/>
              </a:solidFill>
              <a:latin typeface="Corbel" panose="020B0503020204020204" pitchFamily="34" charset="0"/>
            </a:rPr>
            <a:t>Competition will occur between organisms in an ecosystem when their needs overlap. Animals may compete for food, water and space to live. Plants compete for light, water, minerals and root space. </a:t>
          </a:r>
        </a:p>
      </dsp:txBody>
      <dsp:txXfrm>
        <a:off x="5077037" y="1186679"/>
        <a:ext cx="1758824" cy="981022"/>
      </dsp:txXfrm>
    </dsp:sp>
    <dsp:sp modelId="{BDB4FFA9-4063-4EA1-80F7-BD8342796CCA}">
      <dsp:nvSpPr>
        <dsp:cNvPr id="0" name=""/>
        <dsp:cNvSpPr/>
      </dsp:nvSpPr>
      <dsp:spPr>
        <a:xfrm rot="2051341">
          <a:off x="4597613" y="2223280"/>
          <a:ext cx="768689" cy="25201"/>
        </a:xfrm>
        <a:custGeom>
          <a:avLst/>
          <a:gdLst/>
          <a:ahLst/>
          <a:cxnLst/>
          <a:rect l="0" t="0" r="0" b="0"/>
          <a:pathLst>
            <a:path>
              <a:moveTo>
                <a:pt x="0" y="12600"/>
              </a:moveTo>
              <a:lnTo>
                <a:pt x="768689" y="12600"/>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62740" y="2216663"/>
        <a:ext cx="38434" cy="38434"/>
      </dsp:txXfrm>
    </dsp:sp>
    <dsp:sp modelId="{53618CEF-4E93-45CD-A0F8-F5261CF408A9}">
      <dsp:nvSpPr>
        <dsp:cNvPr id="0" name=""/>
        <dsp:cNvSpPr/>
      </dsp:nvSpPr>
      <dsp:spPr>
        <a:xfrm>
          <a:off x="4983392" y="2334037"/>
          <a:ext cx="1770424" cy="1008318"/>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0" kern="1200" dirty="0">
              <a:solidFill>
                <a:schemeClr val="tx1"/>
              </a:solidFill>
              <a:latin typeface="Corbel" panose="020B0503020204020204" pitchFamily="34" charset="0"/>
            </a:rPr>
            <a:t>The distribution of large-scale ecosystems (biomes) is determined by climate. Latitude, air pressure and wind are important factors that determine the climate of a place </a:t>
          </a:r>
        </a:p>
      </dsp:txBody>
      <dsp:txXfrm>
        <a:off x="4983392" y="2334037"/>
        <a:ext cx="1770424" cy="1008318"/>
      </dsp:txXfrm>
    </dsp:sp>
    <dsp:sp modelId="{F38ADB73-29B0-4139-9828-AB03285CB669}">
      <dsp:nvSpPr>
        <dsp:cNvPr id="0" name=""/>
        <dsp:cNvSpPr/>
      </dsp:nvSpPr>
      <dsp:spPr>
        <a:xfrm rot="8964612">
          <a:off x="3036137" y="2206201"/>
          <a:ext cx="881430" cy="25201"/>
        </a:xfrm>
        <a:custGeom>
          <a:avLst/>
          <a:gdLst/>
          <a:ahLst/>
          <a:cxnLst/>
          <a:rect l="0" t="0" r="0" b="0"/>
          <a:pathLst>
            <a:path>
              <a:moveTo>
                <a:pt x="0" y="12600"/>
              </a:moveTo>
              <a:lnTo>
                <a:pt x="881430" y="12600"/>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454817" y="2196766"/>
        <a:ext cx="44071" cy="44071"/>
      </dsp:txXfrm>
    </dsp:sp>
    <dsp:sp modelId="{EE772176-65FF-49E0-96A7-4B55BBDD21EA}">
      <dsp:nvSpPr>
        <dsp:cNvPr id="0" name=""/>
        <dsp:cNvSpPr/>
      </dsp:nvSpPr>
      <dsp:spPr>
        <a:xfrm>
          <a:off x="272027" y="2413090"/>
          <a:ext cx="4176531" cy="931549"/>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a:solidFill>
                <a:schemeClr val="tx1"/>
              </a:solidFill>
              <a:latin typeface="Corbel" panose="020B0503020204020204" pitchFamily="34" charset="0"/>
            </a:rPr>
            <a:t>In lower latitudes (like the tropics) temperatures are higher, in higher latitudes like polar regions temperatures are lower as solar radiation spread over a wider distance. Low pressure areas are created when air rises, these areas are associated with cloud and precipitation. Tropical rainforests are found in low pressure areas. High pressure areas are created when air sinks, they have dry and warm weather. Deserts tend to be found in high pressure areas. </a:t>
          </a:r>
        </a:p>
      </dsp:txBody>
      <dsp:txXfrm>
        <a:off x="272027" y="2413090"/>
        <a:ext cx="4176531" cy="931549"/>
      </dsp:txXfrm>
    </dsp:sp>
    <dsp:sp modelId="{67110A39-5773-49F3-B63E-A3CD8A8F69AE}">
      <dsp:nvSpPr>
        <dsp:cNvPr id="0" name=""/>
        <dsp:cNvSpPr/>
      </dsp:nvSpPr>
      <dsp:spPr>
        <a:xfrm rot="11122830">
          <a:off x="3292880" y="1670085"/>
          <a:ext cx="499965" cy="25201"/>
        </a:xfrm>
        <a:custGeom>
          <a:avLst/>
          <a:gdLst/>
          <a:ahLst/>
          <a:cxnLst/>
          <a:rect l="0" t="0" r="0" b="0"/>
          <a:pathLst>
            <a:path>
              <a:moveTo>
                <a:pt x="0" y="12600"/>
              </a:moveTo>
              <a:lnTo>
                <a:pt x="499965" y="12600"/>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530364" y="1670187"/>
        <a:ext cx="24998" cy="24998"/>
      </dsp:txXfrm>
    </dsp:sp>
    <dsp:sp modelId="{D325D3AD-6088-41E9-990B-5794701F0FB4}">
      <dsp:nvSpPr>
        <dsp:cNvPr id="0" name=""/>
        <dsp:cNvSpPr/>
      </dsp:nvSpPr>
      <dsp:spPr>
        <a:xfrm>
          <a:off x="1726184" y="844145"/>
          <a:ext cx="1571683" cy="1482903"/>
        </a:xfrm>
        <a:prstGeom prst="rect">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b="0" kern="1200" dirty="0">
              <a:solidFill>
                <a:schemeClr val="tx1"/>
              </a:solidFill>
              <a:latin typeface="Corbel" panose="020B0503020204020204" pitchFamily="34" charset="0"/>
            </a:rPr>
            <a:t>As human populations have grown we have started to overtake many ecosystems. In the Amazon thousands of acres of land has been cleared for farmland, housing and industry. In the UK more than half of all woods that are more than 400 years old have been lost in the last 80 years. </a:t>
          </a:r>
        </a:p>
      </dsp:txBody>
      <dsp:txXfrm>
        <a:off x="1726184" y="844145"/>
        <a:ext cx="1571683" cy="1482903"/>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11753E-69C8-4BCE-86E4-047926E83E6C}"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AA4018-46E5-480F-89A0-4C770688E438}" type="slidenum">
              <a:rPr lang="en-GB" smtClean="0"/>
              <a:t>‹#›</a:t>
            </a:fld>
            <a:endParaRPr lang="en-GB"/>
          </a:p>
        </p:txBody>
      </p:sp>
    </p:spTree>
    <p:extLst>
      <p:ext uri="{BB962C8B-B14F-4D97-AF65-F5344CB8AC3E}">
        <p14:creationId xmlns:p14="http://schemas.microsoft.com/office/powerpoint/2010/main" val="2296667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1753E-69C8-4BCE-86E4-047926E83E6C}"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AA4018-46E5-480F-89A0-4C770688E438}" type="slidenum">
              <a:rPr lang="en-GB" smtClean="0"/>
              <a:t>‹#›</a:t>
            </a:fld>
            <a:endParaRPr lang="en-GB"/>
          </a:p>
        </p:txBody>
      </p:sp>
    </p:spTree>
    <p:extLst>
      <p:ext uri="{BB962C8B-B14F-4D97-AF65-F5344CB8AC3E}">
        <p14:creationId xmlns:p14="http://schemas.microsoft.com/office/powerpoint/2010/main" val="1945780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1753E-69C8-4BCE-86E4-047926E83E6C}"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AA4018-46E5-480F-89A0-4C770688E438}" type="slidenum">
              <a:rPr lang="en-GB" smtClean="0"/>
              <a:t>‹#›</a:t>
            </a:fld>
            <a:endParaRPr lang="en-GB"/>
          </a:p>
        </p:txBody>
      </p:sp>
    </p:spTree>
    <p:extLst>
      <p:ext uri="{BB962C8B-B14F-4D97-AF65-F5344CB8AC3E}">
        <p14:creationId xmlns:p14="http://schemas.microsoft.com/office/powerpoint/2010/main" val="3151974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1753E-69C8-4BCE-86E4-047926E83E6C}"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AA4018-46E5-480F-89A0-4C770688E438}" type="slidenum">
              <a:rPr lang="en-GB" smtClean="0"/>
              <a:t>‹#›</a:t>
            </a:fld>
            <a:endParaRPr lang="en-GB"/>
          </a:p>
        </p:txBody>
      </p:sp>
    </p:spTree>
    <p:extLst>
      <p:ext uri="{BB962C8B-B14F-4D97-AF65-F5344CB8AC3E}">
        <p14:creationId xmlns:p14="http://schemas.microsoft.com/office/powerpoint/2010/main" val="4014833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11753E-69C8-4BCE-86E4-047926E83E6C}"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AA4018-46E5-480F-89A0-4C770688E438}" type="slidenum">
              <a:rPr lang="en-GB" smtClean="0"/>
              <a:t>‹#›</a:t>
            </a:fld>
            <a:endParaRPr lang="en-GB"/>
          </a:p>
        </p:txBody>
      </p:sp>
    </p:spTree>
    <p:extLst>
      <p:ext uri="{BB962C8B-B14F-4D97-AF65-F5344CB8AC3E}">
        <p14:creationId xmlns:p14="http://schemas.microsoft.com/office/powerpoint/2010/main" val="1415056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11753E-69C8-4BCE-86E4-047926E83E6C}"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AA4018-46E5-480F-89A0-4C770688E438}" type="slidenum">
              <a:rPr lang="en-GB" smtClean="0"/>
              <a:t>‹#›</a:t>
            </a:fld>
            <a:endParaRPr lang="en-GB"/>
          </a:p>
        </p:txBody>
      </p:sp>
    </p:spTree>
    <p:extLst>
      <p:ext uri="{BB962C8B-B14F-4D97-AF65-F5344CB8AC3E}">
        <p14:creationId xmlns:p14="http://schemas.microsoft.com/office/powerpoint/2010/main" val="39912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11753E-69C8-4BCE-86E4-047926E83E6C}" type="datetimeFigureOut">
              <a:rPr lang="en-GB" smtClean="0"/>
              <a:t>22/06/2020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AA4018-46E5-480F-89A0-4C770688E438}" type="slidenum">
              <a:rPr lang="en-GB" smtClean="0"/>
              <a:t>‹#›</a:t>
            </a:fld>
            <a:endParaRPr lang="en-GB"/>
          </a:p>
        </p:txBody>
      </p:sp>
    </p:spTree>
    <p:extLst>
      <p:ext uri="{BB962C8B-B14F-4D97-AF65-F5344CB8AC3E}">
        <p14:creationId xmlns:p14="http://schemas.microsoft.com/office/powerpoint/2010/main" val="385470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11753E-69C8-4BCE-86E4-047926E83E6C}" type="datetimeFigureOut">
              <a:rPr lang="en-GB" smtClean="0"/>
              <a:t>22/06/2020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AA4018-46E5-480F-89A0-4C770688E438}" type="slidenum">
              <a:rPr lang="en-GB" smtClean="0"/>
              <a:t>‹#›</a:t>
            </a:fld>
            <a:endParaRPr lang="en-GB"/>
          </a:p>
        </p:txBody>
      </p:sp>
    </p:spTree>
    <p:extLst>
      <p:ext uri="{BB962C8B-B14F-4D97-AF65-F5344CB8AC3E}">
        <p14:creationId xmlns:p14="http://schemas.microsoft.com/office/powerpoint/2010/main" val="212397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1753E-69C8-4BCE-86E4-047926E83E6C}" type="datetimeFigureOut">
              <a:rPr lang="en-GB" smtClean="0"/>
              <a:t>22/06/2020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AA4018-46E5-480F-89A0-4C770688E438}" type="slidenum">
              <a:rPr lang="en-GB" smtClean="0"/>
              <a:t>‹#›</a:t>
            </a:fld>
            <a:endParaRPr lang="en-GB"/>
          </a:p>
        </p:txBody>
      </p:sp>
    </p:spTree>
    <p:extLst>
      <p:ext uri="{BB962C8B-B14F-4D97-AF65-F5344CB8AC3E}">
        <p14:creationId xmlns:p14="http://schemas.microsoft.com/office/powerpoint/2010/main" val="927317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911753E-69C8-4BCE-86E4-047926E83E6C}"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AA4018-46E5-480F-89A0-4C770688E438}" type="slidenum">
              <a:rPr lang="en-GB" smtClean="0"/>
              <a:t>‹#›</a:t>
            </a:fld>
            <a:endParaRPr lang="en-GB"/>
          </a:p>
        </p:txBody>
      </p:sp>
    </p:spTree>
    <p:extLst>
      <p:ext uri="{BB962C8B-B14F-4D97-AF65-F5344CB8AC3E}">
        <p14:creationId xmlns:p14="http://schemas.microsoft.com/office/powerpoint/2010/main" val="2167824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911753E-69C8-4BCE-86E4-047926E83E6C}"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AA4018-46E5-480F-89A0-4C770688E438}" type="slidenum">
              <a:rPr lang="en-GB" smtClean="0"/>
              <a:t>‹#›</a:t>
            </a:fld>
            <a:endParaRPr lang="en-GB"/>
          </a:p>
        </p:txBody>
      </p:sp>
    </p:spTree>
    <p:extLst>
      <p:ext uri="{BB962C8B-B14F-4D97-AF65-F5344CB8AC3E}">
        <p14:creationId xmlns:p14="http://schemas.microsoft.com/office/powerpoint/2010/main" val="9037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911753E-69C8-4BCE-86E4-047926E83E6C}" type="datetimeFigureOut">
              <a:rPr lang="en-GB" smtClean="0"/>
              <a:t>22/06/2020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EAA4018-46E5-480F-89A0-4C770688E438}" type="slidenum">
              <a:rPr lang="en-GB" smtClean="0"/>
              <a:t>‹#›</a:t>
            </a:fld>
            <a:endParaRPr lang="en-GB"/>
          </a:p>
        </p:txBody>
      </p:sp>
    </p:spTree>
    <p:extLst>
      <p:ext uri="{BB962C8B-B14F-4D97-AF65-F5344CB8AC3E}">
        <p14:creationId xmlns:p14="http://schemas.microsoft.com/office/powerpoint/2010/main" val="99007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2"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4.png"/><Relationship Id="rId5" Type="http://schemas.openxmlformats.org/officeDocument/2006/relationships/diagramColors" Target="../diagrams/colors1.xml"/><Relationship Id="rId10" Type="http://schemas.openxmlformats.org/officeDocument/2006/relationships/image" Target="../media/image3.png"/><Relationship Id="rId4" Type="http://schemas.openxmlformats.org/officeDocument/2006/relationships/diagramQuickStyle" Target="../diagrams/quickStyle1.xml"/><Relationship Id="rId9" Type="http://schemas.openxmlformats.org/officeDocument/2006/relationships/image" Target="../media/image2.pn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444"/>
            <a:ext cx="6860672" cy="456753"/>
          </a:xfrm>
          <a:prstGeom prst="rect">
            <a:avLst/>
          </a:prstGeom>
          <a:solidFill>
            <a:schemeClr val="accent1">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742818" y="-59931"/>
            <a:ext cx="4702017" cy="53847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b="1" dirty="0">
                <a:solidFill>
                  <a:sysClr val="windowText" lastClr="000000"/>
                </a:solidFill>
                <a:latin typeface="Corbel" panose="020B0503020204020204" pitchFamily="34" charset="0"/>
              </a:rPr>
              <a:t>Ecosystems Knowledge Organiser </a:t>
            </a:r>
          </a:p>
        </p:txBody>
      </p:sp>
      <p:graphicFrame>
        <p:nvGraphicFramePr>
          <p:cNvPr id="7" name="Table 6"/>
          <p:cNvGraphicFramePr>
            <a:graphicFrameLocks noGrp="1"/>
          </p:cNvGraphicFramePr>
          <p:nvPr>
            <p:extLst>
              <p:ext uri="{D42A27DB-BD31-4B8C-83A1-F6EECF244321}">
                <p14:modId xmlns:p14="http://schemas.microsoft.com/office/powerpoint/2010/main" val="2284959560"/>
              </p:ext>
            </p:extLst>
          </p:nvPr>
        </p:nvGraphicFramePr>
        <p:xfrm>
          <a:off x="0" y="731475"/>
          <a:ext cx="6852681" cy="3688080"/>
        </p:xfrm>
        <a:graphic>
          <a:graphicData uri="http://schemas.openxmlformats.org/drawingml/2006/table">
            <a:tbl>
              <a:tblPr firstRow="1" bandRow="1">
                <a:tableStyleId>{5940675A-B579-460E-94D1-54222C63F5DA}</a:tableStyleId>
              </a:tblPr>
              <a:tblGrid>
                <a:gridCol w="210473">
                  <a:extLst>
                    <a:ext uri="{9D8B030D-6E8A-4147-A177-3AD203B41FA5}">
                      <a16:colId xmlns:a16="http://schemas.microsoft.com/office/drawing/2014/main" val="2729327356"/>
                    </a:ext>
                  </a:extLst>
                </a:gridCol>
                <a:gridCol w="1195707">
                  <a:extLst>
                    <a:ext uri="{9D8B030D-6E8A-4147-A177-3AD203B41FA5}">
                      <a16:colId xmlns:a16="http://schemas.microsoft.com/office/drawing/2014/main" val="896310223"/>
                    </a:ext>
                  </a:extLst>
                </a:gridCol>
                <a:gridCol w="5446501">
                  <a:extLst>
                    <a:ext uri="{9D8B030D-6E8A-4147-A177-3AD203B41FA5}">
                      <a16:colId xmlns:a16="http://schemas.microsoft.com/office/drawing/2014/main" val="3685036849"/>
                    </a:ext>
                  </a:extLst>
                </a:gridCol>
              </a:tblGrid>
              <a:tr h="190717">
                <a:tc rowSpan="12">
                  <a:txBody>
                    <a:bodyPr/>
                    <a:lstStyle/>
                    <a:p>
                      <a:pPr algn="r"/>
                      <a:r>
                        <a:rPr lang="en-GB" sz="1000" b="1" dirty="0">
                          <a:latin typeface="Corbel" panose="020B0503020204020204" pitchFamily="34" charset="0"/>
                        </a:rPr>
                        <a:t>Key</a:t>
                      </a:r>
                      <a:r>
                        <a:rPr lang="en-GB" sz="1000" b="1" baseline="0" dirty="0">
                          <a:latin typeface="Corbel" panose="020B0503020204020204" pitchFamily="34" charset="0"/>
                        </a:rPr>
                        <a:t> terms and definitions </a:t>
                      </a: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dirty="0">
                          <a:latin typeface="Corbel" panose="020B0503020204020204" pitchFamily="34" charset="0"/>
                        </a:rPr>
                        <a:t>Ecosystem </a:t>
                      </a:r>
                    </a:p>
                  </a:txBody>
                  <a:tcPr/>
                </a:tc>
                <a:tc>
                  <a:txBody>
                    <a:bodyPr/>
                    <a:lstStyle/>
                    <a:p>
                      <a:pPr algn="just"/>
                      <a:r>
                        <a:rPr lang="en-GB" sz="1000" dirty="0">
                          <a:latin typeface="Corbel" panose="020B0503020204020204" pitchFamily="34" charset="0"/>
                        </a:rPr>
                        <a:t>A community</a:t>
                      </a:r>
                      <a:r>
                        <a:rPr lang="en-GB" sz="1000" baseline="0" dirty="0">
                          <a:latin typeface="Corbel" panose="020B0503020204020204" pitchFamily="34" charset="0"/>
                        </a:rPr>
                        <a:t> of biotic and abiotic organisms </a:t>
                      </a:r>
                      <a:endParaRPr lang="en-GB" sz="1000" dirty="0">
                        <a:latin typeface="Corbel" panose="020B0503020204020204" pitchFamily="34" charset="0"/>
                      </a:endParaRPr>
                    </a:p>
                  </a:txBody>
                  <a:tcPr/>
                </a:tc>
                <a:extLst>
                  <a:ext uri="{0D108BD9-81ED-4DB2-BD59-A6C34878D82A}">
                    <a16:rowId xmlns:a16="http://schemas.microsoft.com/office/drawing/2014/main" val="1824191954"/>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Biome</a:t>
                      </a:r>
                    </a:p>
                  </a:txBody>
                  <a:tcPr/>
                </a:tc>
                <a:tc>
                  <a:txBody>
                    <a:bodyPr/>
                    <a:lstStyle/>
                    <a:p>
                      <a:pPr algn="just"/>
                      <a:r>
                        <a:rPr lang="en-GB" sz="1000" dirty="0">
                          <a:latin typeface="Corbel" panose="020B0503020204020204" pitchFamily="34" charset="0"/>
                        </a:rPr>
                        <a:t>A large scale ecosystem</a:t>
                      </a:r>
                    </a:p>
                  </a:txBody>
                  <a:tcPr/>
                </a:tc>
                <a:extLst>
                  <a:ext uri="{0D108BD9-81ED-4DB2-BD59-A6C34878D82A}">
                    <a16:rowId xmlns:a16="http://schemas.microsoft.com/office/drawing/2014/main" val="2663493814"/>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Abiotic</a:t>
                      </a:r>
                    </a:p>
                  </a:txBody>
                  <a:tcPr/>
                </a:tc>
                <a:tc>
                  <a:txBody>
                    <a:bodyPr/>
                    <a:lstStyle/>
                    <a:p>
                      <a:pPr algn="just"/>
                      <a:r>
                        <a:rPr lang="en-GB" sz="1000" dirty="0">
                          <a:latin typeface="Corbel" panose="020B0503020204020204" pitchFamily="34" charset="0"/>
                        </a:rPr>
                        <a:t>Non-living</a:t>
                      </a:r>
                      <a:r>
                        <a:rPr lang="en-GB" sz="1000" baseline="0" dirty="0">
                          <a:latin typeface="Corbel" panose="020B0503020204020204" pitchFamily="34" charset="0"/>
                        </a:rPr>
                        <a:t> components of an ecosystem</a:t>
                      </a:r>
                      <a:endParaRPr lang="en-GB" sz="1000" dirty="0">
                        <a:latin typeface="Corbel" panose="020B0503020204020204" pitchFamily="34" charset="0"/>
                      </a:endParaRPr>
                    </a:p>
                  </a:txBody>
                  <a:tcPr/>
                </a:tc>
                <a:extLst>
                  <a:ext uri="{0D108BD9-81ED-4DB2-BD59-A6C34878D82A}">
                    <a16:rowId xmlns:a16="http://schemas.microsoft.com/office/drawing/2014/main" val="3758669856"/>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Biotic</a:t>
                      </a:r>
                    </a:p>
                  </a:txBody>
                  <a:tcPr/>
                </a:tc>
                <a:tc>
                  <a:txBody>
                    <a:bodyPr/>
                    <a:lstStyle/>
                    <a:p>
                      <a:pPr algn="just"/>
                      <a:r>
                        <a:rPr lang="en-GB" sz="1000" dirty="0">
                          <a:latin typeface="Corbel" panose="020B0503020204020204" pitchFamily="34" charset="0"/>
                        </a:rPr>
                        <a:t>Living components</a:t>
                      </a:r>
                      <a:r>
                        <a:rPr lang="en-GB" sz="1000" baseline="0" dirty="0">
                          <a:latin typeface="Corbel" panose="020B0503020204020204" pitchFamily="34" charset="0"/>
                        </a:rPr>
                        <a:t> of an ecosystem </a:t>
                      </a:r>
                      <a:endParaRPr lang="en-GB" sz="1000" dirty="0">
                        <a:latin typeface="Corbel" panose="020B0503020204020204" pitchFamily="34" charset="0"/>
                      </a:endParaRPr>
                    </a:p>
                  </a:txBody>
                  <a:tcPr/>
                </a:tc>
                <a:extLst>
                  <a:ext uri="{0D108BD9-81ED-4DB2-BD59-A6C34878D82A}">
                    <a16:rowId xmlns:a16="http://schemas.microsoft.com/office/drawing/2014/main" val="2039221583"/>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Biodiversity </a:t>
                      </a:r>
                    </a:p>
                  </a:txBody>
                  <a:tcPr/>
                </a:tc>
                <a:tc>
                  <a:txBody>
                    <a:bodyPr/>
                    <a:lstStyle/>
                    <a:p>
                      <a:pPr algn="just"/>
                      <a:r>
                        <a:rPr lang="en-GB" sz="1000" dirty="0">
                          <a:latin typeface="Corbel" panose="020B0503020204020204" pitchFamily="34" charset="0"/>
                        </a:rPr>
                        <a:t>The number and variety of species in a location </a:t>
                      </a:r>
                    </a:p>
                  </a:txBody>
                  <a:tcPr/>
                </a:tc>
                <a:extLst>
                  <a:ext uri="{0D108BD9-81ED-4DB2-BD59-A6C34878D82A}">
                    <a16:rowId xmlns:a16="http://schemas.microsoft.com/office/drawing/2014/main" val="3457769865"/>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Biomass</a:t>
                      </a:r>
                    </a:p>
                  </a:txBody>
                  <a:tcPr/>
                </a:tc>
                <a:tc>
                  <a:txBody>
                    <a:bodyPr/>
                    <a:lstStyle/>
                    <a:p>
                      <a:pPr algn="just"/>
                      <a:r>
                        <a:rPr lang="en-GB" sz="1000" dirty="0">
                          <a:latin typeface="Corbel" panose="020B0503020204020204" pitchFamily="34" charset="0"/>
                        </a:rPr>
                        <a:t>The</a:t>
                      </a:r>
                      <a:r>
                        <a:rPr lang="en-GB" sz="1000" baseline="0" dirty="0">
                          <a:latin typeface="Corbel" panose="020B0503020204020204" pitchFamily="34" charset="0"/>
                        </a:rPr>
                        <a:t> total amount of organic material both above and below the ground and in water </a:t>
                      </a:r>
                      <a:endParaRPr lang="en-GB" sz="1000" dirty="0">
                        <a:latin typeface="Corbel" panose="020B0503020204020204" pitchFamily="34" charset="0"/>
                      </a:endParaRPr>
                    </a:p>
                  </a:txBody>
                  <a:tcPr/>
                </a:tc>
                <a:extLst>
                  <a:ext uri="{0D108BD9-81ED-4DB2-BD59-A6C34878D82A}">
                    <a16:rowId xmlns:a16="http://schemas.microsoft.com/office/drawing/2014/main" val="4032011979"/>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Biosphere</a:t>
                      </a:r>
                    </a:p>
                  </a:txBody>
                  <a:tcPr/>
                </a:tc>
                <a:tc>
                  <a:txBody>
                    <a:bodyPr/>
                    <a:lstStyle/>
                    <a:p>
                      <a:pPr algn="just"/>
                      <a:r>
                        <a:rPr lang="en-GB" sz="1000" dirty="0">
                          <a:latin typeface="Corbel" panose="020B0503020204020204" pitchFamily="34" charset="0"/>
                        </a:rPr>
                        <a:t>The regions of the surface and atmosphere of Earth</a:t>
                      </a:r>
                      <a:r>
                        <a:rPr lang="en-GB" sz="1000" baseline="0" dirty="0">
                          <a:latin typeface="Corbel" panose="020B0503020204020204" pitchFamily="34" charset="0"/>
                        </a:rPr>
                        <a:t> that are occupied by living organisms</a:t>
                      </a:r>
                      <a:endParaRPr lang="en-GB" sz="1000" dirty="0">
                        <a:latin typeface="Corbel" panose="020B0503020204020204" pitchFamily="34" charset="0"/>
                      </a:endParaRPr>
                    </a:p>
                  </a:txBody>
                  <a:tcPr/>
                </a:tc>
                <a:extLst>
                  <a:ext uri="{0D108BD9-81ED-4DB2-BD59-A6C34878D82A}">
                    <a16:rowId xmlns:a16="http://schemas.microsoft.com/office/drawing/2014/main" val="4237433632"/>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Conservation</a:t>
                      </a:r>
                    </a:p>
                  </a:txBody>
                  <a:tcPr/>
                </a:tc>
                <a:tc>
                  <a:txBody>
                    <a:bodyPr/>
                    <a:lstStyle/>
                    <a:p>
                      <a:pPr algn="just"/>
                      <a:r>
                        <a:rPr lang="en-GB" sz="1000" dirty="0">
                          <a:latin typeface="Corbel" panose="020B0503020204020204" pitchFamily="34" charset="0"/>
                        </a:rPr>
                        <a:t>The protection</a:t>
                      </a:r>
                      <a:r>
                        <a:rPr lang="en-GB" sz="1000" baseline="0" dirty="0">
                          <a:latin typeface="Corbel" panose="020B0503020204020204" pitchFamily="34" charset="0"/>
                        </a:rPr>
                        <a:t> of aspects of the environment for the future benefit of people </a:t>
                      </a:r>
                      <a:endParaRPr lang="en-GB" sz="1000" dirty="0">
                        <a:latin typeface="Corbel" panose="020B0503020204020204" pitchFamily="34" charset="0"/>
                      </a:endParaRPr>
                    </a:p>
                  </a:txBody>
                  <a:tcPr/>
                </a:tc>
                <a:extLst>
                  <a:ext uri="{0D108BD9-81ED-4DB2-BD59-A6C34878D82A}">
                    <a16:rowId xmlns:a16="http://schemas.microsoft.com/office/drawing/2014/main" val="2013932060"/>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panose="020B0503020204020204" pitchFamily="34" charset="0"/>
                        </a:rPr>
                        <a:t>Sustainability </a:t>
                      </a:r>
                    </a:p>
                  </a:txBody>
                  <a:tcPr/>
                </a:tc>
                <a:tc>
                  <a:txBody>
                    <a:bodyPr/>
                    <a:lstStyle/>
                    <a:p>
                      <a:pPr algn="just"/>
                      <a:r>
                        <a:rPr lang="en-GB" sz="1000" dirty="0">
                          <a:latin typeface="Corbel" panose="020B0503020204020204" pitchFamily="34" charset="0"/>
                        </a:rPr>
                        <a:t>Actions that meet the needs</a:t>
                      </a:r>
                      <a:r>
                        <a:rPr lang="en-GB" sz="1000" baseline="0" dirty="0">
                          <a:latin typeface="Corbel" panose="020B0503020204020204" pitchFamily="34" charset="0"/>
                        </a:rPr>
                        <a:t> of the present without reducing the ability of future generations to meet their own needs</a:t>
                      </a:r>
                      <a:endParaRPr lang="en-GB" sz="1000" dirty="0">
                        <a:latin typeface="Corbel" panose="020B0503020204020204" pitchFamily="34" charset="0"/>
                      </a:endParaRPr>
                    </a:p>
                  </a:txBody>
                  <a:tcPr/>
                </a:tc>
                <a:extLst>
                  <a:ext uri="{0D108BD9-81ED-4DB2-BD59-A6C34878D82A}">
                    <a16:rowId xmlns:a16="http://schemas.microsoft.com/office/drawing/2014/main" val="1451271524"/>
                  </a:ext>
                </a:extLst>
              </a:tr>
              <a:tr h="190717">
                <a:tc vMerge="1">
                  <a:txBody>
                    <a:bodyPr/>
                    <a:lstStyle/>
                    <a:p>
                      <a:endParaRPr lang="en-GB" sz="1000" dirty="0">
                        <a:latin typeface="Corbel" panose="020B0503020204020204" pitchFamily="34" charset="0"/>
                      </a:endParaRPr>
                    </a:p>
                  </a:txBody>
                  <a:tcPr/>
                </a:tc>
                <a:tc>
                  <a:txBody>
                    <a:bodyPr/>
                    <a:lstStyle/>
                    <a:p>
                      <a:r>
                        <a:rPr lang="en-GB" sz="1000" dirty="0">
                          <a:latin typeface="Corbel"/>
                        </a:rPr>
                        <a:t>Tropical Rainforest </a:t>
                      </a:r>
                    </a:p>
                  </a:txBody>
                  <a:tcPr/>
                </a:tc>
                <a:tc>
                  <a:txBody>
                    <a:bodyPr/>
                    <a:lstStyle/>
                    <a:p>
                      <a:pPr algn="just"/>
                      <a:r>
                        <a:rPr lang="en-GB" sz="1000" dirty="0">
                          <a:latin typeface="Corbel"/>
                        </a:rPr>
                        <a:t>A forest found between the Tropic of Cancer and Tropic of Capricorn where there is no dry season. Annual precipitation is around 2,000mm and they have an average temperature of around 28°C. </a:t>
                      </a:r>
                      <a:endParaRPr lang="en-GB" sz="1000" dirty="0">
                        <a:latin typeface="Corbel" panose="020B0503020204020204" pitchFamily="34" charset="0"/>
                      </a:endParaRPr>
                    </a:p>
                  </a:txBody>
                  <a:tcPr/>
                </a:tc>
                <a:extLst>
                  <a:ext uri="{0D108BD9-81ED-4DB2-BD59-A6C34878D82A}">
                    <a16:rowId xmlns:a16="http://schemas.microsoft.com/office/drawing/2014/main" val="696573233"/>
                  </a:ext>
                </a:extLst>
              </a:tr>
              <a:tr h="190716">
                <a:tc vMerge="1">
                  <a:txBody>
                    <a:bodyPr/>
                    <a:lstStyle/>
                    <a:p>
                      <a:endParaRPr lang="en-US"/>
                    </a:p>
                  </a:txBody>
                  <a:tcPr vert="vert270" anchor="ctr">
                    <a:solidFill>
                      <a:schemeClr val="accent6">
                        <a:lumMod val="40000"/>
                        <a:lumOff val="60000"/>
                      </a:schemeClr>
                    </a:solidFill>
                  </a:tcPr>
                </a:tc>
                <a:tc>
                  <a:txBody>
                    <a:bodyPr/>
                    <a:lstStyle/>
                    <a:p>
                      <a:pPr lvl="0">
                        <a:buNone/>
                      </a:pPr>
                      <a:r>
                        <a:rPr lang="en-GB" sz="1000" dirty="0">
                          <a:latin typeface="Corbel"/>
                        </a:rPr>
                        <a:t>Hot Desert</a:t>
                      </a:r>
                    </a:p>
                  </a:txBody>
                  <a:tcPr/>
                </a:tc>
                <a:tc>
                  <a:txBody>
                    <a:bodyPr/>
                    <a:lstStyle/>
                    <a:p>
                      <a:pPr lvl="0" algn="just">
                        <a:buNone/>
                      </a:pPr>
                      <a:r>
                        <a:rPr lang="en-GB" sz="1000" dirty="0">
                          <a:latin typeface="Corbel"/>
                        </a:rPr>
                        <a:t>Found between 15° and 30° north and south of the equator where air is descending. Day time temperatures can exceed 40</a:t>
                      </a:r>
                      <a:r>
                        <a:rPr lang="en-US" sz="1000" dirty="0">
                          <a:latin typeface="Corbel"/>
                        </a:rPr>
                        <a:t>°C with nighttime temperatures as low as 0°C. Annual precipitation is as little as 250mm per year. </a:t>
                      </a:r>
                    </a:p>
                  </a:txBody>
                  <a:tcPr/>
                </a:tc>
                <a:extLst>
                  <a:ext uri="{0D108BD9-81ED-4DB2-BD59-A6C34878D82A}">
                    <a16:rowId xmlns:a16="http://schemas.microsoft.com/office/drawing/2014/main" val="1479946363"/>
                  </a:ext>
                </a:extLst>
              </a:tr>
              <a:tr h="190716">
                <a:tc vMerge="1">
                  <a:txBody>
                    <a:bodyPr/>
                    <a:lstStyle/>
                    <a:p>
                      <a:endParaRPr lang="en-US"/>
                    </a:p>
                  </a:txBody>
                  <a:tcPr vert="vert270" anchor="ctr">
                    <a:solidFill>
                      <a:schemeClr val="accent6">
                        <a:lumMod val="40000"/>
                        <a:lumOff val="60000"/>
                      </a:schemeClr>
                    </a:solidFill>
                  </a:tcPr>
                </a:tc>
                <a:tc>
                  <a:txBody>
                    <a:bodyPr/>
                    <a:lstStyle/>
                    <a:p>
                      <a:pPr lvl="0">
                        <a:buNone/>
                      </a:pPr>
                      <a:r>
                        <a:rPr lang="en-GB" sz="1000" dirty="0">
                          <a:latin typeface="Corbel"/>
                        </a:rPr>
                        <a:t>Cold Environments</a:t>
                      </a:r>
                    </a:p>
                  </a:txBody>
                  <a:tcPr/>
                </a:tc>
                <a:tc>
                  <a:txBody>
                    <a:bodyPr/>
                    <a:lstStyle/>
                    <a:p>
                      <a:pPr lvl="0" algn="just">
                        <a:buNone/>
                      </a:pPr>
                      <a:r>
                        <a:rPr lang="en-GB" sz="1000" dirty="0">
                          <a:latin typeface="Corbel"/>
                        </a:rPr>
                        <a:t>Found in high latitudes or mountainous regions with long winters and average temperatures below 0°C. Examples of cold environments are polar regions, the tundra and glacial landscapes. </a:t>
                      </a:r>
                    </a:p>
                  </a:txBody>
                  <a:tcPr/>
                </a:tc>
                <a:extLst>
                  <a:ext uri="{0D108BD9-81ED-4DB2-BD59-A6C34878D82A}">
                    <a16:rowId xmlns:a16="http://schemas.microsoft.com/office/drawing/2014/main" val="92231643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81768378"/>
              </p:ext>
            </p:extLst>
          </p:nvPr>
        </p:nvGraphicFramePr>
        <p:xfrm>
          <a:off x="1" y="4476260"/>
          <a:ext cx="6860672" cy="2011680"/>
        </p:xfrm>
        <a:graphic>
          <a:graphicData uri="http://schemas.openxmlformats.org/drawingml/2006/table">
            <a:tbl>
              <a:tblPr firstRow="1" bandRow="1">
                <a:tableStyleId>{5940675A-B579-460E-94D1-54222C63F5DA}</a:tableStyleId>
              </a:tblPr>
              <a:tblGrid>
                <a:gridCol w="211658">
                  <a:extLst>
                    <a:ext uri="{9D8B030D-6E8A-4147-A177-3AD203B41FA5}">
                      <a16:colId xmlns:a16="http://schemas.microsoft.com/office/drawing/2014/main" val="859860672"/>
                    </a:ext>
                  </a:extLst>
                </a:gridCol>
                <a:gridCol w="1850252">
                  <a:extLst>
                    <a:ext uri="{9D8B030D-6E8A-4147-A177-3AD203B41FA5}">
                      <a16:colId xmlns:a16="http://schemas.microsoft.com/office/drawing/2014/main" val="2210054180"/>
                    </a:ext>
                  </a:extLst>
                </a:gridCol>
                <a:gridCol w="2479716">
                  <a:extLst>
                    <a:ext uri="{9D8B030D-6E8A-4147-A177-3AD203B41FA5}">
                      <a16:colId xmlns:a16="http://schemas.microsoft.com/office/drawing/2014/main" val="3425279467"/>
                    </a:ext>
                  </a:extLst>
                </a:gridCol>
                <a:gridCol w="2319046">
                  <a:extLst>
                    <a:ext uri="{9D8B030D-6E8A-4147-A177-3AD203B41FA5}">
                      <a16:colId xmlns:a16="http://schemas.microsoft.com/office/drawing/2014/main" val="4141793000"/>
                    </a:ext>
                  </a:extLst>
                </a:gridCol>
              </a:tblGrid>
              <a:tr h="236488">
                <a:tc rowSpan="2">
                  <a:txBody>
                    <a:bodyPr/>
                    <a:lstStyle/>
                    <a:p>
                      <a:pPr algn="r"/>
                      <a:r>
                        <a:rPr lang="en-GB" sz="1000" b="1" dirty="0">
                          <a:latin typeface="Corbel" panose="020B0503020204020204" pitchFamily="34" charset="0"/>
                        </a:rPr>
                        <a:t>Case</a:t>
                      </a:r>
                      <a:r>
                        <a:rPr lang="en-GB" sz="1000" b="1" baseline="0" dirty="0">
                          <a:latin typeface="Corbel" panose="020B0503020204020204" pitchFamily="34" charset="0"/>
                        </a:rPr>
                        <a:t> Studies </a:t>
                      </a: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b="1" dirty="0">
                          <a:latin typeface="Corbel"/>
                        </a:rPr>
                        <a:t>Amazon Rainforest</a:t>
                      </a:r>
                      <a:endParaRPr lang="en-GB" sz="1000" b="1" dirty="0">
                        <a:latin typeface="Corbel" panose="020B0503020204020204" pitchFamily="34" charset="0"/>
                      </a:endParaRPr>
                    </a:p>
                  </a:txBody>
                  <a:tcPr>
                    <a:solidFill>
                      <a:schemeClr val="bg1"/>
                    </a:solidFill>
                  </a:tcPr>
                </a:tc>
                <a:tc>
                  <a:txBody>
                    <a:bodyPr/>
                    <a:lstStyle/>
                    <a:p>
                      <a:r>
                        <a:rPr lang="en-GB" sz="1000" b="1" dirty="0">
                          <a:latin typeface="Corbel"/>
                        </a:rPr>
                        <a:t>Sahara Desert </a:t>
                      </a:r>
                      <a:endParaRPr lang="en-GB" sz="1000" b="1" dirty="0">
                        <a:latin typeface="Corbel" panose="020B0503020204020204" pitchFamily="34" charset="0"/>
                      </a:endParaRPr>
                    </a:p>
                  </a:txBody>
                  <a:tcPr>
                    <a:solidFill>
                      <a:schemeClr val="bg1"/>
                    </a:solidFill>
                  </a:tcPr>
                </a:tc>
                <a:tc>
                  <a:txBody>
                    <a:bodyPr/>
                    <a:lstStyle/>
                    <a:p>
                      <a:pPr lvl="0">
                        <a:buNone/>
                      </a:pPr>
                      <a:r>
                        <a:rPr lang="en-GB" sz="1000" b="1" dirty="0">
                          <a:latin typeface="Corbel"/>
                        </a:rPr>
                        <a:t>The Tundra</a:t>
                      </a:r>
                    </a:p>
                  </a:txBody>
                  <a:tcPr>
                    <a:solidFill>
                      <a:schemeClr val="bg1"/>
                    </a:solidFill>
                  </a:tcPr>
                </a:tc>
                <a:extLst>
                  <a:ext uri="{0D108BD9-81ED-4DB2-BD59-A6C34878D82A}">
                    <a16:rowId xmlns:a16="http://schemas.microsoft.com/office/drawing/2014/main" val="3781418617"/>
                  </a:ext>
                </a:extLst>
              </a:tr>
              <a:tr h="575396">
                <a:tc vMerge="1">
                  <a:txBody>
                    <a:bodyPr/>
                    <a:lstStyle/>
                    <a:p>
                      <a:pPr algn="just"/>
                      <a:endParaRPr lang="en-GB" sz="1000" dirty="0">
                        <a:latin typeface="Corbel" panose="020B0503020204020204" pitchFamily="34" charset="0"/>
                      </a:endParaRPr>
                    </a:p>
                  </a:txBody>
                  <a:tcPr/>
                </a:tc>
                <a:tc>
                  <a:txBody>
                    <a:bodyPr/>
                    <a:lstStyle/>
                    <a:p>
                      <a:pPr algn="just"/>
                      <a:r>
                        <a:rPr lang="en-GB" sz="1000" dirty="0">
                          <a:latin typeface="Corbel"/>
                        </a:rPr>
                        <a:t>The Amazon is the largest rainforest in the world and spans 8 countries in South America including Brazil, Bolivia, Peru and Ecuador. One in ten species found on Earth are found in the Amazon. More than 30 million people live in the rainforest. The rainforest is under threat from deforestation. </a:t>
                      </a:r>
                      <a:endParaRPr lang="en-GB" sz="1000" dirty="0">
                        <a:latin typeface="Corbel" panose="020B0503020204020204" pitchFamily="34" charset="0"/>
                      </a:endParaRPr>
                    </a:p>
                  </a:txBody>
                  <a:tcPr/>
                </a:tc>
                <a:tc>
                  <a:txBody>
                    <a:bodyPr/>
                    <a:lstStyle/>
                    <a:p>
                      <a:pPr algn="just"/>
                      <a:r>
                        <a:rPr lang="en-GB" sz="1000" dirty="0">
                          <a:latin typeface="Corbel"/>
                        </a:rPr>
                        <a:t>The Sahara is the largest desert in the world and covers around 10% of Africa. The Sahara is the hottest desert in the world and half of the desert receives less than 1 inch of rain every year. The population of the Sahara is around 2 million. Due to desertification the Sahara has expanded by around 10% since 1920 which impacts communities around the Sahara. Global warming is leading to even less rainfall and higher temperatures. </a:t>
                      </a:r>
                    </a:p>
                  </a:txBody>
                  <a:tcPr/>
                </a:tc>
                <a:tc>
                  <a:txBody>
                    <a:bodyPr/>
                    <a:lstStyle/>
                    <a:p>
                      <a:pPr lvl="0" algn="just">
                        <a:buNone/>
                      </a:pPr>
                      <a:r>
                        <a:rPr lang="en-GB" sz="1000" dirty="0">
                          <a:latin typeface="Corbel"/>
                        </a:rPr>
                        <a:t>The Tundra is located in the very north of the northernmost landmasses in the world including Canada, Greenland and Russia. It covers 1/5th of the Earth's surface. The ground remains frozen year round. The landscape is quite bare, with little vegetation. The permafrost in the Tundra is beginning to thaw due to rising air temperatures potentially impacting the 4 million people who live in the Tundra. </a:t>
                      </a:r>
                    </a:p>
                  </a:txBody>
                  <a:tcPr/>
                </a:tc>
                <a:extLst>
                  <a:ext uri="{0D108BD9-81ED-4DB2-BD59-A6C34878D82A}">
                    <a16:rowId xmlns:a16="http://schemas.microsoft.com/office/drawing/2014/main" val="2167667352"/>
                  </a:ext>
                </a:extLst>
              </a:tr>
            </a:tbl>
          </a:graphicData>
        </a:graphic>
      </p:graphicFrame>
      <p:graphicFrame>
        <p:nvGraphicFramePr>
          <p:cNvPr id="11" name="Diagram 10"/>
          <p:cNvGraphicFramePr/>
          <p:nvPr>
            <p:extLst>
              <p:ext uri="{D42A27DB-BD31-4B8C-83A1-F6EECF244321}">
                <p14:modId xmlns:p14="http://schemas.microsoft.com/office/powerpoint/2010/main" val="541513871"/>
              </p:ext>
            </p:extLst>
          </p:nvPr>
        </p:nvGraphicFramePr>
        <p:xfrm>
          <a:off x="-162522" y="6430790"/>
          <a:ext cx="6835862" cy="34786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5" name="irc_mi" descr="Image result for littleport and east cambs academy">
            <a:hlinkClick r:id="rId7"/>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9482" y="50308"/>
            <a:ext cx="2239992" cy="351517"/>
          </a:xfrm>
          <a:prstGeom prst="rect">
            <a:avLst/>
          </a:prstGeom>
          <a:noFill/>
          <a:ln>
            <a:noFill/>
          </a:ln>
        </p:spPr>
      </p:pic>
      <p:pic>
        <p:nvPicPr>
          <p:cNvPr id="10" name="Picture 9"/>
          <p:cNvPicPr>
            <a:picLocks noChangeAspect="1"/>
          </p:cNvPicPr>
          <p:nvPr/>
        </p:nvPicPr>
        <p:blipFill rotWithShape="1">
          <a:blip r:embed="rId9" cstate="print">
            <a:duotone>
              <a:schemeClr val="accent1">
                <a:shade val="45000"/>
                <a:satMod val="135000"/>
              </a:schemeClr>
              <a:prstClr val="white"/>
            </a:duotone>
            <a:extLst>
              <a:ext uri="{28A0092B-C50C-407E-A947-70E740481C1C}">
                <a14:useLocalDpi xmlns:a14="http://schemas.microsoft.com/office/drawing/2010/main" val="0"/>
              </a:ext>
            </a:extLst>
          </a:blip>
          <a:srcRect b="15505"/>
          <a:stretch/>
        </p:blipFill>
        <p:spPr>
          <a:xfrm>
            <a:off x="-94956" y="6581181"/>
            <a:ext cx="867819" cy="733262"/>
          </a:xfrm>
          <a:prstGeom prst="rect">
            <a:avLst/>
          </a:prstGeom>
        </p:spPr>
      </p:pic>
      <p:sp>
        <p:nvSpPr>
          <p:cNvPr id="16" name="Rectangle 15"/>
          <p:cNvSpPr/>
          <p:nvPr/>
        </p:nvSpPr>
        <p:spPr>
          <a:xfrm>
            <a:off x="-5319" y="475317"/>
            <a:ext cx="6858000" cy="251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rgbClr val="C00000"/>
                </a:solidFill>
                <a:latin typeface="Corbel" panose="020B0503020204020204" pitchFamily="34" charset="0"/>
              </a:rPr>
              <a:t>HOTS question: </a:t>
            </a:r>
            <a:r>
              <a:rPr lang="en-GB" sz="1400" dirty="0">
                <a:solidFill>
                  <a:srgbClr val="C00000"/>
                </a:solidFill>
                <a:latin typeface="Corbel" panose="020B0503020204020204" pitchFamily="34" charset="0"/>
              </a:rPr>
              <a:t>Should we be allowed to exploit ecosystems to benefit humans? </a:t>
            </a:r>
            <a:endParaRPr lang="en-GB" sz="1400" b="1" dirty="0">
              <a:solidFill>
                <a:srgbClr val="C00000"/>
              </a:solidFill>
              <a:latin typeface="Corbel" panose="020B0503020204020204" pitchFamily="34" charset="0"/>
            </a:endParaRPr>
          </a:p>
        </p:txBody>
      </p:sp>
      <p:pic>
        <p:nvPicPr>
          <p:cNvPr id="2" name="Picture 1"/>
          <p:cNvPicPr>
            <a:picLocks noChangeAspect="1"/>
          </p:cNvPicPr>
          <p:nvPr/>
        </p:nvPicPr>
        <p:blipFill rotWithShape="1">
          <a:blip r:embed="rId10" cstate="print">
            <a:extLst>
              <a:ext uri="{28A0092B-C50C-407E-A947-70E740481C1C}">
                <a14:useLocalDpi xmlns:a14="http://schemas.microsoft.com/office/drawing/2010/main" val="0"/>
              </a:ext>
            </a:extLst>
          </a:blip>
          <a:srcRect b="29379"/>
          <a:stretch/>
        </p:blipFill>
        <p:spPr>
          <a:xfrm>
            <a:off x="5920221" y="-109887"/>
            <a:ext cx="753119" cy="531860"/>
          </a:xfrm>
          <a:prstGeom prst="rect">
            <a:avLst/>
          </a:prstGeom>
        </p:spPr>
      </p:pic>
      <p:pic>
        <p:nvPicPr>
          <p:cNvPr id="4" name="Picture 3">
            <a:extLst>
              <a:ext uri="{FF2B5EF4-FFF2-40B4-BE49-F238E27FC236}">
                <a16:creationId xmlns:a16="http://schemas.microsoft.com/office/drawing/2014/main" id="{7C7532FA-485B-48CD-92D2-EAD7DCA72AEF}"/>
              </a:ext>
            </a:extLst>
          </p:cNvPr>
          <p:cNvPicPr>
            <a:picLocks noChangeAspect="1"/>
          </p:cNvPicPr>
          <p:nvPr/>
        </p:nvPicPr>
        <p:blipFill>
          <a:blip r:embed="rId11"/>
          <a:stretch>
            <a:fillRect/>
          </a:stretch>
        </p:blipFill>
        <p:spPr>
          <a:xfrm>
            <a:off x="73627" y="7464834"/>
            <a:ext cx="1398472" cy="1103104"/>
          </a:xfrm>
          <a:prstGeom prst="rect">
            <a:avLst/>
          </a:prstGeom>
        </p:spPr>
      </p:pic>
      <p:pic>
        <p:nvPicPr>
          <p:cNvPr id="9" name="Picture 8" descr="A close up of a logo&#10;&#10;Description automatically generated">
            <a:extLst>
              <a:ext uri="{FF2B5EF4-FFF2-40B4-BE49-F238E27FC236}">
                <a16:creationId xmlns:a16="http://schemas.microsoft.com/office/drawing/2014/main" id="{088BD278-2969-489F-BA6E-AD49ACCEE918}"/>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b="20355"/>
          <a:stretch/>
        </p:blipFill>
        <p:spPr>
          <a:xfrm>
            <a:off x="3613200" y="7168262"/>
            <a:ext cx="561907" cy="447530"/>
          </a:xfrm>
          <a:prstGeom prst="rect">
            <a:avLst/>
          </a:prstGeom>
        </p:spPr>
      </p:pic>
      <p:pic>
        <p:nvPicPr>
          <p:cNvPr id="13" name="Picture 12" descr="A close up of a logo&#10;&#10;Description automatically generated">
            <a:extLst>
              <a:ext uri="{FF2B5EF4-FFF2-40B4-BE49-F238E27FC236}">
                <a16:creationId xmlns:a16="http://schemas.microsoft.com/office/drawing/2014/main" id="{0B8D6F7D-A815-4B82-AD0E-1B5E205D7C18}"/>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b="13373"/>
          <a:stretch/>
        </p:blipFill>
        <p:spPr>
          <a:xfrm>
            <a:off x="4314657" y="8732825"/>
            <a:ext cx="509891" cy="441700"/>
          </a:xfrm>
          <a:prstGeom prst="rect">
            <a:avLst/>
          </a:prstGeom>
        </p:spPr>
      </p:pic>
      <p:pic>
        <p:nvPicPr>
          <p:cNvPr id="15" name="Picture 14" descr="A close up of a logo&#10;&#10;Description automatically generated">
            <a:extLst>
              <a:ext uri="{FF2B5EF4-FFF2-40B4-BE49-F238E27FC236}">
                <a16:creationId xmlns:a16="http://schemas.microsoft.com/office/drawing/2014/main" id="{23E850B9-D1EE-49E7-8259-2F5DAFC2D141}"/>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b="13373"/>
          <a:stretch/>
        </p:blipFill>
        <p:spPr>
          <a:xfrm>
            <a:off x="4244756" y="9274437"/>
            <a:ext cx="509892" cy="441701"/>
          </a:xfrm>
          <a:prstGeom prst="rect">
            <a:avLst/>
          </a:prstGeom>
        </p:spPr>
      </p:pic>
    </p:spTree>
    <p:extLst>
      <p:ext uri="{BB962C8B-B14F-4D97-AF65-F5344CB8AC3E}">
        <p14:creationId xmlns:p14="http://schemas.microsoft.com/office/powerpoint/2010/main" val="36252210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TotalTime>
  <Words>745</Words>
  <Application>Microsoft Office PowerPoint</Application>
  <PresentationFormat>A4 Paper (210x297 mm)</PresentationFormat>
  <Paragraphs>41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Corbel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Jewers</dc:creator>
  <cp:lastModifiedBy>Emma Jewers</cp:lastModifiedBy>
  <cp:revision>225</cp:revision>
  <cp:lastPrinted>2020-02-24T07:35:32Z</cp:lastPrinted>
  <dcterms:created xsi:type="dcterms:W3CDTF">2020-02-13T14:29:14Z</dcterms:created>
  <dcterms:modified xsi:type="dcterms:W3CDTF">2020-06-22T11:14:25Z</dcterms:modified>
</cp:coreProperties>
</file>