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644"/>
    <a:srgbClr val="548235"/>
    <a:srgbClr val="93329A"/>
    <a:srgbClr val="FF5050"/>
    <a:srgbClr val="F8B308"/>
    <a:srgbClr val="2E75B6"/>
    <a:srgbClr val="33CC33"/>
    <a:srgbClr val="FF9900"/>
    <a:srgbClr val="CC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140" d="100"/>
          <a:sy n="140" d="100"/>
        </p:scale>
        <p:origin x="-438" y="-6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17B4DBD-5624-4964-AB82-3B45C3D09B35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33428B52-95F9-4052-9C41-11DCC2A7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tiff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55" Type="http://schemas.openxmlformats.org/officeDocument/2006/relationships/image" Target="../media/image52.png"/><Relationship Id="rId63" Type="http://schemas.openxmlformats.org/officeDocument/2006/relationships/image" Target="../media/image60.png"/><Relationship Id="rId68" Type="http://schemas.openxmlformats.org/officeDocument/2006/relationships/image" Target="../media/image65.png"/><Relationship Id="rId7" Type="http://schemas.openxmlformats.org/officeDocument/2006/relationships/image" Target="../media/image5.png"/><Relationship Id="rId71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1001fonts.com/winchester-font.html" TargetMode="External"/><Relationship Id="rId29" Type="http://schemas.openxmlformats.org/officeDocument/2006/relationships/image" Target="../media/image26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jpeg"/><Relationship Id="rId45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image" Target="../media/image55.png"/><Relationship Id="rId66" Type="http://schemas.openxmlformats.org/officeDocument/2006/relationships/image" Target="../media/image63.png"/><Relationship Id="rId74" Type="http://schemas.openxmlformats.org/officeDocument/2006/relationships/image" Target="../media/image7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tiff"/><Relationship Id="rId49" Type="http://schemas.openxmlformats.org/officeDocument/2006/relationships/image" Target="../media/image46.png"/><Relationship Id="rId57" Type="http://schemas.openxmlformats.org/officeDocument/2006/relationships/image" Target="../media/image54.png"/><Relationship Id="rId61" Type="http://schemas.openxmlformats.org/officeDocument/2006/relationships/image" Target="../media/image58.png"/><Relationship Id="rId10" Type="http://schemas.openxmlformats.org/officeDocument/2006/relationships/image" Target="../media/image8.jpeg"/><Relationship Id="rId19" Type="http://schemas.openxmlformats.org/officeDocument/2006/relationships/image" Target="../media/image16.jpeg"/><Relationship Id="rId31" Type="http://schemas.openxmlformats.org/officeDocument/2006/relationships/image" Target="../media/image28.png"/><Relationship Id="rId44" Type="http://schemas.openxmlformats.org/officeDocument/2006/relationships/image" Target="../media/image41.jpeg"/><Relationship Id="rId52" Type="http://schemas.openxmlformats.org/officeDocument/2006/relationships/image" Target="../media/image49.jpeg"/><Relationship Id="rId60" Type="http://schemas.openxmlformats.org/officeDocument/2006/relationships/image" Target="../media/image57.png"/><Relationship Id="rId65" Type="http://schemas.openxmlformats.org/officeDocument/2006/relationships/image" Target="../media/image62.png"/><Relationship Id="rId73" Type="http://schemas.openxmlformats.org/officeDocument/2006/relationships/image" Target="../media/image70.pn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tiff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jpeg"/><Relationship Id="rId56" Type="http://schemas.openxmlformats.org/officeDocument/2006/relationships/image" Target="../media/image53.png"/><Relationship Id="rId64" Type="http://schemas.openxmlformats.org/officeDocument/2006/relationships/image" Target="../media/image61.png"/><Relationship Id="rId69" Type="http://schemas.openxmlformats.org/officeDocument/2006/relationships/image" Target="../media/image66.png"/><Relationship Id="rId8" Type="http://schemas.openxmlformats.org/officeDocument/2006/relationships/image" Target="../media/image6.png"/><Relationship Id="rId51" Type="http://schemas.openxmlformats.org/officeDocument/2006/relationships/image" Target="../media/image48.png"/><Relationship Id="rId72" Type="http://schemas.openxmlformats.org/officeDocument/2006/relationships/image" Target="../media/image69.png"/><Relationship Id="rId3" Type="http://schemas.openxmlformats.org/officeDocument/2006/relationships/image" Target="../media/image1.png"/><Relationship Id="rId12" Type="http://schemas.openxmlformats.org/officeDocument/2006/relationships/image" Target="../media/image10.tiff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46" Type="http://schemas.openxmlformats.org/officeDocument/2006/relationships/image" Target="../media/image43.png"/><Relationship Id="rId59" Type="http://schemas.openxmlformats.org/officeDocument/2006/relationships/image" Target="../media/image56.jpeg"/><Relationship Id="rId67" Type="http://schemas.openxmlformats.org/officeDocument/2006/relationships/image" Target="../media/image64.png"/><Relationship Id="rId20" Type="http://schemas.openxmlformats.org/officeDocument/2006/relationships/image" Target="../media/image17.png"/><Relationship Id="rId41" Type="http://schemas.openxmlformats.org/officeDocument/2006/relationships/image" Target="../media/image38.png"/><Relationship Id="rId54" Type="http://schemas.openxmlformats.org/officeDocument/2006/relationships/image" Target="../media/image51.png"/><Relationship Id="rId62" Type="http://schemas.openxmlformats.org/officeDocument/2006/relationships/image" Target="../media/image59.png"/><Relationship Id="rId7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476" y="6484003"/>
            <a:ext cx="4497973" cy="745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9" name="Straight Connector 298"/>
          <p:cNvCxnSpPr/>
          <p:nvPr/>
        </p:nvCxnSpPr>
        <p:spPr>
          <a:xfrm>
            <a:off x="6185756" y="8992715"/>
            <a:ext cx="2218529" cy="13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37" name="Picture 436"/>
          <p:cNvPicPr/>
          <p:nvPr/>
        </p:nvPicPr>
        <p:blipFill>
          <a:blip r:embed="rId3"/>
          <a:stretch>
            <a:fillRect/>
          </a:stretch>
        </p:blipFill>
        <p:spPr>
          <a:xfrm>
            <a:off x="198801" y="75324"/>
            <a:ext cx="3266440" cy="901700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429607" y="1311157"/>
            <a:ext cx="9026826" cy="12233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1460" y="2680514"/>
            <a:ext cx="1845876" cy="15510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711677" y="2668747"/>
            <a:ext cx="3028984" cy="1359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2" name="Straight Connector 371"/>
          <p:cNvCxnSpPr/>
          <p:nvPr/>
        </p:nvCxnSpPr>
        <p:spPr>
          <a:xfrm flipV="1">
            <a:off x="1470867" y="11246972"/>
            <a:ext cx="31013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0" idx="3"/>
          </p:cNvCxnSpPr>
          <p:nvPr/>
        </p:nvCxnSpPr>
        <p:spPr>
          <a:xfrm flipV="1">
            <a:off x="4983559" y="13526322"/>
            <a:ext cx="31013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841010" y="12755342"/>
            <a:ext cx="1811317" cy="1311938"/>
          </a:xfrm>
          <a:prstGeom prst="ellipse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5145633" y="12138969"/>
            <a:ext cx="2100146" cy="621843"/>
          </a:xfrm>
          <a:prstGeom prst="rect">
            <a:avLst/>
          </a:prstGeom>
          <a:solidFill>
            <a:srgbClr val="93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683" y="13680262"/>
            <a:ext cx="623312" cy="444051"/>
          </a:xfrm>
          <a:prstGeom prst="rect">
            <a:avLst/>
          </a:prstGeom>
        </p:spPr>
      </p:pic>
      <p:sp>
        <p:nvSpPr>
          <p:cNvPr id="325" name="Rectangle 324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895852" y="14299829"/>
            <a:ext cx="2118338" cy="6218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4086421" y="14312969"/>
            <a:ext cx="1466947" cy="6107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2" name="Picture 4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97" y="1453732"/>
            <a:ext cx="366046" cy="3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3752">
            <a:off x="7368359" y="4547215"/>
            <a:ext cx="884675" cy="9923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146">
            <a:off x="4297724" y="4325587"/>
            <a:ext cx="439492" cy="2472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44">
            <a:off x="9009201" y="5757875"/>
            <a:ext cx="261561" cy="334620"/>
          </a:xfrm>
          <a:prstGeom prst="rect">
            <a:avLst/>
          </a:prstGeom>
        </p:spPr>
      </p:pic>
      <p:pic>
        <p:nvPicPr>
          <p:cNvPr id="30" name="Picture 12" descr="Image result for Tunnocks tea cake png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80" y="1503124"/>
            <a:ext cx="406560" cy="3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9" y="8974090"/>
            <a:ext cx="455944" cy="3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18B27F-83A9-4B46-87D5-76DD472764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8411" y="1354896"/>
            <a:ext cx="339905" cy="44867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443636" y="12422092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5612146" y="14322550"/>
            <a:ext cx="1480506" cy="6107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5935215" y="10239800"/>
            <a:ext cx="2847721" cy="2184400"/>
          </a:xfrm>
          <a:prstGeom prst="blockArc">
            <a:avLst>
              <a:gd name="adj1" fmla="val 10706860"/>
              <a:gd name="adj2" fmla="val 1572"/>
              <a:gd name="adj3" fmla="val 27649"/>
            </a:avLst>
          </a:prstGeom>
          <a:solidFill>
            <a:srgbClr val="93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420483" y="12145011"/>
            <a:ext cx="2368687" cy="621843"/>
          </a:xfrm>
          <a:prstGeom prst="rect">
            <a:avLst/>
          </a:prstGeom>
          <a:solidFill>
            <a:srgbClr val="933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4287987" y="9902777"/>
            <a:ext cx="3252535" cy="65497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328326" y="8014569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094799" y="5831823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698919" y="775335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780437" y="5623150"/>
            <a:ext cx="5827821" cy="587696"/>
          </a:xfrm>
          <a:prstGeom prst="rect">
            <a:avLst/>
          </a:prstGeom>
          <a:solidFill>
            <a:srgbClr val="6CA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460317" y="3832183"/>
            <a:ext cx="2681793" cy="208040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6CA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085138" y="338762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6637327" y="5224532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6840579" y="542203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6525033" y="9516669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6657031" y="9653995"/>
            <a:ext cx="933542" cy="1014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519735" y="11762683"/>
            <a:ext cx="1172878" cy="12619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1638990" y="11891185"/>
            <a:ext cx="924049" cy="1034756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6909684" y="13865604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067792" y="14042610"/>
            <a:ext cx="910591" cy="9433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088040" y="1412235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089642" y="14153537"/>
            <a:ext cx="83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667485" y="120225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649631" y="12075289"/>
            <a:ext cx="870889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6684190" y="976619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6731211" y="9855395"/>
            <a:ext cx="800986" cy="84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6817761" y="546572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6834175" y="554977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285496" y="7431632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439436" y="7575399"/>
            <a:ext cx="896557" cy="991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450963" y="769490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462624" y="779705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4282588" y="14832445"/>
            <a:ext cx="12019" cy="34937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1F008FE9-6D32-194F-A410-F77318049DC3}"/>
              </a:ext>
            </a:extLst>
          </p:cNvPr>
          <p:cNvSpPr txBox="1"/>
          <p:nvPr/>
        </p:nvSpPr>
        <p:spPr>
          <a:xfrm>
            <a:off x="2282263" y="1969246"/>
            <a:ext cx="105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Ask about being a student leader in Food and Nutrition 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3139098" y="12040377"/>
            <a:ext cx="3788" cy="23668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 flipH="1">
            <a:off x="1343557" y="13811278"/>
            <a:ext cx="319468" cy="962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3FBA4C5-95DD-0C43-BA58-DF81A5E4F225}"/>
              </a:ext>
            </a:extLst>
          </p:cNvPr>
          <p:cNvSpPr txBox="1"/>
          <p:nvPr/>
        </p:nvSpPr>
        <p:spPr>
          <a:xfrm>
            <a:off x="5394039" y="2070464"/>
            <a:ext cx="929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Donate to the</a:t>
            </a:r>
          </a:p>
          <a:p>
            <a:pPr algn="ctr"/>
            <a:r>
              <a:rPr lang="en-US" sz="800" dirty="0"/>
              <a:t>food bank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FB84258-54BA-2541-87E9-2800E982B4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4538" y="1605907"/>
            <a:ext cx="349366" cy="349366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25E82B73-4862-6D43-A30B-4BB7ADF42776}"/>
              </a:ext>
            </a:extLst>
          </p:cNvPr>
          <p:cNvSpPr txBox="1"/>
          <p:nvPr/>
        </p:nvSpPr>
        <p:spPr>
          <a:xfrm>
            <a:off x="6801" y="9288322"/>
            <a:ext cx="7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Complete your options form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7624668" y="11537543"/>
            <a:ext cx="347804" cy="10813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6248116" y="1841480"/>
            <a:ext cx="8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Attend skills club and build on your cooking skills from KS3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E17081-0482-1C44-A676-5D527919B406}"/>
              </a:ext>
            </a:extLst>
          </p:cNvPr>
          <p:cNvSpPr txBox="1"/>
          <p:nvPr/>
        </p:nvSpPr>
        <p:spPr>
          <a:xfrm>
            <a:off x="8233326" y="1832819"/>
            <a:ext cx="1081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Sign up for the Duke of Edinburgh award  (visit your Food teacher and discuss skills)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9D9D989-3FE8-3A48-A3DA-4F44494D3A3A}"/>
              </a:ext>
            </a:extLst>
          </p:cNvPr>
          <p:cNvSpPr txBox="1"/>
          <p:nvPr/>
        </p:nvSpPr>
        <p:spPr>
          <a:xfrm>
            <a:off x="48911" y="8008250"/>
            <a:ext cx="79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Introduction to Hospitality and Catering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1795DEB-EA37-DC4F-B8BF-EB54915F7F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2579" y="4368867"/>
            <a:ext cx="414597" cy="442107"/>
          </a:xfrm>
          <a:prstGeom prst="rect">
            <a:avLst/>
          </a:prstGeom>
        </p:spPr>
      </p:pic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D6FD9D7-14C2-BE48-995B-3076BE197D85}"/>
              </a:ext>
            </a:extLst>
          </p:cNvPr>
          <p:cNvCxnSpPr>
            <a:cxnSpLocks/>
          </p:cNvCxnSpPr>
          <p:nvPr/>
        </p:nvCxnSpPr>
        <p:spPr>
          <a:xfrm flipH="1">
            <a:off x="1136303" y="4692506"/>
            <a:ext cx="326321" cy="3453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id="{65C52487-E824-CD42-A018-1CA8DA31A90A}"/>
              </a:ext>
            </a:extLst>
          </p:cNvPr>
          <p:cNvSpPr txBox="1"/>
          <p:nvPr/>
        </p:nvSpPr>
        <p:spPr>
          <a:xfrm>
            <a:off x="1804749" y="4159347"/>
            <a:ext cx="89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Apply for your college place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FBE9C8F-C9C8-B841-9C70-B9140951192B}"/>
              </a:ext>
            </a:extLst>
          </p:cNvPr>
          <p:cNvSpPr txBox="1"/>
          <p:nvPr/>
        </p:nvSpPr>
        <p:spPr>
          <a:xfrm>
            <a:off x="87455" y="3372739"/>
            <a:ext cx="101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Attend t</a:t>
            </a:r>
            <a:r>
              <a:rPr lang="en-GB" sz="800" dirty="0"/>
              <a:t>he </a:t>
            </a:r>
            <a:endParaRPr lang="en-GB" sz="800" dirty="0" smtClean="0"/>
          </a:p>
          <a:p>
            <a:pPr algn="ctr"/>
            <a:r>
              <a:rPr lang="en-GB" sz="800" dirty="0" smtClean="0"/>
              <a:t>Year </a:t>
            </a:r>
            <a:r>
              <a:rPr lang="en-GB" sz="800" dirty="0"/>
              <a:t>11 </a:t>
            </a:r>
            <a:endParaRPr lang="en-GB" sz="800" dirty="0" smtClean="0"/>
          </a:p>
          <a:p>
            <a:pPr algn="ctr"/>
            <a:r>
              <a:rPr lang="en-GB" sz="800" dirty="0" smtClean="0"/>
              <a:t>Leavers</a:t>
            </a:r>
            <a:r>
              <a:rPr lang="en-GB" sz="800" dirty="0"/>
              <a:t>'  Prom</a:t>
            </a:r>
            <a:endParaRPr lang="en-US" sz="800" dirty="0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D7C00CA-40E4-AB48-B3D8-51DCEE8CA233}"/>
              </a:ext>
            </a:extLst>
          </p:cNvPr>
          <p:cNvSpPr txBox="1"/>
          <p:nvPr/>
        </p:nvSpPr>
        <p:spPr>
          <a:xfrm>
            <a:off x="6328518" y="1734615"/>
            <a:ext cx="812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>
            <a:off x="4178811" y="7539966"/>
            <a:ext cx="248299" cy="36348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20" descr="Hygiplas Low Density Small Chopping Boards (Pack of 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980010" y="3226453"/>
            <a:ext cx="1048602" cy="106447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2" name="Picture 38" descr="Image result for telescope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12" y="3257807"/>
            <a:ext cx="771101" cy="7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Winchester Regula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90" y="4008952"/>
            <a:ext cx="548744" cy="1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Image result for christmas gingerbread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083">
            <a:off x="1716192" y="1410767"/>
            <a:ext cx="428686" cy="5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Related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40" y="1469001"/>
            <a:ext cx="454871" cy="4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340161" y="1968094"/>
            <a:ext cx="9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Take part in House cooking competitions</a:t>
            </a:r>
          </a:p>
        </p:txBody>
      </p:sp>
      <p:pic>
        <p:nvPicPr>
          <p:cNvPr id="1100" name="Picture 76" descr="Image result for little chefs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46" y="1414567"/>
            <a:ext cx="530101" cy="5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7053">
            <a:off x="7874955" y="13827072"/>
            <a:ext cx="617713" cy="546319"/>
          </a:xfrm>
          <a:prstGeom prst="rect">
            <a:avLst/>
          </a:prstGeom>
        </p:spPr>
      </p:pic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4942007" y="12056139"/>
            <a:ext cx="0" cy="36546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4385202" y="1936750"/>
            <a:ext cx="94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Be inspired! Watch Master Chef &amp; Great British Bake Off!</a:t>
            </a:r>
          </a:p>
        </p:txBody>
      </p:sp>
      <p:pic>
        <p:nvPicPr>
          <p:cNvPr id="69" name="Picture 26" descr="Image result for master chef 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30" y="1496585"/>
            <a:ext cx="664866" cy="3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H="1" flipV="1">
            <a:off x="6998449" y="12587800"/>
            <a:ext cx="246368" cy="25276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8" name="Picture 44" descr="Image result for food science 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61" y="13912675"/>
            <a:ext cx="322984" cy="3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id="{2E7C3517-B654-754B-A438-2CE938B12ECC}"/>
              </a:ext>
            </a:extLst>
          </p:cNvPr>
          <p:cNvSpPr txBox="1"/>
          <p:nvPr/>
        </p:nvSpPr>
        <p:spPr>
          <a:xfrm>
            <a:off x="3934673" y="7229933"/>
            <a:ext cx="100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Visit to professional kitchen/industry</a:t>
            </a:r>
          </a:p>
        </p:txBody>
      </p:sp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8" y="7346724"/>
            <a:ext cx="362211" cy="3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revision  png&quot;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68" y="4357569"/>
            <a:ext cx="690812" cy="3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TextBox 279">
            <a:extLst>
              <a:ext uri="{FF2B5EF4-FFF2-40B4-BE49-F238E27FC236}">
                <a16:creationId xmlns:a16="http://schemas.microsoft.com/office/drawing/2014/main" id="{2E7C3517-B654-754B-A438-2CE938B12ECC}"/>
              </a:ext>
            </a:extLst>
          </p:cNvPr>
          <p:cNvSpPr txBox="1"/>
          <p:nvPr/>
        </p:nvSpPr>
        <p:spPr>
          <a:xfrm>
            <a:off x="7143141" y="1986906"/>
            <a:ext cx="100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Sign up to Future Chef Competition 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2E7C3517-B654-754B-A438-2CE938B12ECC}"/>
              </a:ext>
            </a:extLst>
          </p:cNvPr>
          <p:cNvSpPr txBox="1"/>
          <p:nvPr/>
        </p:nvSpPr>
        <p:spPr>
          <a:xfrm>
            <a:off x="3308093" y="2003848"/>
            <a:ext cx="100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Tunnocks Tea Cake Challenge </a:t>
            </a:r>
          </a:p>
        </p:txBody>
      </p:sp>
      <p:pic>
        <p:nvPicPr>
          <p:cNvPr id="27" name="Picture 8" descr="Image result for future chef png&quot;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68" y="1601943"/>
            <a:ext cx="752306" cy="3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" name="TextBox 302">
            <a:extLst>
              <a:ext uri="{FF2B5EF4-FFF2-40B4-BE49-F238E27FC236}">
                <a16:creationId xmlns:a16="http://schemas.microsoft.com/office/drawing/2014/main" id="{2E7C3517-B654-754B-A438-2CE938B12ECC}"/>
              </a:ext>
            </a:extLst>
          </p:cNvPr>
          <p:cNvSpPr txBox="1"/>
          <p:nvPr/>
        </p:nvSpPr>
        <p:spPr>
          <a:xfrm>
            <a:off x="5259132" y="7303496"/>
            <a:ext cx="1003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Work experience </a:t>
            </a:r>
          </a:p>
        </p:txBody>
      </p:sp>
      <p:pic>
        <p:nvPicPr>
          <p:cNvPr id="1044" name="Picture 20" descr="Image result for kitchen work png">
            <a:extLst>
              <a:ext uri="{FF2B5EF4-FFF2-40B4-BE49-F238E27FC236}">
                <a16:creationId xmlns:a16="http://schemas.microsoft.com/office/drawing/2014/main" id="{91C14833-60DD-4102-98F8-494505F1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95" y="2747794"/>
            <a:ext cx="280959" cy="2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Related image">
            <a:extLst>
              <a:ext uri="{FF2B5EF4-FFF2-40B4-BE49-F238E27FC236}">
                <a16:creationId xmlns:a16="http://schemas.microsoft.com/office/drawing/2014/main" id="{EF1734BA-C357-45EB-A815-8E0368F9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90" y="7469559"/>
            <a:ext cx="289228" cy="2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7097784" y="2637315"/>
            <a:ext cx="164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Experience being a Food Scientist, Nutritionist, Food Developer, working as a Professional Chef and much more </a:t>
            </a:r>
          </a:p>
        </p:txBody>
      </p:sp>
      <p:pic>
        <p:nvPicPr>
          <p:cNvPr id="64" name="Picture 34" descr="Image result for Mock exam png">
            <a:extLst>
              <a:ext uri="{FF2B5EF4-FFF2-40B4-BE49-F238E27FC236}">
                <a16:creationId xmlns:a16="http://schemas.microsoft.com/office/drawing/2014/main" id="{9DFA962A-64E2-4C85-A9D6-9667E9C0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16" y="4266519"/>
            <a:ext cx="582206" cy="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DF104FA-7061-480C-A728-65A97E046534}"/>
              </a:ext>
            </a:extLst>
          </p:cNvPr>
          <p:cNvCxnSpPr>
            <a:cxnSpLocks/>
          </p:cNvCxnSpPr>
          <p:nvPr/>
        </p:nvCxnSpPr>
        <p:spPr>
          <a:xfrm>
            <a:off x="2690278" y="5362862"/>
            <a:ext cx="1" cy="43952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714F72CE-0097-4842-9BC5-E6766B2B8667}"/>
              </a:ext>
            </a:extLst>
          </p:cNvPr>
          <p:cNvSpPr txBox="1"/>
          <p:nvPr/>
        </p:nvSpPr>
        <p:spPr>
          <a:xfrm>
            <a:off x="2282263" y="5015707"/>
            <a:ext cx="897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NEA </a:t>
            </a:r>
            <a:r>
              <a:rPr lang="en-US" sz="800" dirty="0"/>
              <a:t>– Hand in</a:t>
            </a:r>
          </a:p>
        </p:txBody>
      </p:sp>
      <p:pic>
        <p:nvPicPr>
          <p:cNvPr id="75" name="Picture 42" descr="Image result for deadline png">
            <a:extLst>
              <a:ext uri="{FF2B5EF4-FFF2-40B4-BE49-F238E27FC236}">
                <a16:creationId xmlns:a16="http://schemas.microsoft.com/office/drawing/2014/main" id="{D32AC936-E232-4069-987C-2E0D9CDF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11" y="5213133"/>
            <a:ext cx="398961" cy="3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fireworks vector png">
            <a:extLst>
              <a:ext uri="{FF2B5EF4-FFF2-40B4-BE49-F238E27FC236}">
                <a16:creationId xmlns:a16="http://schemas.microsoft.com/office/drawing/2014/main" id="{E809A8A4-8B29-4458-869E-2447783F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8" y="2603548"/>
            <a:ext cx="726767" cy="7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5509438" y="13734520"/>
            <a:ext cx="127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Introduction to the Food Room:</a:t>
            </a:r>
          </a:p>
          <a:p>
            <a:pPr algn="ctr"/>
            <a:r>
              <a:rPr lang="en-US" sz="800" dirty="0"/>
              <a:t>Health and safety </a:t>
            </a:r>
          </a:p>
          <a:p>
            <a:pPr algn="ctr"/>
            <a:r>
              <a:rPr lang="en-US" sz="800" dirty="0"/>
              <a:t>Food Safety and Hygiene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5528002" y="14394802"/>
            <a:ext cx="1648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Food Safety</a:t>
            </a: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2038200" y="14080953"/>
            <a:ext cx="1028733" cy="10356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106706" y="14159336"/>
            <a:ext cx="887086" cy="863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1973898" y="14537244"/>
            <a:ext cx="114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Challenge 1</a:t>
            </a: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Seasonal Soup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526020" y="11996751"/>
            <a:ext cx="960530" cy="9321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609339" y="12048399"/>
            <a:ext cx="801140" cy="809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0" name="Picture 32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25" y="14851466"/>
            <a:ext cx="1121940" cy="1003840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1" y="6122424"/>
            <a:ext cx="915321" cy="563646"/>
          </a:xfrm>
          <a:prstGeom prst="rect">
            <a:avLst/>
          </a:prstGeom>
        </p:spPr>
      </p:pic>
      <p:pic>
        <p:nvPicPr>
          <p:cNvPr id="332" name="Picture 33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6824893"/>
            <a:ext cx="487322" cy="457101"/>
          </a:xfrm>
          <a:prstGeom prst="rect">
            <a:avLst/>
          </a:prstGeom>
        </p:spPr>
      </p:pic>
      <p:sp>
        <p:nvSpPr>
          <p:cNvPr id="345" name="Oval 344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4731426" y="5099378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831974" y="5220339"/>
            <a:ext cx="986070" cy="10703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7" name="Picture 28" descr="Image result for Mock exam png">
            <a:extLst>
              <a:ext uri="{FF2B5EF4-FFF2-40B4-BE49-F238E27FC236}">
                <a16:creationId xmlns:a16="http://schemas.microsoft.com/office/drawing/2014/main" id="{31DFBC8D-3BD3-42CB-80AF-CB21B07B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35" y="5652558"/>
            <a:ext cx="518842" cy="4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4967223" y="5372165"/>
            <a:ext cx="729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NEA Task </a:t>
            </a: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2639610" y="7602208"/>
            <a:ext cx="1025926" cy="9878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738399" y="7669233"/>
            <a:ext cx="829408" cy="867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2731009" y="7698269"/>
            <a:ext cx="83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LO1</a:t>
            </a:r>
          </a:p>
          <a:p>
            <a:pPr algn="ctr"/>
            <a:r>
              <a:rPr lang="en-US" sz="900" b="1" dirty="0"/>
              <a:t>Hospitality &amp; Catering </a:t>
            </a:r>
            <a:r>
              <a:rPr lang="en-US" sz="900" b="1" dirty="0" smtClean="0"/>
              <a:t>providers</a:t>
            </a:r>
          </a:p>
          <a:p>
            <a:pPr algn="ctr"/>
            <a:r>
              <a:rPr lang="en-US" sz="800" b="1" dirty="0" smtClean="0"/>
              <a:t>12 hours</a:t>
            </a:r>
            <a:endParaRPr lang="en-US" sz="800" b="1" dirty="0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797563" y="5912552"/>
            <a:ext cx="907082" cy="926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866970" y="5964791"/>
            <a:ext cx="783913" cy="8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" name="Picture 306">
            <a:extLst>
              <a:ext uri="{FF2B5EF4-FFF2-40B4-BE49-F238E27FC236}">
                <a16:creationId xmlns:a16="http://schemas.microsoft.com/office/drawing/2014/main" id="{AAC3ABBA-4A88-EF41-92EB-85DAAED3D57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43048" y="6337396"/>
            <a:ext cx="384009" cy="384009"/>
          </a:xfrm>
          <a:prstGeom prst="rect">
            <a:avLst/>
          </a:prstGeom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D82BE213-6309-9247-BB2E-8389CD80B5D2}"/>
              </a:ext>
            </a:extLst>
          </p:cNvPr>
          <p:cNvSpPr txBox="1"/>
          <p:nvPr/>
        </p:nvSpPr>
        <p:spPr>
          <a:xfrm>
            <a:off x="7887385" y="5975064"/>
            <a:ext cx="79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NEA </a:t>
            </a:r>
            <a:endParaRPr lang="en-US" sz="900" b="1" dirty="0" smtClean="0"/>
          </a:p>
          <a:p>
            <a:pPr algn="ctr"/>
            <a:r>
              <a:rPr lang="en-US" sz="900" b="1" dirty="0" smtClean="0"/>
              <a:t>Mock </a:t>
            </a:r>
            <a:endParaRPr lang="en-US" sz="900" b="1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640124" y="12537613"/>
            <a:ext cx="1028733" cy="10356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10953" y="12619626"/>
            <a:ext cx="887086" cy="863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546378" y="12916779"/>
            <a:ext cx="11441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Challenge 2</a:t>
            </a: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Budget Family </a:t>
            </a: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Meal</a:t>
            </a:r>
          </a:p>
        </p:txBody>
      </p:sp>
      <p:pic>
        <p:nvPicPr>
          <p:cNvPr id="17" name="Picture 8" descr="Image result for salad vector png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1"/>
          <a:stretch/>
        </p:blipFill>
        <p:spPr bwMode="auto">
          <a:xfrm>
            <a:off x="970950" y="12659093"/>
            <a:ext cx="330704" cy="22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768473" y="14169031"/>
            <a:ext cx="295049" cy="12887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1579535" y="13076222"/>
            <a:ext cx="12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The Eatwell Guide</a:t>
            </a:r>
          </a:p>
          <a:p>
            <a:pPr algn="ctr"/>
            <a:endParaRPr lang="en-US" sz="800" dirty="0"/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 flipV="1">
            <a:off x="5017825" y="14816811"/>
            <a:ext cx="7452" cy="29636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819271" y="15201417"/>
            <a:ext cx="86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Smoothie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>
            <a:off x="3596319" y="14060795"/>
            <a:ext cx="369946" cy="27388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35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915943" y="13749908"/>
            <a:ext cx="156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Analyse and Evaluate:</a:t>
            </a:r>
          </a:p>
          <a:p>
            <a:pPr algn="ctr"/>
            <a:r>
              <a:rPr lang="en-US" sz="800" dirty="0"/>
              <a:t>Reflect on what you have made applying next steps where possible</a:t>
            </a:r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>
            <a:off x="4187578" y="12073241"/>
            <a:ext cx="67292" cy="22707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6626871" y="11101304"/>
            <a:ext cx="105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Chemical Raising Agents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022866" y="4981887"/>
            <a:ext cx="1117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Analyse and Evaluate:</a:t>
            </a:r>
          </a:p>
          <a:p>
            <a:pPr algn="ctr"/>
            <a:r>
              <a:rPr lang="en-US" sz="800" dirty="0"/>
              <a:t>Analysing results </a:t>
            </a:r>
          </a:p>
          <a:p>
            <a:pPr algn="ctr"/>
            <a:r>
              <a:rPr lang="en-US" sz="800" dirty="0"/>
              <a:t>Creating graphs and drawing conclusions</a:t>
            </a:r>
          </a:p>
          <a:p>
            <a:pPr algn="ctr"/>
            <a:endParaRPr lang="en-US" sz="800" b="1" dirty="0"/>
          </a:p>
          <a:p>
            <a:pPr algn="ctr"/>
            <a:endParaRPr lang="en-US" sz="800" b="1" dirty="0"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389061" y="12792678"/>
            <a:ext cx="118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Eggs </a:t>
            </a:r>
          </a:p>
          <a:p>
            <a:pPr algn="ctr"/>
            <a:r>
              <a:rPr lang="en-US" sz="800" dirty="0"/>
              <a:t>Shortening/pastry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99463" y="8820104"/>
            <a:ext cx="260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Year 9 Project</a:t>
            </a:r>
          </a:p>
          <a:p>
            <a:r>
              <a:rPr lang="en-GB" sz="800" b="1" dirty="0"/>
              <a:t>Demonstrate knowledge </a:t>
            </a:r>
            <a:r>
              <a:rPr lang="en-GB" sz="800" dirty="0"/>
              <a:t>of Nutrition and Food Preparation </a:t>
            </a:r>
          </a:p>
          <a:p>
            <a:r>
              <a:rPr lang="en-GB" sz="800" b="1" dirty="0"/>
              <a:t>Apply knowledge </a:t>
            </a:r>
            <a:r>
              <a:rPr lang="en-GB" sz="800" dirty="0" smtClean="0"/>
              <a:t>through </a:t>
            </a:r>
            <a:r>
              <a:rPr lang="en-GB" sz="800" dirty="0"/>
              <a:t>designing and adapting recipes. </a:t>
            </a:r>
          </a:p>
          <a:p>
            <a:r>
              <a:rPr lang="en-GB" sz="800" b="1" dirty="0"/>
              <a:t>Demonstrate skills and techniques </a:t>
            </a:r>
            <a:endParaRPr lang="en-GB" sz="800" dirty="0"/>
          </a:p>
          <a:p>
            <a:r>
              <a:rPr lang="en-GB" sz="800" b="1" dirty="0" smtClean="0"/>
              <a:t>Analyse </a:t>
            </a:r>
            <a:r>
              <a:rPr lang="en-GB" sz="800" b="1" dirty="0"/>
              <a:t>and evaluate </a:t>
            </a:r>
            <a:r>
              <a:rPr lang="en-GB" sz="800" dirty="0" smtClean="0"/>
              <a:t>results</a:t>
            </a:r>
            <a:endParaRPr lang="en-GB" sz="800" dirty="0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8398934" y="4683997"/>
            <a:ext cx="118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Non </a:t>
            </a:r>
            <a:r>
              <a:rPr lang="en-US" sz="800" b="1" dirty="0" smtClean="0"/>
              <a:t>Exam Assessment </a:t>
            </a:r>
            <a:endParaRPr lang="en-US" sz="800" b="1" dirty="0"/>
          </a:p>
          <a:p>
            <a:pPr algn="ctr"/>
            <a:r>
              <a:rPr lang="en-US" sz="800" b="1" dirty="0"/>
              <a:t>MOCK: </a:t>
            </a:r>
          </a:p>
          <a:p>
            <a:pPr algn="ctr"/>
            <a:r>
              <a:rPr lang="en-US" sz="800" dirty="0" smtClean="0"/>
              <a:t>Research </a:t>
            </a:r>
            <a:endParaRPr lang="en-US" sz="800" dirty="0"/>
          </a:p>
          <a:p>
            <a:pPr algn="ctr"/>
            <a:r>
              <a:rPr lang="en-US" sz="800" dirty="0"/>
              <a:t>Demonstrating Skills</a:t>
            </a:r>
          </a:p>
          <a:p>
            <a:pPr algn="ctr"/>
            <a:r>
              <a:rPr lang="en-US" sz="800" dirty="0"/>
              <a:t>Planning Menu’s</a:t>
            </a:r>
          </a:p>
          <a:p>
            <a:pPr algn="ctr"/>
            <a:r>
              <a:rPr lang="en-US" sz="800" dirty="0"/>
              <a:t>Making  and Applying</a:t>
            </a:r>
          </a:p>
          <a:p>
            <a:pPr algn="ctr"/>
            <a:r>
              <a:rPr lang="en-US" sz="800" dirty="0"/>
              <a:t>Analysis and Evaluation 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5595787" y="4499627"/>
            <a:ext cx="114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Knowledge:</a:t>
            </a:r>
          </a:p>
          <a:p>
            <a:pPr algn="ctr"/>
            <a:r>
              <a:rPr lang="en-US" sz="800" dirty="0"/>
              <a:t>Embedding and </a:t>
            </a:r>
            <a:r>
              <a:rPr lang="en-US" sz="800" dirty="0" smtClean="0"/>
              <a:t>enhancing </a:t>
            </a:r>
            <a:r>
              <a:rPr lang="en-US" sz="800" dirty="0"/>
              <a:t>knowledge based around scientific principles and nutrition  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  <a:stCxn id="387" idx="2"/>
          </p:cNvCxnSpPr>
          <p:nvPr/>
        </p:nvCxnSpPr>
        <p:spPr>
          <a:xfrm flipH="1">
            <a:off x="8543440" y="5638104"/>
            <a:ext cx="447338" cy="44773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4694347" y="4182974"/>
            <a:ext cx="114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Preparation:</a:t>
            </a:r>
          </a:p>
          <a:p>
            <a:pPr algn="ctr"/>
            <a:r>
              <a:rPr lang="en-US" sz="800" dirty="0"/>
              <a:t>Develop and refine high level making skills</a:t>
            </a: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  <a:stCxn id="352" idx="2"/>
          </p:cNvCxnSpPr>
          <p:nvPr/>
        </p:nvCxnSpPr>
        <p:spPr>
          <a:xfrm>
            <a:off x="4668129" y="5286157"/>
            <a:ext cx="222779" cy="12096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xtBox 390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4578570" y="15137834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Food, Nutrition and Health:</a:t>
            </a:r>
          </a:p>
          <a:p>
            <a:pPr algn="ctr"/>
            <a:r>
              <a:rPr lang="en-US" sz="800" dirty="0"/>
              <a:t>Where does our food come from?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87" y="15721774"/>
            <a:ext cx="574359" cy="410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84" y="15560217"/>
            <a:ext cx="572353" cy="390801"/>
          </a:xfrm>
          <a:prstGeom prst="rect">
            <a:avLst/>
          </a:prstGeom>
        </p:spPr>
      </p:pic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 flipV="1">
            <a:off x="6178268" y="14763708"/>
            <a:ext cx="7488" cy="25869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5761297" y="15060693"/>
            <a:ext cx="105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Choice</a:t>
            </a:r>
          </a:p>
          <a:p>
            <a:pPr algn="ctr"/>
            <a:r>
              <a:rPr lang="en-US" sz="800" dirty="0"/>
              <a:t>The senses – how do we evaluate food?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>
            <a:off x="6744722" y="14098463"/>
            <a:ext cx="0" cy="30748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923063" y="15771382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Food, Nutrition and Health:</a:t>
            </a:r>
          </a:p>
          <a:p>
            <a:pPr algn="ctr"/>
            <a:r>
              <a:rPr lang="en-US" sz="800" dirty="0"/>
              <a:t>Fruit and Vegetables</a:t>
            </a:r>
          </a:p>
          <a:p>
            <a:pPr algn="ctr"/>
            <a:endParaRPr lang="en-US" sz="800" dirty="0"/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3547630" y="14782488"/>
            <a:ext cx="15118" cy="97313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8" name="Picture 39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46" y="16238277"/>
            <a:ext cx="548835" cy="392521"/>
          </a:xfrm>
          <a:prstGeom prst="rect">
            <a:avLst/>
          </a:prstGeom>
        </p:spPr>
      </p:pic>
      <p:pic>
        <p:nvPicPr>
          <p:cNvPr id="399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4090170" y="15825132"/>
            <a:ext cx="369628" cy="4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336262" y="14261256"/>
            <a:ext cx="452621" cy="337510"/>
          </a:xfrm>
          <a:prstGeom prst="rect">
            <a:avLst/>
          </a:prstGeom>
        </p:spPr>
      </p:pic>
      <p:sp>
        <p:nvSpPr>
          <p:cNvPr id="400" name="TextBox 399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980940" y="13756387"/>
            <a:ext cx="92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Science:</a:t>
            </a:r>
          </a:p>
          <a:p>
            <a:pPr algn="ctr"/>
            <a:r>
              <a:rPr lang="en-US" sz="800" dirty="0"/>
              <a:t>Enzymic Browning</a:t>
            </a:r>
          </a:p>
          <a:p>
            <a:pPr algn="ctr"/>
            <a:endParaRPr lang="en-US" sz="800" dirty="0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1104849" y="14994207"/>
            <a:ext cx="105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Fruit Crumble</a:t>
            </a:r>
          </a:p>
          <a:p>
            <a:pPr algn="ctr"/>
            <a:r>
              <a:rPr lang="en-US" sz="800" dirty="0"/>
              <a:t>Flapjack</a:t>
            </a:r>
          </a:p>
          <a:p>
            <a:pPr algn="ctr"/>
            <a:r>
              <a:rPr lang="en-US" sz="800" dirty="0"/>
              <a:t>Savoury Rice</a:t>
            </a:r>
          </a:p>
          <a:p>
            <a:pPr algn="ctr"/>
            <a:endParaRPr lang="en-US" sz="800" dirty="0"/>
          </a:p>
        </p:txBody>
      </p:sp>
      <p:pic>
        <p:nvPicPr>
          <p:cNvPr id="402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2073234" y="15284038"/>
            <a:ext cx="393716" cy="4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>
            <a:off x="3216802" y="14215516"/>
            <a:ext cx="10652" cy="17829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1317779" y="13573516"/>
            <a:ext cx="105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Food, Nutrition and Health:</a:t>
            </a:r>
          </a:p>
          <a:p>
            <a:pPr algn="ctr"/>
            <a:r>
              <a:rPr lang="en-US" sz="800" dirty="0"/>
              <a:t>Carbohydrates</a:t>
            </a:r>
          </a:p>
          <a:p>
            <a:pPr algn="ctr"/>
            <a:r>
              <a:rPr lang="en-US" sz="800" dirty="0"/>
              <a:t>Protein</a:t>
            </a:r>
          </a:p>
          <a:p>
            <a:pPr algn="ctr"/>
            <a:endParaRPr lang="en-US" sz="800" dirty="0"/>
          </a:p>
        </p:txBody>
      </p:sp>
      <p:pic>
        <p:nvPicPr>
          <p:cNvPr id="405" name="Picture 40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04" y="13746982"/>
            <a:ext cx="460191" cy="329124"/>
          </a:xfrm>
          <a:prstGeom prst="rect">
            <a:avLst/>
          </a:prstGeom>
        </p:spPr>
      </p:pic>
      <p:sp>
        <p:nvSpPr>
          <p:cNvPr id="406" name="TextBox 405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6947163" y="12837297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Food, Nutrition and Health:</a:t>
            </a:r>
          </a:p>
          <a:p>
            <a:pPr algn="ctr"/>
            <a:r>
              <a:rPr lang="en-US" sz="800" dirty="0"/>
              <a:t>Energy Balance</a:t>
            </a:r>
          </a:p>
          <a:p>
            <a:pPr algn="ctr"/>
            <a:endParaRPr lang="en-US" sz="800" dirty="0"/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13991" y="15142687"/>
            <a:ext cx="96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Commodities:</a:t>
            </a:r>
          </a:p>
          <a:p>
            <a:pPr algn="ctr"/>
            <a:r>
              <a:rPr lang="en-US" sz="800" dirty="0"/>
              <a:t> Cereals and Grains</a:t>
            </a:r>
          </a:p>
          <a:p>
            <a:pPr algn="ctr"/>
            <a:r>
              <a:rPr lang="en-US" sz="800" dirty="0"/>
              <a:t>Animal Products</a:t>
            </a:r>
          </a:p>
          <a:p>
            <a:pPr algn="ctr"/>
            <a:endParaRPr lang="en-US" sz="800" dirty="0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4780638" y="11560542"/>
            <a:ext cx="92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Science:</a:t>
            </a:r>
          </a:p>
          <a:p>
            <a:pPr algn="ctr"/>
            <a:r>
              <a:rPr lang="en-US" sz="800" dirty="0"/>
              <a:t>Gluten</a:t>
            </a:r>
          </a:p>
          <a:p>
            <a:pPr algn="ctr"/>
            <a:endParaRPr lang="en-US" sz="800" dirty="0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12277" y="13962531"/>
            <a:ext cx="927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Techniques:</a:t>
            </a:r>
          </a:p>
          <a:p>
            <a:pPr algn="ctr"/>
            <a:r>
              <a:rPr lang="en-US" sz="800" dirty="0"/>
              <a:t>Speedy Pizza</a:t>
            </a:r>
          </a:p>
          <a:p>
            <a:pPr algn="ctr"/>
            <a:r>
              <a:rPr lang="en-US" sz="800" dirty="0"/>
              <a:t>Fish and Cous Cous</a:t>
            </a:r>
          </a:p>
          <a:p>
            <a:pPr algn="ctr"/>
            <a:r>
              <a:rPr lang="en-US" sz="800" dirty="0"/>
              <a:t>Chilli Con Carne</a:t>
            </a:r>
          </a:p>
          <a:p>
            <a:pPr algn="ctr"/>
            <a:endParaRPr lang="en-US" sz="800" dirty="0"/>
          </a:p>
        </p:txBody>
      </p:sp>
      <p:pic>
        <p:nvPicPr>
          <p:cNvPr id="414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157675" y="13351154"/>
            <a:ext cx="465863" cy="5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45114" y="15825226"/>
            <a:ext cx="475574" cy="446505"/>
          </a:xfrm>
          <a:prstGeom prst="rect">
            <a:avLst/>
          </a:prstGeom>
        </p:spPr>
      </p:pic>
      <p:pic>
        <p:nvPicPr>
          <p:cNvPr id="418" name="Picture 44" descr="Image result for food science 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4" y="11859043"/>
            <a:ext cx="301993" cy="3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" name="TextBox 42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87455" y="12181214"/>
            <a:ext cx="105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Choice</a:t>
            </a:r>
          </a:p>
          <a:p>
            <a:pPr algn="ctr"/>
            <a:r>
              <a:rPr lang="en-US" sz="800" dirty="0"/>
              <a:t>Costing of food</a:t>
            </a:r>
          </a:p>
        </p:txBody>
      </p:sp>
      <p:pic>
        <p:nvPicPr>
          <p:cNvPr id="426" name="Picture 42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7" y="11939322"/>
            <a:ext cx="392166" cy="285595"/>
          </a:xfrm>
          <a:prstGeom prst="rect">
            <a:avLst/>
          </a:prstGeom>
        </p:spPr>
      </p:pic>
      <p:sp>
        <p:nvSpPr>
          <p:cNvPr id="429" name="TextBox 428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2865241" y="14428170"/>
            <a:ext cx="1347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Nutrition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532226" y="11578625"/>
            <a:ext cx="92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Science:</a:t>
            </a:r>
          </a:p>
          <a:p>
            <a:pPr algn="ctr"/>
            <a:r>
              <a:rPr lang="en-US" sz="800" dirty="0"/>
              <a:t>Heat Transfer</a:t>
            </a:r>
          </a:p>
          <a:p>
            <a:pPr algn="ctr"/>
            <a:endParaRPr lang="en-US" sz="800" dirty="0"/>
          </a:p>
        </p:txBody>
      </p:sp>
      <p:pic>
        <p:nvPicPr>
          <p:cNvPr id="431" name="Picture 44" descr="Image result for food science 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01" y="11582053"/>
            <a:ext cx="337993" cy="3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Picture 431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989667" y="12881345"/>
            <a:ext cx="475574" cy="446505"/>
          </a:xfrm>
          <a:prstGeom prst="rect">
            <a:avLst/>
          </a:prstGeom>
        </p:spPr>
      </p:pic>
      <p:sp>
        <p:nvSpPr>
          <p:cNvPr id="433" name="TextBox 432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4440659" y="12367885"/>
            <a:ext cx="1096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Challenge 1</a:t>
            </a: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Seasonal </a:t>
            </a: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Pie</a:t>
            </a:r>
          </a:p>
        </p:txBody>
      </p:sp>
      <p:pic>
        <p:nvPicPr>
          <p:cNvPr id="1055" name="Picture 1054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24769" y="12148195"/>
            <a:ext cx="380732" cy="315022"/>
          </a:xfrm>
          <a:prstGeom prst="rect">
            <a:avLst/>
          </a:prstGeom>
        </p:spPr>
      </p:pic>
      <p:sp>
        <p:nvSpPr>
          <p:cNvPr id="434" name="TextBox 433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590306" y="11246872"/>
            <a:ext cx="128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Techniques:</a:t>
            </a:r>
          </a:p>
          <a:p>
            <a:pPr algn="ctr"/>
            <a:r>
              <a:rPr lang="en-US" sz="800" dirty="0"/>
              <a:t>Welsh Rarebit</a:t>
            </a:r>
          </a:p>
          <a:p>
            <a:pPr algn="ctr"/>
            <a:r>
              <a:rPr lang="en-US" sz="800" dirty="0"/>
              <a:t>Frittata</a:t>
            </a:r>
          </a:p>
          <a:p>
            <a:pPr algn="ctr"/>
            <a:r>
              <a:rPr lang="en-US" sz="800" dirty="0"/>
              <a:t>Rice Pudding</a:t>
            </a:r>
          </a:p>
          <a:p>
            <a:pPr algn="ctr"/>
            <a:r>
              <a:rPr lang="en-US" sz="800" dirty="0"/>
              <a:t>Cheesy Pasta Gratin</a:t>
            </a:r>
          </a:p>
          <a:p>
            <a:pPr algn="ctr"/>
            <a:endParaRPr lang="en-US" sz="800" dirty="0"/>
          </a:p>
        </p:txBody>
      </p:sp>
      <p:pic>
        <p:nvPicPr>
          <p:cNvPr id="435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2564653" y="11489057"/>
            <a:ext cx="340111" cy="4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438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86" y="13044028"/>
            <a:ext cx="437479" cy="312881"/>
          </a:xfrm>
          <a:prstGeom prst="rect">
            <a:avLst/>
          </a:prstGeom>
        </p:spPr>
      </p:pic>
      <p:sp>
        <p:nvSpPr>
          <p:cNvPr id="440" name="Oval 439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575435" y="10434682"/>
            <a:ext cx="971711" cy="1010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638140" y="10507993"/>
            <a:ext cx="824822" cy="856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7478457" y="10852706"/>
            <a:ext cx="11441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Challenge 2</a:t>
            </a: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Layered </a:t>
            </a: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Desserts</a:t>
            </a: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841885" y="10553108"/>
            <a:ext cx="387824" cy="342859"/>
          </a:xfrm>
          <a:prstGeom prst="rect">
            <a:avLst/>
          </a:prstGeom>
        </p:spPr>
      </p:pic>
      <p:pic>
        <p:nvPicPr>
          <p:cNvPr id="443" name="Picture 44" descr="Image result for food science 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53" y="11794095"/>
            <a:ext cx="296311" cy="2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" name="TextBox 443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8379473" y="11797970"/>
            <a:ext cx="111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Techniques:</a:t>
            </a:r>
          </a:p>
          <a:p>
            <a:pPr algn="ctr"/>
            <a:r>
              <a:rPr lang="en-US" sz="800" dirty="0"/>
              <a:t>Scones</a:t>
            </a:r>
          </a:p>
          <a:p>
            <a:pPr algn="ctr"/>
            <a:r>
              <a:rPr lang="en-US" sz="800" dirty="0"/>
              <a:t>Carrot Cake</a:t>
            </a:r>
          </a:p>
          <a:p>
            <a:pPr algn="ctr"/>
            <a:r>
              <a:rPr lang="en-US" sz="800" dirty="0"/>
              <a:t>Victorian Sandwich</a:t>
            </a:r>
          </a:p>
          <a:p>
            <a:pPr algn="ctr"/>
            <a:r>
              <a:rPr lang="en-US" sz="800" dirty="0"/>
              <a:t>Maids of Honour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4842756" y="12889489"/>
            <a:ext cx="188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Macronutrients – fats and oils</a:t>
            </a:r>
          </a:p>
          <a:p>
            <a:pPr algn="ctr"/>
            <a:r>
              <a:rPr lang="en-US" sz="800" dirty="0"/>
              <a:t>Functions and Sources of ingredients 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V="1">
            <a:off x="5578306" y="12604806"/>
            <a:ext cx="84486" cy="26807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15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18546" y="7590172"/>
            <a:ext cx="446281" cy="391475"/>
          </a:xfrm>
          <a:prstGeom prst="rect">
            <a:avLst/>
          </a:prstGeom>
        </p:spPr>
      </p:pic>
      <p:sp>
        <p:nvSpPr>
          <p:cNvPr id="322" name="TextBox 321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3979239" y="14432781"/>
            <a:ext cx="1648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Culinary Skills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 rot="14544015">
            <a:off x="618320" y="13987617"/>
            <a:ext cx="1347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Commodities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  <a:stCxn id="425" idx="2"/>
          </p:cNvCxnSpPr>
          <p:nvPr/>
        </p:nvCxnSpPr>
        <p:spPr>
          <a:xfrm>
            <a:off x="615860" y="12519768"/>
            <a:ext cx="304256" cy="33259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Box 340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2957247" y="12290413"/>
            <a:ext cx="1347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Commodities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5686113" y="12292850"/>
            <a:ext cx="1347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Nutrition</a:t>
            </a:r>
          </a:p>
        </p:txBody>
      </p: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 flipV="1">
            <a:off x="3342276" y="12703097"/>
            <a:ext cx="89508" cy="14926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5636254" y="12059041"/>
            <a:ext cx="3788" cy="23668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6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8642343" y="11201768"/>
            <a:ext cx="481042" cy="5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TextBox 366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 rot="18514948">
            <a:off x="7109514" y="11878980"/>
            <a:ext cx="1648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Culinary Skills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47430" y="9940720"/>
            <a:ext cx="2348503" cy="65497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916249" y="13403212"/>
            <a:ext cx="2067310" cy="24622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KS3 – Food and Nutrition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073657" y="12897900"/>
            <a:ext cx="138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Year 7 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Introduced to basic cooking techniques in order to cook a range of savoury and sweet dishes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4495002" y="11115729"/>
            <a:ext cx="2067310" cy="246221"/>
          </a:xfrm>
          <a:prstGeom prst="rect">
            <a:avLst/>
          </a:prstGeom>
          <a:solidFill>
            <a:srgbClr val="93329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KS3 – Food and Nutrition</a:t>
            </a:r>
          </a:p>
        </p:txBody>
      </p:sp>
      <p:sp>
        <p:nvSpPr>
          <p:cNvPr id="374" name="Oval 373"/>
          <p:cNvSpPr/>
          <p:nvPr/>
        </p:nvSpPr>
        <p:spPr>
          <a:xfrm>
            <a:off x="251636" y="10736312"/>
            <a:ext cx="1480781" cy="1014737"/>
          </a:xfrm>
          <a:prstGeom prst="ellipse">
            <a:avLst/>
          </a:prstGeom>
          <a:solidFill>
            <a:srgbClr val="9332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5" name="TextBox 374"/>
          <p:cNvSpPr txBox="1"/>
          <p:nvPr/>
        </p:nvSpPr>
        <p:spPr>
          <a:xfrm>
            <a:off x="299738" y="10826605"/>
            <a:ext cx="138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Year 8  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Develop skills further using a range of cooking techniques</a:t>
            </a:r>
          </a:p>
        </p:txBody>
      </p:sp>
      <p:pic>
        <p:nvPicPr>
          <p:cNvPr id="376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5797977" y="11641986"/>
            <a:ext cx="348301" cy="4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TextBox 377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6027540" y="11641986"/>
            <a:ext cx="112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Techniques:</a:t>
            </a:r>
          </a:p>
          <a:p>
            <a:pPr algn="ctr"/>
            <a:r>
              <a:rPr lang="en-US" sz="800" dirty="0"/>
              <a:t>Savoury &amp; Fruit Tarts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4431187" y="10044280"/>
            <a:ext cx="219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International Cuisine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1804749" y="10037876"/>
            <a:ext cx="219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Just Desserts</a:t>
            </a: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3917643" y="9815284"/>
            <a:ext cx="0" cy="36546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Oval 451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501656" y="9755896"/>
            <a:ext cx="960530" cy="9321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3584975" y="9807544"/>
            <a:ext cx="801140" cy="809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3444420" y="10095225"/>
            <a:ext cx="1096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Challenge 1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International 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Cuisine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120835" y="9690856"/>
            <a:ext cx="960530" cy="9321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204688" y="9740231"/>
            <a:ext cx="801140" cy="809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1062262" y="10047854"/>
            <a:ext cx="1096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Challenge 2 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Just 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Desserts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 rot="16200000">
            <a:off x="90647" y="8983668"/>
            <a:ext cx="1808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Catering Project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722358" y="8028536"/>
            <a:ext cx="329081" cy="20899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5124873" y="8992636"/>
            <a:ext cx="417776" cy="5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" name="TextBox 461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877938" y="8758053"/>
            <a:ext cx="1632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Techniques:</a:t>
            </a:r>
          </a:p>
          <a:p>
            <a:pPr algn="ctr"/>
            <a:r>
              <a:rPr lang="en-US" sz="800" dirty="0"/>
              <a:t>Fish </a:t>
            </a:r>
            <a:r>
              <a:rPr lang="en-US" sz="800" dirty="0" smtClean="0"/>
              <a:t>Cakes / Fish Pie</a:t>
            </a:r>
            <a:endParaRPr lang="en-US" sz="800" dirty="0"/>
          </a:p>
          <a:p>
            <a:pPr algn="ctr"/>
            <a:r>
              <a:rPr lang="en-US" sz="800" dirty="0" smtClean="0"/>
              <a:t>Curry</a:t>
            </a:r>
            <a:endParaRPr lang="en-US" sz="800" dirty="0"/>
          </a:p>
          <a:p>
            <a:pPr algn="ctr"/>
            <a:r>
              <a:rPr lang="en-US" sz="800" dirty="0"/>
              <a:t>Sweet and Sour Chicken</a:t>
            </a:r>
          </a:p>
          <a:p>
            <a:pPr algn="ctr"/>
            <a:r>
              <a:rPr lang="en-US" sz="800" dirty="0"/>
              <a:t>Pasta Bolognese</a:t>
            </a:r>
          </a:p>
          <a:p>
            <a:pPr algn="ctr"/>
            <a:r>
              <a:rPr lang="en-US" sz="800" dirty="0" smtClean="0"/>
              <a:t>Pork Schnitzel </a:t>
            </a:r>
            <a:endParaRPr lang="en-US" sz="800" dirty="0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5592706" y="9297849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Choice</a:t>
            </a:r>
          </a:p>
          <a:p>
            <a:pPr algn="ctr"/>
            <a:r>
              <a:rPr lang="en-US" sz="800" dirty="0"/>
              <a:t>Factors affecting</a:t>
            </a:r>
          </a:p>
          <a:p>
            <a:pPr algn="ctr"/>
            <a:r>
              <a:rPr lang="en-US" sz="800" dirty="0"/>
              <a:t>British and International Cuisine</a:t>
            </a:r>
          </a:p>
        </p:txBody>
      </p:sp>
      <p:pic>
        <p:nvPicPr>
          <p:cNvPr id="464" name="Picture 463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18" y="9254909"/>
            <a:ext cx="392166" cy="285595"/>
          </a:xfrm>
          <a:prstGeom prst="rect">
            <a:avLst/>
          </a:prstGeom>
        </p:spPr>
      </p:pic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6331059" y="9846346"/>
            <a:ext cx="59823" cy="19153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TextBox 465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4731426" y="10609805"/>
            <a:ext cx="189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and Apply Knowledge:</a:t>
            </a:r>
          </a:p>
          <a:p>
            <a:pPr algn="ctr"/>
            <a:r>
              <a:rPr lang="en-US" sz="800" dirty="0"/>
              <a:t>Macronutrients, Nutritional needs</a:t>
            </a:r>
          </a:p>
          <a:p>
            <a:pPr algn="ctr"/>
            <a:r>
              <a:rPr lang="en-US" sz="800" dirty="0"/>
              <a:t>Energy Balance</a:t>
            </a:r>
          </a:p>
          <a:p>
            <a:pPr algn="ctr"/>
            <a:endParaRPr lang="en-US" sz="800" dirty="0"/>
          </a:p>
        </p:txBody>
      </p: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 flipV="1">
            <a:off x="6113113" y="10473617"/>
            <a:ext cx="56148" cy="14941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8" name="Picture 467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97" y="10750479"/>
            <a:ext cx="448500" cy="320763"/>
          </a:xfrm>
          <a:prstGeom prst="rect">
            <a:avLst/>
          </a:prstGeom>
        </p:spPr>
      </p:pic>
      <p:sp>
        <p:nvSpPr>
          <p:cNvPr id="469" name="TextBox 468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906445" y="10687686"/>
            <a:ext cx="131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Tiramisu</a:t>
            </a:r>
          </a:p>
          <a:p>
            <a:pPr algn="ctr"/>
            <a:r>
              <a:rPr lang="en-US" sz="800" dirty="0" smtClean="0"/>
              <a:t>Fruit Strudel</a:t>
            </a:r>
          </a:p>
          <a:p>
            <a:pPr algn="ctr"/>
            <a:r>
              <a:rPr lang="en-US" sz="800" dirty="0" smtClean="0"/>
              <a:t>Profiteroles</a:t>
            </a:r>
            <a:endParaRPr lang="en-US" sz="800" dirty="0"/>
          </a:p>
          <a:p>
            <a:pPr algn="ctr"/>
            <a:endParaRPr lang="en-US" sz="800" dirty="0"/>
          </a:p>
        </p:txBody>
      </p:sp>
      <p:pic>
        <p:nvPicPr>
          <p:cNvPr id="470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2019262" y="10635113"/>
            <a:ext cx="366319" cy="4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" name="TextBox 470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441808" y="9639641"/>
            <a:ext cx="92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Food Science:</a:t>
            </a:r>
          </a:p>
          <a:p>
            <a:pPr algn="ctr"/>
            <a:r>
              <a:rPr lang="en-US" sz="800" dirty="0"/>
              <a:t>Caramalisation</a:t>
            </a:r>
          </a:p>
          <a:p>
            <a:pPr algn="ctr"/>
            <a:endParaRPr lang="en-US" sz="800" dirty="0"/>
          </a:p>
        </p:txBody>
      </p:sp>
      <p:pic>
        <p:nvPicPr>
          <p:cNvPr id="472" name="Picture 44" descr="Image result for food science 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58" y="9456462"/>
            <a:ext cx="301993" cy="3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472" idx="2"/>
          </p:cNvCxnSpPr>
          <p:nvPr/>
        </p:nvCxnSpPr>
        <p:spPr>
          <a:xfrm flipH="1">
            <a:off x="3371063" y="9758455"/>
            <a:ext cx="22692" cy="26042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8229700" y="11976434"/>
            <a:ext cx="228537" cy="13813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9271" y="2794296"/>
            <a:ext cx="28613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How your journey might continue:</a:t>
            </a:r>
          </a:p>
          <a:p>
            <a:pPr algn="ctr"/>
            <a:endParaRPr lang="en-GB" sz="800" dirty="0"/>
          </a:p>
          <a:p>
            <a:pPr algn="ctr"/>
            <a:r>
              <a:rPr lang="en-GB" sz="800" dirty="0"/>
              <a:t>Level  1 and 2 Certificate in Professional Food and Beverage Service Skills</a:t>
            </a:r>
          </a:p>
          <a:p>
            <a:pPr algn="ctr"/>
            <a:r>
              <a:rPr lang="en-GB" sz="800" dirty="0"/>
              <a:t>Level 1 or 2 NVQ Diploma in Professional Cookery</a:t>
            </a:r>
          </a:p>
          <a:p>
            <a:pPr algn="ctr"/>
            <a:r>
              <a:rPr lang="en-GB" sz="800" dirty="0"/>
              <a:t>Level 3 Food, Science and Nutrition (certificate and diploma)</a:t>
            </a:r>
          </a:p>
          <a:p>
            <a:pPr algn="ctr"/>
            <a:r>
              <a:rPr lang="en-GB" sz="800" dirty="0"/>
              <a:t>Level 3 Diploma in Advanced Professional Cookery</a:t>
            </a:r>
          </a:p>
          <a:p>
            <a:pPr algn="ctr"/>
            <a:r>
              <a:rPr lang="en-GB" sz="800" dirty="0"/>
              <a:t>Level 3 Advanced Diploma in Food Preparation and Cookery Supervision</a:t>
            </a:r>
          </a:p>
          <a:p>
            <a:endParaRPr lang="en-GB" sz="1000" dirty="0"/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913492" y="14511155"/>
            <a:ext cx="316744" cy="52755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H="1" flipV="1">
            <a:off x="1611899" y="14782488"/>
            <a:ext cx="7488" cy="25869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>
            <a:off x="4957312" y="9586689"/>
            <a:ext cx="149663" cy="42710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088041" y="16053760"/>
            <a:ext cx="2531554" cy="14678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7714872" y="16854717"/>
            <a:ext cx="178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FOOD &amp; CATERING</a:t>
            </a:r>
          </a:p>
          <a:p>
            <a:pPr algn="ctr"/>
            <a:r>
              <a:rPr lang="en-GB" sz="1200" b="1" dirty="0"/>
              <a:t>Curriculum</a:t>
            </a:r>
          </a:p>
          <a:p>
            <a:pPr algn="ctr"/>
            <a:r>
              <a:rPr lang="en-GB" sz="1200" b="1" dirty="0"/>
              <a:t>A. Cameron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8154382" y="16144989"/>
            <a:ext cx="881362" cy="709109"/>
          </a:xfrm>
          <a:prstGeom prst="rect">
            <a:avLst/>
          </a:prstGeom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0757">
            <a:off x="8468932" y="16428839"/>
            <a:ext cx="268267" cy="300922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 rot="20274005">
            <a:off x="6546278" y="2822658"/>
            <a:ext cx="603954" cy="21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V="1">
            <a:off x="1179269" y="8878437"/>
            <a:ext cx="601168" cy="7220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7295496" y="16854098"/>
            <a:ext cx="672624" cy="553726"/>
          </a:xfrm>
          <a:prstGeom prst="rect">
            <a:avLst/>
          </a:prstGeom>
        </p:spPr>
      </p:pic>
      <p:sp>
        <p:nvSpPr>
          <p:cNvPr id="100" name="Round Diagonal Corner Rectangle 99"/>
          <p:cNvSpPr/>
          <p:nvPr/>
        </p:nvSpPr>
        <p:spPr>
          <a:xfrm rot="19947409">
            <a:off x="226908" y="1166020"/>
            <a:ext cx="1452703" cy="58909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 rot="20013796">
            <a:off x="252039" y="1165257"/>
            <a:ext cx="1375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>
                <a:ln/>
                <a:effectLst/>
              </a:rPr>
              <a:t>Enrichment </a:t>
            </a:r>
          </a:p>
          <a:p>
            <a:pPr algn="ctr"/>
            <a:r>
              <a:rPr lang="en-US" sz="1600" b="1" cap="none" spc="0" dirty="0">
                <a:ln/>
                <a:effectLst/>
              </a:rPr>
              <a:t>Opportunities</a:t>
            </a:r>
          </a:p>
        </p:txBody>
      </p: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493626" y="9138494"/>
            <a:ext cx="260125" cy="9355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Oval 394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403462" y="7552844"/>
            <a:ext cx="958469" cy="9845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6099857" y="7519530"/>
            <a:ext cx="984739" cy="1007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459799" y="7616911"/>
            <a:ext cx="829938" cy="8579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4517470" y="7597578"/>
            <a:ext cx="72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LO4</a:t>
            </a:r>
          </a:p>
          <a:p>
            <a:pPr algn="ctr"/>
            <a:r>
              <a:rPr lang="en-US" sz="900" b="1" dirty="0"/>
              <a:t>Know how food can cause ill </a:t>
            </a:r>
            <a:r>
              <a:rPr lang="en-US" sz="900" b="1" dirty="0" smtClean="0"/>
              <a:t>health</a:t>
            </a:r>
          </a:p>
          <a:p>
            <a:pPr algn="ctr"/>
            <a:r>
              <a:rPr lang="en-US" sz="800" b="1" dirty="0"/>
              <a:t>12 </a:t>
            </a:r>
            <a:r>
              <a:rPr lang="en-US" sz="800" b="1" dirty="0" smtClean="0"/>
              <a:t>hours</a:t>
            </a:r>
            <a:endParaRPr lang="en-US" sz="800" b="1" dirty="0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183670" y="7575399"/>
            <a:ext cx="849336" cy="904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6206813" y="7616911"/>
            <a:ext cx="785834" cy="79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LO2</a:t>
            </a:r>
          </a:p>
          <a:p>
            <a:pPr algn="ctr"/>
            <a:r>
              <a:rPr lang="en-US" sz="900" b="1" dirty="0"/>
              <a:t>Understand how H &amp; C </a:t>
            </a:r>
            <a:r>
              <a:rPr lang="en-US" sz="900" b="1" dirty="0" smtClean="0"/>
              <a:t>operates</a:t>
            </a:r>
          </a:p>
          <a:p>
            <a:pPr algn="ctr"/>
            <a:r>
              <a:rPr lang="en-US" sz="800" b="1" dirty="0"/>
              <a:t>12 </a:t>
            </a:r>
            <a:r>
              <a:rPr lang="en-US" sz="800" b="1" dirty="0" smtClean="0"/>
              <a:t>hours</a:t>
            </a:r>
            <a:endParaRPr lang="en-US" sz="800" b="1" dirty="0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596018" y="7144912"/>
            <a:ext cx="1072333" cy="10434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664822" y="7214612"/>
            <a:ext cx="947494" cy="931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7707046" y="7217606"/>
            <a:ext cx="818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LO3</a:t>
            </a:r>
          </a:p>
          <a:p>
            <a:pPr algn="ctr"/>
            <a:r>
              <a:rPr lang="en-US" sz="900" b="1" dirty="0"/>
              <a:t>Health &amp; Safety in </a:t>
            </a:r>
            <a:endParaRPr lang="en-US" sz="900" b="1" dirty="0" smtClean="0"/>
          </a:p>
          <a:p>
            <a:pPr algn="ctr"/>
            <a:r>
              <a:rPr lang="en-US" sz="900" b="1" dirty="0" smtClean="0"/>
              <a:t>H </a:t>
            </a:r>
            <a:r>
              <a:rPr lang="en-US" sz="900" b="1" dirty="0"/>
              <a:t>&amp; C </a:t>
            </a:r>
            <a:r>
              <a:rPr lang="en-US" sz="900" b="1" dirty="0" smtClean="0"/>
              <a:t>provision</a:t>
            </a:r>
          </a:p>
          <a:p>
            <a:pPr algn="ctr"/>
            <a:r>
              <a:rPr lang="en-US" sz="800" b="1" dirty="0"/>
              <a:t>12 </a:t>
            </a:r>
            <a:r>
              <a:rPr lang="en-US" sz="800" b="1" dirty="0" smtClean="0"/>
              <a:t>hours</a:t>
            </a:r>
            <a:endParaRPr lang="en-US" sz="800" b="1" dirty="0"/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>
            <a:off x="5972127" y="7592503"/>
            <a:ext cx="42327" cy="29524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379486" y="6543285"/>
            <a:ext cx="473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/>
              <a:t>Unit 2 - Practical </a:t>
            </a:r>
            <a:r>
              <a:rPr lang="en-US" sz="800" b="1" dirty="0"/>
              <a:t>in Action</a:t>
            </a:r>
            <a:r>
              <a:rPr lang="en-US" sz="800" b="1" dirty="0" smtClean="0"/>
              <a:t>: (72 hours Guided Learning Hours) </a:t>
            </a:r>
          </a:p>
          <a:p>
            <a:pPr algn="ctr"/>
            <a:r>
              <a:rPr lang="en-US" sz="800" b="1" dirty="0" smtClean="0"/>
              <a:t>Commodities, Food Provenance, sustainability &amp; Food Safety</a:t>
            </a:r>
            <a:endParaRPr lang="en-US" sz="800" b="1" dirty="0"/>
          </a:p>
          <a:p>
            <a:pPr algn="ctr"/>
            <a:r>
              <a:rPr lang="en-US" sz="800" dirty="0"/>
              <a:t>Focaccia, Scones, Pin Wheels</a:t>
            </a:r>
            <a:r>
              <a:rPr lang="en-US" sz="800" dirty="0" smtClean="0"/>
              <a:t>, Viennese </a:t>
            </a:r>
            <a:r>
              <a:rPr lang="en-US" sz="800" dirty="0"/>
              <a:t>Biscuits, Genoise Sponge, Gingerbread, Crème Brulee, Pavlova, </a:t>
            </a:r>
            <a:endParaRPr lang="en-US" sz="800" dirty="0" smtClean="0"/>
          </a:p>
          <a:p>
            <a:pPr algn="ctr"/>
            <a:r>
              <a:rPr lang="en-US" sz="800" dirty="0" smtClean="0"/>
              <a:t>Cheese </a:t>
            </a:r>
            <a:r>
              <a:rPr lang="en-US" sz="800" dirty="0"/>
              <a:t>Soufflé, </a:t>
            </a:r>
            <a:r>
              <a:rPr lang="en-US" sz="800" dirty="0" smtClean="0"/>
              <a:t>Scotch </a:t>
            </a:r>
            <a:r>
              <a:rPr lang="en-US" sz="800" dirty="0"/>
              <a:t>Eggs, Eggs Benedict, Duaphinoise, Gnocchi, Stuffed Peppers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3223634" y="14785367"/>
            <a:ext cx="0" cy="34553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297629" y="15138690"/>
            <a:ext cx="10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 :</a:t>
            </a:r>
          </a:p>
          <a:p>
            <a:pPr algn="ctr"/>
            <a:r>
              <a:rPr lang="en-US" sz="800" dirty="0"/>
              <a:t>Layered Salad</a:t>
            </a:r>
          </a:p>
          <a:p>
            <a:pPr algn="ctr"/>
            <a:r>
              <a:rPr lang="en-US" sz="800" dirty="0"/>
              <a:t>Vegetable Soup</a:t>
            </a:r>
          </a:p>
        </p:txBody>
      </p:sp>
      <p:sp>
        <p:nvSpPr>
          <p:cNvPr id="293" name="Oval 292"/>
          <p:cNvSpPr/>
          <p:nvPr/>
        </p:nvSpPr>
        <p:spPr>
          <a:xfrm>
            <a:off x="7721166" y="8455284"/>
            <a:ext cx="1714201" cy="1245642"/>
          </a:xfrm>
          <a:prstGeom prst="ellips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TextBox 297"/>
          <p:cNvSpPr txBox="1"/>
          <p:nvPr/>
        </p:nvSpPr>
        <p:spPr>
          <a:xfrm>
            <a:off x="7795108" y="8573900"/>
            <a:ext cx="1566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Year 9  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Awareness of seasonality, dietary requirements and modification of recipes providing scope for creativity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5816240" y="8854619"/>
            <a:ext cx="1577445" cy="244994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KS3 – Food and Nutrition</a:t>
            </a:r>
          </a:p>
        </p:txBody>
      </p:sp>
      <p:pic>
        <p:nvPicPr>
          <p:cNvPr id="334" name="Picture 18" descr="Image result for png apron">
            <a:extLst>
              <a:ext uri="{FF2B5EF4-FFF2-40B4-BE49-F238E27FC236}">
                <a16:creationId xmlns:a16="http://schemas.microsoft.com/office/drawing/2014/main" id="{B5B62750-3825-494B-AA65-05915B0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31862" b="181"/>
          <a:stretch/>
        </p:blipFill>
        <p:spPr bwMode="auto">
          <a:xfrm>
            <a:off x="1878120" y="6572371"/>
            <a:ext cx="366319" cy="4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  <a:endCxn id="284" idx="0"/>
          </p:cNvCxnSpPr>
          <p:nvPr/>
        </p:nvCxnSpPr>
        <p:spPr>
          <a:xfrm>
            <a:off x="3025562" y="7187154"/>
            <a:ext cx="127011" cy="41505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>
            <a:off x="4998181" y="7178665"/>
            <a:ext cx="86573" cy="41150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  <a:endCxn id="420" idx="0"/>
          </p:cNvCxnSpPr>
          <p:nvPr/>
        </p:nvCxnSpPr>
        <p:spPr>
          <a:xfrm>
            <a:off x="6455399" y="7189083"/>
            <a:ext cx="152939" cy="38631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>
            <a:off x="6932490" y="6702359"/>
            <a:ext cx="862618" cy="61033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714F72CE-0097-4842-9BC5-E6766B2B8667}"/>
              </a:ext>
            </a:extLst>
          </p:cNvPr>
          <p:cNvSpPr txBox="1"/>
          <p:nvPr/>
        </p:nvSpPr>
        <p:spPr>
          <a:xfrm>
            <a:off x="4128457" y="4701382"/>
            <a:ext cx="107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NEA1 – </a:t>
            </a:r>
            <a:r>
              <a:rPr lang="en-US" sz="800" dirty="0" smtClean="0"/>
              <a:t>9 hours independent work.  Complete learner brief.</a:t>
            </a:r>
            <a:endParaRPr lang="en-US" sz="800" dirty="0"/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>
            <a:off x="6188265" y="5333879"/>
            <a:ext cx="21831" cy="41793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8715735" y="6523269"/>
            <a:ext cx="71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Possible </a:t>
            </a:r>
          </a:p>
          <a:p>
            <a:pPr algn="ctr"/>
            <a:r>
              <a:rPr lang="en-US" sz="800" b="1" dirty="0" smtClean="0"/>
              <a:t>Early Unit 1 </a:t>
            </a:r>
          </a:p>
          <a:p>
            <a:pPr algn="ctr"/>
            <a:r>
              <a:rPr lang="en-US" sz="800" b="1" dirty="0" smtClean="0"/>
              <a:t>exam</a:t>
            </a:r>
            <a:endParaRPr lang="en-US" sz="800" dirty="0"/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>
            <a:off x="8427057" y="6774632"/>
            <a:ext cx="337989" cy="22909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1" name="Picture 48" descr="Image result for exam png">
            <a:extLst>
              <a:ext uri="{FF2B5EF4-FFF2-40B4-BE49-F238E27FC236}">
                <a16:creationId xmlns:a16="http://schemas.microsoft.com/office/drawing/2014/main" id="{0C7D6732-EA09-4A69-BF9B-84378741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95" y="6975778"/>
            <a:ext cx="436463" cy="4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  <a:stCxn id="370" idx="3"/>
          </p:cNvCxnSpPr>
          <p:nvPr/>
        </p:nvCxnSpPr>
        <p:spPr>
          <a:xfrm>
            <a:off x="4140807" y="5397386"/>
            <a:ext cx="701949" cy="23690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8" name="Picture 4" descr="Image result for aqa Food and nutrition png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82" y="4501377"/>
            <a:ext cx="490381" cy="4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  <a:stCxn id="379" idx="2"/>
          </p:cNvCxnSpPr>
          <p:nvPr/>
        </p:nvCxnSpPr>
        <p:spPr>
          <a:xfrm>
            <a:off x="5266784" y="4644639"/>
            <a:ext cx="68404" cy="49563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Right Arrow 418"/>
          <p:cNvSpPr/>
          <p:nvPr/>
        </p:nvSpPr>
        <p:spPr>
          <a:xfrm rot="5400000">
            <a:off x="7739511" y="3349065"/>
            <a:ext cx="401820" cy="218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8153340" y="3208570"/>
            <a:ext cx="442815" cy="4686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7229851" y="3256478"/>
            <a:ext cx="396743" cy="3639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7412797" y="3626820"/>
            <a:ext cx="394026" cy="4450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8080474" y="3646025"/>
            <a:ext cx="298452" cy="45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936575" y="3637055"/>
            <a:ext cx="367736" cy="3889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525486" y="3640954"/>
            <a:ext cx="475320" cy="436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463422" y="9786332"/>
            <a:ext cx="308426" cy="30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832186" y="9869432"/>
            <a:ext cx="328746" cy="250206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2163587" y="10567393"/>
            <a:ext cx="1312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Demonstrate Skills and Techniques:</a:t>
            </a:r>
          </a:p>
          <a:p>
            <a:pPr algn="ctr"/>
            <a:r>
              <a:rPr lang="en-US" sz="800" dirty="0"/>
              <a:t>Tart Tatin</a:t>
            </a:r>
          </a:p>
          <a:p>
            <a:pPr algn="ctr"/>
            <a:r>
              <a:rPr lang="en-US" sz="800" dirty="0"/>
              <a:t>Upside Down Cake</a:t>
            </a:r>
          </a:p>
          <a:p>
            <a:pPr algn="ctr"/>
            <a:r>
              <a:rPr lang="en-US" sz="800" dirty="0"/>
              <a:t>Panna Cotta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464958" y="70098"/>
            <a:ext cx="2355871" cy="12928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799617" y="69794"/>
            <a:ext cx="2355871" cy="129285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202618" y="68058"/>
            <a:ext cx="2355871" cy="129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4"/>
          <a:srcRect b="31966"/>
          <a:stretch/>
        </p:blipFill>
        <p:spPr>
          <a:xfrm flipV="1">
            <a:off x="3430863" y="899711"/>
            <a:ext cx="5419732" cy="94862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 rotWithShape="1">
          <a:blip r:embed="rId73"/>
          <a:srcRect l="29452" t="14592" r="5629" b="34435"/>
          <a:stretch/>
        </p:blipFill>
        <p:spPr>
          <a:xfrm rot="10800000">
            <a:off x="7806823" y="892765"/>
            <a:ext cx="1760776" cy="75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44707" y="123575"/>
            <a:ext cx="5545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Five Year Curriculum: Food &amp; Catering</a:t>
            </a:r>
          </a:p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Students’ Learning Journey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7416</TotalTime>
  <Words>775</Words>
  <Application>Microsoft Office PowerPoint</Application>
  <PresentationFormat>Custom</PresentationFormat>
  <Paragraphs>206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Anna Cameron</cp:lastModifiedBy>
  <cp:revision>878</cp:revision>
  <cp:lastPrinted>2020-05-22T10:39:05Z</cp:lastPrinted>
  <dcterms:created xsi:type="dcterms:W3CDTF">2018-02-08T08:28:53Z</dcterms:created>
  <dcterms:modified xsi:type="dcterms:W3CDTF">2020-05-31T13:44:39Z</dcterms:modified>
</cp:coreProperties>
</file>