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1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CC7D97-F317-4AEC-9E78-6018C2C7A936}"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313047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C7D97-F317-4AEC-9E78-6018C2C7A936}"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3714462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C7D97-F317-4AEC-9E78-6018C2C7A936}"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47623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CC7D97-F317-4AEC-9E78-6018C2C7A936}"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238623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CC7D97-F317-4AEC-9E78-6018C2C7A936}"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246474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CC7D97-F317-4AEC-9E78-6018C2C7A936}" type="datetimeFigureOut">
              <a:rPr lang="en-GB" smtClean="0"/>
              <a:t>03/09/2020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32273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CC7D97-F317-4AEC-9E78-6018C2C7A936}" type="datetimeFigureOut">
              <a:rPr lang="en-GB" smtClean="0"/>
              <a:t>03/09/2020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152144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CC7D97-F317-4AEC-9E78-6018C2C7A936}" type="datetimeFigureOut">
              <a:rPr lang="en-GB" smtClean="0"/>
              <a:t>03/09/2020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229782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C7D97-F317-4AEC-9E78-6018C2C7A936}" type="datetimeFigureOut">
              <a:rPr lang="en-GB" smtClean="0"/>
              <a:t>03/09/2020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697013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CC7D97-F317-4AEC-9E78-6018C2C7A936}" type="datetimeFigureOut">
              <a:rPr lang="en-GB" smtClean="0"/>
              <a:t>03/09/2020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216450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CC7D97-F317-4AEC-9E78-6018C2C7A936}" type="datetimeFigureOut">
              <a:rPr lang="en-GB" smtClean="0"/>
              <a:t>03/09/2020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8166D2-934A-460F-9B38-EBE9B2631428}" type="slidenum">
              <a:rPr lang="en-GB" smtClean="0"/>
              <a:t>‹#›</a:t>
            </a:fld>
            <a:endParaRPr lang="en-GB"/>
          </a:p>
        </p:txBody>
      </p:sp>
    </p:spTree>
    <p:extLst>
      <p:ext uri="{BB962C8B-B14F-4D97-AF65-F5344CB8AC3E}">
        <p14:creationId xmlns:p14="http://schemas.microsoft.com/office/powerpoint/2010/main" val="66087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C7D97-F317-4AEC-9E78-6018C2C7A936}" type="datetimeFigureOut">
              <a:rPr lang="en-GB" smtClean="0"/>
              <a:t>03/09/2020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166D2-934A-460F-9B38-EBE9B2631428}" type="slidenum">
              <a:rPr lang="en-GB" smtClean="0"/>
              <a:t>‹#›</a:t>
            </a:fld>
            <a:endParaRPr lang="en-GB"/>
          </a:p>
        </p:txBody>
      </p:sp>
    </p:spTree>
    <p:extLst>
      <p:ext uri="{BB962C8B-B14F-4D97-AF65-F5344CB8AC3E}">
        <p14:creationId xmlns:p14="http://schemas.microsoft.com/office/powerpoint/2010/main" val="1999362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2152376"/>
              </p:ext>
            </p:extLst>
          </p:nvPr>
        </p:nvGraphicFramePr>
        <p:xfrm>
          <a:off x="523875" y="117815"/>
          <a:ext cx="8899074" cy="6610671"/>
        </p:xfrm>
        <a:graphic>
          <a:graphicData uri="http://schemas.openxmlformats.org/drawingml/2006/table">
            <a:tbl>
              <a:tblPr firstRow="1" firstCol="1" bandRow="1"/>
              <a:tblGrid>
                <a:gridCol w="749754">
                  <a:extLst>
                    <a:ext uri="{9D8B030D-6E8A-4147-A177-3AD203B41FA5}">
                      <a16:colId xmlns:a16="http://schemas.microsoft.com/office/drawing/2014/main" val="3289313350"/>
                    </a:ext>
                  </a:extLst>
                </a:gridCol>
                <a:gridCol w="1730828">
                  <a:extLst>
                    <a:ext uri="{9D8B030D-6E8A-4147-A177-3AD203B41FA5}">
                      <a16:colId xmlns:a16="http://schemas.microsoft.com/office/drawing/2014/main" val="1524966453"/>
                    </a:ext>
                  </a:extLst>
                </a:gridCol>
                <a:gridCol w="2233749">
                  <a:extLst>
                    <a:ext uri="{9D8B030D-6E8A-4147-A177-3AD203B41FA5}">
                      <a16:colId xmlns:a16="http://schemas.microsoft.com/office/drawing/2014/main" val="2451120202"/>
                    </a:ext>
                  </a:extLst>
                </a:gridCol>
                <a:gridCol w="1832445">
                  <a:extLst>
                    <a:ext uri="{9D8B030D-6E8A-4147-A177-3AD203B41FA5}">
                      <a16:colId xmlns:a16="http://schemas.microsoft.com/office/drawing/2014/main" val="2039026820"/>
                    </a:ext>
                  </a:extLst>
                </a:gridCol>
                <a:gridCol w="946298">
                  <a:extLst>
                    <a:ext uri="{9D8B030D-6E8A-4147-A177-3AD203B41FA5}">
                      <a16:colId xmlns:a16="http://schemas.microsoft.com/office/drawing/2014/main" val="557549249"/>
                    </a:ext>
                  </a:extLst>
                </a:gridCol>
                <a:gridCol w="1406000">
                  <a:extLst>
                    <a:ext uri="{9D8B030D-6E8A-4147-A177-3AD203B41FA5}">
                      <a16:colId xmlns:a16="http://schemas.microsoft.com/office/drawing/2014/main" val="1634562813"/>
                    </a:ext>
                  </a:extLst>
                </a:gridCol>
              </a:tblGrid>
              <a:tr h="480901">
                <a:tc gridSpan="6">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2300" b="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LECA Long</a:t>
                      </a:r>
                      <a:r>
                        <a:rPr lang="en-GB" sz="2300" b="1" baseline="0"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Term Plan for </a:t>
                      </a:r>
                      <a:r>
                        <a:rPr lang="en-GB" sz="2300" b="1" baseline="0" dirty="0" smtClean="0">
                          <a:solidFill>
                            <a:srgbClr val="7B8B38"/>
                          </a:solidFill>
                          <a:effectLst/>
                          <a:latin typeface="Calibri" panose="020F0502020204030204" pitchFamily="34" charset="0"/>
                          <a:ea typeface="Calibri" panose="020F0502020204030204" pitchFamily="34" charset="0"/>
                          <a:cs typeface="Times New Roman" panose="02020603050405020304" pitchFamily="18" charset="0"/>
                        </a:rPr>
                        <a:t>English</a:t>
                      </a:r>
                      <a:r>
                        <a:rPr lang="en-GB" sz="2300" b="1" baseline="0"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from Years 7 to11</a:t>
                      </a:r>
                      <a:endParaRPr lang="en-GB" sz="2300"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71866839"/>
                  </a:ext>
                </a:extLst>
              </a:tr>
              <a:tr h="148208">
                <a:tc gridSpan="6">
                  <a:txBody>
                    <a:bodyPr/>
                    <a:lstStyle/>
                    <a:p>
                      <a:pPr>
                        <a:lnSpc>
                          <a:spcPct val="107000"/>
                        </a:lnSpc>
                        <a:spcAft>
                          <a:spcPts val="0"/>
                        </a:spcAft>
                      </a:pPr>
                      <a:r>
                        <a:rPr lang="en-GB" sz="9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LECA </a:t>
                      </a:r>
                      <a:r>
                        <a:rPr lang="en-GB" sz="9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Curriculum</a:t>
                      </a:r>
                      <a:r>
                        <a:rPr lang="en-GB" sz="900" b="1" baseline="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Intent – Knowledge, skills and features of the discipline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88817463"/>
                  </a:ext>
                </a:extLst>
              </a:tr>
              <a:tr h="279581">
                <a:tc>
                  <a:txBody>
                    <a:bodyPr/>
                    <a:lstStyle/>
                    <a:p>
                      <a:pPr algn="ctr">
                        <a:lnSpc>
                          <a:spcPct val="107000"/>
                        </a:lnSpc>
                        <a:spcAft>
                          <a:spcPts val="0"/>
                        </a:spcAft>
                      </a:pPr>
                      <a:endParaRPr lang="en-GB" sz="9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tc>
                  <a:txBody>
                    <a:bodyPr/>
                    <a:lstStyle/>
                    <a:p>
                      <a:pPr algn="ctr">
                        <a:lnSpc>
                          <a:spcPct val="107000"/>
                        </a:lnSpc>
                        <a:spcAft>
                          <a:spcPts val="0"/>
                        </a:spcAft>
                      </a:pPr>
                      <a:r>
                        <a:rPr lang="en-GB" sz="9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7 – Identity and Transformation</a:t>
                      </a:r>
                      <a:endParaRPr lang="en-GB" sz="9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9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8 – Exploration and Adventure</a:t>
                      </a:r>
                      <a:endParaRPr lang="en-GB" sz="9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9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9 – Conflict and Boundaries </a:t>
                      </a:r>
                      <a:endParaRPr lang="en-GB" sz="9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9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10 – Freedom and Independence</a:t>
                      </a:r>
                      <a:endParaRPr lang="en-GB" sz="9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9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Year 11 – Innovation and Leadership</a:t>
                      </a: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B8B38"/>
                    </a:solidFill>
                  </a:tcPr>
                </a:tc>
                <a:extLst>
                  <a:ext uri="{0D108BD9-81ED-4DB2-BD59-A6C34878D82A}">
                    <a16:rowId xmlns:a16="http://schemas.microsoft.com/office/drawing/2014/main" val="3596032342"/>
                  </a:ext>
                </a:extLst>
              </a:tr>
              <a:tr h="1758049">
                <a:tc>
                  <a:txBody>
                    <a:bodyPr/>
                    <a:lstStyle/>
                    <a:p>
                      <a:pPr>
                        <a:lnSpc>
                          <a:spcPct val="107000"/>
                        </a:lnSpc>
                        <a:spcAft>
                          <a:spcPts val="0"/>
                        </a:spcAft>
                      </a:pPr>
                      <a:endParaRPr lang="en-GB" sz="700" b="1" i="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b="1" i="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Autumn Term</a:t>
                      </a:r>
                      <a:endParaRPr lang="en-GB" sz="7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Adventure</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aseline="0" dirty="0" err="1" smtClean="0">
                          <a:effectLst/>
                          <a:latin typeface="Calibri" panose="020F0502020204030204" pitchFamily="34" charset="0"/>
                          <a:ea typeface="Calibri" panose="020F0502020204030204" pitchFamily="34" charset="0"/>
                          <a:cs typeface="Times New Roman" panose="02020603050405020304" pitchFamily="18" charset="0"/>
                        </a:rPr>
                        <a:t>Rooftoppers</a:t>
                      </a:r>
                      <a:r>
                        <a:rPr lang="en-GB" sz="700" baseline="0" dirty="0" smtClean="0">
                          <a:effectLst/>
                          <a:latin typeface="Calibri" panose="020F0502020204030204" pitchFamily="34" charset="0"/>
                          <a:ea typeface="Calibri" panose="020F0502020204030204" pitchFamily="34" charset="0"/>
                          <a:cs typeface="Times New Roman" panose="02020603050405020304" pitchFamily="18" charset="0"/>
                        </a:rPr>
                        <a:t> central text. NF Scott and textbook. </a:t>
                      </a:r>
                      <a:r>
                        <a:rPr lang="en-GB" sz="700" dirty="0" smtClean="0"/>
                        <a:t>This unit aims to embed and build upon writing work in Primary. Through the central study of the novel, students will explore the concept of Adventure and consolidate their own writing skills and targeted intervention will help close any gaps and stretch students’ ability. They will use Non Fiction extracts to introduce Purpose and Tone.</a:t>
                      </a:r>
                      <a:endParaRPr lang="en-GB" sz="700"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baseline="0" dirty="0" smtClean="0">
                          <a:effectLst/>
                          <a:latin typeface="Calibri" panose="020F0502020204030204" pitchFamily="34" charset="0"/>
                          <a:ea typeface="Calibri" panose="020F0502020204030204" pitchFamily="34" charset="0"/>
                          <a:cs typeface="Times New Roman" panose="02020603050405020304" pitchFamily="18" charset="0"/>
                        </a:rPr>
                        <a:t>Consolidating key reading and writing skills.</a:t>
                      </a:r>
                    </a:p>
                    <a:p>
                      <a:pPr>
                        <a:lnSpc>
                          <a:spcPct val="107000"/>
                        </a:lnSpc>
                        <a:spcAft>
                          <a:spcPts val="0"/>
                        </a:spcAft>
                      </a:pP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a:t>
                      </a:r>
                      <a:r>
                        <a:rPr lang="en-GB" sz="700" b="1" i="1" baseline="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Oracy</a:t>
                      </a: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group presentation; Knowledge test; Narrative writing; analytical writing.</a:t>
                      </a:r>
                      <a:endParaRPr lang="en-GB" sz="700" b="1" i="1"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700" b="1" i="1" u="sng" baseline="0" dirty="0" smtClean="0">
                          <a:effectLst/>
                          <a:latin typeface="Calibri" panose="020F0502020204030204" pitchFamily="34" charset="0"/>
                          <a:ea typeface="Calibri" panose="020F0502020204030204" pitchFamily="34" charset="0"/>
                          <a:cs typeface="Times New Roman" panose="02020603050405020304" pitchFamily="18" charset="0"/>
                        </a:rPr>
                        <a:t>Power and Politics</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This unit aims to provide students with a contextual understanding of the Romantic period, with reference to the Suffragette movement, the French Revolution and the slave movement. Through the study of the central text, Sawbones, students will explore a challenging novel and learn how to unpick a text carefully. Contrasting poetry study and understanding form and language use. Students will complete some non-fiction writing of their own. They will focus on understanding structures within a text.</a:t>
                      </a:r>
                      <a:endParaRPr lang="en-GB" sz="700" b="1" i="1" u="sng" dirty="0" smtClean="0"/>
                    </a:p>
                    <a:p>
                      <a:pPr>
                        <a:lnSpc>
                          <a:spcPct val="107000"/>
                        </a:lnSpc>
                        <a:spcAft>
                          <a:spcPts val="0"/>
                        </a:spcAft>
                      </a:pP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a:t>
                      </a:r>
                      <a:r>
                        <a:rPr lang="en-GB" sz="700" b="1" i="1" baseline="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Oracy</a:t>
                      </a: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discussion; knowledge test; Non Fiction diary; analytical writing.</a:t>
                      </a:r>
                      <a:endParaRPr lang="en-GB" sz="700" b="1" i="1" baseline="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Conflict</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This unit aims to introduce students to a range of Literature surrounding Conflict of all kinds. The central texts are Noughts and Crosses </a:t>
                      </a:r>
                      <a:r>
                        <a:rPr lang="en-GB" sz="700" dirty="0" err="1" smtClean="0"/>
                        <a:t>playscript</a:t>
                      </a:r>
                      <a:r>
                        <a:rPr lang="en-GB" sz="700" dirty="0" smtClean="0"/>
                        <a:t>, War poetry and Political speeches from activists. Students will explore and analyse a range of language and structural devices and develop an understanding of a range of forms of writing. They will produce and deliver their own speech and be able to compare two poems in their analytical writing.</a:t>
                      </a:r>
                      <a:endParaRPr lang="en-GB" sz="700" b="1" i="1" u="sng" dirty="0" smtClean="0"/>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a:t>
                      </a:r>
                      <a:r>
                        <a:rPr lang="en-GB" sz="700" b="1" i="1" baseline="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Oracy</a:t>
                      </a: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speech; Knowledge test; Non Fiction speech writing; Analytical writing </a:t>
                      </a: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19</a:t>
                      </a:r>
                      <a:r>
                        <a:rPr lang="en-GB" sz="700" b="1" i="1" u="sng" baseline="30000" dirty="0" smtClean="0">
                          <a:effectLst/>
                          <a:latin typeface="Calibri" panose="020F0502020204030204" pitchFamily="34" charset="0"/>
                          <a:ea typeface="Calibri" panose="020F0502020204030204" pitchFamily="34" charset="0"/>
                          <a:cs typeface="Times New Roman" panose="02020603050405020304" pitchFamily="18" charset="0"/>
                        </a:rPr>
                        <a:t>th</a:t>
                      </a: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 Century text: ACC/J+H/Frank</a:t>
                      </a:r>
                    </a:p>
                    <a:p>
                      <a:pPr algn="l">
                        <a:lnSpc>
                          <a:spcPct val="107000"/>
                        </a:lnSpc>
                        <a:spcAft>
                          <a:spcPts val="0"/>
                        </a:spcAft>
                      </a:pPr>
                      <a:r>
                        <a:rPr lang="en-GB" sz="700" b="0" i="0" u="none" dirty="0" smtClean="0">
                          <a:effectLst/>
                          <a:latin typeface="Calibri" panose="020F0502020204030204" pitchFamily="34" charset="0"/>
                          <a:ea typeface="Calibri" panose="020F0502020204030204" pitchFamily="34" charset="0"/>
                          <a:cs typeface="Times New Roman" panose="02020603050405020304" pitchFamily="18" charset="0"/>
                        </a:rPr>
                        <a:t>GCSE study of whole text. Character and theme. Language</a:t>
                      </a:r>
                      <a:r>
                        <a:rPr lang="en-GB" sz="700" b="0" i="0" u="none" baseline="0" dirty="0" smtClean="0">
                          <a:effectLst/>
                          <a:latin typeface="Calibri" panose="020F0502020204030204" pitchFamily="34" charset="0"/>
                          <a:ea typeface="Calibri" panose="020F0502020204030204" pitchFamily="34" charset="0"/>
                          <a:cs typeface="Times New Roman" panose="02020603050405020304" pitchFamily="18" charset="0"/>
                        </a:rPr>
                        <a:t> and structure analysis. Context.</a:t>
                      </a:r>
                    </a:p>
                    <a:p>
                      <a:pPr algn="l">
                        <a:lnSpc>
                          <a:spcPct val="107000"/>
                        </a:lnSpc>
                        <a:spcAft>
                          <a:spcPts val="0"/>
                        </a:spcAft>
                      </a:pPr>
                      <a:r>
                        <a:rPr lang="en-GB" sz="700" b="0" i="0" u="none" baseline="0" dirty="0" err="1" smtClean="0">
                          <a:effectLst/>
                          <a:latin typeface="Calibri" panose="020F0502020204030204" pitchFamily="34" charset="0"/>
                          <a:ea typeface="Calibri" panose="020F0502020204030204" pitchFamily="34" charset="0"/>
                          <a:cs typeface="Times New Roman" panose="02020603050405020304" pitchFamily="18" charset="0"/>
                        </a:rPr>
                        <a:t>Imag</a:t>
                      </a:r>
                      <a:r>
                        <a:rPr lang="en-GB" sz="700" b="0" i="0" u="none" baseline="0" dirty="0" smtClean="0">
                          <a:effectLst/>
                          <a:latin typeface="Calibri" panose="020F0502020204030204" pitchFamily="34" charset="0"/>
                          <a:ea typeface="Calibri" panose="020F0502020204030204" pitchFamily="34" charset="0"/>
                          <a:cs typeface="Times New Roman" panose="02020603050405020304" pitchFamily="18" charset="0"/>
                        </a:rPr>
                        <a:t> writing exercises.</a:t>
                      </a:r>
                    </a:p>
                    <a:p>
                      <a:pPr algn="l">
                        <a:lnSpc>
                          <a:spcPct val="107000"/>
                        </a:lnSpc>
                        <a:spcAft>
                          <a:spcPts val="0"/>
                        </a:spcAft>
                      </a:pP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Lit paper – extract and whole text question. Nov data. </a:t>
                      </a: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Lang</a:t>
                      </a:r>
                      <a:r>
                        <a:rPr lang="en-GB" sz="700" b="1" i="1" u="sng" baseline="0" dirty="0" smtClean="0">
                          <a:effectLst/>
                          <a:latin typeface="Calibri" panose="020F0502020204030204" pitchFamily="34" charset="0"/>
                          <a:ea typeface="Calibri" panose="020F0502020204030204" pitchFamily="34" charset="0"/>
                          <a:cs typeface="Times New Roman" panose="02020603050405020304" pitchFamily="18" charset="0"/>
                        </a:rPr>
                        <a:t> Paper 2</a:t>
                      </a:r>
                    </a:p>
                    <a:p>
                      <a:pPr>
                        <a:lnSpc>
                          <a:spcPct val="107000"/>
                        </a:lnSpc>
                        <a:spcAft>
                          <a:spcPts val="0"/>
                        </a:spcAft>
                      </a:pPr>
                      <a:r>
                        <a:rPr lang="en-GB" sz="700" b="0" i="0" u="none"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unit using extract booklet. Terms, exam style questions and timed practice.</a:t>
                      </a:r>
                    </a:p>
                    <a:p>
                      <a:pPr>
                        <a:lnSpc>
                          <a:spcPct val="107000"/>
                        </a:lnSpc>
                        <a:spcAft>
                          <a:spcPts val="0"/>
                        </a:spcAft>
                      </a:pP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Lang paper 2. Full paper mock exam. Nov data.</a:t>
                      </a:r>
                    </a:p>
                    <a:p>
                      <a:pP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Conflict and Unseen</a:t>
                      </a:r>
                      <a:r>
                        <a:rPr lang="en-GB" sz="700" b="1" i="1" u="sng" baseline="0" dirty="0" smtClean="0">
                          <a:effectLst/>
                          <a:latin typeface="Calibri" panose="020F0502020204030204" pitchFamily="34" charset="0"/>
                          <a:ea typeface="Calibri" panose="020F0502020204030204" pitchFamily="34" charset="0"/>
                          <a:cs typeface="Times New Roman" panose="02020603050405020304" pitchFamily="18" charset="0"/>
                        </a:rPr>
                        <a:t> Poetry </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0" i="0" u="none"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unit using extract booklet. Terms, exam style questions and timed practice.</a:t>
                      </a:r>
                      <a:endParaRPr lang="en-GB" sz="700" b="1" i="1" u="sng"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Lit paper 2 – poetry and 1914 text. Lit full mock exam</a:t>
                      </a: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86713394"/>
                  </a:ext>
                </a:extLst>
              </a:tr>
              <a:tr h="1648046">
                <a:tc>
                  <a:txBody>
                    <a:bodyPr/>
                    <a:lstStyle/>
                    <a:p>
                      <a:pPr>
                        <a:lnSpc>
                          <a:spcPct val="107000"/>
                        </a:lnSpc>
                        <a:spcAft>
                          <a:spcPts val="0"/>
                        </a:spcAft>
                      </a:pPr>
                      <a:endParaRPr lang="en-GB" sz="700" b="1" i="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b="1" i="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Spring Term</a:t>
                      </a:r>
                      <a:endParaRPr lang="en-GB" sz="700" b="1" i="1" dirty="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700" b="1" i="1" u="sng"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Myths and Legends</a:t>
                      </a:r>
                      <a:endParaRPr lang="en-GB" sz="700" b="1" i="1" u="sng"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700" dirty="0" smtClean="0"/>
                        <a:t>This unit begins to set up some chronological order for Literature and how language has evolved. Students will look at early literature and myths and legends from across the world and different cultures. They will write their own versions and explore choices made by writers. Central focus is understanding structures.</a:t>
                      </a:r>
                      <a:endParaRPr lang="en-GB" sz="700" b="1" i="1" u="sng" dirty="0" smtClean="0"/>
                    </a:p>
                    <a:p>
                      <a:pPr marL="0" indent="0">
                        <a:buFont typeface="Arial" panose="020B0604020202020204" pitchFamily="34" charset="0"/>
                        <a:buNone/>
                      </a:pPr>
                      <a:r>
                        <a:rPr lang="en-GB" sz="700" b="1"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a:t>
                      </a: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700" b="1" i="1" baseline="0" dirty="0" err="1" smtClean="0">
                          <a:solidFill>
                            <a:srgbClr val="FF0000"/>
                          </a:solidFill>
                          <a:effectLst/>
                          <a:latin typeface="+mn-lt"/>
                          <a:ea typeface="+mn-ea"/>
                          <a:cs typeface="+mn-cs"/>
                        </a:rPr>
                        <a:t>Oracy</a:t>
                      </a:r>
                      <a:r>
                        <a:rPr lang="en-GB" sz="700" b="1" i="1" baseline="0" dirty="0" smtClean="0">
                          <a:solidFill>
                            <a:srgbClr val="FF0000"/>
                          </a:solidFill>
                          <a:effectLst/>
                          <a:latin typeface="+mn-lt"/>
                          <a:ea typeface="+mn-ea"/>
                          <a:cs typeface="+mn-cs"/>
                        </a:rPr>
                        <a:t> </a:t>
                      </a:r>
                      <a:r>
                        <a:rPr lang="en-GB" sz="700" b="1" i="1" dirty="0" smtClean="0">
                          <a:solidFill>
                            <a:srgbClr val="FF0000"/>
                          </a:solidFill>
                        </a:rPr>
                        <a:t>discussion;</a:t>
                      </a:r>
                      <a:r>
                        <a:rPr lang="en-GB" sz="700" b="1" i="1" baseline="0" dirty="0" smtClean="0">
                          <a:solidFill>
                            <a:srgbClr val="FF0000"/>
                          </a:solidFill>
                        </a:rPr>
                        <a:t> </a:t>
                      </a:r>
                      <a:r>
                        <a:rPr lang="en-GB" sz="700" b="1" i="1" dirty="0" smtClean="0">
                          <a:solidFill>
                            <a:srgbClr val="FF0000"/>
                          </a:solidFill>
                        </a:rPr>
                        <a:t>Knowledge Test;</a:t>
                      </a:r>
                      <a:r>
                        <a:rPr lang="en-GB" sz="700" b="1" i="1" baseline="0" dirty="0" smtClean="0">
                          <a:solidFill>
                            <a:srgbClr val="FF0000"/>
                          </a:solidFill>
                        </a:rPr>
                        <a:t> </a:t>
                      </a:r>
                      <a:r>
                        <a:rPr lang="en-GB" sz="700" b="1" i="1" dirty="0" smtClean="0">
                          <a:solidFill>
                            <a:srgbClr val="FF0000"/>
                          </a:solidFill>
                        </a:rPr>
                        <a:t>Narrative Writing;</a:t>
                      </a:r>
                      <a:r>
                        <a:rPr lang="en-GB" sz="700" b="1" i="1" baseline="0" dirty="0" smtClean="0">
                          <a:solidFill>
                            <a:srgbClr val="FF0000"/>
                          </a:solidFill>
                        </a:rPr>
                        <a:t> </a:t>
                      </a:r>
                      <a:r>
                        <a:rPr lang="en-GB" sz="700" b="1" i="1" dirty="0" smtClean="0">
                          <a:solidFill>
                            <a:srgbClr val="FF0000"/>
                          </a:solidFill>
                        </a:rPr>
                        <a:t>Analytical Writing</a:t>
                      </a:r>
                      <a:endParaRPr lang="en-GB" sz="700" b="1"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700" b="1" i="1" u="sng"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Gothic</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This unit aims to provide contextual knowledge of the Victorian period and explores the idea of The Gothic genre. A range of challenging extracts from different perspectives and not all ‘traditional’ gothic. Tell Tale Heart short story is the complete text and students are encouraged to experiment with their own gothic writing. Non Fiction study around Victorian society reports and gothic sightings. Theme and atmosphere within a text.</a:t>
                      </a:r>
                      <a:endParaRPr lang="en-GB" sz="700" b="1" i="1" u="sng" dirty="0" smtClean="0"/>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a:t>
                      </a:r>
                      <a:r>
                        <a:rPr lang="en-GB" sz="700" b="1" i="1" baseline="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Oracy</a:t>
                      </a: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analysis; Knowledge test; Narrative writing; Analytical writing</a:t>
                      </a:r>
                      <a:endParaRPr lang="en-GB" sz="7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Identity and Voice</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This unit aims to enable students to question and hear a range of voices within Literature, from all areas of society and culture. Central text to include A Doll’s House/1984/To Kill a Mockingbird/Yellow Wallpaper, students will study in depth and also explore a range of Identity poets. They will complete their own writing pieces with a Dystopian element to them. Students will focus on perspective and language use throughout this unit and develop a sophisticated style of analysis. </a:t>
                      </a:r>
                      <a:endParaRPr lang="en-GB" sz="700" b="1" i="1" u="sng" dirty="0" smtClean="0"/>
                    </a:p>
                    <a:p>
                      <a:pPr>
                        <a:lnSpc>
                          <a:spcPct val="107000"/>
                        </a:lnSpc>
                        <a:spcAft>
                          <a:spcPts val="0"/>
                        </a:spcAft>
                      </a:pP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a:t>
                      </a:r>
                      <a:r>
                        <a:rPr lang="en-GB" sz="700" b="1" i="1" u="none" baseline="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Oracy</a:t>
                      </a: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debate; Knowledge test; Narrative writing; analytical writing</a:t>
                      </a:r>
                      <a:endParaRPr lang="en-GB" sz="700" b="1"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Post 1914 text: AIC/JE</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0" i="0" u="none" dirty="0" smtClean="0">
                          <a:effectLst/>
                          <a:latin typeface="Calibri" panose="020F0502020204030204" pitchFamily="34" charset="0"/>
                          <a:ea typeface="Calibri" panose="020F0502020204030204" pitchFamily="34" charset="0"/>
                          <a:cs typeface="Times New Roman" panose="02020603050405020304" pitchFamily="18" charset="0"/>
                        </a:rPr>
                        <a:t>GCSE study of whole text. Character and theme. Language</a:t>
                      </a:r>
                      <a:r>
                        <a:rPr lang="en-GB" sz="700" b="0" i="0" u="none" baseline="0" dirty="0" smtClean="0">
                          <a:effectLst/>
                          <a:latin typeface="Calibri" panose="020F0502020204030204" pitchFamily="34" charset="0"/>
                          <a:ea typeface="Calibri" panose="020F0502020204030204" pitchFamily="34" charset="0"/>
                          <a:cs typeface="Times New Roman" panose="02020603050405020304" pitchFamily="18" charset="0"/>
                        </a:rPr>
                        <a:t> and structure analysis. </a:t>
                      </a:r>
                    </a:p>
                    <a:p>
                      <a:pPr>
                        <a:lnSpc>
                          <a:spcPct val="107000"/>
                        </a:lnSpc>
                        <a:spcAft>
                          <a:spcPts val="0"/>
                        </a:spcAft>
                      </a:pPr>
                      <a:r>
                        <a:rPr lang="en-GB" sz="700" b="1"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Lit paper 2 – Poetry and 1914 text. Full paper</a:t>
                      </a: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mock exam.</a:t>
                      </a:r>
                    </a:p>
                    <a:p>
                      <a:pPr>
                        <a:lnSpc>
                          <a:spcPct val="107000"/>
                        </a:lnSpc>
                        <a:spcAft>
                          <a:spcPts val="0"/>
                        </a:spcAft>
                      </a:pPr>
                      <a:endParaRPr lang="en-GB" sz="700" b="1" i="1" u="none"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Post 1914 text</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0" i="0" u="none"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unit using knowledge organiser. Terms, exam style questions and timed practice.</a:t>
                      </a:r>
                      <a:endPar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Shakespeare</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0" i="0" u="none"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unit using knowledge organiser. Terms, exam style questions and timed practice.</a:t>
                      </a:r>
                      <a:endPar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19</a:t>
                      </a:r>
                      <a:r>
                        <a:rPr lang="en-GB" sz="700" b="1" i="1" u="sng" baseline="30000" dirty="0" smtClean="0">
                          <a:effectLst/>
                          <a:latin typeface="Calibri" panose="020F0502020204030204" pitchFamily="34" charset="0"/>
                          <a:ea typeface="Calibri" panose="020F0502020204030204" pitchFamily="34" charset="0"/>
                          <a:cs typeface="Times New Roman" panose="02020603050405020304" pitchFamily="18" charset="0"/>
                        </a:rPr>
                        <a:t>th</a:t>
                      </a: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 Century text</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0" i="0" u="none"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unit using knowledge organiser. Terms, exam style questions and timed practice.</a:t>
                      </a:r>
                      <a:endPar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90586221"/>
                  </a:ext>
                </a:extLst>
              </a:tr>
              <a:tr h="1669312">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endParaRPr lang="en-GB" sz="700" b="1" i="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1" i="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Summer</a:t>
                      </a:r>
                      <a:r>
                        <a:rPr lang="en-GB" sz="700" b="1" i="1" baseline="0"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 Term</a:t>
                      </a:r>
                      <a:endParaRPr lang="en-GB" sz="700" b="1" i="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Heroes and Villains</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This unit aims to provide contextual knowledge of Elizabethan/Jacobean England around Shakespeare and provide character extracts from some of his plays for students to begin to analyse. </a:t>
                      </a:r>
                      <a:r>
                        <a:rPr lang="en-GB" sz="700" dirty="0" err="1" smtClean="0"/>
                        <a:t>Fairytales</a:t>
                      </a:r>
                      <a:r>
                        <a:rPr lang="en-GB" sz="700" dirty="0" smtClean="0"/>
                        <a:t> and poetry will be linked throughout to highlight the use of language and bias in writing with character types, and also knowledge of Non-Fiction articles and use of language to achieve purpose.</a:t>
                      </a:r>
                      <a:endParaRPr lang="en-GB" sz="700" b="1" i="1" u="sng" dirty="0" smtClean="0"/>
                    </a:p>
                    <a:p>
                      <a:pPr>
                        <a:lnSpc>
                          <a:spcPct val="107000"/>
                        </a:lnSpc>
                        <a:spcAft>
                          <a:spcPts val="0"/>
                        </a:spcAft>
                      </a:pP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a:t>
                      </a:r>
                      <a:r>
                        <a:rPr lang="en-GB" sz="700" b="1" i="1" u="none" baseline="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Oracy</a:t>
                      </a: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debate; Knowledge test; Non Fiction letter; Analytical writing; GL assessment</a:t>
                      </a:r>
                      <a:r>
                        <a:rPr lang="en-GB" sz="700" b="1" i="1" u="none" baseline="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700" b="1" i="1" u="none"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Fantasy and Magic </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This unit aims to give students the opportunity to study one of Shakespeare’s plays, A Midsummer Night’s Dream, in detail and explore character creation. Students will also look at examples of creative writing to unpick different aspects and apply to their own Alter Ego writing piece. Focus will be on building a rounded character and creating an imaginative text.</a:t>
                      </a:r>
                      <a:endParaRPr lang="en-GB" sz="700" b="1" i="1" u="sng" dirty="0" smtClean="0"/>
                    </a:p>
                    <a:p>
                      <a:pPr>
                        <a:lnSpc>
                          <a:spcPct val="107000"/>
                        </a:lnSpc>
                        <a:spcAft>
                          <a:spcPts val="0"/>
                        </a:spcAft>
                      </a:pP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a:t>
                      </a:r>
                      <a:r>
                        <a:rPr lang="en-GB" sz="700" b="1" i="1" u="none" baseline="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Oracy</a:t>
                      </a: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performance; Knowledge test; narrative writing; analytical writing; GL assessment.</a:t>
                      </a: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Ambition and</a:t>
                      </a:r>
                      <a:r>
                        <a:rPr lang="en-GB" sz="700" b="1" i="1" u="sng" baseline="0" dirty="0" smtClean="0">
                          <a:effectLst/>
                          <a:latin typeface="Calibri" panose="020F0502020204030204" pitchFamily="34" charset="0"/>
                          <a:ea typeface="Calibri" panose="020F0502020204030204" pitchFamily="34" charset="0"/>
                          <a:cs typeface="Times New Roman" panose="02020603050405020304" pitchFamily="18" charset="0"/>
                        </a:rPr>
                        <a:t> Desire</a:t>
                      </a:r>
                      <a:endPar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This unit aims to enable students to really immerse themselves in their first Literature texts – Shakespeare’s Macbeth. Students will revisit prior contextual knowledge and build on it to fully understand the play. They will read it closely and analyse language and structure to explore character and theme. They will complete a piece of Non Fiction writing and deliver it via their EPQ style project work and embed their analytical sophistication.</a:t>
                      </a:r>
                      <a:endParaRPr lang="en-GB" sz="700" b="0" i="0" u="none"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a:t>
                      </a:r>
                      <a:r>
                        <a:rPr lang="en-GB" sz="700" b="1" i="1" u="none" baseline="0" dirty="0" err="1"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Oracy</a:t>
                      </a: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presentation; Non Fiction article EPQ; Analytical writing; Knowledge test; Mock exam Lit style.</a:t>
                      </a: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Conflict poetry </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effectLst/>
                          <a:latin typeface="Calibri" panose="020F0502020204030204" pitchFamily="34" charset="0"/>
                          <a:ea typeface="Calibri" panose="020F0502020204030204" pitchFamily="34" charset="0"/>
                          <a:cs typeface="Times New Roman" panose="02020603050405020304" pitchFamily="18" charset="0"/>
                        </a:rPr>
                        <a:t>GCSE study of poetry collection. ARTWARS as system of approach, annotating copies of poems. Embedding PETAL style exam question.</a:t>
                      </a:r>
                      <a:r>
                        <a:rPr lang="en-GB" sz="700" baseline="0" dirty="0" smtClean="0">
                          <a:effectLst/>
                          <a:latin typeface="Calibri" panose="020F0502020204030204" pitchFamily="34" charset="0"/>
                          <a:ea typeface="Calibri" panose="020F0502020204030204" pitchFamily="34" charset="0"/>
                          <a:cs typeface="Times New Roman" panose="02020603050405020304" pitchFamily="18" charset="0"/>
                        </a:rPr>
                        <a:t> Mini formative assessment.</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1" i="1"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Poetry exam questions, in book regularly responded to.</a:t>
                      </a:r>
                    </a:p>
                    <a:p>
                      <a:pPr>
                        <a:lnSpc>
                          <a:spcPct val="107000"/>
                        </a:lnSpc>
                        <a:spcAft>
                          <a:spcPts val="0"/>
                        </a:spcAft>
                      </a:pPr>
                      <a:endParaRPr lang="en-GB" sz="700" b="1"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700" b="1" i="1" u="sng" dirty="0" smtClean="0">
                          <a:effectLst/>
                          <a:latin typeface="Calibri" panose="020F0502020204030204" pitchFamily="34" charset="0"/>
                          <a:ea typeface="Calibri" panose="020F0502020204030204" pitchFamily="34" charset="0"/>
                          <a:cs typeface="Times New Roman" panose="02020603050405020304" pitchFamily="18" charset="0"/>
                        </a:rPr>
                        <a:t>Lang Paper 1</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0" i="0" u="none"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Revision unit using extract booklet. Terms, exam style questions and timed practice.</a:t>
                      </a: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1" i="1" u="none" baseline="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Assessment: Lang paper 1. Full paper mock exam. </a:t>
                      </a: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40426948"/>
                  </a:ext>
                </a:extLst>
              </a:tr>
              <a:tr h="465909">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endParaRPr lang="en-GB" sz="700" b="1" i="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0"/>
                        </a:spcBef>
                        <a:spcAft>
                          <a:spcPts val="0"/>
                        </a:spcAft>
                        <a:buClrTx/>
                        <a:buSzTx/>
                        <a:buFontTx/>
                        <a:buNone/>
                        <a:tabLst/>
                        <a:defRPr/>
                      </a:pPr>
                      <a:r>
                        <a:rPr lang="en-GB" sz="700" b="1" i="1" dirty="0" smtClean="0">
                          <a:solidFill>
                            <a:srgbClr val="0F4881"/>
                          </a:solidFill>
                          <a:effectLst/>
                          <a:latin typeface="Calibri" panose="020F0502020204030204" pitchFamily="34" charset="0"/>
                          <a:ea typeface="Calibri" panose="020F0502020204030204" pitchFamily="34" charset="0"/>
                          <a:cs typeface="Times New Roman" panose="02020603050405020304" pitchFamily="18" charset="0"/>
                        </a:rPr>
                        <a:t>Project work</a:t>
                      </a: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SPaG accuracy/LRC and small group reads &amp; Soap Box Challenge</a:t>
                      </a:r>
                    </a:p>
                    <a:p>
                      <a:pPr>
                        <a:lnSpc>
                          <a:spcPct val="107000"/>
                        </a:lnSpc>
                        <a:spcAft>
                          <a:spcPts val="0"/>
                        </a:spcAft>
                      </a:pP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Writing ‘Our Street’ and LRC &amp; Oracy and Inspiration letters</a:t>
                      </a:r>
                    </a:p>
                    <a:p>
                      <a:pPr>
                        <a:lnSpc>
                          <a:spcPct val="107000"/>
                        </a:lnSpc>
                        <a:spcAft>
                          <a:spcPts val="0"/>
                        </a:spcAft>
                      </a:pP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1280160" rtl="0" eaLnBrk="1" fontAlgn="auto" latinLnBrk="0" hangingPunct="1">
                        <a:lnSpc>
                          <a:spcPct val="107000"/>
                        </a:lnSpc>
                        <a:spcBef>
                          <a:spcPts val="0"/>
                        </a:spcBef>
                        <a:spcAft>
                          <a:spcPts val="0"/>
                        </a:spcAft>
                        <a:buClrTx/>
                        <a:buSzTx/>
                        <a:buFontTx/>
                        <a:buNone/>
                        <a:tabLst/>
                        <a:defRPr/>
                      </a:pPr>
                      <a:r>
                        <a:rPr lang="en-GB" sz="700" dirty="0" smtClean="0"/>
                        <a:t>Oracy and academic study skills &amp; EPQ academic study, resulting in written piece and TED talk.</a:t>
                      </a:r>
                    </a:p>
                    <a:p>
                      <a:pPr>
                        <a:lnSpc>
                          <a:spcPct val="107000"/>
                        </a:lnSpc>
                        <a:spcAft>
                          <a:spcPts val="0"/>
                        </a:spcAft>
                      </a:pP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700" dirty="0" smtClean="0">
                          <a:effectLst/>
                          <a:latin typeface="Calibri" panose="020F0502020204030204" pitchFamily="34" charset="0"/>
                          <a:ea typeface="Calibri" panose="020F0502020204030204" pitchFamily="34" charset="0"/>
                          <a:cs typeface="Times New Roman" panose="02020603050405020304" pitchFamily="18" charset="0"/>
                        </a:rPr>
                        <a:t>Theatre performance</a:t>
                      </a:r>
                      <a:r>
                        <a:rPr lang="en-GB" sz="700" baseline="0" dirty="0" smtClean="0">
                          <a:effectLst/>
                          <a:latin typeface="Calibri" panose="020F0502020204030204" pitchFamily="34" charset="0"/>
                          <a:ea typeface="Calibri" panose="020F0502020204030204" pitchFamily="34" charset="0"/>
                          <a:cs typeface="Times New Roman" panose="02020603050405020304" pitchFamily="18" charset="0"/>
                        </a:rPr>
                        <a:t> for set texts?</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0"/>
                        </a:spcAft>
                      </a:pPr>
                      <a:r>
                        <a:rPr lang="en-GB" sz="700" dirty="0" smtClean="0">
                          <a:effectLst/>
                          <a:latin typeface="Calibri" panose="020F0502020204030204" pitchFamily="34" charset="0"/>
                          <a:ea typeface="Calibri" panose="020F0502020204030204" pitchFamily="34" charset="0"/>
                          <a:cs typeface="Times New Roman" panose="02020603050405020304" pitchFamily="18" charset="0"/>
                        </a:rPr>
                        <a:t>Theatre performance for set texts?</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776" marR="3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16461621"/>
                  </a:ext>
                </a:extLst>
              </a:tr>
            </a:tbl>
          </a:graphicData>
        </a:graphic>
      </p:graphicFrame>
      <p:pic>
        <p:nvPicPr>
          <p:cNvPr id="6" name="irc_mi" descr="Image result for littleport and east cambs academy">
            <a:hlinkClick r:id="rId2"/>
          </p:cNvPr>
          <p:cNvPicPr/>
          <p:nvPr/>
        </p:nvPicPr>
        <p:blipFill rotWithShape="1">
          <a:blip r:embed="rId3" cstate="print">
            <a:extLst>
              <a:ext uri="{28A0092B-C50C-407E-A947-70E740481C1C}">
                <a14:useLocalDpi xmlns:a14="http://schemas.microsoft.com/office/drawing/2010/main" val="0"/>
              </a:ext>
            </a:extLst>
          </a:blip>
          <a:srcRect r="78730"/>
          <a:stretch/>
        </p:blipFill>
        <p:spPr bwMode="auto">
          <a:xfrm>
            <a:off x="8844643" y="197305"/>
            <a:ext cx="499836" cy="37045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39352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1192</Words>
  <Application>Microsoft Office PowerPoint</Application>
  <PresentationFormat>A4 Paper (210x297 mm)</PresentationFormat>
  <Paragraphs>73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Radcliffe</dc:creator>
  <cp:lastModifiedBy>Jo Hedges</cp:lastModifiedBy>
  <cp:revision>2</cp:revision>
  <dcterms:created xsi:type="dcterms:W3CDTF">2020-07-15T09:16:41Z</dcterms:created>
  <dcterms:modified xsi:type="dcterms:W3CDTF">2020-09-03T21:24:28Z</dcterms:modified>
</cp:coreProperties>
</file>