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5" autoAdjust="0"/>
    <p:restoredTop sz="94660"/>
  </p:normalViewPr>
  <p:slideViewPr>
    <p:cSldViewPr snapToGrid="0">
      <p:cViewPr>
        <p:scale>
          <a:sx n="50" d="100"/>
          <a:sy n="50" d="100"/>
        </p:scale>
        <p:origin x="108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FEDC-0E80-4F4C-A304-A912C91619ED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A1A-9DD0-4E89-B28A-356A92BB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84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FEDC-0E80-4F4C-A304-A912C91619ED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A1A-9DD0-4E89-B28A-356A92BB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9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FEDC-0E80-4F4C-A304-A912C91619ED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A1A-9DD0-4E89-B28A-356A92BB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5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FEDC-0E80-4F4C-A304-A912C91619ED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A1A-9DD0-4E89-B28A-356A92BB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27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FEDC-0E80-4F4C-A304-A912C91619ED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A1A-9DD0-4E89-B28A-356A92BB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8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FEDC-0E80-4F4C-A304-A912C91619ED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A1A-9DD0-4E89-B28A-356A92BB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1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FEDC-0E80-4F4C-A304-A912C91619ED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A1A-9DD0-4E89-B28A-356A92BB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2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FEDC-0E80-4F4C-A304-A912C91619ED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A1A-9DD0-4E89-B28A-356A92BB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9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FEDC-0E80-4F4C-A304-A912C91619ED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A1A-9DD0-4E89-B28A-356A92BB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80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FEDC-0E80-4F4C-A304-A912C91619ED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A1A-9DD0-4E89-B28A-356A92BB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8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FEDC-0E80-4F4C-A304-A912C91619ED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A1A-9DD0-4E89-B28A-356A92BB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16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4FEDC-0E80-4F4C-A304-A912C91619ED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27A1A-9DD0-4E89-B28A-356A92BB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0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Rh1zXFKC_o?start=126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211" y="0"/>
            <a:ext cx="9372470" cy="7193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875" y="4937040"/>
            <a:ext cx="5225142" cy="1829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Options Assemblies</a:t>
            </a:r>
            <a:br>
              <a:rPr lang="en-GB" sz="4000" dirty="0" smtClean="0"/>
            </a:br>
            <a:r>
              <a:rPr lang="en-GB" sz="4000" dirty="0" smtClean="0"/>
              <a:t>History, Geography and RE 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444446" y="871597"/>
            <a:ext cx="2599067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What is the difference between this map of Europe (from 1490) and a modern map of Europe?</a:t>
            </a:r>
          </a:p>
          <a:p>
            <a:endParaRPr lang="en-GB" dirty="0"/>
          </a:p>
          <a:p>
            <a:r>
              <a:rPr lang="en-GB" dirty="0" smtClean="0"/>
              <a:t>See if you can spot 5 differences – for example – what we now would recognise as Greece is called the Ottoman Empire.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85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Traditionally most students would take at least one of the Humanities (History, Geography or RE).</a:t>
            </a:r>
          </a:p>
          <a:p>
            <a:r>
              <a:rPr lang="en-GB" dirty="0" smtClean="0"/>
              <a:t>It is an </a:t>
            </a:r>
            <a:r>
              <a:rPr lang="en-GB" dirty="0" err="1" smtClean="0"/>
              <a:t>Ebacc</a:t>
            </a:r>
            <a:r>
              <a:rPr lang="en-GB" dirty="0" smtClean="0"/>
              <a:t> subject although that is less important these days</a:t>
            </a:r>
          </a:p>
          <a:p>
            <a:r>
              <a:rPr lang="en-GB" dirty="0" smtClean="0"/>
              <a:t>Some of our students choose to take 2 (or 3!) of the subjects </a:t>
            </a:r>
          </a:p>
          <a:p>
            <a:r>
              <a:rPr lang="en-GB" dirty="0" smtClean="0"/>
              <a:t>They all involve writing extended answers and there is no coursework component</a:t>
            </a:r>
          </a:p>
          <a:p>
            <a:endParaRPr lang="en-GB" dirty="0"/>
          </a:p>
          <a:p>
            <a:r>
              <a:rPr lang="en-GB" dirty="0" smtClean="0"/>
              <a:t>They are ALL amazing…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20692962">
            <a:off x="8139659" y="4707292"/>
            <a:ext cx="3717561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Remember – when choosing your options it’s important to consider what you enjoy and not worry about which teacher you might have or what your friends are doing!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7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262"/>
          </a:xfrm>
        </p:spPr>
        <p:txBody>
          <a:bodyPr>
            <a:normAutofit/>
          </a:bodyPr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058572"/>
              </p:ext>
            </p:extLst>
          </p:nvPr>
        </p:nvGraphicFramePr>
        <p:xfrm>
          <a:off x="973112" y="1155388"/>
          <a:ext cx="10515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6724855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6741993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52437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Paper 1 – Medicine through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Paper 2 – Elizabeth I</a:t>
                      </a:r>
                      <a:r>
                        <a:rPr lang="en-GB" baseline="0" dirty="0" smtClean="0"/>
                        <a:t> and the Cold War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Paper 3 – Weimar and Nazi Germany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125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What have people</a:t>
                      </a:r>
                      <a:r>
                        <a:rPr lang="en-GB" baseline="0" dirty="0" smtClean="0"/>
                        <a:t> believed about the cause of disease and illness since the Romans.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How have people treated disease and illness since the Romans.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The development of public health.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Elizabeth’s reign and problems 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The nature of Superpower</a:t>
                      </a:r>
                      <a:r>
                        <a:rPr lang="en-GB" baseline="0" dirty="0" smtClean="0"/>
                        <a:t> relations after the Second World War including the Berlin Wall, the Cuban Missile Crisis, Vietnam and a lot more!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The Weimar</a:t>
                      </a:r>
                      <a:r>
                        <a:rPr lang="en-GB" baseline="0" dirty="0" smtClean="0"/>
                        <a:t> Republic and its problems.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Hitler’s rise to power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Life in Nazi Germany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18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 hour 15 minute exam </a:t>
                      </a:r>
                    </a:p>
                    <a:p>
                      <a:r>
                        <a:rPr lang="en-GB" dirty="0" smtClean="0"/>
                        <a:t>30%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hour 45 minute exam </a:t>
                      </a:r>
                    </a:p>
                    <a:p>
                      <a:r>
                        <a:rPr lang="en-GB" dirty="0" smtClean="0"/>
                        <a:t>40%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 hour 20 minute exam </a:t>
                      </a:r>
                    </a:p>
                    <a:p>
                      <a:r>
                        <a:rPr lang="en-GB" dirty="0" smtClean="0"/>
                        <a:t>30%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25895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9803" y="5598784"/>
            <a:ext cx="4826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Content heavy but a great understanding of history and foundation for further study of many things.  Extended answers and source evaluation.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10269" y="5398730"/>
            <a:ext cx="479685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/>
              <a:t>Careers for students of History include:</a:t>
            </a:r>
          </a:p>
          <a:p>
            <a:r>
              <a:rPr lang="en-GB" sz="1600" dirty="0" smtClean="0"/>
              <a:t>Journalism, Law, Teaching, Civil Service, Voluntary sector, Diplomacy, anything really!</a:t>
            </a:r>
          </a:p>
          <a:p>
            <a:r>
              <a:rPr lang="en-GB" sz="1600" dirty="0" smtClean="0"/>
              <a:t>Mrs Eastham worked in the city for an Investment Bank before training as a teacher!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308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4" y="-384175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Geography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45618"/>
              </p:ext>
            </p:extLst>
          </p:nvPr>
        </p:nvGraphicFramePr>
        <p:xfrm>
          <a:off x="195548" y="2983228"/>
          <a:ext cx="1178055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6851">
                  <a:extLst>
                    <a:ext uri="{9D8B030D-6E8A-4147-A177-3AD203B41FA5}">
                      <a16:colId xmlns:a16="http://schemas.microsoft.com/office/drawing/2014/main" val="2367248558"/>
                    </a:ext>
                  </a:extLst>
                </a:gridCol>
                <a:gridCol w="3926851">
                  <a:extLst>
                    <a:ext uri="{9D8B030D-6E8A-4147-A177-3AD203B41FA5}">
                      <a16:colId xmlns:a16="http://schemas.microsoft.com/office/drawing/2014/main" val="3067419939"/>
                    </a:ext>
                  </a:extLst>
                </a:gridCol>
                <a:gridCol w="3926851">
                  <a:extLst>
                    <a:ext uri="{9D8B030D-6E8A-4147-A177-3AD203B41FA5}">
                      <a16:colId xmlns:a16="http://schemas.microsoft.com/office/drawing/2014/main" val="3552437810"/>
                    </a:ext>
                  </a:extLst>
                </a:gridCol>
              </a:tblGrid>
              <a:tr h="361896">
                <a:tc>
                  <a:txBody>
                    <a:bodyPr/>
                    <a:lstStyle/>
                    <a:p>
                      <a:r>
                        <a:rPr lang="en-GB" dirty="0" smtClean="0"/>
                        <a:t>Paper 1 – </a:t>
                      </a:r>
                      <a:r>
                        <a:rPr lang="en-GB" dirty="0" smtClean="0"/>
                        <a:t>Living</a:t>
                      </a:r>
                      <a:r>
                        <a:rPr lang="en-GB" baseline="0" dirty="0" smtClean="0"/>
                        <a:t> with the physical environment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Paper 2 – </a:t>
                      </a:r>
                      <a:r>
                        <a:rPr lang="en-GB" dirty="0" smtClean="0"/>
                        <a:t>Challenges</a:t>
                      </a:r>
                      <a:r>
                        <a:rPr lang="en-GB" baseline="0" dirty="0" smtClean="0"/>
                        <a:t> in the human environment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Paper 3 – </a:t>
                      </a:r>
                      <a:r>
                        <a:rPr lang="en-GB" dirty="0" smtClean="0"/>
                        <a:t>Geographical</a:t>
                      </a:r>
                      <a:r>
                        <a:rPr lang="en-GB" baseline="0" dirty="0" smtClean="0"/>
                        <a:t> applications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125444"/>
                  </a:ext>
                </a:extLst>
              </a:tr>
              <a:tr h="22308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The</a:t>
                      </a:r>
                      <a:r>
                        <a:rPr lang="en-GB" baseline="0" dirty="0" smtClean="0"/>
                        <a:t> challenge of natural hazards – including tectonic hazards, weather hazards and climate change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The living world – including tropical rainforests and cold environments</a:t>
                      </a:r>
                      <a:endParaRPr lang="en-GB" baseline="-25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Physical landscapes in the UK – including coasts and rivers</a:t>
                      </a:r>
                      <a:endParaRPr lang="en-GB" baseline="0" dirty="0" smtClean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Urban issues and challenges – including a urban</a:t>
                      </a:r>
                      <a:r>
                        <a:rPr lang="en-GB" baseline="0" dirty="0" smtClean="0"/>
                        <a:t> challenges and opportunities and urban change in the UK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The changing economic world – the global development gap, changing economies in the UK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Resource management – food, water and energy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Issue evaluation – critical</a:t>
                      </a:r>
                      <a:r>
                        <a:rPr lang="en-GB" baseline="0" dirty="0" smtClean="0"/>
                        <a:t> thinking and problem solving element using a resource booklet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Fieldwork – two geographical enquiries which will involve the gathering of data and testing of hypotheses. 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182348"/>
                  </a:ext>
                </a:extLst>
              </a:tr>
              <a:tr h="624643">
                <a:tc>
                  <a:txBody>
                    <a:bodyPr/>
                    <a:lstStyle/>
                    <a:p>
                      <a:r>
                        <a:rPr lang="en-GB" dirty="0" smtClean="0"/>
                        <a:t>90 minutes</a:t>
                      </a:r>
                    </a:p>
                    <a:p>
                      <a:r>
                        <a:rPr lang="en-GB" dirty="0" smtClean="0"/>
                        <a:t>35%</a:t>
                      </a:r>
                      <a:r>
                        <a:rPr lang="en-GB" baseline="0" dirty="0" smtClean="0"/>
                        <a:t> of GCSE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 minutes</a:t>
                      </a:r>
                    </a:p>
                    <a:p>
                      <a:r>
                        <a:rPr lang="en-GB" dirty="0" smtClean="0"/>
                        <a:t>35% of GCSE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 minutes</a:t>
                      </a:r>
                    </a:p>
                    <a:p>
                      <a:r>
                        <a:rPr lang="en-GB" dirty="0" smtClean="0"/>
                        <a:t>30% of GCSE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58953"/>
                  </a:ext>
                </a:extLst>
              </a:tr>
            </a:tbl>
          </a:graphicData>
        </a:graphic>
      </p:graphicFrame>
      <p:pic>
        <p:nvPicPr>
          <p:cNvPr id="1026" name="Picture 2" descr="Geography - Elmridge Primary 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7" b="100000" l="3901" r="92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99" y="1058617"/>
            <a:ext cx="2037281" cy="17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548" y="637884"/>
            <a:ext cx="4973352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rbel" panose="020B0503020204020204" pitchFamily="34" charset="0"/>
              </a:rPr>
              <a:t>Careers for students </a:t>
            </a:r>
            <a:r>
              <a:rPr lang="en-GB" sz="1600" b="1" dirty="0" smtClean="0">
                <a:latin typeface="Corbel" panose="020B0503020204020204" pitchFamily="34" charset="0"/>
              </a:rPr>
              <a:t>of Geography include</a:t>
            </a:r>
            <a:r>
              <a:rPr lang="en-GB" sz="1600" b="1" dirty="0" smtClean="0">
                <a:latin typeface="Corbel" panose="020B0503020204020204" pitchFamily="34" charset="0"/>
              </a:rPr>
              <a:t>:</a:t>
            </a:r>
          </a:p>
          <a:p>
            <a:r>
              <a:rPr lang="en-GB" sz="1600" dirty="0" smtClean="0">
                <a:latin typeface="Corbel" panose="020B0503020204020204" pitchFamily="34" charset="0"/>
              </a:rPr>
              <a:t>Journalism, Law, Teaching, Civil Service, Voluntary sector, Diplomacy, </a:t>
            </a:r>
            <a:r>
              <a:rPr lang="en-GB" sz="1600" dirty="0" smtClean="0">
                <a:latin typeface="Corbel" panose="020B0503020204020204" pitchFamily="34" charset="0"/>
              </a:rPr>
              <a:t>Travel Guide, Sustainability related jobs (big at the minute!) </a:t>
            </a:r>
            <a:r>
              <a:rPr lang="en-GB" sz="1600" dirty="0" smtClean="0">
                <a:latin typeface="Corbel" panose="020B0503020204020204" pitchFamily="34" charset="0"/>
              </a:rPr>
              <a:t>anything </a:t>
            </a:r>
            <a:r>
              <a:rPr lang="en-GB" sz="1600" dirty="0" smtClean="0">
                <a:latin typeface="Corbel" panose="020B0503020204020204" pitchFamily="34" charset="0"/>
              </a:rPr>
              <a:t>really</a:t>
            </a:r>
            <a:r>
              <a:rPr lang="en-GB" sz="1600" dirty="0" smtClean="0">
                <a:latin typeface="Corbel" panose="020B0503020204020204" pitchFamily="34" charset="0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548" y="1832331"/>
            <a:ext cx="4973352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rbel" panose="020B0503020204020204" pitchFamily="34" charset="0"/>
              </a:rPr>
              <a:t>Wh</a:t>
            </a:r>
            <a:r>
              <a:rPr lang="en-GB" sz="1600" b="1" dirty="0" smtClean="0">
                <a:latin typeface="Corbel" panose="020B0503020204020204" pitchFamily="34" charset="0"/>
              </a:rPr>
              <a:t>o should study geography?</a:t>
            </a:r>
          </a:p>
          <a:p>
            <a:r>
              <a:rPr lang="en-GB" sz="1600" dirty="0" smtClean="0">
                <a:latin typeface="Corbel" panose="020B0503020204020204" pitchFamily="34" charset="0"/>
              </a:rPr>
              <a:t>Anyone who is interested in learning about the world, people, places and life on Earth. If you want to work abroad geography could be a good option!</a:t>
            </a:r>
            <a:endParaRPr lang="en-GB" sz="1600" b="1" dirty="0" smtClean="0">
              <a:latin typeface="Corbel" panose="020B0503020204020204" pitchFamily="34" charset="0"/>
            </a:endParaRPr>
          </a:p>
        </p:txBody>
      </p:sp>
      <p:pic>
        <p:nvPicPr>
          <p:cNvPr id="8" name="kRh1zXFKC_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013047" y="117831"/>
            <a:ext cx="4963054" cy="27917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54123" y="117831"/>
            <a:ext cx="1498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rbel" panose="020B0503020204020204" pitchFamily="34" charset="0"/>
              </a:rPr>
              <a:t>Can you name a country? </a:t>
            </a:r>
            <a:endParaRPr lang="en-GB" sz="1600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83505" cy="1325563"/>
          </a:xfrm>
        </p:spPr>
        <p:txBody>
          <a:bodyPr/>
          <a:lstStyle/>
          <a:p>
            <a:r>
              <a:rPr lang="en-GB" dirty="0" smtClean="0"/>
              <a:t>Religious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79164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Great course – well respected in terms of academic study and provides understanding of importance of religion (or lack of it) in modern society.</a:t>
            </a:r>
          </a:p>
          <a:p>
            <a:r>
              <a:rPr lang="en-GB" dirty="0" smtClean="0"/>
              <a:t>Don’t need to be religious to study it!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364" y="1949347"/>
            <a:ext cx="8017893" cy="4227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0603" y="194872"/>
            <a:ext cx="5126636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Careers for students studying RE:</a:t>
            </a:r>
          </a:p>
          <a:p>
            <a:r>
              <a:rPr lang="en-GB" dirty="0" smtClean="0"/>
              <a:t> Teaching, national and local government, civil service, social work, law, journalism, NGOs, voluntary service… and many, many more!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9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Speak to anyone in the Humanities Department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Good luck with your choices!!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57166"/>
            <a:ext cx="5451257" cy="34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641</Words>
  <Application>Microsoft Office PowerPoint</Application>
  <PresentationFormat>Widescreen</PresentationFormat>
  <Paragraphs>71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Office Theme</vt:lpstr>
      <vt:lpstr>Options Assemblies History, Geography and RE </vt:lpstr>
      <vt:lpstr>Background… </vt:lpstr>
      <vt:lpstr>History</vt:lpstr>
      <vt:lpstr>Geography</vt:lpstr>
      <vt:lpstr>Religious Studies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Assemblies History, Geography and RE</dc:title>
  <dc:creator>Alice Eastham</dc:creator>
  <cp:lastModifiedBy>Emma Jewers</cp:lastModifiedBy>
  <cp:revision>8</cp:revision>
  <dcterms:created xsi:type="dcterms:W3CDTF">2020-11-19T11:01:09Z</dcterms:created>
  <dcterms:modified xsi:type="dcterms:W3CDTF">2020-11-22T16:06:06Z</dcterms:modified>
</cp:coreProperties>
</file>