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3" r:id="rId2"/>
    <p:sldId id="263" r:id="rId3"/>
    <p:sldId id="285" r:id="rId4"/>
    <p:sldId id="287" r:id="rId5"/>
    <p:sldId id="288" r:id="rId6"/>
    <p:sldId id="289" r:id="rId7"/>
    <p:sldId id="290" r:id="rId8"/>
    <p:sldId id="286" r:id="rId9"/>
    <p:sldId id="278" r:id="rId10"/>
    <p:sldId id="291" r:id="rId11"/>
    <p:sldId id="292" r:id="rId12"/>
    <p:sldId id="293" r:id="rId13"/>
    <p:sldId id="294" r:id="rId14"/>
    <p:sldId id="296" r:id="rId15"/>
    <p:sldId id="295" r:id="rId16"/>
    <p:sldId id="279" r:id="rId17"/>
    <p:sldId id="299" r:id="rId18"/>
    <p:sldId id="302" r:id="rId19"/>
    <p:sldId id="300" r:id="rId20"/>
    <p:sldId id="301" r:id="rId21"/>
    <p:sldId id="297" r:id="rId22"/>
    <p:sldId id="298" r:id="rId23"/>
    <p:sldId id="280" r:id="rId24"/>
    <p:sldId id="306" r:id="rId25"/>
    <p:sldId id="303" r:id="rId26"/>
    <p:sldId id="307" r:id="rId27"/>
    <p:sldId id="308" r:id="rId28"/>
    <p:sldId id="304" r:id="rId29"/>
    <p:sldId id="305" r:id="rId30"/>
    <p:sldId id="281" r:id="rId31"/>
    <p:sldId id="310" r:id="rId32"/>
    <p:sldId id="309" r:id="rId33"/>
    <p:sldId id="312" r:id="rId34"/>
    <p:sldId id="311" r:id="rId35"/>
    <p:sldId id="284" r:id="rId36"/>
    <p:sldId id="271" r:id="rId37"/>
    <p:sldId id="277" r:id="rId38"/>
    <p:sldId id="264" r:id="rId39"/>
    <p:sldId id="265" r:id="rId40"/>
    <p:sldId id="266" r:id="rId41"/>
    <p:sldId id="268" r:id="rId42"/>
    <p:sldId id="26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DFF"/>
    <a:srgbClr val="FCB0A3"/>
    <a:srgbClr val="94FF34"/>
    <a:srgbClr val="FDC000"/>
    <a:srgbClr val="4FD1FF"/>
    <a:srgbClr val="FFF200"/>
    <a:srgbClr val="BAE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86"/>
    <p:restoredTop sz="65576" autoAdjust="0"/>
  </p:normalViewPr>
  <p:slideViewPr>
    <p:cSldViewPr>
      <p:cViewPr varScale="1">
        <p:scale>
          <a:sx n="45" d="100"/>
          <a:sy n="45" d="100"/>
        </p:scale>
        <p:origin x="128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Narrow" panose="020B0606020202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Narrow" panose="020B0606020202030204" pitchFamily="34" charset="0"/>
              </a:defRPr>
            </a:lvl1pPr>
          </a:lstStyle>
          <a:p>
            <a:fld id="{C1FD7423-2E99-314C-9651-286E9AB84C3E}" type="datetimeFigureOut">
              <a:rPr lang="en-US" smtClean="0"/>
              <a:pPr/>
              <a:t>8/2/2020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Narrow" panose="020B0606020202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Narrow" panose="020B0606020202030204" pitchFamily="34" charset="0"/>
              </a:defRPr>
            </a:lvl1pPr>
          </a:lstStyle>
          <a:p>
            <a:fld id="{AB9E90A3-703E-604D-9385-FBC8C8953BB2}" type="slidenum">
              <a:rPr lang="en-US" smtClean="0"/>
              <a:pPr/>
              <a:t>‹#›</a:t>
            </a:fld>
            <a:endParaRPr lang="en-US" dirty="0"/>
          </a:p>
        </p:txBody>
      </p:sp>
    </p:spTree>
    <p:extLst>
      <p:ext uri="{BB962C8B-B14F-4D97-AF65-F5344CB8AC3E}">
        <p14:creationId xmlns:p14="http://schemas.microsoft.com/office/powerpoint/2010/main" val="192755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LECA are using the Cre8tive</a:t>
            </a:r>
            <a:r>
              <a:rPr lang="en-GB" baseline="0" dirty="0" smtClean="0"/>
              <a:t> curriculum to support the delivery of the new PSHE framework.</a:t>
            </a:r>
            <a:endParaRPr lang="en-GB" dirty="0"/>
          </a:p>
        </p:txBody>
      </p:sp>
      <p:sp>
        <p:nvSpPr>
          <p:cNvPr id="4" name="Slide Number Placeholder 3"/>
          <p:cNvSpPr>
            <a:spLocks noGrp="1"/>
          </p:cNvSpPr>
          <p:nvPr>
            <p:ph type="sldNum" sz="quarter" idx="10"/>
          </p:nvPr>
        </p:nvSpPr>
        <p:spPr/>
        <p:txBody>
          <a:bodyPr/>
          <a:lstStyle/>
          <a:p>
            <a:fld id="{AB9E90A3-703E-604D-9385-FBC8C8953BB2}" type="slidenum">
              <a:rPr lang="en-US" smtClean="0"/>
              <a:t>1</a:t>
            </a:fld>
            <a:endParaRPr lang="en-US"/>
          </a:p>
        </p:txBody>
      </p:sp>
    </p:spTree>
    <p:extLst>
      <p:ext uri="{BB962C8B-B14F-4D97-AF65-F5344CB8AC3E}">
        <p14:creationId xmlns:p14="http://schemas.microsoft.com/office/powerpoint/2010/main" val="18242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10</a:t>
            </a:fld>
            <a:endParaRPr lang="en-US"/>
          </a:p>
        </p:txBody>
      </p:sp>
    </p:spTree>
    <p:extLst>
      <p:ext uri="{BB962C8B-B14F-4D97-AF65-F5344CB8AC3E}">
        <p14:creationId xmlns:p14="http://schemas.microsoft.com/office/powerpoint/2010/main" val="112929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11</a:t>
            </a:fld>
            <a:endParaRPr lang="en-US"/>
          </a:p>
        </p:txBody>
      </p:sp>
    </p:spTree>
    <p:extLst>
      <p:ext uri="{BB962C8B-B14F-4D97-AF65-F5344CB8AC3E}">
        <p14:creationId xmlns:p14="http://schemas.microsoft.com/office/powerpoint/2010/main" val="252806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12</a:t>
            </a:fld>
            <a:endParaRPr lang="en-US"/>
          </a:p>
        </p:txBody>
      </p:sp>
    </p:spTree>
    <p:extLst>
      <p:ext uri="{BB962C8B-B14F-4D97-AF65-F5344CB8AC3E}">
        <p14:creationId xmlns:p14="http://schemas.microsoft.com/office/powerpoint/2010/main" val="47679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13</a:t>
            </a:fld>
            <a:endParaRPr lang="en-US"/>
          </a:p>
        </p:txBody>
      </p:sp>
    </p:spTree>
    <p:extLst>
      <p:ext uri="{BB962C8B-B14F-4D97-AF65-F5344CB8AC3E}">
        <p14:creationId xmlns:p14="http://schemas.microsoft.com/office/powerpoint/2010/main" val="350807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14</a:t>
            </a:fld>
            <a:endParaRPr lang="en-US"/>
          </a:p>
        </p:txBody>
      </p:sp>
    </p:spTree>
    <p:extLst>
      <p:ext uri="{BB962C8B-B14F-4D97-AF65-F5344CB8AC3E}">
        <p14:creationId xmlns:p14="http://schemas.microsoft.com/office/powerpoint/2010/main" val="120895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15</a:t>
            </a:fld>
            <a:endParaRPr lang="en-US"/>
          </a:p>
        </p:txBody>
      </p:sp>
    </p:spTree>
    <p:extLst>
      <p:ext uri="{BB962C8B-B14F-4D97-AF65-F5344CB8AC3E}">
        <p14:creationId xmlns:p14="http://schemas.microsoft.com/office/powerpoint/2010/main" val="363952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16</a:t>
            </a:fld>
            <a:endParaRPr lang="en-US"/>
          </a:p>
        </p:txBody>
      </p:sp>
    </p:spTree>
    <p:extLst>
      <p:ext uri="{BB962C8B-B14F-4D97-AF65-F5344CB8AC3E}">
        <p14:creationId xmlns:p14="http://schemas.microsoft.com/office/powerpoint/2010/main" val="15199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17</a:t>
            </a:fld>
            <a:endParaRPr lang="en-US"/>
          </a:p>
        </p:txBody>
      </p:sp>
    </p:spTree>
    <p:extLst>
      <p:ext uri="{BB962C8B-B14F-4D97-AF65-F5344CB8AC3E}">
        <p14:creationId xmlns:p14="http://schemas.microsoft.com/office/powerpoint/2010/main" val="17102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18</a:t>
            </a:fld>
            <a:endParaRPr lang="en-US"/>
          </a:p>
        </p:txBody>
      </p:sp>
    </p:spTree>
    <p:extLst>
      <p:ext uri="{BB962C8B-B14F-4D97-AF65-F5344CB8AC3E}">
        <p14:creationId xmlns:p14="http://schemas.microsoft.com/office/powerpoint/2010/main" val="486539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19</a:t>
            </a:fld>
            <a:endParaRPr lang="en-US"/>
          </a:p>
        </p:txBody>
      </p:sp>
    </p:spTree>
    <p:extLst>
      <p:ext uri="{BB962C8B-B14F-4D97-AF65-F5344CB8AC3E}">
        <p14:creationId xmlns:p14="http://schemas.microsoft.com/office/powerpoint/2010/main" val="347834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thanks to Cre8tive Education</a:t>
            </a:r>
            <a:r>
              <a:rPr lang="en-US" baseline="0" dirty="0" smtClean="0"/>
              <a:t> for providing the pathway images.</a:t>
            </a:r>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a:t>
            </a:fld>
            <a:endParaRPr lang="en-US"/>
          </a:p>
        </p:txBody>
      </p:sp>
    </p:spTree>
    <p:extLst>
      <p:ext uri="{BB962C8B-B14F-4D97-AF65-F5344CB8AC3E}">
        <p14:creationId xmlns:p14="http://schemas.microsoft.com/office/powerpoint/2010/main" val="1448995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20</a:t>
            </a:fld>
            <a:endParaRPr lang="en-US"/>
          </a:p>
        </p:txBody>
      </p:sp>
    </p:spTree>
    <p:extLst>
      <p:ext uri="{BB962C8B-B14F-4D97-AF65-F5344CB8AC3E}">
        <p14:creationId xmlns:p14="http://schemas.microsoft.com/office/powerpoint/2010/main" val="76219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21</a:t>
            </a:fld>
            <a:endParaRPr lang="en-US"/>
          </a:p>
        </p:txBody>
      </p:sp>
    </p:spTree>
    <p:extLst>
      <p:ext uri="{BB962C8B-B14F-4D97-AF65-F5344CB8AC3E}">
        <p14:creationId xmlns:p14="http://schemas.microsoft.com/office/powerpoint/2010/main" val="57754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22</a:t>
            </a:fld>
            <a:endParaRPr lang="en-US"/>
          </a:p>
        </p:txBody>
      </p:sp>
    </p:spTree>
    <p:extLst>
      <p:ext uri="{BB962C8B-B14F-4D97-AF65-F5344CB8AC3E}">
        <p14:creationId xmlns:p14="http://schemas.microsoft.com/office/powerpoint/2010/main" val="714746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23</a:t>
            </a:fld>
            <a:endParaRPr lang="en-US"/>
          </a:p>
        </p:txBody>
      </p:sp>
    </p:spTree>
    <p:extLst>
      <p:ext uri="{BB962C8B-B14F-4D97-AF65-F5344CB8AC3E}">
        <p14:creationId xmlns:p14="http://schemas.microsoft.com/office/powerpoint/2010/main" val="1242793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24</a:t>
            </a:fld>
            <a:endParaRPr lang="en-US"/>
          </a:p>
        </p:txBody>
      </p:sp>
    </p:spTree>
    <p:extLst>
      <p:ext uri="{BB962C8B-B14F-4D97-AF65-F5344CB8AC3E}">
        <p14:creationId xmlns:p14="http://schemas.microsoft.com/office/powerpoint/2010/main" val="2555289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25</a:t>
            </a:fld>
            <a:endParaRPr lang="en-US"/>
          </a:p>
        </p:txBody>
      </p:sp>
    </p:spTree>
    <p:extLst>
      <p:ext uri="{BB962C8B-B14F-4D97-AF65-F5344CB8AC3E}">
        <p14:creationId xmlns:p14="http://schemas.microsoft.com/office/powerpoint/2010/main" val="2020941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26</a:t>
            </a:fld>
            <a:endParaRPr lang="en-US"/>
          </a:p>
        </p:txBody>
      </p:sp>
    </p:spTree>
    <p:extLst>
      <p:ext uri="{BB962C8B-B14F-4D97-AF65-F5344CB8AC3E}">
        <p14:creationId xmlns:p14="http://schemas.microsoft.com/office/powerpoint/2010/main" val="2503320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27</a:t>
            </a:fld>
            <a:endParaRPr lang="en-US"/>
          </a:p>
        </p:txBody>
      </p:sp>
    </p:spTree>
    <p:extLst>
      <p:ext uri="{BB962C8B-B14F-4D97-AF65-F5344CB8AC3E}">
        <p14:creationId xmlns:p14="http://schemas.microsoft.com/office/powerpoint/2010/main" val="2913231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28</a:t>
            </a:fld>
            <a:endParaRPr lang="en-US"/>
          </a:p>
        </p:txBody>
      </p:sp>
    </p:spTree>
    <p:extLst>
      <p:ext uri="{BB962C8B-B14F-4D97-AF65-F5344CB8AC3E}">
        <p14:creationId xmlns:p14="http://schemas.microsoft.com/office/powerpoint/2010/main" val="1855906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29</a:t>
            </a:fld>
            <a:endParaRPr lang="en-US"/>
          </a:p>
        </p:txBody>
      </p:sp>
    </p:spTree>
    <p:extLst>
      <p:ext uri="{BB962C8B-B14F-4D97-AF65-F5344CB8AC3E}">
        <p14:creationId xmlns:p14="http://schemas.microsoft.com/office/powerpoint/2010/main" val="29862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a:t>
            </a:fld>
            <a:endParaRPr lang="en-US"/>
          </a:p>
        </p:txBody>
      </p:sp>
    </p:spTree>
    <p:extLst>
      <p:ext uri="{BB962C8B-B14F-4D97-AF65-F5344CB8AC3E}">
        <p14:creationId xmlns:p14="http://schemas.microsoft.com/office/powerpoint/2010/main" val="379343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30</a:t>
            </a:fld>
            <a:endParaRPr lang="en-US"/>
          </a:p>
        </p:txBody>
      </p:sp>
    </p:spTree>
    <p:extLst>
      <p:ext uri="{BB962C8B-B14F-4D97-AF65-F5344CB8AC3E}">
        <p14:creationId xmlns:p14="http://schemas.microsoft.com/office/powerpoint/2010/main" val="4197478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31</a:t>
            </a:fld>
            <a:endParaRPr lang="en-US"/>
          </a:p>
        </p:txBody>
      </p:sp>
    </p:spTree>
    <p:extLst>
      <p:ext uri="{BB962C8B-B14F-4D97-AF65-F5344CB8AC3E}">
        <p14:creationId xmlns:p14="http://schemas.microsoft.com/office/powerpoint/2010/main" val="11764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32</a:t>
            </a:fld>
            <a:endParaRPr lang="en-US"/>
          </a:p>
        </p:txBody>
      </p:sp>
    </p:spTree>
    <p:extLst>
      <p:ext uri="{BB962C8B-B14F-4D97-AF65-F5344CB8AC3E}">
        <p14:creationId xmlns:p14="http://schemas.microsoft.com/office/powerpoint/2010/main" val="157573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33</a:t>
            </a:fld>
            <a:endParaRPr lang="en-US"/>
          </a:p>
        </p:txBody>
      </p:sp>
    </p:spTree>
    <p:extLst>
      <p:ext uri="{BB962C8B-B14F-4D97-AF65-F5344CB8AC3E}">
        <p14:creationId xmlns:p14="http://schemas.microsoft.com/office/powerpoint/2010/main" val="4107201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34</a:t>
            </a:fld>
            <a:endParaRPr lang="en-US"/>
          </a:p>
        </p:txBody>
      </p:sp>
    </p:spTree>
    <p:extLst>
      <p:ext uri="{BB962C8B-B14F-4D97-AF65-F5344CB8AC3E}">
        <p14:creationId xmlns:p14="http://schemas.microsoft.com/office/powerpoint/2010/main" val="597906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36</a:t>
            </a:fld>
            <a:endParaRPr lang="en-US"/>
          </a:p>
        </p:txBody>
      </p:sp>
    </p:spTree>
    <p:extLst>
      <p:ext uri="{BB962C8B-B14F-4D97-AF65-F5344CB8AC3E}">
        <p14:creationId xmlns:p14="http://schemas.microsoft.com/office/powerpoint/2010/main" val="1551927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37</a:t>
            </a:fld>
            <a:endParaRPr lang="en-US"/>
          </a:p>
        </p:txBody>
      </p:sp>
    </p:spTree>
    <p:extLst>
      <p:ext uri="{BB962C8B-B14F-4D97-AF65-F5344CB8AC3E}">
        <p14:creationId xmlns:p14="http://schemas.microsoft.com/office/powerpoint/2010/main" val="1766502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38</a:t>
            </a:fld>
            <a:endParaRPr lang="en-US"/>
          </a:p>
        </p:txBody>
      </p:sp>
    </p:spTree>
    <p:extLst>
      <p:ext uri="{BB962C8B-B14F-4D97-AF65-F5344CB8AC3E}">
        <p14:creationId xmlns:p14="http://schemas.microsoft.com/office/powerpoint/2010/main" val="402311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39</a:t>
            </a:fld>
            <a:endParaRPr lang="en-US"/>
          </a:p>
        </p:txBody>
      </p:sp>
    </p:spTree>
    <p:extLst>
      <p:ext uri="{BB962C8B-B14F-4D97-AF65-F5344CB8AC3E}">
        <p14:creationId xmlns:p14="http://schemas.microsoft.com/office/powerpoint/2010/main" val="3837184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40</a:t>
            </a:fld>
            <a:endParaRPr lang="en-US"/>
          </a:p>
        </p:txBody>
      </p:sp>
    </p:spTree>
    <p:extLst>
      <p:ext uri="{BB962C8B-B14F-4D97-AF65-F5344CB8AC3E}">
        <p14:creationId xmlns:p14="http://schemas.microsoft.com/office/powerpoint/2010/main" val="392034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4</a:t>
            </a:fld>
            <a:endParaRPr lang="en-US"/>
          </a:p>
        </p:txBody>
      </p:sp>
    </p:spTree>
    <p:extLst>
      <p:ext uri="{BB962C8B-B14F-4D97-AF65-F5344CB8AC3E}">
        <p14:creationId xmlns:p14="http://schemas.microsoft.com/office/powerpoint/2010/main" val="661876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41</a:t>
            </a:fld>
            <a:endParaRPr lang="en-US"/>
          </a:p>
        </p:txBody>
      </p:sp>
    </p:spTree>
    <p:extLst>
      <p:ext uri="{BB962C8B-B14F-4D97-AF65-F5344CB8AC3E}">
        <p14:creationId xmlns:p14="http://schemas.microsoft.com/office/powerpoint/2010/main" val="3718046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42</a:t>
            </a:fld>
            <a:endParaRPr lang="en-US"/>
          </a:p>
        </p:txBody>
      </p:sp>
    </p:spTree>
    <p:extLst>
      <p:ext uri="{BB962C8B-B14F-4D97-AF65-F5344CB8AC3E}">
        <p14:creationId xmlns:p14="http://schemas.microsoft.com/office/powerpoint/2010/main" val="230112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5</a:t>
            </a:fld>
            <a:endParaRPr lang="en-US"/>
          </a:p>
        </p:txBody>
      </p:sp>
    </p:spTree>
    <p:extLst>
      <p:ext uri="{BB962C8B-B14F-4D97-AF65-F5344CB8AC3E}">
        <p14:creationId xmlns:p14="http://schemas.microsoft.com/office/powerpoint/2010/main" val="225413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6</a:t>
            </a:fld>
            <a:endParaRPr lang="en-US"/>
          </a:p>
        </p:txBody>
      </p:sp>
    </p:spTree>
    <p:extLst>
      <p:ext uri="{BB962C8B-B14F-4D97-AF65-F5344CB8AC3E}">
        <p14:creationId xmlns:p14="http://schemas.microsoft.com/office/powerpoint/2010/main" val="24989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7</a:t>
            </a:fld>
            <a:endParaRPr lang="en-US"/>
          </a:p>
        </p:txBody>
      </p:sp>
    </p:spTree>
    <p:extLst>
      <p:ext uri="{BB962C8B-B14F-4D97-AF65-F5344CB8AC3E}">
        <p14:creationId xmlns:p14="http://schemas.microsoft.com/office/powerpoint/2010/main" val="358110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8</a:t>
            </a:fld>
            <a:endParaRPr lang="en-US"/>
          </a:p>
        </p:txBody>
      </p:sp>
    </p:spTree>
    <p:extLst>
      <p:ext uri="{BB962C8B-B14F-4D97-AF65-F5344CB8AC3E}">
        <p14:creationId xmlns:p14="http://schemas.microsoft.com/office/powerpoint/2010/main" val="227906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thanks to Cre8tive Education</a:t>
            </a:r>
            <a:r>
              <a:rPr lang="en-US" baseline="0" dirty="0" smtClean="0"/>
              <a:t> for providing the pathway images.</a:t>
            </a:r>
            <a:endParaRPr lang="en-US" dirty="0" smtClean="0"/>
          </a:p>
          <a:p>
            <a:endParaRPr lang="en-US" dirty="0"/>
          </a:p>
        </p:txBody>
      </p:sp>
      <p:sp>
        <p:nvSpPr>
          <p:cNvPr id="4" name="Slide Number Placeholder 3"/>
          <p:cNvSpPr>
            <a:spLocks noGrp="1"/>
          </p:cNvSpPr>
          <p:nvPr>
            <p:ph type="sldNum" sz="quarter" idx="5"/>
          </p:nvPr>
        </p:nvSpPr>
        <p:spPr/>
        <p:txBody>
          <a:bodyPr/>
          <a:lstStyle/>
          <a:p>
            <a:fld id="{AB9E90A3-703E-604D-9385-FBC8C8953BB2}" type="slidenum">
              <a:rPr lang="en-US" smtClean="0"/>
              <a:t>9</a:t>
            </a:fld>
            <a:endParaRPr lang="en-US"/>
          </a:p>
        </p:txBody>
      </p:sp>
    </p:spTree>
    <p:extLst>
      <p:ext uri="{BB962C8B-B14F-4D97-AF65-F5344CB8AC3E}">
        <p14:creationId xmlns:p14="http://schemas.microsoft.com/office/powerpoint/2010/main" val="282735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5F6A6-9AC5-47DF-BBD2-B6E1AE0DA4A7}"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31115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5F6A6-9AC5-47DF-BBD2-B6E1AE0DA4A7}"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59424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5F6A6-9AC5-47DF-BBD2-B6E1AE0DA4A7}"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97499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5F6A6-9AC5-47DF-BBD2-B6E1AE0DA4A7}"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21908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5F6A6-9AC5-47DF-BBD2-B6E1AE0DA4A7}"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90783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5F6A6-9AC5-47DF-BBD2-B6E1AE0DA4A7}"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67975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5F6A6-9AC5-47DF-BBD2-B6E1AE0DA4A7}" type="datetimeFigureOut">
              <a:rPr lang="en-GB" smtClean="0"/>
              <a:t>02/08/2020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91242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5F6A6-9AC5-47DF-BBD2-B6E1AE0DA4A7}" type="datetimeFigureOut">
              <a:rPr lang="en-GB" smtClean="0"/>
              <a:t>02/08/2020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423190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5F6A6-9AC5-47DF-BBD2-B6E1AE0DA4A7}" type="datetimeFigureOut">
              <a:rPr lang="en-GB" smtClean="0"/>
              <a:t>02/08/2020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91399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5F6A6-9AC5-47DF-BBD2-B6E1AE0DA4A7}"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208874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5F6A6-9AC5-47DF-BBD2-B6E1AE0DA4A7}"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C614BE-FF04-4346-9307-F062CE7FE936}" type="slidenum">
              <a:rPr lang="en-GB" smtClean="0"/>
              <a:t>‹#›</a:t>
            </a:fld>
            <a:endParaRPr lang="en-GB"/>
          </a:p>
        </p:txBody>
      </p:sp>
    </p:spTree>
    <p:extLst>
      <p:ext uri="{BB962C8B-B14F-4D97-AF65-F5344CB8AC3E}">
        <p14:creationId xmlns:p14="http://schemas.microsoft.com/office/powerpoint/2010/main" val="373782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ED25F6A6-9AC5-47DF-BBD2-B6E1AE0DA4A7}" type="datetimeFigureOut">
              <a:rPr lang="en-GB" smtClean="0"/>
              <a:pPr/>
              <a:t>02/08/2020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602020203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17C614BE-FF04-4346-9307-F062CE7FE936}" type="slidenum">
              <a:rPr lang="en-GB" smtClean="0"/>
              <a:pPr/>
              <a:t>‹#›</a:t>
            </a:fld>
            <a:endParaRPr lang="en-GB" dirty="0"/>
          </a:p>
        </p:txBody>
      </p:sp>
    </p:spTree>
    <p:extLst>
      <p:ext uri="{BB962C8B-B14F-4D97-AF65-F5344CB8AC3E}">
        <p14:creationId xmlns:p14="http://schemas.microsoft.com/office/powerpoint/2010/main" val="2908789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6.png"/><Relationship Id="rId1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6.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5" Type="http://schemas.openxmlformats.org/officeDocument/2006/relationships/image" Target="../media/image38.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6.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2.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4.png"/><Relationship Id="rId1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23.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2.png"/><Relationship Id="rId5" Type="http://schemas.openxmlformats.org/officeDocument/2006/relationships/image" Target="../media/image4.png"/><Relationship Id="rId15" Type="http://schemas.openxmlformats.org/officeDocument/2006/relationships/image" Target="../media/image46.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6.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5.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2.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3.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50.png"/><Relationship Id="rId2" Type="http://schemas.openxmlformats.org/officeDocument/2006/relationships/notesSlide" Target="../notesSlides/notesSlide30.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4.png"/><Relationship Id="rId15" Type="http://schemas.openxmlformats.org/officeDocument/2006/relationships/image" Target="../media/image53.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0.jpe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4.pn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2.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6.pn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58.png"/><Relationship Id="rId3" Type="http://schemas.openxmlformats.org/officeDocument/2006/relationships/image" Target="../media/image3.png"/><Relationship Id="rId21" Type="http://schemas.openxmlformats.org/officeDocument/2006/relationships/image" Target="../media/image61.png"/><Relationship Id="rId7" Type="http://schemas.openxmlformats.org/officeDocument/2006/relationships/image" Target="../media/image54.png"/><Relationship Id="rId12" Type="http://schemas.openxmlformats.org/officeDocument/2006/relationships/image" Target="../media/image55.png"/><Relationship Id="rId17" Type="http://schemas.openxmlformats.org/officeDocument/2006/relationships/image" Target="../media/image57.png"/><Relationship Id="rId2" Type="http://schemas.openxmlformats.org/officeDocument/2006/relationships/notesSlide" Target="../notesSlides/notesSlide36.xml"/><Relationship Id="rId16" Type="http://schemas.openxmlformats.org/officeDocument/2006/relationships/image" Target="../media/image41.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2.png"/><Relationship Id="rId5" Type="http://schemas.openxmlformats.org/officeDocument/2006/relationships/image" Target="../media/image4.png"/><Relationship Id="rId15" Type="http://schemas.openxmlformats.org/officeDocument/2006/relationships/image" Target="../media/image56.png"/><Relationship Id="rId10" Type="http://schemas.openxmlformats.org/officeDocument/2006/relationships/image" Target="../media/image34.png"/><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28.png"/><Relationship Id="rId1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2.png"/><Relationship Id="rId18" Type="http://schemas.openxmlformats.org/officeDocument/2006/relationships/image" Target="../media/image6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60.png"/><Relationship Id="rId17" Type="http://schemas.openxmlformats.org/officeDocument/2006/relationships/image" Target="../media/image11.jpeg"/><Relationship Id="rId2" Type="http://schemas.openxmlformats.org/officeDocument/2006/relationships/notesSlide" Target="../notesSlides/notesSlide37.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8.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57.png"/><Relationship Id="rId19" Type="http://schemas.openxmlformats.org/officeDocument/2006/relationships/image" Target="../media/image64.png"/><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14.png"/><Relationship Id="rId3" Type="http://schemas.openxmlformats.org/officeDocument/2006/relationships/image" Target="../media/image3.png"/><Relationship Id="rId21" Type="http://schemas.openxmlformats.org/officeDocument/2006/relationships/image" Target="../media/image47.png"/><Relationship Id="rId7" Type="http://schemas.openxmlformats.org/officeDocument/2006/relationships/image" Target="../media/image7.png"/><Relationship Id="rId12" Type="http://schemas.openxmlformats.org/officeDocument/2006/relationships/image" Target="../media/image59.png"/><Relationship Id="rId17" Type="http://schemas.openxmlformats.org/officeDocument/2006/relationships/image" Target="../media/image49.png"/><Relationship Id="rId2" Type="http://schemas.openxmlformats.org/officeDocument/2006/relationships/notesSlide" Target="../notesSlides/notesSlide38.xml"/><Relationship Id="rId16" Type="http://schemas.openxmlformats.org/officeDocument/2006/relationships/image" Target="../media/image38.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8.png"/><Relationship Id="rId24" Type="http://schemas.openxmlformats.org/officeDocument/2006/relationships/image" Target="../media/image68.png"/><Relationship Id="rId5" Type="http://schemas.openxmlformats.org/officeDocument/2006/relationships/image" Target="../media/image4.png"/><Relationship Id="rId15" Type="http://schemas.openxmlformats.org/officeDocument/2006/relationships/image" Target="../media/image66.png"/><Relationship Id="rId23" Type="http://schemas.openxmlformats.org/officeDocument/2006/relationships/image" Target="../media/image67.png"/><Relationship Id="rId10" Type="http://schemas.openxmlformats.org/officeDocument/2006/relationships/image" Target="../media/image57.png"/><Relationship Id="rId19"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65.png"/><Relationship Id="rId22"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43.png"/><Relationship Id="rId3" Type="http://schemas.openxmlformats.org/officeDocument/2006/relationships/image" Target="../media/image3.png"/><Relationship Id="rId21" Type="http://schemas.openxmlformats.org/officeDocument/2006/relationships/image" Target="../media/image67.png"/><Relationship Id="rId7" Type="http://schemas.openxmlformats.org/officeDocument/2006/relationships/image" Target="../media/image7.png"/><Relationship Id="rId12" Type="http://schemas.openxmlformats.org/officeDocument/2006/relationships/image" Target="../media/image59.png"/><Relationship Id="rId17" Type="http://schemas.openxmlformats.org/officeDocument/2006/relationships/image" Target="../media/image35.png"/><Relationship Id="rId2" Type="http://schemas.openxmlformats.org/officeDocument/2006/relationships/notesSlide" Target="../notesSlides/notesSlide39.xml"/><Relationship Id="rId16" Type="http://schemas.openxmlformats.org/officeDocument/2006/relationships/image" Target="../media/image29.png"/><Relationship Id="rId20"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8.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57.png"/><Relationship Id="rId19" Type="http://schemas.openxmlformats.org/officeDocument/2006/relationships/image" Target="../media/image50.png"/><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69.png"/><Relationship Id="rId22" Type="http://schemas.openxmlformats.org/officeDocument/2006/relationships/image" Target="../media/image70.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30.png"/><Relationship Id="rId3" Type="http://schemas.openxmlformats.org/officeDocument/2006/relationships/image" Target="../media/image3.png"/><Relationship Id="rId21" Type="http://schemas.openxmlformats.org/officeDocument/2006/relationships/image" Target="../media/image11.jpeg"/><Relationship Id="rId7" Type="http://schemas.openxmlformats.org/officeDocument/2006/relationships/image" Target="../media/image7.png"/><Relationship Id="rId12" Type="http://schemas.openxmlformats.org/officeDocument/2006/relationships/image" Target="../media/image59.png"/><Relationship Id="rId17" Type="http://schemas.openxmlformats.org/officeDocument/2006/relationships/image" Target="../media/image16.png"/><Relationship Id="rId2" Type="http://schemas.openxmlformats.org/officeDocument/2006/relationships/notesSlide" Target="../notesSlides/notesSlide40.xml"/><Relationship Id="rId16" Type="http://schemas.openxmlformats.org/officeDocument/2006/relationships/image" Target="../media/image72.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8.png"/><Relationship Id="rId5" Type="http://schemas.openxmlformats.org/officeDocument/2006/relationships/image" Target="../media/image4.png"/><Relationship Id="rId15" Type="http://schemas.openxmlformats.org/officeDocument/2006/relationships/image" Target="../media/image71.png"/><Relationship Id="rId23" Type="http://schemas.openxmlformats.org/officeDocument/2006/relationships/image" Target="../media/image73.png"/><Relationship Id="rId10" Type="http://schemas.openxmlformats.org/officeDocument/2006/relationships/image" Target="../media/image57.png"/><Relationship Id="rId19"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67.png"/><Relationship Id="rId22" Type="http://schemas.openxmlformats.org/officeDocument/2006/relationships/image" Target="../media/image44.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45.png"/><Relationship Id="rId3" Type="http://schemas.openxmlformats.org/officeDocument/2006/relationships/image" Target="../media/image3.png"/><Relationship Id="rId21" Type="http://schemas.openxmlformats.org/officeDocument/2006/relationships/image" Target="../media/image27.png"/><Relationship Id="rId7" Type="http://schemas.openxmlformats.org/officeDocument/2006/relationships/image" Target="../media/image7.png"/><Relationship Id="rId12" Type="http://schemas.openxmlformats.org/officeDocument/2006/relationships/image" Target="../media/image59.png"/><Relationship Id="rId17" Type="http://schemas.openxmlformats.org/officeDocument/2006/relationships/image" Target="../media/image37.png"/><Relationship Id="rId2" Type="http://schemas.openxmlformats.org/officeDocument/2006/relationships/notesSlide" Target="../notesSlides/notesSlide41.xml"/><Relationship Id="rId16" Type="http://schemas.openxmlformats.org/officeDocument/2006/relationships/image" Target="../media/image7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8.png"/><Relationship Id="rId5" Type="http://schemas.openxmlformats.org/officeDocument/2006/relationships/image" Target="../media/image4.png"/><Relationship Id="rId15" Type="http://schemas.openxmlformats.org/officeDocument/2006/relationships/image" Target="../media/image74.png"/><Relationship Id="rId23" Type="http://schemas.openxmlformats.org/officeDocument/2006/relationships/image" Target="../media/image76.png"/><Relationship Id="rId10" Type="http://schemas.openxmlformats.org/officeDocument/2006/relationships/image" Target="../media/image57.png"/><Relationship Id="rId19" Type="http://schemas.openxmlformats.org/officeDocument/2006/relationships/image" Target="../media/image52.png"/><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67.png"/><Relationship Id="rId22"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3.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1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elon, sweet melon&#10;&#10;Description automatically generated">
            <a:extLst>
              <a:ext uri="{FF2B5EF4-FFF2-40B4-BE49-F238E27FC236}">
                <a16:creationId xmlns:a16="http://schemas.microsoft.com/office/drawing/2014/main" id="{D1AE2FFD-87D8-4791-BDF6-D98831C7F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96" y="-234366"/>
            <a:ext cx="8146351" cy="7335774"/>
          </a:xfrm>
          <a:prstGeom prst="rect">
            <a:avLst/>
          </a:prstGeom>
        </p:spPr>
      </p:pic>
      <p:sp>
        <p:nvSpPr>
          <p:cNvPr id="8" name="TextBox 7">
            <a:extLst>
              <a:ext uri="{FF2B5EF4-FFF2-40B4-BE49-F238E27FC236}">
                <a16:creationId xmlns:a16="http://schemas.microsoft.com/office/drawing/2014/main" id="{FBCF9863-BEE9-431F-A406-27E86DBA6710}"/>
              </a:ext>
            </a:extLst>
          </p:cNvPr>
          <p:cNvSpPr txBox="1"/>
          <p:nvPr/>
        </p:nvSpPr>
        <p:spPr>
          <a:xfrm>
            <a:off x="3563888" y="2276872"/>
            <a:ext cx="2022699" cy="2246769"/>
          </a:xfrm>
          <a:prstGeom prst="rect">
            <a:avLst/>
          </a:prstGeom>
          <a:noFill/>
        </p:spPr>
        <p:txBody>
          <a:bodyPr wrap="square" rtlCol="0">
            <a:spAutoFit/>
          </a:bodyPr>
          <a:lstStyle/>
          <a:p>
            <a:pPr algn="ctr"/>
            <a:r>
              <a:rPr lang="en-GB" sz="2000" dirty="0" smtClean="0">
                <a:latin typeface="Arial Narrow" panose="020B0606020202030204" pitchFamily="34" charset="0"/>
              </a:rPr>
              <a:t>PSHE</a:t>
            </a:r>
          </a:p>
          <a:p>
            <a:pPr algn="ctr"/>
            <a:endParaRPr lang="en-GB" sz="2000" dirty="0">
              <a:latin typeface="Arial Narrow" panose="020B0606020202030204" pitchFamily="34" charset="0"/>
            </a:endParaRPr>
          </a:p>
          <a:p>
            <a:pPr algn="ctr"/>
            <a:r>
              <a:rPr lang="en-GB" sz="2000" dirty="0" smtClean="0">
                <a:latin typeface="Arial Narrow" panose="020B0606020202030204" pitchFamily="34" charset="0"/>
              </a:rPr>
              <a:t>Pathways &amp; Knowledge Organisers</a:t>
            </a:r>
          </a:p>
          <a:p>
            <a:pPr algn="ctr"/>
            <a:endParaRPr lang="en-GB" sz="2000" dirty="0">
              <a:latin typeface="Arial Narrow" panose="020B0606020202030204" pitchFamily="34" charset="0"/>
            </a:endParaRPr>
          </a:p>
          <a:p>
            <a:pPr algn="ctr"/>
            <a:r>
              <a:rPr lang="en-GB" sz="2000" dirty="0" smtClean="0">
                <a:latin typeface="Arial Narrow" panose="020B0606020202030204" pitchFamily="34" charset="0"/>
              </a:rPr>
              <a:t>(Year 7-11) </a:t>
            </a:r>
            <a:endParaRPr lang="en-GB" sz="2000" dirty="0">
              <a:latin typeface="Arial Narrow" panose="020B0606020202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635" y="0"/>
            <a:ext cx="1050365" cy="1485758"/>
          </a:xfrm>
          <a:prstGeom prst="rect">
            <a:avLst/>
          </a:prstGeom>
        </p:spPr>
      </p:pic>
    </p:spTree>
    <p:extLst>
      <p:ext uri="{BB962C8B-B14F-4D97-AF65-F5344CB8AC3E}">
        <p14:creationId xmlns:p14="http://schemas.microsoft.com/office/powerpoint/2010/main" val="263993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pic>
        <p:nvPicPr>
          <p:cNvPr id="35" name="Picture 34">
            <a:extLst>
              <a:ext uri="{FF2B5EF4-FFF2-40B4-BE49-F238E27FC236}">
                <a16:creationId xmlns:a16="http://schemas.microsoft.com/office/drawing/2014/main" id="{F2986784-76A3-944B-8695-17A9C562556D}"/>
              </a:ext>
            </a:extLst>
          </p:cNvPr>
          <p:cNvPicPr>
            <a:picLocks noChangeAspect="1"/>
          </p:cNvPicPr>
          <p:nvPr/>
        </p:nvPicPr>
        <p:blipFill>
          <a:blip r:embed="rId4"/>
          <a:stretch>
            <a:fillRect/>
          </a:stretch>
        </p:blipFill>
        <p:spPr>
          <a:xfrm>
            <a:off x="6790148" y="31106"/>
            <a:ext cx="2353852" cy="2530832"/>
          </a:xfrm>
          <a:prstGeom prst="rect">
            <a:avLst/>
          </a:prstGeom>
        </p:spPr>
      </p:pic>
      <p:sp>
        <p:nvSpPr>
          <p:cNvPr id="36" name="Rectangle 35"/>
          <p:cNvSpPr/>
          <p:nvPr/>
        </p:nvSpPr>
        <p:spPr>
          <a:xfrm>
            <a:off x="3923928" y="144679"/>
            <a:ext cx="2537557" cy="2726900"/>
          </a:xfrm>
          <a:prstGeom prst="rect">
            <a:avLst/>
          </a:prstGeom>
          <a:ln w="57150">
            <a:solidFill>
              <a:srgbClr val="FFF2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be thought provoking, enabling students to consider their future. Students will explore what it takes to feel proud, be confident and ready for their future </a:t>
            </a:r>
            <a:endParaRPr lang="en-GB" sz="2000" dirty="0">
              <a:latin typeface="Arial Narrow" panose="020B0606020202030204" pitchFamily="34" charset="0"/>
            </a:endParaRPr>
          </a:p>
        </p:txBody>
      </p:sp>
      <p:sp>
        <p:nvSpPr>
          <p:cNvPr id="37" name="Rectangle 36"/>
          <p:cNvSpPr/>
          <p:nvPr/>
        </p:nvSpPr>
        <p:spPr>
          <a:xfrm>
            <a:off x="387659" y="1508129"/>
            <a:ext cx="2843808" cy="4308872"/>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Employability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Self Esteem</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Careers &amp; Jobs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Labour Market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Employers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Skills &amp; Qualities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Life Skills </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Demographics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Team work</a:t>
            </a:r>
          </a:p>
        </p:txBody>
      </p:sp>
      <p:sp>
        <p:nvSpPr>
          <p:cNvPr id="38" name="Rectangle 37"/>
          <p:cNvSpPr/>
          <p:nvPr/>
        </p:nvSpPr>
        <p:spPr>
          <a:xfrm>
            <a:off x="3563889" y="3360762"/>
            <a:ext cx="3312368" cy="2186240"/>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latin typeface="Arial Narrow" panose="020B0606020202030204" pitchFamily="34" charset="0"/>
              </a:rPr>
              <a:t>Employability Skills Practice</a:t>
            </a:r>
          </a:p>
          <a:p>
            <a:pPr marL="285750" lvl="0" indent="-285750">
              <a:buFont typeface="Arial" panose="020B0604020202020204" pitchFamily="34" charset="0"/>
              <a:buChar char="•"/>
            </a:pPr>
            <a:r>
              <a:rPr lang="en-GB" dirty="0">
                <a:latin typeface="Arial Narrow" panose="020B0606020202030204" pitchFamily="34" charset="0"/>
              </a:rPr>
              <a:t>Proud to be Me and Careers</a:t>
            </a:r>
          </a:p>
          <a:p>
            <a:pPr marL="285750" lvl="0" indent="-285750">
              <a:buFont typeface="Arial" panose="020B0604020202020204" pitchFamily="34" charset="0"/>
              <a:buChar char="•"/>
            </a:pPr>
            <a:r>
              <a:rPr lang="en-GB" dirty="0">
                <a:latin typeface="Arial Narrow" panose="020B0606020202030204" pitchFamily="34" charset="0"/>
              </a:rPr>
              <a:t>Career Interests and Job ideas</a:t>
            </a:r>
          </a:p>
          <a:p>
            <a:pPr marL="285750" lvl="0" indent="-285750">
              <a:buFont typeface="Arial" panose="020B0604020202020204" pitchFamily="34" charset="0"/>
              <a:buChar char="•"/>
            </a:pPr>
            <a:r>
              <a:rPr lang="en-GB" dirty="0">
                <a:latin typeface="Arial Narrow" panose="020B0606020202030204" pitchFamily="34" charset="0"/>
              </a:rPr>
              <a:t>Self Esteem and the Media</a:t>
            </a:r>
          </a:p>
          <a:p>
            <a:pPr marL="285750" lvl="0" indent="-285750">
              <a:buFont typeface="Arial" panose="020B0604020202020204" pitchFamily="34" charset="0"/>
              <a:buChar char="•"/>
            </a:pPr>
            <a:r>
              <a:rPr lang="en-GB" dirty="0">
                <a:latin typeface="Arial Narrow" panose="020B0606020202030204" pitchFamily="34" charset="0"/>
              </a:rPr>
              <a:t>Labour Market Information</a:t>
            </a:r>
          </a:p>
          <a:p>
            <a:pPr marL="285750" indent="-285750">
              <a:buFont typeface="Arial" panose="020B0604020202020204" pitchFamily="34" charset="0"/>
              <a:buChar char="•"/>
            </a:pPr>
            <a:r>
              <a:rPr lang="en-GB" dirty="0">
                <a:latin typeface="Arial Narrow" panose="020B0606020202030204" pitchFamily="34" charset="0"/>
              </a:rPr>
              <a:t>Exploring Careers</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7337092" y="4670954"/>
            <a:ext cx="1806908" cy="1637031"/>
          </a:xfrm>
          <a:prstGeom prst="rect">
            <a:avLst/>
          </a:prstGeom>
        </p:spPr>
      </p:pic>
      <p:sp>
        <p:nvSpPr>
          <p:cNvPr id="11" name="Rectangle 10"/>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Y8</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0" name="Picture 13">
            <a:extLst>
              <a:ext uri="{FF2B5EF4-FFF2-40B4-BE49-F238E27FC236}">
                <a16:creationId xmlns:a16="http://schemas.microsoft.com/office/drawing/2014/main" id="{8183BCF9-7CF9-3446-A59C-D79DB3EFEA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2" y="0"/>
            <a:ext cx="3474824"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83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4063852" y="296062"/>
            <a:ext cx="2746721" cy="1738938"/>
          </a:xfrm>
          <a:prstGeom prst="rect">
            <a:avLst/>
          </a:prstGeom>
          <a:ln w="57150">
            <a:solidFill>
              <a:srgbClr val="E6CD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demonstrates crucial elements to support students in being aware of health and wellbeing from a holistic perspective.</a:t>
            </a:r>
            <a:endParaRPr lang="en-GB" sz="2000" dirty="0">
              <a:latin typeface="Arial Narrow" panose="020B0606020202030204" pitchFamily="34" charset="0"/>
            </a:endParaRPr>
          </a:p>
        </p:txBody>
      </p:sp>
      <p:sp>
        <p:nvSpPr>
          <p:cNvPr id="37" name="Rectangle 36"/>
          <p:cNvSpPr/>
          <p:nvPr/>
        </p:nvSpPr>
        <p:spPr>
          <a:xfrm>
            <a:off x="3966765" y="2596554"/>
            <a:ext cx="2843808" cy="3342453"/>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Wellbeing – emotions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Health – Physical and Mental</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Body Image </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Balanced diet – exercise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Stress Management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Abuse</a:t>
            </a:r>
          </a:p>
        </p:txBody>
      </p:sp>
      <p:sp>
        <p:nvSpPr>
          <p:cNvPr id="38" name="Rectangle 37"/>
          <p:cNvSpPr/>
          <p:nvPr/>
        </p:nvSpPr>
        <p:spPr>
          <a:xfrm>
            <a:off x="291364" y="1841371"/>
            <a:ext cx="3312368" cy="3809248"/>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342900" lvl="0" indent="-342900">
              <a:buFont typeface="Arial" panose="020B0604020202020204" pitchFamily="34" charset="0"/>
              <a:buChar char="•"/>
            </a:pPr>
            <a:r>
              <a:rPr lang="en-GB" sz="2400" dirty="0">
                <a:latin typeface="Arial Narrow" panose="020B0606020202030204" pitchFamily="34" charset="0"/>
                <a:cs typeface="Calibri" panose="020F0502020204030204" pitchFamily="34" charset="0"/>
              </a:rPr>
              <a:t>H</a:t>
            </a:r>
            <a:r>
              <a:rPr lang="en-GB" sz="2000" dirty="0"/>
              <a:t>ealth and Wellbeing</a:t>
            </a:r>
          </a:p>
          <a:p>
            <a:pPr marL="285750" lvl="0" indent="-285750">
              <a:buFont typeface="Arial" panose="020B0604020202020204" pitchFamily="34" charset="0"/>
              <a:buChar char="•"/>
            </a:pPr>
            <a:r>
              <a:rPr lang="en-GB" sz="2000" dirty="0"/>
              <a:t>What is Mental Health?</a:t>
            </a:r>
          </a:p>
          <a:p>
            <a:pPr marL="285750" lvl="0" indent="-285750">
              <a:buFont typeface="Arial" panose="020B0604020202020204" pitchFamily="34" charset="0"/>
              <a:buChar char="•"/>
            </a:pPr>
            <a:r>
              <a:rPr lang="en-GB" sz="2000" dirty="0"/>
              <a:t>Positive Body Image</a:t>
            </a:r>
          </a:p>
          <a:p>
            <a:pPr marL="285750" lvl="0" indent="-285750">
              <a:buFont typeface="Arial" panose="020B0604020202020204" pitchFamily="34" charset="0"/>
              <a:buChar char="•"/>
            </a:pPr>
            <a:r>
              <a:rPr lang="en-GB" sz="2000" dirty="0"/>
              <a:t>Child Abuse</a:t>
            </a:r>
          </a:p>
          <a:p>
            <a:pPr marL="285750" lvl="0" indent="-285750">
              <a:buFont typeface="Arial" panose="020B0604020202020204" pitchFamily="34" charset="0"/>
              <a:buChar char="•"/>
            </a:pPr>
            <a:r>
              <a:rPr lang="en-GB" sz="2000" dirty="0"/>
              <a:t>Types of Bullying</a:t>
            </a:r>
          </a:p>
          <a:p>
            <a:pPr marL="285750" lvl="0" indent="-285750">
              <a:buFont typeface="Arial" panose="020B0604020202020204" pitchFamily="34" charset="0"/>
              <a:buChar char="•"/>
            </a:pPr>
            <a:r>
              <a:rPr lang="en-GB" sz="2000" dirty="0"/>
              <a:t>Healthy Eating and Cholesterol</a:t>
            </a:r>
          </a:p>
          <a:p>
            <a:pPr marL="285750" lvl="0" indent="-285750">
              <a:buFont typeface="Arial" panose="020B0604020202020204" pitchFamily="34" charset="0"/>
              <a:buChar char="•"/>
            </a:pPr>
            <a:r>
              <a:rPr lang="en-GB" sz="2000" dirty="0"/>
              <a:t>Stress Management</a:t>
            </a:r>
          </a:p>
          <a:p>
            <a:pPr>
              <a:lnSpc>
                <a:spcPct val="107000"/>
              </a:lnSpc>
              <a:spcAft>
                <a:spcPts val="800"/>
              </a:spcAft>
            </a:pPr>
            <a:endParaRPr lang="en-GB" sz="2000" dirty="0">
              <a:latin typeface="Arial Narrow" panose="020B0606020202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0" name="Picture 9">
            <a:extLst>
              <a:ext uri="{FF2B5EF4-FFF2-40B4-BE49-F238E27FC236}">
                <a16:creationId xmlns:a16="http://schemas.microsoft.com/office/drawing/2014/main" id="{E4224E0B-4375-9843-967D-3E39205279D9}"/>
              </a:ext>
            </a:extLst>
          </p:cNvPr>
          <p:cNvPicPr>
            <a:picLocks noChangeAspect="1"/>
          </p:cNvPicPr>
          <p:nvPr/>
        </p:nvPicPr>
        <p:blipFill>
          <a:blip r:embed="rId5"/>
          <a:stretch>
            <a:fillRect/>
          </a:stretch>
        </p:blipFill>
        <p:spPr>
          <a:xfrm>
            <a:off x="6932680" y="570"/>
            <a:ext cx="2211320" cy="2639447"/>
          </a:xfrm>
          <a:prstGeom prst="rect">
            <a:avLst/>
          </a:prstGeom>
        </p:spPr>
      </p:pic>
      <p:sp>
        <p:nvSpPr>
          <p:cNvPr id="11" name="Rectangle 10"/>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Y8</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2" name="Picture 4">
            <a:extLst>
              <a:ext uri="{FF2B5EF4-FFF2-40B4-BE49-F238E27FC236}">
                <a16:creationId xmlns:a16="http://schemas.microsoft.com/office/drawing/2014/main" id="{C93EA688-3FEB-704B-B5F4-E46E960DC5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9" y="32022"/>
            <a:ext cx="3826134" cy="11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35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907073" y="228676"/>
            <a:ext cx="2726313" cy="2726900"/>
          </a:xfrm>
          <a:prstGeom prst="rect">
            <a:avLst/>
          </a:prstGeom>
          <a:ln w="57150">
            <a:solidFill>
              <a:srgbClr val="4FD1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educate students on the systems used in the UK in regards to Law, Crime and Society. Students will form an awareness of how to participate positively within society.</a:t>
            </a:r>
            <a:endParaRPr lang="en-GB" sz="2000" dirty="0">
              <a:latin typeface="Arial Narrow" panose="020B0606020202030204" pitchFamily="34" charset="0"/>
            </a:endParaRPr>
          </a:p>
        </p:txBody>
      </p:sp>
      <p:sp>
        <p:nvSpPr>
          <p:cNvPr id="37" name="Rectangle 36"/>
          <p:cNvSpPr/>
          <p:nvPr/>
        </p:nvSpPr>
        <p:spPr>
          <a:xfrm>
            <a:off x="444280" y="1519351"/>
            <a:ext cx="2843808" cy="4638193"/>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Law</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Crime &amp; Criminals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Communities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Decision making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Laws &amp; Legislations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Prisons, Reform and Punishment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Theft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Criminal Responsibilities</a:t>
            </a:r>
          </a:p>
          <a:p>
            <a:pPr marL="342900" indent="-342900">
              <a:lnSpc>
                <a:spcPct val="107000"/>
              </a:lnSpc>
              <a:spcAft>
                <a:spcPts val="800"/>
              </a:spcAft>
              <a:buFont typeface="Arial" panose="020B0604020202020204" pitchFamily="34" charset="0"/>
              <a:buChar char="•"/>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3509069" y="3344180"/>
            <a:ext cx="3312368" cy="3017236"/>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Desert Island living</a:t>
            </a:r>
          </a:p>
          <a:p>
            <a:pPr marL="285750" lvl="0" indent="-285750">
              <a:buFont typeface="Arial" panose="020B0604020202020204" pitchFamily="34" charset="0"/>
              <a:buChar char="•"/>
            </a:pPr>
            <a:r>
              <a:rPr lang="en-GB" dirty="0"/>
              <a:t>Desert Island – Building a Community</a:t>
            </a:r>
          </a:p>
          <a:p>
            <a:pPr marL="285750" lvl="0" indent="-285750">
              <a:buFont typeface="Arial" panose="020B0604020202020204" pitchFamily="34" charset="0"/>
              <a:buChar char="•"/>
            </a:pPr>
            <a:r>
              <a:rPr lang="en-GB" dirty="0"/>
              <a:t>Desert Island – Making decisions</a:t>
            </a:r>
          </a:p>
          <a:p>
            <a:pPr marL="285750" lvl="0" indent="-285750">
              <a:buFont typeface="Arial" panose="020B0604020202020204" pitchFamily="34" charset="0"/>
              <a:buChar char="•"/>
            </a:pPr>
            <a:r>
              <a:rPr lang="en-GB" dirty="0"/>
              <a:t>Criminals, Law and Society</a:t>
            </a:r>
          </a:p>
          <a:p>
            <a:pPr marL="285750" lvl="0" indent="-285750">
              <a:buFont typeface="Arial" panose="020B0604020202020204" pitchFamily="34" charset="0"/>
              <a:buChar char="•"/>
            </a:pPr>
            <a:r>
              <a:rPr lang="en-GB" dirty="0"/>
              <a:t>Law making in the UK</a:t>
            </a:r>
          </a:p>
          <a:p>
            <a:pPr marL="285750" indent="-285750">
              <a:buFont typeface="Arial" panose="020B0604020202020204" pitchFamily="34" charset="0"/>
              <a:buChar char="•"/>
            </a:pPr>
            <a:r>
              <a:rPr lang="en-GB" dirty="0"/>
              <a:t>Prisons Reform and Punishment</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2" name="Picture 11">
            <a:extLst>
              <a:ext uri="{FF2B5EF4-FFF2-40B4-BE49-F238E27FC236}">
                <a16:creationId xmlns:a16="http://schemas.microsoft.com/office/drawing/2014/main" id="{ACA454E7-B5A1-7748-B987-162207592E9A}"/>
              </a:ext>
            </a:extLst>
          </p:cNvPr>
          <p:cNvPicPr>
            <a:picLocks noChangeAspect="1"/>
          </p:cNvPicPr>
          <p:nvPr/>
        </p:nvPicPr>
        <p:blipFill>
          <a:blip r:embed="rId5"/>
          <a:stretch>
            <a:fillRect/>
          </a:stretch>
        </p:blipFill>
        <p:spPr>
          <a:xfrm>
            <a:off x="6821437" y="-14263"/>
            <a:ext cx="2324224" cy="2517543"/>
          </a:xfrm>
          <a:prstGeom prst="rect">
            <a:avLst/>
          </a:prstGeom>
        </p:spPr>
      </p:pic>
      <p:sp>
        <p:nvSpPr>
          <p:cNvPr id="13" name="Rectangle 12"/>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Y8</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0" name="Picture 16">
            <a:extLst>
              <a:ext uri="{FF2B5EF4-FFF2-40B4-BE49-F238E27FC236}">
                <a16:creationId xmlns:a16="http://schemas.microsoft.com/office/drawing/2014/main" id="{DE6F6DB1-D204-8041-AAB9-E689AA5420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4" y="0"/>
            <a:ext cx="3700768"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97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779579" y="188920"/>
            <a:ext cx="2726313" cy="3056221"/>
          </a:xfrm>
          <a:prstGeom prst="rect">
            <a:avLst/>
          </a:prstGeom>
          <a:ln w="57150">
            <a:solidFill>
              <a:srgbClr val="FDC0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delivers students with the required understanding of the dangers posed to individuals within society, both online and offline. In turn, students will be educated on how to stay safe from such risks.</a:t>
            </a:r>
            <a:endParaRPr lang="en-GB" sz="2000" dirty="0">
              <a:latin typeface="Arial Narrow" panose="020B0606020202030204" pitchFamily="34" charset="0"/>
            </a:endParaRPr>
          </a:p>
        </p:txBody>
      </p:sp>
      <p:sp>
        <p:nvSpPr>
          <p:cNvPr id="37" name="Rectangle 36"/>
          <p:cNvSpPr/>
          <p:nvPr/>
        </p:nvSpPr>
        <p:spPr>
          <a:xfrm>
            <a:off x="373246" y="1341513"/>
            <a:ext cx="2843808" cy="4740785"/>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County Lines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Trap house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Social Media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Gangs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Substance misuse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Bullying (cyber)</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Grooming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CEOP</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Exploitation</a:t>
            </a:r>
          </a:p>
          <a:p>
            <a:pPr marL="342900" indent="-342900">
              <a:lnSpc>
                <a:spcPct val="107000"/>
              </a:lnSpc>
              <a:spcAft>
                <a:spcPts val="800"/>
              </a:spcAft>
              <a:buFont typeface="Arial" panose="020B0604020202020204" pitchFamily="34" charset="0"/>
              <a:buChar char="•"/>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3486551" y="3515124"/>
            <a:ext cx="3312368" cy="2740237"/>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County Lines – What is it?</a:t>
            </a:r>
          </a:p>
          <a:p>
            <a:pPr marL="285750" lvl="0" indent="-285750">
              <a:buFont typeface="Arial" panose="020B0604020202020204" pitchFamily="34" charset="0"/>
              <a:buChar char="•"/>
            </a:pPr>
            <a:r>
              <a:rPr lang="en-GB" dirty="0"/>
              <a:t>County Lines – Who is at risk?</a:t>
            </a:r>
          </a:p>
          <a:p>
            <a:pPr marL="285750" lvl="0" indent="-285750">
              <a:buFont typeface="Arial" panose="020B0604020202020204" pitchFamily="34" charset="0"/>
              <a:buChar char="•"/>
            </a:pPr>
            <a:r>
              <a:rPr lang="en-GB" dirty="0"/>
              <a:t>Substance Misuse</a:t>
            </a:r>
          </a:p>
          <a:p>
            <a:pPr marL="285750" lvl="0" indent="-285750">
              <a:buFont typeface="Arial" panose="020B0604020202020204" pitchFamily="34" charset="0"/>
              <a:buChar char="•"/>
            </a:pPr>
            <a:r>
              <a:rPr lang="en-GB" dirty="0"/>
              <a:t>Online Safety – Cyber Bullying</a:t>
            </a:r>
          </a:p>
          <a:p>
            <a:pPr marL="285750" lvl="0" indent="-285750">
              <a:buFont typeface="Arial" panose="020B0604020202020204" pitchFamily="34" charset="0"/>
              <a:buChar char="•"/>
            </a:pPr>
            <a:r>
              <a:rPr lang="en-GB" dirty="0"/>
              <a:t>Grooming Boys and Girls</a:t>
            </a:r>
          </a:p>
          <a:p>
            <a:pPr marL="285750" lvl="0" indent="-285750">
              <a:buFont typeface="Arial" panose="020B0604020202020204" pitchFamily="34" charset="0"/>
              <a:buChar char="•"/>
            </a:pPr>
            <a:r>
              <a:rPr lang="en-GB" dirty="0"/>
              <a:t>Drugs – Alcohol Safety</a:t>
            </a:r>
          </a:p>
          <a:p>
            <a:pPr marL="285750" indent="-285750">
              <a:buFont typeface="Arial" panose="020B0604020202020204" pitchFamily="34" charset="0"/>
              <a:buChar char="•"/>
            </a:pPr>
            <a:r>
              <a:rPr lang="en-GB" dirty="0"/>
              <a:t>Child Exploitation Online Protection (CEOP)</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0" name="Picture 9">
            <a:extLst>
              <a:ext uri="{FF2B5EF4-FFF2-40B4-BE49-F238E27FC236}">
                <a16:creationId xmlns:a16="http://schemas.microsoft.com/office/drawing/2014/main" id="{DE941839-9E7F-5646-A950-EF590BF6ED45}"/>
              </a:ext>
            </a:extLst>
          </p:cNvPr>
          <p:cNvPicPr>
            <a:picLocks noChangeAspect="1"/>
          </p:cNvPicPr>
          <p:nvPr/>
        </p:nvPicPr>
        <p:blipFill>
          <a:blip r:embed="rId5"/>
          <a:stretch>
            <a:fillRect/>
          </a:stretch>
        </p:blipFill>
        <p:spPr>
          <a:xfrm>
            <a:off x="6641446" y="33208"/>
            <a:ext cx="2505356" cy="2709005"/>
          </a:xfrm>
          <a:prstGeom prst="rect">
            <a:avLst/>
          </a:prstGeom>
        </p:spPr>
      </p:pic>
      <p:sp>
        <p:nvSpPr>
          <p:cNvPr id="13" name="Rectangle 12"/>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Y8</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1" name="Picture 11">
            <a:extLst>
              <a:ext uri="{FF2B5EF4-FFF2-40B4-BE49-F238E27FC236}">
                <a16:creationId xmlns:a16="http://schemas.microsoft.com/office/drawing/2014/main" id="{A6827D81-6EAF-6343-B993-553C591C9E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1729"/>
            <a:ext cx="3644025" cy="114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96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0378" y="3182456"/>
            <a:ext cx="3201492" cy="3261277"/>
          </a:xfrm>
          <a:prstGeom prst="rect">
            <a:avLst/>
          </a:prstGeom>
          <a:ln w="57150">
            <a:solidFill>
              <a:srgbClr val="FCB0A3"/>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You will </a:t>
            </a:r>
            <a:r>
              <a:rPr lang="en-GB" b="1" dirty="0">
                <a:latin typeface="Arial Narrow" panose="020B0606020202030204" pitchFamily="34" charset="0"/>
                <a:ea typeface="Calibri" panose="020F0502020204030204" pitchFamily="34" charset="0"/>
                <a:cs typeface="Calibri" panose="020F0502020204030204" pitchFamily="34" charset="0"/>
              </a:rPr>
              <a:t>study:</a:t>
            </a:r>
            <a:endParaRPr lang="en-GB" sz="2400" b="1" dirty="0">
              <a:latin typeface="Arial Narrow" panose="020B0606020202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t>Introduction to Relationship and Sex Education</a:t>
            </a:r>
          </a:p>
          <a:p>
            <a:pPr marL="285750" lvl="0" indent="-285750">
              <a:buFont typeface="Arial" panose="020B0604020202020204" pitchFamily="34" charset="0"/>
              <a:buChar char="•"/>
            </a:pPr>
            <a:r>
              <a:rPr lang="en-GB" dirty="0"/>
              <a:t>Healthy Relationships</a:t>
            </a:r>
          </a:p>
          <a:p>
            <a:pPr marL="285750" lvl="0" indent="-285750">
              <a:buFont typeface="Arial" panose="020B0604020202020204" pitchFamily="34" charset="0"/>
              <a:buChar char="•"/>
            </a:pPr>
            <a:r>
              <a:rPr lang="en-GB" dirty="0"/>
              <a:t>Dealing with Conflict</a:t>
            </a:r>
          </a:p>
          <a:p>
            <a:pPr marL="285750" lvl="0" indent="-285750">
              <a:buFont typeface="Arial" panose="020B0604020202020204" pitchFamily="34" charset="0"/>
              <a:buChar char="•"/>
            </a:pPr>
            <a:r>
              <a:rPr lang="en-GB" dirty="0"/>
              <a:t>Sexual Orientation</a:t>
            </a:r>
          </a:p>
          <a:p>
            <a:pPr marL="285750" lvl="0" indent="-285750">
              <a:buFont typeface="Arial" panose="020B0604020202020204" pitchFamily="34" charset="0"/>
              <a:buChar char="•"/>
            </a:pPr>
            <a:r>
              <a:rPr lang="en-GB" dirty="0"/>
              <a:t>Gender Identity</a:t>
            </a:r>
          </a:p>
          <a:p>
            <a:pPr marL="285750" lvl="0" indent="-285750">
              <a:buFont typeface="Arial" panose="020B0604020202020204" pitchFamily="34" charset="0"/>
              <a:buChar char="•"/>
            </a:pPr>
            <a:r>
              <a:rPr lang="en-GB" dirty="0"/>
              <a:t>Introduction to Contraception </a:t>
            </a:r>
          </a:p>
          <a:p>
            <a:pPr marL="285750" lvl="0" indent="-285750">
              <a:buFont typeface="Arial" panose="020B0604020202020204" pitchFamily="34" charset="0"/>
              <a:buChar char="•"/>
            </a:pPr>
            <a:r>
              <a:rPr lang="en-GB" dirty="0"/>
              <a:t>What is Love?</a:t>
            </a:r>
          </a:p>
          <a:p>
            <a:pPr marL="285750" lvl="0" indent="-285750">
              <a:buFont typeface="Arial" panose="020B0604020202020204" pitchFamily="34" charset="0"/>
              <a:buChar char="•"/>
            </a:pPr>
            <a:r>
              <a:rPr lang="en-GB" dirty="0"/>
              <a:t>Periods and Menstrual Cycle</a:t>
            </a:r>
          </a:p>
        </p:txBody>
      </p:sp>
      <p:pic>
        <p:nvPicPr>
          <p:cNvPr id="5" name="Picture 4"/>
          <p:cNvPicPr>
            <a:picLocks noChangeAspect="1"/>
          </p:cNvPicPr>
          <p:nvPr/>
        </p:nvPicPr>
        <p:blipFill>
          <a:blip r:embed="rId3"/>
          <a:stretch>
            <a:fillRect/>
          </a:stretch>
        </p:blipFill>
        <p:spPr>
          <a:xfrm>
            <a:off x="0" y="6525344"/>
            <a:ext cx="9144000" cy="3419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6719849" y="4179830"/>
            <a:ext cx="2424151" cy="2196244"/>
          </a:xfrm>
          <a:prstGeom prst="rect">
            <a:avLst/>
          </a:prstGeom>
        </p:spPr>
      </p:pic>
      <p:pic>
        <p:nvPicPr>
          <p:cNvPr id="7" name="Picture 6">
            <a:extLst>
              <a:ext uri="{FF2B5EF4-FFF2-40B4-BE49-F238E27FC236}">
                <a16:creationId xmlns:a16="http://schemas.microsoft.com/office/drawing/2014/main" id="{2B0FED0C-222E-EA40-9EFF-05215F691347}"/>
              </a:ext>
            </a:extLst>
          </p:cNvPr>
          <p:cNvPicPr>
            <a:picLocks noChangeAspect="1"/>
          </p:cNvPicPr>
          <p:nvPr/>
        </p:nvPicPr>
        <p:blipFill>
          <a:blip r:embed="rId5"/>
          <a:stretch>
            <a:fillRect/>
          </a:stretch>
        </p:blipFill>
        <p:spPr>
          <a:xfrm>
            <a:off x="6808777" y="44624"/>
            <a:ext cx="2335224" cy="2520280"/>
          </a:xfrm>
          <a:prstGeom prst="rect">
            <a:avLst/>
          </a:prstGeom>
        </p:spPr>
      </p:pic>
      <p:sp>
        <p:nvSpPr>
          <p:cNvPr id="8" name="Rectangle 7"/>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Y8</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angle 8"/>
          <p:cNvSpPr/>
          <p:nvPr/>
        </p:nvSpPr>
        <p:spPr>
          <a:xfrm>
            <a:off x="4191000" y="44624"/>
            <a:ext cx="2420870" cy="3056221"/>
          </a:xfrm>
          <a:prstGeom prst="rect">
            <a:avLst/>
          </a:prstGeom>
          <a:ln w="57150">
            <a:solidFill>
              <a:srgbClr val="FCB0A3"/>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introduces students to relationship and sex education. Students will ascertain a clear understanding of  key areas which in turn will promote them to be confident young people, in charge of their lives</a:t>
            </a:r>
            <a:endParaRPr lang="en-GB" sz="2000" dirty="0">
              <a:latin typeface="Arial Narrow" panose="020B0606020202030204" pitchFamily="34" charset="0"/>
            </a:endParaRPr>
          </a:p>
        </p:txBody>
      </p:sp>
      <p:sp>
        <p:nvSpPr>
          <p:cNvPr id="10" name="Rectangle 9"/>
          <p:cNvSpPr/>
          <p:nvPr/>
        </p:nvSpPr>
        <p:spPr>
          <a:xfrm>
            <a:off x="261587" y="2018185"/>
            <a:ext cx="2843808" cy="3774367"/>
          </a:xfrm>
          <a:prstGeom prst="rect">
            <a:avLst/>
          </a:prstGeom>
          <a:ln w="57150">
            <a:solidFill>
              <a:srgbClr val="FCB0A3"/>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Sexual orientation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Gender Identity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Contraception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Conflict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Love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Periods &amp; Menstrual Cycle</a:t>
            </a:r>
          </a:p>
          <a:p>
            <a:pPr marL="342900" indent="-342900">
              <a:lnSpc>
                <a:spcPct val="107000"/>
              </a:lnSpc>
              <a:spcAft>
                <a:spcPts val="800"/>
              </a:spcAft>
              <a:buFont typeface="Arial" panose="020B0604020202020204" pitchFamily="34" charset="0"/>
              <a:buChar char="•"/>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pic>
        <p:nvPicPr>
          <p:cNvPr id="11" name="Picture 6">
            <a:extLst>
              <a:ext uri="{FF2B5EF4-FFF2-40B4-BE49-F238E27FC236}">
                <a16:creationId xmlns:a16="http://schemas.microsoft.com/office/drawing/2014/main" id="{9593544F-5A58-454F-B637-F8ED2D550D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51" y="-4589"/>
            <a:ext cx="3982278" cy="120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44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374043" y="172958"/>
            <a:ext cx="3157576" cy="2068259"/>
          </a:xfrm>
          <a:prstGeom prst="rect">
            <a:avLst/>
          </a:prstGeom>
          <a:ln w="57150">
            <a:solidFill>
              <a:srgbClr val="94FF34"/>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seeks to provide students with an holistic knowledge base of LGBTQ+. This includes personal identity as well as having an awareness of those identifying as LGBTQ+.</a:t>
            </a:r>
            <a:endParaRPr lang="en-GB" sz="2000" dirty="0">
              <a:latin typeface="Arial Narrow" panose="020B0606020202030204" pitchFamily="34" charset="0"/>
            </a:endParaRPr>
          </a:p>
        </p:txBody>
      </p:sp>
      <p:sp>
        <p:nvSpPr>
          <p:cNvPr id="37" name="Rectangle 36"/>
          <p:cNvSpPr/>
          <p:nvPr/>
        </p:nvSpPr>
        <p:spPr>
          <a:xfrm>
            <a:off x="284997" y="1773425"/>
            <a:ext cx="2843808" cy="4308872"/>
          </a:xfrm>
          <a:prstGeom prst="rect">
            <a:avLst/>
          </a:prstGeom>
          <a:ln w="57150">
            <a:solidFill>
              <a:srgbClr val="94FF34"/>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LGBT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Homophobia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Gender</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Sexuality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Abuse (verbal, physical)</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Transphobia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Closet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Rejection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Acceptance</a:t>
            </a:r>
          </a:p>
        </p:txBody>
      </p:sp>
      <p:sp>
        <p:nvSpPr>
          <p:cNvPr id="38" name="Rectangle 37"/>
          <p:cNvSpPr/>
          <p:nvPr/>
        </p:nvSpPr>
        <p:spPr>
          <a:xfrm>
            <a:off x="3615349" y="3040901"/>
            <a:ext cx="2674963" cy="3017236"/>
          </a:xfrm>
          <a:prstGeom prst="rect">
            <a:avLst/>
          </a:prstGeom>
          <a:ln w="57150">
            <a:solidFill>
              <a:srgbClr val="94FF34"/>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LGBT, What is it?</a:t>
            </a:r>
          </a:p>
          <a:p>
            <a:pPr marL="285750" lvl="0" indent="-285750">
              <a:buFont typeface="Arial" panose="020B0604020202020204" pitchFamily="34" charset="0"/>
              <a:buChar char="•"/>
            </a:pPr>
            <a:r>
              <a:rPr lang="en-GB" dirty="0"/>
              <a:t>Homophobia in School and Society</a:t>
            </a:r>
          </a:p>
          <a:p>
            <a:pPr marL="285750" lvl="0" indent="-285750">
              <a:buFont typeface="Arial" panose="020B0604020202020204" pitchFamily="34" charset="0"/>
              <a:buChar char="•"/>
            </a:pPr>
            <a:r>
              <a:rPr lang="en-GB" dirty="0"/>
              <a:t>Supporting those that are LGBT</a:t>
            </a:r>
          </a:p>
          <a:p>
            <a:pPr marL="285750" lvl="0" indent="-285750">
              <a:buFont typeface="Arial" panose="020B0604020202020204" pitchFamily="34" charset="0"/>
              <a:buChar char="•"/>
            </a:pPr>
            <a:r>
              <a:rPr lang="en-GB" dirty="0"/>
              <a:t>Challenging Homophobia</a:t>
            </a:r>
          </a:p>
          <a:p>
            <a:pPr marL="285750" lvl="0" indent="-285750">
              <a:buFont typeface="Arial" panose="020B0604020202020204" pitchFamily="34" charset="0"/>
              <a:buChar char="•"/>
            </a:pPr>
            <a:r>
              <a:rPr lang="en-GB" dirty="0"/>
              <a:t>Transphobia</a:t>
            </a:r>
          </a:p>
          <a:p>
            <a:pPr marL="285750" lvl="0" indent="-285750">
              <a:buFont typeface="Arial" panose="020B0604020202020204" pitchFamily="34" charset="0"/>
              <a:buChar char="•"/>
            </a:pPr>
            <a:r>
              <a:rPr lang="en-GB" dirty="0"/>
              <a:t>Coming Out</a:t>
            </a: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2" name="Picture 11">
            <a:extLst>
              <a:ext uri="{FF2B5EF4-FFF2-40B4-BE49-F238E27FC236}">
                <a16:creationId xmlns:a16="http://schemas.microsoft.com/office/drawing/2014/main" id="{6E700E47-A7A6-9D41-9726-B22480B3E4F8}"/>
              </a:ext>
            </a:extLst>
          </p:cNvPr>
          <p:cNvPicPr>
            <a:picLocks noChangeAspect="1"/>
          </p:cNvPicPr>
          <p:nvPr/>
        </p:nvPicPr>
        <p:blipFill>
          <a:blip r:embed="rId5"/>
          <a:stretch>
            <a:fillRect/>
          </a:stretch>
        </p:blipFill>
        <p:spPr>
          <a:xfrm>
            <a:off x="6734432" y="46424"/>
            <a:ext cx="2395801" cy="2590178"/>
          </a:xfrm>
          <a:prstGeom prst="rect">
            <a:avLst/>
          </a:prstGeom>
        </p:spPr>
      </p:pic>
      <p:sp>
        <p:nvSpPr>
          <p:cNvPr id="13" name="Rectangle 12"/>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Y8</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0" name="Picture 5">
            <a:extLst>
              <a:ext uri="{FF2B5EF4-FFF2-40B4-BE49-F238E27FC236}">
                <a16:creationId xmlns:a16="http://schemas.microsoft.com/office/drawing/2014/main" id="{BB52B3CB-990C-A947-94A2-A2C32146C6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171230"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8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137" y="6001826"/>
            <a:ext cx="2051842" cy="62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3968" y="5980545"/>
            <a:ext cx="2051842" cy="62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189" y="5949280"/>
            <a:ext cx="2051842" cy="6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a:extLst>
              <a:ext uri="{FF2B5EF4-FFF2-40B4-BE49-F238E27FC236}">
                <a16:creationId xmlns:a16="http://schemas.microsoft.com/office/drawing/2014/main" id="{E187C8B7-E7E9-F742-88DE-291ECF6688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9556" y="299932"/>
            <a:ext cx="2086607" cy="6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7">
            <a:extLst>
              <a:ext uri="{FF2B5EF4-FFF2-40B4-BE49-F238E27FC236}">
                <a16:creationId xmlns:a16="http://schemas.microsoft.com/office/drawing/2014/main" id="{790F7B4A-FBA9-6F46-8DFA-742B93D022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2357" y="1722946"/>
            <a:ext cx="2284917" cy="69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a:extLst>
              <a:ext uri="{FF2B5EF4-FFF2-40B4-BE49-F238E27FC236}">
                <a16:creationId xmlns:a16="http://schemas.microsoft.com/office/drawing/2014/main" id="{1A5C3876-0C38-8C4E-A4AF-244001099D9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97488" y="3238726"/>
            <a:ext cx="2296152" cy="69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D065C272-32E1-E443-9AB1-C6DBFC003DA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02173" y="5241991"/>
            <a:ext cx="2235446" cy="6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a:extLst>
              <a:ext uri="{FF2B5EF4-FFF2-40B4-BE49-F238E27FC236}">
                <a16:creationId xmlns:a16="http://schemas.microsoft.com/office/drawing/2014/main" id="{51C49EEF-62C4-B641-B5BC-B44BDB07648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3710" y="4368953"/>
            <a:ext cx="2296153" cy="69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8776EC97-8AE4-B444-9D4E-97C877ABA1E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3402" y="4246235"/>
            <a:ext cx="2216519" cy="67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a:extLst>
              <a:ext uri="{FF2B5EF4-FFF2-40B4-BE49-F238E27FC236}">
                <a16:creationId xmlns:a16="http://schemas.microsoft.com/office/drawing/2014/main" id="{0040D655-13C0-864B-9972-D9FBB4A740B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15219" y="2107721"/>
            <a:ext cx="2401496" cy="73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a:extLst>
              <a:ext uri="{FF2B5EF4-FFF2-40B4-BE49-F238E27FC236}">
                <a16:creationId xmlns:a16="http://schemas.microsoft.com/office/drawing/2014/main" id="{57197300-6BC9-1949-8461-ACF3D98B084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81823" y="238510"/>
            <a:ext cx="3625967" cy="109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67946" y="910022"/>
            <a:ext cx="941672" cy="269808"/>
          </a:xfrm>
          <a:prstGeom prst="rect">
            <a:avLst/>
          </a:prstGeom>
          <a:ln>
            <a:solidFill>
              <a:srgbClr val="000000"/>
            </a:solidFill>
          </a:ln>
        </p:spPr>
      </p:pic>
    </p:spTree>
    <p:extLst>
      <p:ext uri="{BB962C8B-B14F-4D97-AF65-F5344CB8AC3E}">
        <p14:creationId xmlns:p14="http://schemas.microsoft.com/office/powerpoint/2010/main" val="388147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907073" y="228676"/>
            <a:ext cx="2726313" cy="2397579"/>
          </a:xfrm>
          <a:prstGeom prst="rect">
            <a:avLst/>
          </a:prstGeom>
          <a:ln w="57150">
            <a:solidFill>
              <a:srgbClr val="4FD1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establishes a knowledge base for students on combatting extremism and terrorism. Students will explore what terrorism is and how radicalisation occurs.</a:t>
            </a:r>
            <a:endParaRPr lang="en-GB" sz="2000" dirty="0">
              <a:latin typeface="Arial Narrow" panose="020B0606020202030204" pitchFamily="34" charset="0"/>
            </a:endParaRPr>
          </a:p>
        </p:txBody>
      </p:sp>
      <p:sp>
        <p:nvSpPr>
          <p:cNvPr id="37" name="Rectangle 36"/>
          <p:cNvSpPr/>
          <p:nvPr/>
        </p:nvSpPr>
        <p:spPr>
          <a:xfrm>
            <a:off x="223298" y="1659701"/>
            <a:ext cx="3493557" cy="4433008"/>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Conspiracy theories</a:t>
            </a:r>
          </a:p>
          <a:p>
            <a:pPr marL="342900" indent="-342900">
              <a:lnSpc>
                <a:spcPct val="107000"/>
              </a:lnSpc>
              <a:spcAft>
                <a:spcPts val="800"/>
              </a:spcAft>
              <a:buFont typeface="Arial" panose="020B0604020202020204" pitchFamily="34" charset="0"/>
              <a:buChar char="•"/>
            </a:pPr>
            <a:r>
              <a:rPr lang="en-GB" sz="2000" dirty="0" err="1" smtClean="0">
                <a:latin typeface="Arial Narrow" panose="020B0606020202030204" pitchFamily="34" charset="0"/>
                <a:ea typeface="Calibri" panose="020F0502020204030204" pitchFamily="34" charset="0"/>
                <a:cs typeface="Calibri" panose="020F0502020204030204" pitchFamily="34" charset="0"/>
              </a:rPr>
              <a:t>Extermism</a:t>
            </a:r>
            <a:r>
              <a:rPr lang="en-GB" sz="2000" dirty="0" smtClean="0">
                <a:latin typeface="Arial Narrow" panose="020B0606020202030204" pitchFamily="34" charset="0"/>
                <a:ea typeface="Calibri" panose="020F0502020204030204" pitchFamily="34" charset="0"/>
                <a:cs typeface="Calibri" panose="020F0502020204030204" pitchFamily="34" charset="0"/>
              </a:rPr>
              <a:t> – extremist narratives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Evidence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Terrorism</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Radicalisation</a:t>
            </a:r>
          </a:p>
          <a:p>
            <a:pPr marL="342900" indent="-342900">
              <a:lnSpc>
                <a:spcPct val="107000"/>
              </a:lnSpc>
              <a:spcAft>
                <a:spcPts val="800"/>
              </a:spcAft>
              <a:buFont typeface="Arial" panose="020B0604020202020204" pitchFamily="34" charset="0"/>
              <a:buChar char="•"/>
            </a:pPr>
            <a:r>
              <a:rPr lang="en-GB" sz="2000" dirty="0" err="1" smtClean="0">
                <a:latin typeface="Arial Narrow" panose="020B0606020202030204" pitchFamily="34" charset="0"/>
                <a:ea typeface="Calibri" panose="020F0502020204030204" pitchFamily="34" charset="0"/>
                <a:cs typeface="Calibri" panose="020F0502020204030204" pitchFamily="34" charset="0"/>
              </a:rPr>
              <a:t>Anti Semitism</a:t>
            </a:r>
            <a:r>
              <a:rPr lang="en-GB" sz="2000" dirty="0" smtClean="0">
                <a:latin typeface="Arial Narrow" panose="020B0606020202030204" pitchFamily="34" charset="0"/>
                <a:ea typeface="Calibri" panose="020F0502020204030204" pitchFamily="34" charset="0"/>
                <a:cs typeface="Calibri" panose="020F0502020204030204" pitchFamily="34" charset="0"/>
              </a:rPr>
              <a:t> </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British Values – Democracy, Individual Liberty, Respect &amp; </a:t>
            </a:r>
            <a:r>
              <a:rPr lang="en-GB" sz="2000" dirty="0" err="1" smtClean="0">
                <a:latin typeface="Arial Narrow" panose="020B0606020202030204" pitchFamily="34" charset="0"/>
                <a:ea typeface="Calibri" panose="020F0502020204030204" pitchFamily="34" charset="0"/>
                <a:cs typeface="Calibri" panose="020F0502020204030204" pitchFamily="34" charset="0"/>
              </a:rPr>
              <a:t>Tolanance</a:t>
            </a:r>
            <a:r>
              <a:rPr lang="en-GB" sz="2000" dirty="0" smtClean="0">
                <a:latin typeface="Arial Narrow" panose="020B0606020202030204" pitchFamily="34" charset="0"/>
                <a:ea typeface="Calibri" panose="020F0502020204030204" pitchFamily="34" charset="0"/>
                <a:cs typeface="Calibri" panose="020F0502020204030204" pitchFamily="34" charset="0"/>
              </a:rPr>
              <a:t> and Rule of Law</a:t>
            </a:r>
          </a:p>
        </p:txBody>
      </p:sp>
      <p:sp>
        <p:nvSpPr>
          <p:cNvPr id="38" name="Rectangle 37"/>
          <p:cNvSpPr/>
          <p:nvPr/>
        </p:nvSpPr>
        <p:spPr>
          <a:xfrm>
            <a:off x="3951032" y="3119478"/>
            <a:ext cx="3312368" cy="2740237"/>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Conspiracy Theories and Extremist Narratives</a:t>
            </a:r>
          </a:p>
          <a:p>
            <a:pPr marL="285750" lvl="0" indent="-285750">
              <a:buFont typeface="Arial" panose="020B0604020202020204" pitchFamily="34" charset="0"/>
              <a:buChar char="•"/>
            </a:pPr>
            <a:r>
              <a:rPr lang="en-GB" dirty="0"/>
              <a:t>Extremism</a:t>
            </a:r>
          </a:p>
          <a:p>
            <a:pPr marL="285750" lvl="0" indent="-285750">
              <a:buFont typeface="Arial" panose="020B0604020202020204" pitchFamily="34" charset="0"/>
              <a:buChar char="•"/>
            </a:pPr>
            <a:r>
              <a:rPr lang="en-GB" dirty="0"/>
              <a:t>What is Terrorism?</a:t>
            </a:r>
          </a:p>
          <a:p>
            <a:pPr marL="285750" lvl="0" indent="-285750">
              <a:buFont typeface="Arial" panose="020B0604020202020204" pitchFamily="34" charset="0"/>
              <a:buChar char="•"/>
            </a:pPr>
            <a:r>
              <a:rPr lang="en-GB" dirty="0"/>
              <a:t>What are British Values?</a:t>
            </a:r>
          </a:p>
          <a:p>
            <a:pPr marL="285750" lvl="0" indent="-285750">
              <a:buFont typeface="Arial" panose="020B0604020202020204" pitchFamily="34" charset="0"/>
              <a:buChar char="•"/>
            </a:pPr>
            <a:r>
              <a:rPr lang="en-GB" dirty="0"/>
              <a:t>The Radicalisation Process</a:t>
            </a:r>
          </a:p>
          <a:p>
            <a:pPr marL="285750" lvl="0" indent="-285750">
              <a:buFont typeface="Arial" panose="020B0604020202020204" pitchFamily="34" charset="0"/>
              <a:buChar char="•"/>
            </a:pPr>
            <a:r>
              <a:rPr lang="en-GB" dirty="0"/>
              <a:t>Counter Terrorism</a:t>
            </a:r>
          </a:p>
          <a:p>
            <a:pPr marL="285750" indent="-285750">
              <a:buFont typeface="Arial" panose="020B0604020202020204" pitchFamily="34" charset="0"/>
              <a:buChar char="•"/>
            </a:pPr>
            <a:r>
              <a:rPr lang="en-GB" dirty="0" smtClean="0"/>
              <a:t>Anti-Semitism</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520572" y="4455678"/>
            <a:ext cx="1549736" cy="1404037"/>
          </a:xfrm>
          <a:prstGeom prst="rect">
            <a:avLst/>
          </a:prstGeom>
        </p:spPr>
      </p:pic>
      <p:pic>
        <p:nvPicPr>
          <p:cNvPr id="12" name="Picture 11">
            <a:extLst>
              <a:ext uri="{FF2B5EF4-FFF2-40B4-BE49-F238E27FC236}">
                <a16:creationId xmlns:a16="http://schemas.microsoft.com/office/drawing/2014/main" id="{ACA454E7-B5A1-7748-B987-162207592E9A}"/>
              </a:ext>
            </a:extLst>
          </p:cNvPr>
          <p:cNvPicPr>
            <a:picLocks noChangeAspect="1"/>
          </p:cNvPicPr>
          <p:nvPr/>
        </p:nvPicPr>
        <p:blipFill>
          <a:blip r:embed="rId5"/>
          <a:stretch>
            <a:fillRect/>
          </a:stretch>
        </p:blipFill>
        <p:spPr>
          <a:xfrm>
            <a:off x="6821437" y="-14263"/>
            <a:ext cx="2324224" cy="2517543"/>
          </a:xfrm>
          <a:prstGeom prst="rect">
            <a:avLst/>
          </a:prstGeom>
        </p:spPr>
      </p:pic>
      <p:sp>
        <p:nvSpPr>
          <p:cNvPr id="13" name="Rectangle 12"/>
          <p:cNvSpPr/>
          <p:nvPr/>
        </p:nvSpPr>
        <p:spPr>
          <a:xfrm>
            <a:off x="7801162" y="3072990"/>
            <a:ext cx="8787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Y9</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1" name="Picture 17">
            <a:extLst>
              <a:ext uri="{FF2B5EF4-FFF2-40B4-BE49-F238E27FC236}">
                <a16:creationId xmlns:a16="http://schemas.microsoft.com/office/drawing/2014/main" id="{790F7B4A-FBA9-6F46-8DFA-742B93D022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3782447" cy="115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5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0378" y="3182456"/>
            <a:ext cx="3201492" cy="2430281"/>
          </a:xfrm>
          <a:prstGeom prst="rect">
            <a:avLst/>
          </a:prstGeom>
          <a:ln w="57150">
            <a:solidFill>
              <a:srgbClr val="FCB0A3"/>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You will </a:t>
            </a:r>
            <a:r>
              <a:rPr lang="en-GB" b="1" dirty="0">
                <a:latin typeface="Arial Narrow" panose="020B0606020202030204" pitchFamily="34" charset="0"/>
                <a:ea typeface="Calibri" panose="020F0502020204030204" pitchFamily="34" charset="0"/>
                <a:cs typeface="Calibri" panose="020F0502020204030204" pitchFamily="34" charset="0"/>
              </a:rPr>
              <a:t>study:</a:t>
            </a:r>
            <a:endParaRPr lang="en-GB" sz="2400" b="1" dirty="0">
              <a:latin typeface="Arial Narrow" panose="020B0606020202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t>Sexual Consent and the Law</a:t>
            </a:r>
          </a:p>
          <a:p>
            <a:pPr marL="285750" lvl="0" indent="-285750">
              <a:buFont typeface="Arial" panose="020B0604020202020204" pitchFamily="34" charset="0"/>
              <a:buChar char="•"/>
            </a:pPr>
            <a:r>
              <a:rPr lang="en-GB" dirty="0"/>
              <a:t>FGM and the Law</a:t>
            </a:r>
          </a:p>
          <a:p>
            <a:pPr marL="285750" lvl="0" indent="-285750">
              <a:buFont typeface="Arial" panose="020B0604020202020204" pitchFamily="34" charset="0"/>
              <a:buChar char="•"/>
            </a:pPr>
            <a:r>
              <a:rPr lang="en-GB" dirty="0"/>
              <a:t>Delaying sexual activity</a:t>
            </a:r>
          </a:p>
          <a:p>
            <a:pPr marL="285750" lvl="0" indent="-285750">
              <a:buFont typeface="Arial" panose="020B0604020202020204" pitchFamily="34" charset="0"/>
              <a:buChar char="•"/>
            </a:pPr>
            <a:r>
              <a:rPr lang="en-GB" dirty="0"/>
              <a:t>Why have sex?</a:t>
            </a:r>
          </a:p>
          <a:p>
            <a:pPr marL="285750" lvl="0" indent="-285750">
              <a:buFont typeface="Arial" panose="020B0604020202020204" pitchFamily="34" charset="0"/>
              <a:buChar char="•"/>
            </a:pPr>
            <a:r>
              <a:rPr lang="en-GB" dirty="0"/>
              <a:t>Relationship and Partners</a:t>
            </a:r>
          </a:p>
          <a:p>
            <a:pPr marL="285750" lvl="0" indent="-285750">
              <a:buFont typeface="Arial" panose="020B0604020202020204" pitchFamily="34" charset="0"/>
              <a:buChar char="•"/>
            </a:pPr>
            <a:r>
              <a:rPr lang="en-GB" dirty="0"/>
              <a:t>Pleasure and Masturbation</a:t>
            </a:r>
          </a:p>
          <a:p>
            <a:pPr marL="285750" indent="-285750">
              <a:buFont typeface="Arial" panose="020B0604020202020204" pitchFamily="34" charset="0"/>
              <a:buChar char="•"/>
            </a:pPr>
            <a:r>
              <a:rPr lang="en-GB" dirty="0"/>
              <a:t>What are STI’s?</a:t>
            </a:r>
          </a:p>
        </p:txBody>
      </p:sp>
      <p:pic>
        <p:nvPicPr>
          <p:cNvPr id="5" name="Picture 4"/>
          <p:cNvPicPr>
            <a:picLocks noChangeAspect="1"/>
          </p:cNvPicPr>
          <p:nvPr/>
        </p:nvPicPr>
        <p:blipFill>
          <a:blip r:embed="rId3"/>
          <a:stretch>
            <a:fillRect/>
          </a:stretch>
        </p:blipFill>
        <p:spPr>
          <a:xfrm>
            <a:off x="0" y="6525344"/>
            <a:ext cx="9144000" cy="3419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6719849" y="4179830"/>
            <a:ext cx="2424151" cy="2196244"/>
          </a:xfrm>
          <a:prstGeom prst="rect">
            <a:avLst/>
          </a:prstGeom>
        </p:spPr>
      </p:pic>
      <p:pic>
        <p:nvPicPr>
          <p:cNvPr id="7" name="Picture 6">
            <a:extLst>
              <a:ext uri="{FF2B5EF4-FFF2-40B4-BE49-F238E27FC236}">
                <a16:creationId xmlns:a16="http://schemas.microsoft.com/office/drawing/2014/main" id="{2B0FED0C-222E-EA40-9EFF-05215F691347}"/>
              </a:ext>
            </a:extLst>
          </p:cNvPr>
          <p:cNvPicPr>
            <a:picLocks noChangeAspect="1"/>
          </p:cNvPicPr>
          <p:nvPr/>
        </p:nvPicPr>
        <p:blipFill>
          <a:blip r:embed="rId5"/>
          <a:stretch>
            <a:fillRect/>
          </a:stretch>
        </p:blipFill>
        <p:spPr>
          <a:xfrm>
            <a:off x="6808777" y="44624"/>
            <a:ext cx="2335224" cy="2520280"/>
          </a:xfrm>
          <a:prstGeom prst="rect">
            <a:avLst/>
          </a:prstGeom>
        </p:spPr>
      </p:pic>
      <p:sp>
        <p:nvSpPr>
          <p:cNvPr id="8" name="Rectangle 7"/>
          <p:cNvSpPr/>
          <p:nvPr/>
        </p:nvSpPr>
        <p:spPr>
          <a:xfrm>
            <a:off x="7801162" y="3072990"/>
            <a:ext cx="8787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Y9</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angle 8"/>
          <p:cNvSpPr/>
          <p:nvPr/>
        </p:nvSpPr>
        <p:spPr>
          <a:xfrm>
            <a:off x="4191000" y="44624"/>
            <a:ext cx="2420870" cy="2068259"/>
          </a:xfrm>
          <a:prstGeom prst="rect">
            <a:avLst/>
          </a:prstGeom>
          <a:ln w="57150">
            <a:solidFill>
              <a:srgbClr val="FCB0A3"/>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educates students on key features of sexual relationships and encounters as well as consent and the Law.</a:t>
            </a:r>
            <a:endParaRPr lang="en-GB" sz="2000" dirty="0">
              <a:latin typeface="Arial Narrow" panose="020B0606020202030204" pitchFamily="34" charset="0"/>
            </a:endParaRPr>
          </a:p>
        </p:txBody>
      </p:sp>
      <p:sp>
        <p:nvSpPr>
          <p:cNvPr id="10" name="Rectangle 9"/>
          <p:cNvSpPr/>
          <p:nvPr/>
        </p:nvSpPr>
        <p:spPr>
          <a:xfrm>
            <a:off x="315258" y="1365248"/>
            <a:ext cx="2843808" cy="5070106"/>
          </a:xfrm>
          <a:prstGeom prst="rect">
            <a:avLst/>
          </a:prstGeom>
          <a:ln w="57150">
            <a:solidFill>
              <a:srgbClr val="FCB0A3"/>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Sexual Consent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Permission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Law –legal obligations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Relationships – friendships and intimate</a:t>
            </a:r>
          </a:p>
          <a:p>
            <a:pPr marL="342900" indent="-342900">
              <a:lnSpc>
                <a:spcPct val="107000"/>
              </a:lnSpc>
              <a:spcAft>
                <a:spcPts val="800"/>
              </a:spcAft>
              <a:buFont typeface="Arial" panose="020B0604020202020204" pitchFamily="34" charset="0"/>
              <a:buChar char="•"/>
            </a:pPr>
            <a:r>
              <a:rPr lang="en-GB" sz="2000" dirty="0" err="1" smtClean="0">
                <a:latin typeface="Arial Narrow" panose="020B0606020202030204" pitchFamily="34" charset="0"/>
                <a:ea typeface="Calibri" panose="020F0502020204030204" pitchFamily="34" charset="0"/>
                <a:cs typeface="Calibri" panose="020F0502020204030204" pitchFamily="34" charset="0"/>
              </a:rPr>
              <a:t>Parnters</a:t>
            </a: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Pleasure</a:t>
            </a:r>
          </a:p>
          <a:p>
            <a:pPr marL="342900" indent="-342900">
              <a:lnSpc>
                <a:spcPct val="107000"/>
              </a:lnSpc>
              <a:spcAft>
                <a:spcPts val="800"/>
              </a:spcAft>
              <a:buFont typeface="Arial" panose="020B0604020202020204" pitchFamily="34" charset="0"/>
              <a:buChar char="•"/>
            </a:pPr>
            <a:r>
              <a:rPr lang="en-GB" sz="2000" dirty="0" err="1" smtClean="0">
                <a:latin typeface="Arial Narrow" panose="020B0606020202030204" pitchFamily="34" charset="0"/>
                <a:ea typeface="Calibri" panose="020F0502020204030204" pitchFamily="34" charset="0"/>
                <a:cs typeface="Calibri" panose="020F0502020204030204" pitchFamily="34" charset="0"/>
              </a:rPr>
              <a:t>Masterbation</a:t>
            </a: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STI’s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Feelings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Sexual </a:t>
            </a:r>
            <a:r>
              <a:rPr lang="en-GB" sz="2000" dirty="0" err="1" smtClean="0">
                <a:latin typeface="Arial Narrow" panose="020B0606020202030204" pitchFamily="34" charset="0"/>
                <a:ea typeface="Calibri" panose="020F0502020204030204" pitchFamily="34" charset="0"/>
                <a:cs typeface="Calibri" panose="020F0502020204030204" pitchFamily="34" charset="0"/>
              </a:rPr>
              <a:t>Assult</a:t>
            </a: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pic>
        <p:nvPicPr>
          <p:cNvPr id="12" name="Picture 7">
            <a:extLst>
              <a:ext uri="{FF2B5EF4-FFF2-40B4-BE49-F238E27FC236}">
                <a16:creationId xmlns:a16="http://schemas.microsoft.com/office/drawing/2014/main" id="{0040D655-13C0-864B-9972-D9FBB4A740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3688377"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64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779579" y="188920"/>
            <a:ext cx="2726313" cy="1713802"/>
          </a:xfrm>
          <a:prstGeom prst="rect">
            <a:avLst/>
          </a:prstGeom>
          <a:ln w="57150">
            <a:solidFill>
              <a:srgbClr val="FDC0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delivers students with the required understanding of legal and illegal drugs and their impact.</a:t>
            </a:r>
            <a:endParaRPr lang="en-GB" sz="2000" dirty="0">
              <a:latin typeface="Arial Narrow" panose="020B0606020202030204" pitchFamily="34" charset="0"/>
            </a:endParaRPr>
          </a:p>
        </p:txBody>
      </p:sp>
      <p:sp>
        <p:nvSpPr>
          <p:cNvPr id="37" name="Rectangle 36"/>
          <p:cNvSpPr/>
          <p:nvPr/>
        </p:nvSpPr>
        <p:spPr>
          <a:xfrm>
            <a:off x="178262" y="1914724"/>
            <a:ext cx="2843808" cy="3239861"/>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Drugs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Addictions and their impact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Drug Classifications– class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Substance Abuse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Cannabis</a:t>
            </a:r>
          </a:p>
        </p:txBody>
      </p:sp>
      <p:sp>
        <p:nvSpPr>
          <p:cNvPr id="38" name="Rectangle 37"/>
          <p:cNvSpPr/>
          <p:nvPr/>
        </p:nvSpPr>
        <p:spPr>
          <a:xfrm>
            <a:off x="3486551" y="3350820"/>
            <a:ext cx="3312368" cy="2463238"/>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Introduction to Drugs</a:t>
            </a:r>
          </a:p>
          <a:p>
            <a:pPr marL="285750" lvl="0" indent="-285750">
              <a:buFont typeface="Arial" panose="020B0604020202020204" pitchFamily="34" charset="0"/>
              <a:buChar char="•"/>
            </a:pPr>
            <a:r>
              <a:rPr lang="en-GB" dirty="0"/>
              <a:t>Different types of Addictions</a:t>
            </a:r>
          </a:p>
          <a:p>
            <a:pPr marL="285750" lvl="0" indent="-285750">
              <a:buFont typeface="Arial" panose="020B0604020202020204" pitchFamily="34" charset="0"/>
              <a:buChar char="•"/>
            </a:pPr>
            <a:r>
              <a:rPr lang="en-GB" dirty="0"/>
              <a:t>Drugs – Cannabis Products</a:t>
            </a:r>
          </a:p>
          <a:p>
            <a:pPr marL="285750" lvl="0" indent="-285750">
              <a:buFont typeface="Arial" panose="020B0604020202020204" pitchFamily="34" charset="0"/>
              <a:buChar char="•"/>
            </a:pPr>
            <a:r>
              <a:rPr lang="en-GB" dirty="0"/>
              <a:t>Drugs Classifications</a:t>
            </a:r>
          </a:p>
          <a:p>
            <a:pPr marL="285750" lvl="0" indent="-285750">
              <a:buFont typeface="Arial" panose="020B0604020202020204" pitchFamily="34" charset="0"/>
              <a:buChar char="•"/>
            </a:pPr>
            <a:r>
              <a:rPr lang="en-GB" dirty="0"/>
              <a:t>Party Drugs</a:t>
            </a:r>
          </a:p>
          <a:p>
            <a:pPr marL="285750" lvl="0" indent="-285750">
              <a:buFont typeface="Arial" panose="020B0604020202020204" pitchFamily="34" charset="0"/>
              <a:buChar char="•"/>
            </a:pPr>
            <a:r>
              <a:rPr lang="en-GB" dirty="0"/>
              <a:t>Illegal Drugs</a:t>
            </a:r>
          </a:p>
          <a:p>
            <a:pPr marL="285750" lvl="0" indent="-285750">
              <a:buFont typeface="Arial" panose="020B0604020202020204" pitchFamily="34" charset="0"/>
              <a:buChar char="•"/>
            </a:pPr>
            <a:r>
              <a:rPr lang="en-GB" dirty="0"/>
              <a:t>Volatile Substance Abuse</a:t>
            </a: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0" name="Picture 9">
            <a:extLst>
              <a:ext uri="{FF2B5EF4-FFF2-40B4-BE49-F238E27FC236}">
                <a16:creationId xmlns:a16="http://schemas.microsoft.com/office/drawing/2014/main" id="{DE941839-9E7F-5646-A950-EF590BF6ED45}"/>
              </a:ext>
            </a:extLst>
          </p:cNvPr>
          <p:cNvPicPr>
            <a:picLocks noChangeAspect="1"/>
          </p:cNvPicPr>
          <p:nvPr/>
        </p:nvPicPr>
        <p:blipFill>
          <a:blip r:embed="rId5"/>
          <a:stretch>
            <a:fillRect/>
          </a:stretch>
        </p:blipFill>
        <p:spPr>
          <a:xfrm>
            <a:off x="6641446" y="33208"/>
            <a:ext cx="2505356" cy="2709005"/>
          </a:xfrm>
          <a:prstGeom prst="rect">
            <a:avLst/>
          </a:prstGeom>
        </p:spPr>
      </p:pic>
      <p:sp>
        <p:nvSpPr>
          <p:cNvPr id="13" name="Rectangle 12"/>
          <p:cNvSpPr/>
          <p:nvPr/>
        </p:nvSpPr>
        <p:spPr>
          <a:xfrm>
            <a:off x="7801162" y="3072990"/>
            <a:ext cx="8787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Y9</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2" name="Picture 12">
            <a:extLst>
              <a:ext uri="{FF2B5EF4-FFF2-40B4-BE49-F238E27FC236}">
                <a16:creationId xmlns:a16="http://schemas.microsoft.com/office/drawing/2014/main" id="{1A5C3876-0C38-8C4E-A4AF-244001099D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644025"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4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a:extLst>
              <a:ext uri="{FF2B5EF4-FFF2-40B4-BE49-F238E27FC236}">
                <a16:creationId xmlns:a16="http://schemas.microsoft.com/office/drawing/2014/main" id="{F7C51D03-BFF3-2B44-AD09-12E5C8310D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9622" y="2954089"/>
            <a:ext cx="2520000" cy="76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5137" y="6001826"/>
            <a:ext cx="2051842" cy="62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3968" y="5980545"/>
            <a:ext cx="2051842" cy="62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189" y="5949280"/>
            <a:ext cx="2051842" cy="6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5830" y="219313"/>
            <a:ext cx="3135203" cy="95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6438" y="790016"/>
            <a:ext cx="941672" cy="269808"/>
          </a:xfrm>
          <a:prstGeom prst="rect">
            <a:avLst/>
          </a:prstGeom>
          <a:ln>
            <a:solidFill>
              <a:srgbClr val="000000"/>
            </a:solidFill>
          </a:ln>
        </p:spPr>
      </p:pic>
      <p:pic>
        <p:nvPicPr>
          <p:cNvPr id="24" name="Picture 13">
            <a:extLst>
              <a:ext uri="{FF2B5EF4-FFF2-40B4-BE49-F238E27FC236}">
                <a16:creationId xmlns:a16="http://schemas.microsoft.com/office/drawing/2014/main" id="{E187C8B7-E7E9-F742-88DE-291ECF66888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29556" y="299932"/>
            <a:ext cx="2086607" cy="6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a:extLst>
              <a:ext uri="{FF2B5EF4-FFF2-40B4-BE49-F238E27FC236}">
                <a16:creationId xmlns:a16="http://schemas.microsoft.com/office/drawing/2014/main" id="{A5FD60E9-2454-3C4A-91B6-5C7E846AFFA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2546" y="4185174"/>
            <a:ext cx="2520000" cy="76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a:extLst>
              <a:ext uri="{FF2B5EF4-FFF2-40B4-BE49-F238E27FC236}">
                <a16:creationId xmlns:a16="http://schemas.microsoft.com/office/drawing/2014/main" id="{4BE24776-1670-D84B-857B-1B1B2F48C67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36438" y="5118980"/>
            <a:ext cx="2520000" cy="76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a:extLst>
              <a:ext uri="{FF2B5EF4-FFF2-40B4-BE49-F238E27FC236}">
                <a16:creationId xmlns:a16="http://schemas.microsoft.com/office/drawing/2014/main" id="{602FD211-7BCE-F648-B593-F4D5ABD7678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0733" y="3687790"/>
            <a:ext cx="2470791" cy="75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a:extLst>
              <a:ext uri="{FF2B5EF4-FFF2-40B4-BE49-F238E27FC236}">
                <a16:creationId xmlns:a16="http://schemas.microsoft.com/office/drawing/2014/main" id="{3C27D6E8-1724-9245-BA08-96BB016B674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82546" y="1903975"/>
            <a:ext cx="2520000" cy="7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2">
            <a:extLst>
              <a:ext uri="{FF2B5EF4-FFF2-40B4-BE49-F238E27FC236}">
                <a16:creationId xmlns:a16="http://schemas.microsoft.com/office/drawing/2014/main" id="{577BBA5D-AAF8-A14A-AF19-E2124C94F207}"/>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9453"/>
          <a:stretch/>
        </p:blipFill>
        <p:spPr bwMode="auto">
          <a:xfrm>
            <a:off x="4133589" y="1259251"/>
            <a:ext cx="2486072" cy="73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42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7608" y="3017795"/>
            <a:ext cx="3201492" cy="3261277"/>
          </a:xfrm>
          <a:prstGeom prst="rect">
            <a:avLst/>
          </a:prstGeom>
          <a:ln w="57150">
            <a:solidFill>
              <a:srgbClr val="FCB0A3"/>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You will </a:t>
            </a:r>
            <a:r>
              <a:rPr lang="en-GB" b="1" dirty="0">
                <a:latin typeface="Arial Narrow" panose="020B0606020202030204" pitchFamily="34" charset="0"/>
                <a:ea typeface="Calibri" panose="020F0502020204030204" pitchFamily="34" charset="0"/>
                <a:cs typeface="Calibri" panose="020F0502020204030204" pitchFamily="34" charset="0"/>
              </a:rPr>
              <a:t>study</a:t>
            </a:r>
            <a:r>
              <a:rPr lang="en-GB" b="1" dirty="0" smtClean="0">
                <a:latin typeface="Arial Narrow" panose="020B0606020202030204" pitchFamily="34" charset="0"/>
                <a:ea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r>
              <a:rPr lang="en-GB" dirty="0"/>
              <a:t>STI’s</a:t>
            </a:r>
          </a:p>
          <a:p>
            <a:pPr marL="285750" lvl="0" indent="-285750">
              <a:buFont typeface="Arial" panose="020B0604020202020204" pitchFamily="34" charset="0"/>
              <a:buChar char="•"/>
            </a:pPr>
            <a:r>
              <a:rPr lang="en-GB" dirty="0"/>
              <a:t>Contraception Available</a:t>
            </a:r>
          </a:p>
          <a:p>
            <a:pPr marL="285750" lvl="0" indent="-285750">
              <a:buFont typeface="Arial" panose="020B0604020202020204" pitchFamily="34" charset="0"/>
              <a:buChar char="•"/>
            </a:pPr>
            <a:r>
              <a:rPr lang="en-GB" dirty="0"/>
              <a:t>Condom Lesson</a:t>
            </a:r>
          </a:p>
          <a:p>
            <a:pPr marL="285750" lvl="0" indent="-285750">
              <a:buFont typeface="Arial" panose="020B0604020202020204" pitchFamily="34" charset="0"/>
              <a:buChar char="•"/>
            </a:pPr>
            <a:r>
              <a:rPr lang="en-GB" dirty="0"/>
              <a:t>Contraception explored further</a:t>
            </a:r>
          </a:p>
          <a:p>
            <a:pPr marL="285750" lvl="0" indent="-285750">
              <a:buFont typeface="Arial" panose="020B0604020202020204" pitchFamily="34" charset="0"/>
              <a:buChar char="•"/>
            </a:pPr>
            <a:r>
              <a:rPr lang="en-GB" dirty="0"/>
              <a:t>HIV and AIDS</a:t>
            </a:r>
          </a:p>
          <a:p>
            <a:pPr marL="285750" lvl="0" indent="-285750">
              <a:buFont typeface="Arial" panose="020B0604020202020204" pitchFamily="34" charset="0"/>
              <a:buChar char="•"/>
            </a:pPr>
            <a:r>
              <a:rPr lang="en-GB" dirty="0"/>
              <a:t> Sexual Harassment and Stalking</a:t>
            </a:r>
          </a:p>
          <a:p>
            <a:pPr marL="285750" indent="-285750">
              <a:buFont typeface="Arial" panose="020B0604020202020204" pitchFamily="34" charset="0"/>
              <a:buChar char="•"/>
            </a:pPr>
            <a:r>
              <a:rPr lang="en-GB" dirty="0"/>
              <a:t>AIDS Prejudice and Discrimination</a:t>
            </a:r>
            <a:endParaRPr lang="en-GB" sz="2400" b="1" dirty="0">
              <a:latin typeface="Arial Narrow" panose="020B0606020202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0" y="6525344"/>
            <a:ext cx="9144000" cy="3419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6719849" y="4179830"/>
            <a:ext cx="2424151" cy="2196244"/>
          </a:xfrm>
          <a:prstGeom prst="rect">
            <a:avLst/>
          </a:prstGeom>
        </p:spPr>
      </p:pic>
      <p:pic>
        <p:nvPicPr>
          <p:cNvPr id="7" name="Picture 6">
            <a:extLst>
              <a:ext uri="{FF2B5EF4-FFF2-40B4-BE49-F238E27FC236}">
                <a16:creationId xmlns:a16="http://schemas.microsoft.com/office/drawing/2014/main" id="{2B0FED0C-222E-EA40-9EFF-05215F691347}"/>
              </a:ext>
            </a:extLst>
          </p:cNvPr>
          <p:cNvPicPr>
            <a:picLocks noChangeAspect="1"/>
          </p:cNvPicPr>
          <p:nvPr/>
        </p:nvPicPr>
        <p:blipFill>
          <a:blip r:embed="rId5"/>
          <a:stretch>
            <a:fillRect/>
          </a:stretch>
        </p:blipFill>
        <p:spPr>
          <a:xfrm>
            <a:off x="6808777" y="44624"/>
            <a:ext cx="2335224" cy="2520280"/>
          </a:xfrm>
          <a:prstGeom prst="rect">
            <a:avLst/>
          </a:prstGeom>
        </p:spPr>
      </p:pic>
      <p:sp>
        <p:nvSpPr>
          <p:cNvPr id="8" name="Rectangle 7"/>
          <p:cNvSpPr/>
          <p:nvPr/>
        </p:nvSpPr>
        <p:spPr>
          <a:xfrm>
            <a:off x="7801162" y="3072990"/>
            <a:ext cx="8787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Y9</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angle 8"/>
          <p:cNvSpPr/>
          <p:nvPr/>
        </p:nvSpPr>
        <p:spPr>
          <a:xfrm>
            <a:off x="3923928" y="44624"/>
            <a:ext cx="2687942" cy="2726900"/>
          </a:xfrm>
          <a:prstGeom prst="rect">
            <a:avLst/>
          </a:prstGeom>
          <a:ln w="57150">
            <a:solidFill>
              <a:srgbClr val="FCB0A3"/>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enables students to explore, in more depth the range of contraception and STI’s. Further to this students will develop an awareness of sexual harassment and stalking</a:t>
            </a:r>
            <a:endParaRPr lang="en-GB" sz="2000" dirty="0">
              <a:latin typeface="Arial Narrow" panose="020B0606020202030204" pitchFamily="34" charset="0"/>
            </a:endParaRPr>
          </a:p>
        </p:txBody>
      </p:sp>
      <p:sp>
        <p:nvSpPr>
          <p:cNvPr id="10" name="Rectangle 9"/>
          <p:cNvSpPr/>
          <p:nvPr/>
        </p:nvSpPr>
        <p:spPr>
          <a:xfrm>
            <a:off x="261587" y="2018185"/>
            <a:ext cx="2843808" cy="3342453"/>
          </a:xfrm>
          <a:prstGeom prst="rect">
            <a:avLst/>
          </a:prstGeom>
          <a:ln w="57150">
            <a:solidFill>
              <a:srgbClr val="FCB0A3"/>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Stalking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Contraception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HIV &amp; AIDS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Condoms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Sexual Harassment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Prejudice &amp; Discrimination</a:t>
            </a:r>
          </a:p>
        </p:txBody>
      </p:sp>
      <p:pic>
        <p:nvPicPr>
          <p:cNvPr id="12" name="Picture 3">
            <a:extLst>
              <a:ext uri="{FF2B5EF4-FFF2-40B4-BE49-F238E27FC236}">
                <a16:creationId xmlns:a16="http://schemas.microsoft.com/office/drawing/2014/main" id="{8776EC97-8AE4-B444-9D4E-97C877ABA1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0305"/>
            <a:ext cx="3740821" cy="129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0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pic>
        <p:nvPicPr>
          <p:cNvPr id="35" name="Picture 34">
            <a:extLst>
              <a:ext uri="{FF2B5EF4-FFF2-40B4-BE49-F238E27FC236}">
                <a16:creationId xmlns:a16="http://schemas.microsoft.com/office/drawing/2014/main" id="{F2986784-76A3-944B-8695-17A9C562556D}"/>
              </a:ext>
            </a:extLst>
          </p:cNvPr>
          <p:cNvPicPr>
            <a:picLocks noChangeAspect="1"/>
          </p:cNvPicPr>
          <p:nvPr/>
        </p:nvPicPr>
        <p:blipFill>
          <a:blip r:embed="rId4"/>
          <a:stretch>
            <a:fillRect/>
          </a:stretch>
        </p:blipFill>
        <p:spPr>
          <a:xfrm>
            <a:off x="6790148" y="31106"/>
            <a:ext cx="2353852" cy="2530832"/>
          </a:xfrm>
          <a:prstGeom prst="rect">
            <a:avLst/>
          </a:prstGeom>
        </p:spPr>
      </p:pic>
      <p:sp>
        <p:nvSpPr>
          <p:cNvPr id="36" name="Rectangle 35"/>
          <p:cNvSpPr/>
          <p:nvPr/>
        </p:nvSpPr>
        <p:spPr>
          <a:xfrm>
            <a:off x="3923928" y="144679"/>
            <a:ext cx="2537557" cy="2397579"/>
          </a:xfrm>
          <a:prstGeom prst="rect">
            <a:avLst/>
          </a:prstGeom>
          <a:ln w="57150">
            <a:solidFill>
              <a:srgbClr val="FFF2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provide students with key life skills that will promote their resilience as well as giving them the opportunity to consider and plan their futures</a:t>
            </a:r>
            <a:endParaRPr lang="en-GB" sz="2000" dirty="0">
              <a:latin typeface="Arial Narrow" panose="020B0606020202030204" pitchFamily="34" charset="0"/>
            </a:endParaRPr>
          </a:p>
        </p:txBody>
      </p:sp>
      <p:sp>
        <p:nvSpPr>
          <p:cNvPr id="37" name="Rectangle 36"/>
          <p:cNvSpPr/>
          <p:nvPr/>
        </p:nvSpPr>
        <p:spPr>
          <a:xfrm>
            <a:off x="371510" y="1757908"/>
            <a:ext cx="2843808" cy="4206280"/>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First Aid</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Defibrillator</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Recovery Position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Happiness &amp; Self Esteem</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Employment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Finances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Money Management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Social Media</a:t>
            </a:r>
          </a:p>
        </p:txBody>
      </p:sp>
      <p:sp>
        <p:nvSpPr>
          <p:cNvPr id="38" name="Rectangle 37"/>
          <p:cNvSpPr/>
          <p:nvPr/>
        </p:nvSpPr>
        <p:spPr>
          <a:xfrm>
            <a:off x="3536522" y="3217457"/>
            <a:ext cx="3312368" cy="3017236"/>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From Failure to Success</a:t>
            </a:r>
          </a:p>
          <a:p>
            <a:pPr marL="285750" lvl="0" indent="-285750">
              <a:buFont typeface="Arial" panose="020B0604020202020204" pitchFamily="34" charset="0"/>
              <a:buChar char="•"/>
            </a:pPr>
            <a:r>
              <a:rPr lang="en-GB" dirty="0"/>
              <a:t>First Aid</a:t>
            </a:r>
          </a:p>
          <a:p>
            <a:pPr marL="285750" lvl="0" indent="-285750">
              <a:buFont typeface="Arial" panose="020B0604020202020204" pitchFamily="34" charset="0"/>
              <a:buChar char="•"/>
            </a:pPr>
            <a:r>
              <a:rPr lang="en-GB" dirty="0"/>
              <a:t>Importance of Happiness</a:t>
            </a:r>
          </a:p>
          <a:p>
            <a:pPr marL="285750" lvl="0" indent="-285750">
              <a:buFont typeface="Arial" panose="020B0604020202020204" pitchFamily="34" charset="0"/>
              <a:buChar char="•"/>
            </a:pPr>
            <a:r>
              <a:rPr lang="en-GB" dirty="0"/>
              <a:t>What is Anger?</a:t>
            </a:r>
          </a:p>
          <a:p>
            <a:pPr marL="285750" lvl="0" indent="-285750">
              <a:buFont typeface="Arial" panose="020B0604020202020204" pitchFamily="34" charset="0"/>
              <a:buChar char="•"/>
            </a:pPr>
            <a:r>
              <a:rPr lang="en-GB" dirty="0"/>
              <a:t>Saving and Managing Money</a:t>
            </a:r>
          </a:p>
          <a:p>
            <a:pPr marL="285750" lvl="0" indent="-285750">
              <a:buFont typeface="Arial" panose="020B0604020202020204" pitchFamily="34" charset="0"/>
              <a:buChar char="•"/>
            </a:pPr>
            <a:r>
              <a:rPr lang="en-GB" dirty="0"/>
              <a:t>Employment and Financial Management </a:t>
            </a:r>
          </a:p>
          <a:p>
            <a:pPr marL="285750" lvl="0" indent="-285750">
              <a:buFont typeface="Arial" panose="020B0604020202020204" pitchFamily="34" charset="0"/>
              <a:buChar char="•"/>
            </a:pPr>
            <a:r>
              <a:rPr lang="en-GB" dirty="0"/>
              <a:t>Social Media and Online Stress</a:t>
            </a: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7337092" y="4670954"/>
            <a:ext cx="1806908" cy="1637031"/>
          </a:xfrm>
          <a:prstGeom prst="rect">
            <a:avLst/>
          </a:prstGeom>
        </p:spPr>
      </p:pic>
      <p:sp>
        <p:nvSpPr>
          <p:cNvPr id="11" name="Rectangle 10"/>
          <p:cNvSpPr/>
          <p:nvPr/>
        </p:nvSpPr>
        <p:spPr>
          <a:xfrm>
            <a:off x="7801162" y="3072990"/>
            <a:ext cx="8787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Y9</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2" name="Picture 9">
            <a:extLst>
              <a:ext uri="{FF2B5EF4-FFF2-40B4-BE49-F238E27FC236}">
                <a16:creationId xmlns:a16="http://schemas.microsoft.com/office/drawing/2014/main" id="{51C49EEF-62C4-B641-B5BC-B44BDB0764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0" y="31106"/>
            <a:ext cx="3825415" cy="116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329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730907" y="265811"/>
            <a:ext cx="2746721" cy="1409617"/>
          </a:xfrm>
          <a:prstGeom prst="rect">
            <a:avLst/>
          </a:prstGeom>
          <a:ln w="57150">
            <a:solidFill>
              <a:srgbClr val="E6CD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is vital in promoting a sense of body confidence and increased self-esteem for students.</a:t>
            </a:r>
            <a:endParaRPr lang="en-GB" sz="2000" dirty="0">
              <a:latin typeface="Arial Narrow" panose="020B0606020202030204" pitchFamily="34" charset="0"/>
            </a:endParaRPr>
          </a:p>
        </p:txBody>
      </p:sp>
      <p:sp>
        <p:nvSpPr>
          <p:cNvPr id="37" name="Rectangle 36"/>
          <p:cNvSpPr/>
          <p:nvPr/>
        </p:nvSpPr>
        <p:spPr>
          <a:xfrm>
            <a:off x="3936222" y="2000155"/>
            <a:ext cx="2843808" cy="4308872"/>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Body Image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Penis &amp; Testicles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Vulva &amp; Vagina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Lifestyle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Cancer prevention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Illness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Grief and Loss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Emotions &amp; Feelings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Bullying</a:t>
            </a:r>
          </a:p>
        </p:txBody>
      </p:sp>
      <p:sp>
        <p:nvSpPr>
          <p:cNvPr id="38" name="Rectangle 37"/>
          <p:cNvSpPr/>
          <p:nvPr/>
        </p:nvSpPr>
        <p:spPr>
          <a:xfrm>
            <a:off x="291364" y="1841371"/>
            <a:ext cx="3312368" cy="3069558"/>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Self Esteem Changes</a:t>
            </a:r>
          </a:p>
          <a:p>
            <a:pPr marL="285750" lvl="0" indent="-285750">
              <a:buFont typeface="Arial" panose="020B0604020202020204" pitchFamily="34" charset="0"/>
              <a:buChar char="•"/>
            </a:pPr>
            <a:r>
              <a:rPr lang="en-GB" dirty="0"/>
              <a:t>What is a Penis?</a:t>
            </a:r>
          </a:p>
          <a:p>
            <a:pPr marL="285750" lvl="0" indent="-285750">
              <a:buFont typeface="Arial" panose="020B0604020202020204" pitchFamily="34" charset="0"/>
              <a:buChar char="•"/>
            </a:pPr>
            <a:r>
              <a:rPr lang="en-GB" dirty="0"/>
              <a:t>What is a Vulva?</a:t>
            </a:r>
          </a:p>
          <a:p>
            <a:pPr marL="285750" lvl="0" indent="-285750">
              <a:buFont typeface="Arial" panose="020B0604020202020204" pitchFamily="34" charset="0"/>
              <a:buChar char="•"/>
            </a:pPr>
            <a:r>
              <a:rPr lang="en-GB" dirty="0"/>
              <a:t>Bullying in all its forms</a:t>
            </a:r>
          </a:p>
          <a:p>
            <a:pPr marL="285750" lvl="0" indent="-285750">
              <a:buFont typeface="Arial" panose="020B0604020202020204" pitchFamily="34" charset="0"/>
              <a:buChar char="•"/>
            </a:pPr>
            <a:r>
              <a:rPr lang="en-GB" dirty="0"/>
              <a:t>Dealing with Grief and Loss</a:t>
            </a:r>
          </a:p>
          <a:p>
            <a:pPr marL="285750" lvl="0" indent="-285750">
              <a:buFont typeface="Arial" panose="020B0604020202020204" pitchFamily="34" charset="0"/>
              <a:buChar char="•"/>
            </a:pPr>
            <a:r>
              <a:rPr lang="en-GB" dirty="0"/>
              <a:t>Media and Airbrushing</a:t>
            </a:r>
          </a:p>
          <a:p>
            <a:pPr marL="285750" indent="-285750">
              <a:buFont typeface="Arial" panose="020B0604020202020204" pitchFamily="34" charset="0"/>
              <a:buChar char="•"/>
            </a:pPr>
            <a:r>
              <a:rPr lang="en-GB" dirty="0"/>
              <a:t>Cancer Prevention – Healthy Lifestyle</a:t>
            </a:r>
            <a:endParaRPr lang="en-GB" sz="2000" dirty="0">
              <a:latin typeface="Arial Narrow" panose="020B0606020202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0" name="Picture 9">
            <a:extLst>
              <a:ext uri="{FF2B5EF4-FFF2-40B4-BE49-F238E27FC236}">
                <a16:creationId xmlns:a16="http://schemas.microsoft.com/office/drawing/2014/main" id="{E4224E0B-4375-9843-967D-3E39205279D9}"/>
              </a:ext>
            </a:extLst>
          </p:cNvPr>
          <p:cNvPicPr>
            <a:picLocks noChangeAspect="1"/>
          </p:cNvPicPr>
          <p:nvPr/>
        </p:nvPicPr>
        <p:blipFill>
          <a:blip r:embed="rId5"/>
          <a:stretch>
            <a:fillRect/>
          </a:stretch>
        </p:blipFill>
        <p:spPr>
          <a:xfrm>
            <a:off x="6932680" y="570"/>
            <a:ext cx="2211320" cy="2639447"/>
          </a:xfrm>
          <a:prstGeom prst="rect">
            <a:avLst/>
          </a:prstGeom>
        </p:spPr>
      </p:pic>
      <p:sp>
        <p:nvSpPr>
          <p:cNvPr id="11" name="Rectangle 10"/>
          <p:cNvSpPr/>
          <p:nvPr/>
        </p:nvSpPr>
        <p:spPr>
          <a:xfrm>
            <a:off x="7801162" y="3072990"/>
            <a:ext cx="8787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Y9</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3" name="Picture 5">
            <a:extLst>
              <a:ext uri="{FF2B5EF4-FFF2-40B4-BE49-F238E27FC236}">
                <a16:creationId xmlns:a16="http://schemas.microsoft.com/office/drawing/2014/main" id="{D065C272-32E1-E443-9AB1-C6DBFC003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3275857"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65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137" y="6001826"/>
            <a:ext cx="2051842" cy="62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3968" y="5980545"/>
            <a:ext cx="2051842" cy="62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842" y="5888984"/>
            <a:ext cx="2163704" cy="6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a:extLst>
              <a:ext uri="{FF2B5EF4-FFF2-40B4-BE49-F238E27FC236}">
                <a16:creationId xmlns:a16="http://schemas.microsoft.com/office/drawing/2014/main" id="{E187C8B7-E7E9-F742-88DE-291ECF6688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9556" y="299932"/>
            <a:ext cx="2086607" cy="6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8">
            <a:extLst>
              <a:ext uri="{FF2B5EF4-FFF2-40B4-BE49-F238E27FC236}">
                <a16:creationId xmlns:a16="http://schemas.microsoft.com/office/drawing/2014/main" id="{B116F4D4-9028-4D44-AA9C-B979AE40FA9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4302" y="5165433"/>
            <a:ext cx="2461692" cy="72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a:extLst>
              <a:ext uri="{FF2B5EF4-FFF2-40B4-BE49-F238E27FC236}">
                <a16:creationId xmlns:a16="http://schemas.microsoft.com/office/drawing/2014/main" id="{AAF9D332-E59D-ED48-A992-8DC9FFDFE58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33938" y="1565887"/>
            <a:ext cx="2386082" cy="72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a:extLst>
              <a:ext uri="{FF2B5EF4-FFF2-40B4-BE49-F238E27FC236}">
                <a16:creationId xmlns:a16="http://schemas.microsoft.com/office/drawing/2014/main" id="{318CDC66-4D75-4746-83DC-72E65BB0F5D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26995" y="4318526"/>
            <a:ext cx="2461692" cy="7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a:extLst>
              <a:ext uri="{FF2B5EF4-FFF2-40B4-BE49-F238E27FC236}">
                <a16:creationId xmlns:a16="http://schemas.microsoft.com/office/drawing/2014/main" id="{414C44EF-D574-F44A-A2F9-CDF300883A6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2062" y="2221215"/>
            <a:ext cx="2461692" cy="75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a:extLst>
              <a:ext uri="{FF2B5EF4-FFF2-40B4-BE49-F238E27FC236}">
                <a16:creationId xmlns:a16="http://schemas.microsoft.com/office/drawing/2014/main" id="{49632D02-F950-B24B-A21B-EFA59DC24C9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074" y="3835790"/>
            <a:ext cx="2336958" cy="70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a:extLst>
              <a:ext uri="{FF2B5EF4-FFF2-40B4-BE49-F238E27FC236}">
                <a16:creationId xmlns:a16="http://schemas.microsoft.com/office/drawing/2014/main" id="{DA2A12B4-A161-1341-BCF5-74590B07501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29446" y="3180789"/>
            <a:ext cx="2343224" cy="71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EDC93C0E-3DAF-5A4F-A6E6-82474CA8AE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11534" y="306876"/>
            <a:ext cx="3811588" cy="115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01834" y="1075575"/>
            <a:ext cx="941672" cy="269808"/>
          </a:xfrm>
          <a:prstGeom prst="rect">
            <a:avLst/>
          </a:prstGeom>
          <a:ln>
            <a:solidFill>
              <a:srgbClr val="000000"/>
            </a:solidFill>
          </a:ln>
        </p:spPr>
      </p:pic>
    </p:spTree>
    <p:extLst>
      <p:ext uri="{BB962C8B-B14F-4D97-AF65-F5344CB8AC3E}">
        <p14:creationId xmlns:p14="http://schemas.microsoft.com/office/powerpoint/2010/main" val="99704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779579" y="188920"/>
            <a:ext cx="2726313" cy="2397579"/>
          </a:xfrm>
          <a:prstGeom prst="rect">
            <a:avLst/>
          </a:prstGeom>
          <a:ln w="57150">
            <a:solidFill>
              <a:srgbClr val="FDC0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delivers students with the required understanding of global issues in relation to violence and crimes as well as educating students in how to stay safe.</a:t>
            </a:r>
            <a:endParaRPr lang="en-GB" sz="2000" dirty="0">
              <a:latin typeface="Arial Narrow" panose="020B0606020202030204" pitchFamily="34" charset="0"/>
            </a:endParaRPr>
          </a:p>
        </p:txBody>
      </p:sp>
      <p:sp>
        <p:nvSpPr>
          <p:cNvPr id="37" name="Rectangle 36"/>
          <p:cNvSpPr/>
          <p:nvPr/>
        </p:nvSpPr>
        <p:spPr>
          <a:xfrm>
            <a:off x="220569" y="1194286"/>
            <a:ext cx="2843808" cy="5070106"/>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Honour Based Violence (HBV)</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Forced Marriages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Culture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Gambling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Addiction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Social Media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Data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Safety &amp; Protection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Knife Crime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Modern Day Slavery</a:t>
            </a:r>
          </a:p>
        </p:txBody>
      </p:sp>
      <p:sp>
        <p:nvSpPr>
          <p:cNvPr id="38" name="Rectangle 37"/>
          <p:cNvSpPr/>
          <p:nvPr/>
        </p:nvSpPr>
        <p:spPr>
          <a:xfrm>
            <a:off x="3486551" y="3515124"/>
            <a:ext cx="3312368" cy="2463238"/>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Honour Based Violence</a:t>
            </a:r>
          </a:p>
          <a:p>
            <a:pPr marL="285750" lvl="0" indent="-285750">
              <a:buFont typeface="Arial" panose="020B0604020202020204" pitchFamily="34" charset="0"/>
              <a:buChar char="•"/>
            </a:pPr>
            <a:r>
              <a:rPr lang="en-GB" dirty="0"/>
              <a:t>Forced Marriages</a:t>
            </a:r>
          </a:p>
          <a:p>
            <a:pPr marL="285750" lvl="0" indent="-285750">
              <a:buFont typeface="Arial" panose="020B0604020202020204" pitchFamily="34" charset="0"/>
              <a:buChar char="•"/>
            </a:pPr>
            <a:r>
              <a:rPr lang="en-GB" dirty="0"/>
              <a:t>Online Gambling</a:t>
            </a:r>
          </a:p>
          <a:p>
            <a:pPr marL="285750" lvl="0" indent="-285750">
              <a:buFont typeface="Arial" panose="020B0604020202020204" pitchFamily="34" charset="0"/>
              <a:buChar char="•"/>
            </a:pPr>
            <a:r>
              <a:rPr lang="en-GB" dirty="0"/>
              <a:t>Social Media Validation</a:t>
            </a:r>
          </a:p>
          <a:p>
            <a:pPr marL="285750" lvl="0" indent="-285750">
              <a:buFont typeface="Arial" panose="020B0604020202020204" pitchFamily="34" charset="0"/>
              <a:buChar char="•"/>
            </a:pPr>
            <a:r>
              <a:rPr lang="en-GB" dirty="0"/>
              <a:t>Keeping Data Safe</a:t>
            </a:r>
          </a:p>
          <a:p>
            <a:pPr marL="285750" lvl="0" indent="-285750">
              <a:buFont typeface="Arial" panose="020B0604020202020204" pitchFamily="34" charset="0"/>
              <a:buChar char="•"/>
            </a:pPr>
            <a:r>
              <a:rPr lang="en-GB" dirty="0"/>
              <a:t>Modern Day Slavery</a:t>
            </a:r>
          </a:p>
          <a:p>
            <a:pPr marL="285750" lvl="0" indent="-285750">
              <a:buFont typeface="Arial" panose="020B0604020202020204" pitchFamily="34" charset="0"/>
              <a:buChar char="•"/>
            </a:pPr>
            <a:r>
              <a:rPr lang="en-GB" dirty="0"/>
              <a:t>Causes of Knife </a:t>
            </a:r>
            <a:r>
              <a:rPr lang="en-GB" dirty="0" smtClean="0"/>
              <a:t>Crime</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0" name="Picture 9">
            <a:extLst>
              <a:ext uri="{FF2B5EF4-FFF2-40B4-BE49-F238E27FC236}">
                <a16:creationId xmlns:a16="http://schemas.microsoft.com/office/drawing/2014/main" id="{DE941839-9E7F-5646-A950-EF590BF6ED45}"/>
              </a:ext>
            </a:extLst>
          </p:cNvPr>
          <p:cNvPicPr>
            <a:picLocks noChangeAspect="1"/>
          </p:cNvPicPr>
          <p:nvPr/>
        </p:nvPicPr>
        <p:blipFill>
          <a:blip r:embed="rId5"/>
          <a:stretch>
            <a:fillRect/>
          </a:stretch>
        </p:blipFill>
        <p:spPr>
          <a:xfrm>
            <a:off x="6641446" y="33208"/>
            <a:ext cx="2505356" cy="2709005"/>
          </a:xfrm>
          <a:prstGeom prst="rect">
            <a:avLst/>
          </a:prstGeom>
        </p:spPr>
      </p:pic>
      <p:sp>
        <p:nvSpPr>
          <p:cNvPr id="13" name="Rectangle 12"/>
          <p:cNvSpPr/>
          <p:nvPr/>
        </p:nvSpPr>
        <p:spPr>
          <a:xfrm>
            <a:off x="7643267" y="3072990"/>
            <a:ext cx="119455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Y10</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2" name="Picture 13">
            <a:extLst>
              <a:ext uri="{FF2B5EF4-FFF2-40B4-BE49-F238E27FC236}">
                <a16:creationId xmlns:a16="http://schemas.microsoft.com/office/drawing/2014/main" id="{AAF9D332-E59D-ED48-A992-8DC9FFDFE5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9" y="-14456"/>
            <a:ext cx="3567463" cy="10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731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pic>
        <p:nvPicPr>
          <p:cNvPr id="35" name="Picture 34">
            <a:extLst>
              <a:ext uri="{FF2B5EF4-FFF2-40B4-BE49-F238E27FC236}">
                <a16:creationId xmlns:a16="http://schemas.microsoft.com/office/drawing/2014/main" id="{F2986784-76A3-944B-8695-17A9C562556D}"/>
              </a:ext>
            </a:extLst>
          </p:cNvPr>
          <p:cNvPicPr>
            <a:picLocks noChangeAspect="1"/>
          </p:cNvPicPr>
          <p:nvPr/>
        </p:nvPicPr>
        <p:blipFill>
          <a:blip r:embed="rId4"/>
          <a:stretch>
            <a:fillRect/>
          </a:stretch>
        </p:blipFill>
        <p:spPr>
          <a:xfrm>
            <a:off x="6790148" y="31106"/>
            <a:ext cx="2353852" cy="2530832"/>
          </a:xfrm>
          <a:prstGeom prst="rect">
            <a:avLst/>
          </a:prstGeom>
        </p:spPr>
      </p:pic>
      <p:sp>
        <p:nvSpPr>
          <p:cNvPr id="36" name="Rectangle 35"/>
          <p:cNvSpPr/>
          <p:nvPr/>
        </p:nvSpPr>
        <p:spPr>
          <a:xfrm>
            <a:off x="3923928" y="144679"/>
            <a:ext cx="2537557" cy="2726900"/>
          </a:xfrm>
          <a:prstGeom prst="rect">
            <a:avLst/>
          </a:prstGeom>
          <a:ln w="57150">
            <a:solidFill>
              <a:srgbClr val="FFF2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be thought provoking, enabling students to consider their future. Students will explore what it takes to feel proud, be confident and ready for their future </a:t>
            </a:r>
            <a:endParaRPr lang="en-GB" sz="2000" dirty="0">
              <a:latin typeface="Arial Narrow" panose="020B0606020202030204" pitchFamily="34" charset="0"/>
            </a:endParaRPr>
          </a:p>
        </p:txBody>
      </p:sp>
      <p:sp>
        <p:nvSpPr>
          <p:cNvPr id="37" name="Rectangle 36"/>
          <p:cNvSpPr/>
          <p:nvPr/>
        </p:nvSpPr>
        <p:spPr>
          <a:xfrm>
            <a:off x="387659" y="1508129"/>
            <a:ext cx="2843808" cy="4740785"/>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Child Abuse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Mental Health</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Self-harm</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Self esteem</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Emotional Wellbeing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Thoughts &amp; Feelings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Apps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Screen time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Social Media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Online Identify</a:t>
            </a:r>
          </a:p>
        </p:txBody>
      </p:sp>
      <p:sp>
        <p:nvSpPr>
          <p:cNvPr id="38" name="Rectangle 37"/>
          <p:cNvSpPr/>
          <p:nvPr/>
        </p:nvSpPr>
        <p:spPr>
          <a:xfrm>
            <a:off x="3536522" y="3075262"/>
            <a:ext cx="3312368" cy="3294235"/>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Child Abuse CSE</a:t>
            </a:r>
          </a:p>
          <a:p>
            <a:pPr marL="285750" lvl="0" indent="-285750">
              <a:buFont typeface="Arial" panose="020B0604020202020204" pitchFamily="34" charset="0"/>
              <a:buChar char="•"/>
            </a:pPr>
            <a:r>
              <a:rPr lang="en-GB" dirty="0"/>
              <a:t>Screen time and safe use of mobiles</a:t>
            </a:r>
          </a:p>
          <a:p>
            <a:pPr marL="285750" lvl="0" indent="-285750">
              <a:buFont typeface="Arial" panose="020B0604020202020204" pitchFamily="34" charset="0"/>
              <a:buChar char="•"/>
            </a:pPr>
            <a:r>
              <a:rPr lang="en-GB" dirty="0"/>
              <a:t>Common types of Mental Health</a:t>
            </a:r>
          </a:p>
          <a:p>
            <a:pPr marL="285750" lvl="0" indent="-285750">
              <a:buFont typeface="Arial" panose="020B0604020202020204" pitchFamily="34" charset="0"/>
              <a:buChar char="•"/>
            </a:pPr>
            <a:r>
              <a:rPr lang="en-GB" dirty="0" err="1"/>
              <a:t>Self Harm</a:t>
            </a:r>
            <a:endParaRPr lang="en-GB" dirty="0"/>
          </a:p>
          <a:p>
            <a:pPr marL="285750" lvl="0" indent="-285750">
              <a:buFont typeface="Arial" panose="020B0604020202020204" pitchFamily="34" charset="0"/>
              <a:buChar char="•"/>
            </a:pPr>
            <a:r>
              <a:rPr lang="en-GB" dirty="0"/>
              <a:t>Suicide (Thoughts and Feelings)</a:t>
            </a:r>
          </a:p>
          <a:p>
            <a:pPr marL="285750" indent="-285750">
              <a:buFont typeface="Arial" panose="020B0604020202020204" pitchFamily="34" charset="0"/>
              <a:buChar char="•"/>
            </a:pPr>
            <a:r>
              <a:rPr lang="en-GB" dirty="0"/>
              <a:t>Promoting Emotional Wellbeing</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7337092" y="4670954"/>
            <a:ext cx="1806908" cy="1637031"/>
          </a:xfrm>
          <a:prstGeom prst="rect">
            <a:avLst/>
          </a:prstGeom>
        </p:spPr>
      </p:pic>
      <p:sp>
        <p:nvSpPr>
          <p:cNvPr id="11" name="Rectangle 10"/>
          <p:cNvSpPr/>
          <p:nvPr/>
        </p:nvSpPr>
        <p:spPr>
          <a:xfrm>
            <a:off x="7643267" y="3072990"/>
            <a:ext cx="119455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Y10</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2" name="Picture 10">
            <a:extLst>
              <a:ext uri="{FF2B5EF4-FFF2-40B4-BE49-F238E27FC236}">
                <a16:creationId xmlns:a16="http://schemas.microsoft.com/office/drawing/2014/main" id="{414C44EF-D574-F44A-A2F9-CDF300883A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6200"/>
            <a:ext cx="3595265" cy="118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317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0378" y="3401669"/>
            <a:ext cx="3201492" cy="1876283"/>
          </a:xfrm>
          <a:prstGeom prst="rect">
            <a:avLst/>
          </a:prstGeom>
          <a:ln w="57150">
            <a:solidFill>
              <a:srgbClr val="FCB0A3"/>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You will </a:t>
            </a:r>
            <a:r>
              <a:rPr lang="en-GB" b="1" dirty="0">
                <a:latin typeface="Arial Narrow" panose="020B0606020202030204" pitchFamily="34" charset="0"/>
                <a:ea typeface="Calibri" panose="020F0502020204030204" pitchFamily="34" charset="0"/>
                <a:cs typeface="Calibri" panose="020F0502020204030204" pitchFamily="34" charset="0"/>
              </a:rPr>
              <a:t>study:</a:t>
            </a:r>
            <a:endParaRPr lang="en-GB" sz="2400" b="1" dirty="0">
              <a:latin typeface="Arial Narrow" panose="020B0606020202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t>Campaigning against FGM</a:t>
            </a:r>
          </a:p>
          <a:p>
            <a:pPr marL="285750" lvl="0" indent="-285750">
              <a:buFont typeface="Arial" panose="020B0604020202020204" pitchFamily="34" charset="0"/>
              <a:buChar char="•"/>
            </a:pPr>
            <a:r>
              <a:rPr lang="en-GB" dirty="0"/>
              <a:t>Sexting Nudes and Dick Pics</a:t>
            </a:r>
          </a:p>
          <a:p>
            <a:pPr marL="285750" lvl="0" indent="-285750">
              <a:buFont typeface="Arial" panose="020B0604020202020204" pitchFamily="34" charset="0"/>
              <a:buChar char="•"/>
            </a:pPr>
            <a:r>
              <a:rPr lang="en-GB" dirty="0"/>
              <a:t>Pornography</a:t>
            </a:r>
          </a:p>
          <a:p>
            <a:pPr marL="285750" lvl="0" indent="-285750">
              <a:buFont typeface="Arial" panose="020B0604020202020204" pitchFamily="34" charset="0"/>
              <a:buChar char="•"/>
            </a:pPr>
            <a:r>
              <a:rPr lang="en-GB" dirty="0"/>
              <a:t>Domestic Abuse and Rape</a:t>
            </a:r>
          </a:p>
          <a:p>
            <a:pPr marL="285750" indent="-285750">
              <a:buFont typeface="Arial" panose="020B0604020202020204" pitchFamily="34" charset="0"/>
              <a:buChar char="•"/>
            </a:pPr>
            <a:r>
              <a:rPr lang="en-GB" dirty="0"/>
              <a:t>Sexualisation of the Media</a:t>
            </a:r>
          </a:p>
        </p:txBody>
      </p:sp>
      <p:pic>
        <p:nvPicPr>
          <p:cNvPr id="5" name="Picture 4"/>
          <p:cNvPicPr>
            <a:picLocks noChangeAspect="1"/>
          </p:cNvPicPr>
          <p:nvPr/>
        </p:nvPicPr>
        <p:blipFill>
          <a:blip r:embed="rId3"/>
          <a:stretch>
            <a:fillRect/>
          </a:stretch>
        </p:blipFill>
        <p:spPr>
          <a:xfrm>
            <a:off x="0" y="6525344"/>
            <a:ext cx="9144000" cy="3419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6719849" y="4179830"/>
            <a:ext cx="2424151" cy="2196244"/>
          </a:xfrm>
          <a:prstGeom prst="rect">
            <a:avLst/>
          </a:prstGeom>
        </p:spPr>
      </p:pic>
      <p:pic>
        <p:nvPicPr>
          <p:cNvPr id="7" name="Picture 6">
            <a:extLst>
              <a:ext uri="{FF2B5EF4-FFF2-40B4-BE49-F238E27FC236}">
                <a16:creationId xmlns:a16="http://schemas.microsoft.com/office/drawing/2014/main" id="{2B0FED0C-222E-EA40-9EFF-05215F691347}"/>
              </a:ext>
            </a:extLst>
          </p:cNvPr>
          <p:cNvPicPr>
            <a:picLocks noChangeAspect="1"/>
          </p:cNvPicPr>
          <p:nvPr/>
        </p:nvPicPr>
        <p:blipFill>
          <a:blip r:embed="rId5"/>
          <a:stretch>
            <a:fillRect/>
          </a:stretch>
        </p:blipFill>
        <p:spPr>
          <a:xfrm>
            <a:off x="6808777" y="44624"/>
            <a:ext cx="2335224" cy="2520280"/>
          </a:xfrm>
          <a:prstGeom prst="rect">
            <a:avLst/>
          </a:prstGeom>
        </p:spPr>
      </p:pic>
      <p:sp>
        <p:nvSpPr>
          <p:cNvPr id="8" name="Rectangle 7"/>
          <p:cNvSpPr/>
          <p:nvPr/>
        </p:nvSpPr>
        <p:spPr>
          <a:xfrm>
            <a:off x="7643267" y="3072990"/>
            <a:ext cx="119455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Y10</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angle 8"/>
          <p:cNvSpPr/>
          <p:nvPr/>
        </p:nvSpPr>
        <p:spPr>
          <a:xfrm>
            <a:off x="4040949" y="496645"/>
            <a:ext cx="2420870" cy="2068259"/>
          </a:xfrm>
          <a:prstGeom prst="rect">
            <a:avLst/>
          </a:prstGeom>
          <a:ln w="57150">
            <a:solidFill>
              <a:srgbClr val="FCB0A3"/>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allows students to gain an insight into key issues within relationships and sex education in the 21</a:t>
            </a:r>
            <a:r>
              <a:rPr lang="en-GB" sz="2000" baseline="30000" dirty="0" smtClean="0">
                <a:latin typeface="Arial Narrow" panose="020B0606020202030204" pitchFamily="34" charset="0"/>
              </a:rPr>
              <a:t>st</a:t>
            </a:r>
            <a:r>
              <a:rPr lang="en-GB" sz="2000" dirty="0" smtClean="0">
                <a:latin typeface="Arial Narrow" panose="020B0606020202030204" pitchFamily="34" charset="0"/>
              </a:rPr>
              <a:t> Century.</a:t>
            </a:r>
            <a:endParaRPr lang="en-GB" sz="2000" dirty="0">
              <a:latin typeface="Arial Narrow" panose="020B0606020202030204" pitchFamily="34" charset="0"/>
            </a:endParaRPr>
          </a:p>
        </p:txBody>
      </p:sp>
      <p:sp>
        <p:nvSpPr>
          <p:cNvPr id="10" name="Rectangle 9"/>
          <p:cNvSpPr/>
          <p:nvPr/>
        </p:nvSpPr>
        <p:spPr>
          <a:xfrm>
            <a:off x="261587" y="2018185"/>
            <a:ext cx="2843808" cy="4206280"/>
          </a:xfrm>
          <a:prstGeom prst="rect">
            <a:avLst/>
          </a:prstGeom>
          <a:ln w="57150">
            <a:solidFill>
              <a:srgbClr val="FCB0A3"/>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FGM</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Pornography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Domestic Abuse &amp; Rape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Consent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Sexualisation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Media</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Social Media – Selfie’s, Likes, Body confidence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Sexting</a:t>
            </a:r>
          </a:p>
        </p:txBody>
      </p:sp>
      <p:pic>
        <p:nvPicPr>
          <p:cNvPr id="12" name="Picture 8">
            <a:extLst>
              <a:ext uri="{FF2B5EF4-FFF2-40B4-BE49-F238E27FC236}">
                <a16:creationId xmlns:a16="http://schemas.microsoft.com/office/drawing/2014/main" id="{DA2A12B4-A161-1341-BCF5-74590B0750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3693993"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64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374043" y="172958"/>
            <a:ext cx="3157576" cy="1738938"/>
          </a:xfrm>
          <a:prstGeom prst="rect">
            <a:avLst/>
          </a:prstGeom>
          <a:ln w="57150">
            <a:solidFill>
              <a:srgbClr val="94FF34"/>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provides students with the opportunity to delve into the topics of equality and diversity through current global issues</a:t>
            </a:r>
            <a:endParaRPr lang="en-GB" sz="2000" dirty="0">
              <a:latin typeface="Arial Narrow" panose="020B0606020202030204" pitchFamily="34" charset="0"/>
            </a:endParaRPr>
          </a:p>
        </p:txBody>
      </p:sp>
      <p:sp>
        <p:nvSpPr>
          <p:cNvPr id="37" name="Rectangle 36"/>
          <p:cNvSpPr/>
          <p:nvPr/>
        </p:nvSpPr>
        <p:spPr>
          <a:xfrm>
            <a:off x="239236" y="1382643"/>
            <a:ext cx="2843808" cy="4740785"/>
          </a:xfrm>
          <a:prstGeom prst="rect">
            <a:avLst/>
          </a:prstGeom>
          <a:ln w="57150">
            <a:solidFill>
              <a:srgbClr val="94FF34"/>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Brexit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Government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World Aid</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Fairtrade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Pressure groups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Protests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Women's Rights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Campaigns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Peace &amp; Conflict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Activists</a:t>
            </a:r>
          </a:p>
        </p:txBody>
      </p:sp>
      <p:sp>
        <p:nvSpPr>
          <p:cNvPr id="38" name="Rectangle 37"/>
          <p:cNvSpPr/>
          <p:nvPr/>
        </p:nvSpPr>
        <p:spPr>
          <a:xfrm>
            <a:off x="3624690" y="3210854"/>
            <a:ext cx="3476931" cy="2740237"/>
          </a:xfrm>
          <a:prstGeom prst="rect">
            <a:avLst/>
          </a:prstGeom>
          <a:ln w="57150">
            <a:solidFill>
              <a:srgbClr val="94FF34"/>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International Organisations</a:t>
            </a:r>
          </a:p>
          <a:p>
            <a:pPr marL="285750" lvl="0" indent="-285750">
              <a:buFont typeface="Arial" panose="020B0604020202020204" pitchFamily="34" charset="0"/>
              <a:buChar char="•"/>
            </a:pPr>
            <a:r>
              <a:rPr lang="en-GB" dirty="0"/>
              <a:t>Brexit</a:t>
            </a:r>
          </a:p>
          <a:p>
            <a:pPr marL="285750" lvl="0" indent="-285750">
              <a:buFont typeface="Arial" panose="020B0604020202020204" pitchFamily="34" charset="0"/>
              <a:buChar char="•"/>
            </a:pPr>
            <a:r>
              <a:rPr lang="en-GB" dirty="0"/>
              <a:t>Aid and Supporting other Countries</a:t>
            </a:r>
          </a:p>
          <a:p>
            <a:pPr marL="285750" lvl="0" indent="-285750">
              <a:buFont typeface="Arial" panose="020B0604020202020204" pitchFamily="34" charset="0"/>
              <a:buChar char="•"/>
            </a:pPr>
            <a:r>
              <a:rPr lang="en-GB" dirty="0"/>
              <a:t>Fairtrade</a:t>
            </a:r>
          </a:p>
          <a:p>
            <a:pPr marL="285750" lvl="0" indent="-285750">
              <a:buFont typeface="Arial" panose="020B0604020202020204" pitchFamily="34" charset="0"/>
              <a:buChar char="•"/>
            </a:pPr>
            <a:r>
              <a:rPr lang="en-GB" dirty="0"/>
              <a:t>Peace War and Conflict</a:t>
            </a:r>
          </a:p>
          <a:p>
            <a:pPr marL="285750" lvl="0" indent="-285750">
              <a:buFont typeface="Arial" panose="020B0604020202020204" pitchFamily="34" charset="0"/>
              <a:buChar char="•"/>
            </a:pPr>
            <a:r>
              <a:rPr lang="en-GB" dirty="0"/>
              <a:t>Women’s Rights and Equality</a:t>
            </a:r>
          </a:p>
          <a:p>
            <a:pPr marL="285750" indent="-285750">
              <a:buFont typeface="Arial" panose="020B0604020202020204" pitchFamily="34" charset="0"/>
              <a:buChar char="•"/>
            </a:pPr>
            <a:r>
              <a:rPr lang="en-GB" dirty="0" err="1"/>
              <a:t>MeToo</a:t>
            </a:r>
            <a:r>
              <a:rPr lang="en-GB" dirty="0"/>
              <a:t> and Time Up Movement</a:t>
            </a: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2" name="Picture 11">
            <a:extLst>
              <a:ext uri="{FF2B5EF4-FFF2-40B4-BE49-F238E27FC236}">
                <a16:creationId xmlns:a16="http://schemas.microsoft.com/office/drawing/2014/main" id="{6E700E47-A7A6-9D41-9726-B22480B3E4F8}"/>
              </a:ext>
            </a:extLst>
          </p:cNvPr>
          <p:cNvPicPr>
            <a:picLocks noChangeAspect="1"/>
          </p:cNvPicPr>
          <p:nvPr/>
        </p:nvPicPr>
        <p:blipFill>
          <a:blip r:embed="rId5"/>
          <a:stretch>
            <a:fillRect/>
          </a:stretch>
        </p:blipFill>
        <p:spPr>
          <a:xfrm>
            <a:off x="6734432" y="46424"/>
            <a:ext cx="2395801" cy="2590178"/>
          </a:xfrm>
          <a:prstGeom prst="rect">
            <a:avLst/>
          </a:prstGeom>
        </p:spPr>
      </p:pic>
      <p:sp>
        <p:nvSpPr>
          <p:cNvPr id="13" name="Rectangle 12"/>
          <p:cNvSpPr/>
          <p:nvPr/>
        </p:nvSpPr>
        <p:spPr>
          <a:xfrm>
            <a:off x="7643267" y="3072990"/>
            <a:ext cx="119455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Y10</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1" name="Picture 6">
            <a:extLst>
              <a:ext uri="{FF2B5EF4-FFF2-40B4-BE49-F238E27FC236}">
                <a16:creationId xmlns:a16="http://schemas.microsoft.com/office/drawing/2014/main" id="{49632D02-F950-B24B-A21B-EFA59DC24C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235416"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704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4063852" y="296062"/>
            <a:ext cx="2746721" cy="2397579"/>
          </a:xfrm>
          <a:prstGeom prst="rect">
            <a:avLst/>
          </a:prstGeom>
          <a:ln w="57150">
            <a:solidFill>
              <a:srgbClr val="E6CD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supports students in being mindful of how to look after their mental health and wellbeing by covering key issues faced by young people</a:t>
            </a:r>
            <a:endParaRPr lang="en-GB" sz="2000" dirty="0">
              <a:latin typeface="Arial Narrow" panose="020B0606020202030204" pitchFamily="34" charset="0"/>
            </a:endParaRPr>
          </a:p>
        </p:txBody>
      </p:sp>
      <p:sp>
        <p:nvSpPr>
          <p:cNvPr id="37" name="Rectangle 36"/>
          <p:cNvSpPr/>
          <p:nvPr/>
        </p:nvSpPr>
        <p:spPr>
          <a:xfrm>
            <a:off x="3941745" y="2989422"/>
            <a:ext cx="3413547" cy="3017236"/>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285750" lvl="0" indent="-285750">
              <a:buFont typeface="Arial" panose="020B0604020202020204" pitchFamily="34" charset="0"/>
              <a:buChar char="•"/>
            </a:pPr>
            <a:r>
              <a:rPr lang="en-GB" dirty="0"/>
              <a:t>Child Abuse CSE</a:t>
            </a:r>
          </a:p>
          <a:p>
            <a:pPr marL="285750" lvl="0" indent="-285750">
              <a:buFont typeface="Arial" panose="020B0604020202020204" pitchFamily="34" charset="0"/>
              <a:buChar char="•"/>
            </a:pPr>
            <a:r>
              <a:rPr lang="en-GB" dirty="0"/>
              <a:t>Screen time and safe use of mobiles</a:t>
            </a:r>
          </a:p>
          <a:p>
            <a:pPr marL="285750" lvl="0" indent="-285750">
              <a:buFont typeface="Arial" panose="020B0604020202020204" pitchFamily="34" charset="0"/>
              <a:buChar char="•"/>
            </a:pPr>
            <a:r>
              <a:rPr lang="en-GB" dirty="0"/>
              <a:t>Common types of Mental Health</a:t>
            </a:r>
          </a:p>
          <a:p>
            <a:pPr marL="285750" lvl="0" indent="-285750">
              <a:buFont typeface="Arial" panose="020B0604020202020204" pitchFamily="34" charset="0"/>
              <a:buChar char="•"/>
            </a:pPr>
            <a:r>
              <a:rPr lang="en-GB" dirty="0" smtClean="0"/>
              <a:t>Self-Harm</a:t>
            </a:r>
            <a:endParaRPr lang="en-GB" dirty="0"/>
          </a:p>
          <a:p>
            <a:pPr marL="285750" lvl="0" indent="-285750">
              <a:buFont typeface="Arial" panose="020B0604020202020204" pitchFamily="34" charset="0"/>
              <a:buChar char="•"/>
            </a:pPr>
            <a:r>
              <a:rPr lang="en-GB" dirty="0"/>
              <a:t>Suicide (Thoughts and Feelings)</a:t>
            </a:r>
          </a:p>
          <a:p>
            <a:pPr marL="285750" indent="-285750">
              <a:buFont typeface="Arial" panose="020B0604020202020204" pitchFamily="34" charset="0"/>
              <a:buChar char="•"/>
            </a:pPr>
            <a:r>
              <a:rPr lang="en-GB" dirty="0"/>
              <a:t>Promoting Emotional Wellbeing</a:t>
            </a: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291364" y="1841371"/>
            <a:ext cx="3312368" cy="3931333"/>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Child Abuse &amp; Exploitation</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Screen time</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Digital safety</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Mental health conditions</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Anxiety</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Self-harm</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Low self esteem</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Suicide</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Emotional Wellbeing</a:t>
            </a:r>
          </a:p>
          <a:p>
            <a:pPr marL="342900" lvl="0" indent="-342900">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Relaxation</a:t>
            </a:r>
            <a:endParaRPr lang="en-GB" sz="2000" dirty="0">
              <a:latin typeface="Arial Narrow" panose="020B0606020202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693304" y="4845165"/>
            <a:ext cx="1377003" cy="1247544"/>
          </a:xfrm>
          <a:prstGeom prst="rect">
            <a:avLst/>
          </a:prstGeom>
        </p:spPr>
      </p:pic>
      <p:pic>
        <p:nvPicPr>
          <p:cNvPr id="10" name="Picture 9">
            <a:extLst>
              <a:ext uri="{FF2B5EF4-FFF2-40B4-BE49-F238E27FC236}">
                <a16:creationId xmlns:a16="http://schemas.microsoft.com/office/drawing/2014/main" id="{E4224E0B-4375-9843-967D-3E39205279D9}"/>
              </a:ext>
            </a:extLst>
          </p:cNvPr>
          <p:cNvPicPr>
            <a:picLocks noChangeAspect="1"/>
          </p:cNvPicPr>
          <p:nvPr/>
        </p:nvPicPr>
        <p:blipFill>
          <a:blip r:embed="rId5"/>
          <a:stretch>
            <a:fillRect/>
          </a:stretch>
        </p:blipFill>
        <p:spPr>
          <a:xfrm>
            <a:off x="6932680" y="570"/>
            <a:ext cx="2211320" cy="2639447"/>
          </a:xfrm>
          <a:prstGeom prst="rect">
            <a:avLst/>
          </a:prstGeom>
        </p:spPr>
      </p:pic>
      <p:sp>
        <p:nvSpPr>
          <p:cNvPr id="11" name="Rectangle 10"/>
          <p:cNvSpPr/>
          <p:nvPr/>
        </p:nvSpPr>
        <p:spPr>
          <a:xfrm>
            <a:off x="7643267" y="3072990"/>
            <a:ext cx="119455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Y10</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3" name="Picture 6">
            <a:extLst>
              <a:ext uri="{FF2B5EF4-FFF2-40B4-BE49-F238E27FC236}">
                <a16:creationId xmlns:a16="http://schemas.microsoft.com/office/drawing/2014/main" id="{318CDC66-4D75-4746-83DC-72E65BB0F5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2" y="570"/>
            <a:ext cx="3938893" cy="127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340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802096" y="490826"/>
            <a:ext cx="2726313" cy="2397579"/>
          </a:xfrm>
          <a:prstGeom prst="rect">
            <a:avLst/>
          </a:prstGeom>
          <a:ln w="57150">
            <a:solidFill>
              <a:srgbClr val="4FD1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aims to get student to develop their critical thinking skills whilst exploring British Values, Human Rights and elements that threaten the values</a:t>
            </a:r>
            <a:endParaRPr lang="en-GB" sz="2000" dirty="0">
              <a:latin typeface="Arial Narrow" panose="020B0606020202030204" pitchFamily="34" charset="0"/>
            </a:endParaRPr>
          </a:p>
        </p:txBody>
      </p:sp>
      <p:sp>
        <p:nvSpPr>
          <p:cNvPr id="37" name="Rectangle 36"/>
          <p:cNvSpPr/>
          <p:nvPr/>
        </p:nvSpPr>
        <p:spPr>
          <a:xfrm>
            <a:off x="254346" y="1135786"/>
            <a:ext cx="2843808" cy="5296835"/>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Critical thinking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Fake News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Disinformation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Misinformation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British Values – Democracy, Individual Liberty, Rule of Law &amp; Respect and </a:t>
            </a:r>
            <a:r>
              <a:rPr lang="en-GB" sz="2000" dirty="0" err="1" smtClean="0">
                <a:latin typeface="Arial Narrow" panose="020B0606020202030204" pitchFamily="34" charset="0"/>
                <a:ea typeface="Calibri" panose="020F0502020204030204" pitchFamily="34" charset="0"/>
                <a:cs typeface="Calibri" panose="020F0502020204030204" pitchFamily="34" charset="0"/>
              </a:rPr>
              <a:t>Tolarance</a:t>
            </a: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Human Rights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Laws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Cult</a:t>
            </a:r>
          </a:p>
          <a:p>
            <a:pPr marL="342900" indent="-342900">
              <a:lnSpc>
                <a:spcPct val="107000"/>
              </a:lnSpc>
              <a:spcAft>
                <a:spcPts val="800"/>
              </a:spcAft>
              <a:buFont typeface="Arial" panose="020B0604020202020204" pitchFamily="34" charset="0"/>
              <a:buChar char="•"/>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3509069" y="3344180"/>
            <a:ext cx="3312368" cy="2740237"/>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Critical Thinking and Fake News</a:t>
            </a:r>
          </a:p>
          <a:p>
            <a:pPr marL="285750" lvl="0" indent="-285750">
              <a:buFont typeface="Arial" panose="020B0604020202020204" pitchFamily="34" charset="0"/>
              <a:buChar char="•"/>
            </a:pPr>
            <a:r>
              <a:rPr lang="en-GB" dirty="0"/>
              <a:t>What is a Cult?</a:t>
            </a:r>
          </a:p>
          <a:p>
            <a:pPr marL="285750" lvl="0" indent="-285750">
              <a:buFont typeface="Arial" panose="020B0604020202020204" pitchFamily="34" charset="0"/>
              <a:buChar char="•"/>
            </a:pPr>
            <a:r>
              <a:rPr lang="en-GB" dirty="0"/>
              <a:t>Exploring Britishness and British Values </a:t>
            </a:r>
          </a:p>
          <a:p>
            <a:pPr marL="285750" lvl="0" indent="-285750">
              <a:buFont typeface="Arial" panose="020B0604020202020204" pitchFamily="34" charset="0"/>
              <a:buChar char="•"/>
            </a:pPr>
            <a:r>
              <a:rPr lang="en-GB" dirty="0"/>
              <a:t>LGBT Rights and British Values</a:t>
            </a:r>
          </a:p>
          <a:p>
            <a:pPr marL="285750" lvl="0" indent="-285750">
              <a:buFont typeface="Arial" panose="020B0604020202020204" pitchFamily="34" charset="0"/>
              <a:buChar char="•"/>
            </a:pPr>
            <a:r>
              <a:rPr lang="en-GB" dirty="0"/>
              <a:t>What are Human Rights?</a:t>
            </a:r>
          </a:p>
          <a:p>
            <a:pPr marL="285750" indent="-285750">
              <a:buFont typeface="Arial" panose="020B0604020202020204" pitchFamily="34" charset="0"/>
              <a:buChar char="•"/>
            </a:pPr>
            <a:r>
              <a:rPr lang="en-GB" dirty="0"/>
              <a:t>Exploring Human Rights</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2" name="Picture 11">
            <a:extLst>
              <a:ext uri="{FF2B5EF4-FFF2-40B4-BE49-F238E27FC236}">
                <a16:creationId xmlns:a16="http://schemas.microsoft.com/office/drawing/2014/main" id="{ACA454E7-B5A1-7748-B987-162207592E9A}"/>
              </a:ext>
            </a:extLst>
          </p:cNvPr>
          <p:cNvPicPr>
            <a:picLocks noChangeAspect="1"/>
          </p:cNvPicPr>
          <p:nvPr/>
        </p:nvPicPr>
        <p:blipFill>
          <a:blip r:embed="rId5"/>
          <a:stretch>
            <a:fillRect/>
          </a:stretch>
        </p:blipFill>
        <p:spPr>
          <a:xfrm>
            <a:off x="6821437" y="-14263"/>
            <a:ext cx="2324224" cy="2517543"/>
          </a:xfrm>
          <a:prstGeom prst="rect">
            <a:avLst/>
          </a:prstGeom>
        </p:spPr>
      </p:pic>
      <p:sp>
        <p:nvSpPr>
          <p:cNvPr id="13" name="Rectangle 12"/>
          <p:cNvSpPr/>
          <p:nvPr/>
        </p:nvSpPr>
        <p:spPr>
          <a:xfrm>
            <a:off x="7643267" y="3072990"/>
            <a:ext cx="119455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Y10</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1" name="Picture 18">
            <a:extLst>
              <a:ext uri="{FF2B5EF4-FFF2-40B4-BE49-F238E27FC236}">
                <a16:creationId xmlns:a16="http://schemas.microsoft.com/office/drawing/2014/main" id="{B116F4D4-9028-4D44-AA9C-B979AE40FA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471"/>
            <a:ext cx="3428067" cy="100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70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pic>
        <p:nvPicPr>
          <p:cNvPr id="35" name="Picture 34">
            <a:extLst>
              <a:ext uri="{FF2B5EF4-FFF2-40B4-BE49-F238E27FC236}">
                <a16:creationId xmlns:a16="http://schemas.microsoft.com/office/drawing/2014/main" id="{F2986784-76A3-944B-8695-17A9C562556D}"/>
              </a:ext>
            </a:extLst>
          </p:cNvPr>
          <p:cNvPicPr>
            <a:picLocks noChangeAspect="1"/>
          </p:cNvPicPr>
          <p:nvPr/>
        </p:nvPicPr>
        <p:blipFill>
          <a:blip r:embed="rId4"/>
          <a:stretch>
            <a:fillRect/>
          </a:stretch>
        </p:blipFill>
        <p:spPr>
          <a:xfrm>
            <a:off x="6790148" y="31106"/>
            <a:ext cx="2353852" cy="2530832"/>
          </a:xfrm>
          <a:prstGeom prst="rect">
            <a:avLst/>
          </a:prstGeom>
        </p:spPr>
      </p:pic>
      <p:sp>
        <p:nvSpPr>
          <p:cNvPr id="36" name="Rectangle 35"/>
          <p:cNvSpPr/>
          <p:nvPr/>
        </p:nvSpPr>
        <p:spPr>
          <a:xfrm>
            <a:off x="3923928" y="144679"/>
            <a:ext cx="2537557" cy="2397579"/>
          </a:xfrm>
          <a:prstGeom prst="rect">
            <a:avLst/>
          </a:prstGeom>
          <a:ln w="57150">
            <a:solidFill>
              <a:srgbClr val="FFF2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support students to prepare for the changes that are ahead of them, both academically, as we welcome them into year 7, and personally.</a:t>
            </a:r>
            <a:endParaRPr lang="en-GB" sz="2000" dirty="0">
              <a:latin typeface="Arial Narrow" panose="020B0606020202030204" pitchFamily="34" charset="0"/>
            </a:endParaRPr>
          </a:p>
        </p:txBody>
      </p:sp>
      <p:sp>
        <p:nvSpPr>
          <p:cNvPr id="37" name="Rectangle 36"/>
          <p:cNvSpPr/>
          <p:nvPr/>
        </p:nvSpPr>
        <p:spPr>
          <a:xfrm>
            <a:off x="413793" y="1484784"/>
            <a:ext cx="2843808" cy="4740785"/>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rPr>
              <a:t>Positive Wellbeing</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Character traits</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Community Cohesion</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Multicultural Society</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Careers education</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Sleep and Relaxation</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Transitions</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Money/ Finances</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Government</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Reflection</a:t>
            </a:r>
          </a:p>
        </p:txBody>
      </p:sp>
      <p:sp>
        <p:nvSpPr>
          <p:cNvPr id="38" name="Rectangle 37"/>
          <p:cNvSpPr/>
          <p:nvPr/>
        </p:nvSpPr>
        <p:spPr>
          <a:xfrm>
            <a:off x="3563889" y="3360762"/>
            <a:ext cx="3312368" cy="2678682"/>
          </a:xfrm>
          <a:prstGeom prst="rect">
            <a:avLst/>
          </a:prstGeom>
          <a:ln w="57150">
            <a:solidFill>
              <a:srgbClr val="FFF2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sz="2000" dirty="0">
                <a:latin typeface="Arial Narrow" panose="020B0606020202030204" pitchFamily="34" charset="0"/>
              </a:rPr>
              <a:t>Introduction to PSHE</a:t>
            </a:r>
          </a:p>
          <a:p>
            <a:pPr marL="285750" lvl="0" indent="-285750">
              <a:buFont typeface="Arial" panose="020B0604020202020204" pitchFamily="34" charset="0"/>
              <a:buChar char="•"/>
            </a:pPr>
            <a:r>
              <a:rPr lang="en-GB" sz="2000" dirty="0">
                <a:latin typeface="Arial Narrow" panose="020B0606020202030204" pitchFamily="34" charset="0"/>
              </a:rPr>
              <a:t>Getting to Know People</a:t>
            </a:r>
          </a:p>
          <a:p>
            <a:pPr marL="285750" lvl="0" indent="-285750">
              <a:buFont typeface="Arial" panose="020B0604020202020204" pitchFamily="34" charset="0"/>
              <a:buChar char="•"/>
            </a:pPr>
            <a:r>
              <a:rPr lang="en-GB" sz="2000" dirty="0">
                <a:latin typeface="Arial Narrow" panose="020B0606020202030204" pitchFamily="34" charset="0"/>
              </a:rPr>
              <a:t>What is a </a:t>
            </a:r>
            <a:r>
              <a:rPr lang="en-GB" sz="2000" dirty="0" smtClean="0">
                <a:latin typeface="Arial Narrow" panose="020B0606020202030204" pitchFamily="34" charset="0"/>
              </a:rPr>
              <a:t>Community</a:t>
            </a:r>
            <a:endParaRPr lang="en-GB" sz="2000" dirty="0">
              <a:latin typeface="Arial Narrow" panose="020B0606020202030204" pitchFamily="34" charset="0"/>
            </a:endParaRPr>
          </a:p>
          <a:p>
            <a:pPr marL="285750" lvl="0" indent="-285750">
              <a:buFont typeface="Arial" panose="020B0604020202020204" pitchFamily="34" charset="0"/>
              <a:buChar char="•"/>
            </a:pPr>
            <a:r>
              <a:rPr lang="en-GB" sz="2000" dirty="0">
                <a:latin typeface="Arial Narrow" panose="020B0606020202030204" pitchFamily="34" charset="0"/>
              </a:rPr>
              <a:t>Careers and Your Future</a:t>
            </a:r>
          </a:p>
          <a:p>
            <a:pPr marL="285750" lvl="0" indent="-285750">
              <a:buFont typeface="Arial" panose="020B0604020202020204" pitchFamily="34" charset="0"/>
              <a:buChar char="•"/>
            </a:pPr>
            <a:r>
              <a:rPr lang="en-GB" sz="2000" dirty="0">
                <a:latin typeface="Arial Narrow" panose="020B0606020202030204" pitchFamily="34" charset="0"/>
              </a:rPr>
              <a:t>Sleep and Relaxation</a:t>
            </a:r>
          </a:p>
          <a:p>
            <a:pPr marL="285750" lvl="0" indent="-285750">
              <a:buFont typeface="Arial" panose="020B0604020202020204" pitchFamily="34" charset="0"/>
              <a:buChar char="•"/>
            </a:pPr>
            <a:r>
              <a:rPr lang="en-GB" sz="2000" dirty="0">
                <a:latin typeface="Arial Narrow" panose="020B0606020202030204" pitchFamily="34" charset="0"/>
              </a:rPr>
              <a:t>Financial Education</a:t>
            </a:r>
          </a:p>
          <a:p>
            <a:pPr marL="285750" lvl="0" indent="-285750">
              <a:buFont typeface="Arial" panose="020B0604020202020204" pitchFamily="34" charset="0"/>
              <a:buChar char="•"/>
            </a:pPr>
            <a:r>
              <a:rPr lang="en-GB" sz="2000" dirty="0">
                <a:latin typeface="Arial Narrow" panose="020B0606020202030204" pitchFamily="34" charset="0"/>
              </a:rPr>
              <a:t>Transition points and Your </a:t>
            </a:r>
            <a:r>
              <a:rPr lang="en-GB" sz="2000" dirty="0" smtClean="0">
                <a:latin typeface="Arial Narrow" panose="020B0606020202030204" pitchFamily="34" charset="0"/>
              </a:rPr>
              <a:t>Life</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7337092" y="4670954"/>
            <a:ext cx="1806908" cy="1637031"/>
          </a:xfrm>
          <a:prstGeom prst="rect">
            <a:avLst/>
          </a:prstGeom>
        </p:spPr>
      </p:pic>
      <p:sp>
        <p:nvSpPr>
          <p:cNvPr id="11" name="Rectangle 10"/>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Y7</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41" name="Picture 40"/>
          <p:cNvPicPr>
            <a:picLocks noChangeAspect="1"/>
          </p:cNvPicPr>
          <p:nvPr/>
        </p:nvPicPr>
        <p:blipFill>
          <a:blip r:embed="rId6"/>
          <a:stretch>
            <a:fillRect/>
          </a:stretch>
        </p:blipFill>
        <p:spPr>
          <a:xfrm>
            <a:off x="0" y="0"/>
            <a:ext cx="3731075" cy="1201016"/>
          </a:xfrm>
          <a:prstGeom prst="rect">
            <a:avLst/>
          </a:prstGeom>
        </p:spPr>
      </p:pic>
    </p:spTree>
    <p:extLst>
      <p:ext uri="{BB962C8B-B14F-4D97-AF65-F5344CB8AC3E}">
        <p14:creationId xmlns:p14="http://schemas.microsoft.com/office/powerpoint/2010/main" val="352822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137" y="6001826"/>
            <a:ext cx="2051842" cy="62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3968" y="5980545"/>
            <a:ext cx="2051842" cy="62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189" y="5949280"/>
            <a:ext cx="2051842" cy="6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a:extLst>
              <a:ext uri="{FF2B5EF4-FFF2-40B4-BE49-F238E27FC236}">
                <a16:creationId xmlns:a16="http://schemas.microsoft.com/office/drawing/2014/main" id="{E187C8B7-E7E9-F742-88DE-291ECF6688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9556" y="299932"/>
            <a:ext cx="2086607" cy="6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extLst>
              <a:ext uri="{FF2B5EF4-FFF2-40B4-BE49-F238E27FC236}">
                <a16:creationId xmlns:a16="http://schemas.microsoft.com/office/drawing/2014/main" id="{5D03C5EF-6EBA-5E4D-9A9A-BC715BAF49C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03046" y="4974957"/>
            <a:ext cx="2815967" cy="85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a:extLst>
              <a:ext uri="{FF2B5EF4-FFF2-40B4-BE49-F238E27FC236}">
                <a16:creationId xmlns:a16="http://schemas.microsoft.com/office/drawing/2014/main" id="{5AE78038-6072-7646-93F0-0A9F064F09D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9244" y="3047455"/>
            <a:ext cx="2850419" cy="86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a:extLst>
              <a:ext uri="{FF2B5EF4-FFF2-40B4-BE49-F238E27FC236}">
                <a16:creationId xmlns:a16="http://schemas.microsoft.com/office/drawing/2014/main" id="{5C86CCED-56A0-4548-9D2C-950CC3C14C1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0003" y="4470994"/>
            <a:ext cx="2815967" cy="8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a:extLst>
              <a:ext uri="{FF2B5EF4-FFF2-40B4-BE49-F238E27FC236}">
                <a16:creationId xmlns:a16="http://schemas.microsoft.com/office/drawing/2014/main" id="{47A9681F-DA81-4B4F-8AED-E0FC1C3631F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03712" y="1665541"/>
            <a:ext cx="2720368" cy="82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a:extLst>
              <a:ext uri="{FF2B5EF4-FFF2-40B4-BE49-F238E27FC236}">
                <a16:creationId xmlns:a16="http://schemas.microsoft.com/office/drawing/2014/main" id="{F3F0604D-B857-F94B-B30A-6254DF35D43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96366" y="274441"/>
            <a:ext cx="3710774" cy="113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24465" y="981531"/>
            <a:ext cx="941672" cy="269808"/>
          </a:xfrm>
          <a:prstGeom prst="rect">
            <a:avLst/>
          </a:prstGeom>
          <a:ln>
            <a:solidFill>
              <a:srgbClr val="000000"/>
            </a:solidFill>
          </a:ln>
        </p:spPr>
      </p:pic>
    </p:spTree>
    <p:extLst>
      <p:ext uri="{BB962C8B-B14F-4D97-AF65-F5344CB8AC3E}">
        <p14:creationId xmlns:p14="http://schemas.microsoft.com/office/powerpoint/2010/main" val="168778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pic>
        <p:nvPicPr>
          <p:cNvPr id="35" name="Picture 34">
            <a:extLst>
              <a:ext uri="{FF2B5EF4-FFF2-40B4-BE49-F238E27FC236}">
                <a16:creationId xmlns:a16="http://schemas.microsoft.com/office/drawing/2014/main" id="{F2986784-76A3-944B-8695-17A9C562556D}"/>
              </a:ext>
            </a:extLst>
          </p:cNvPr>
          <p:cNvPicPr>
            <a:picLocks noChangeAspect="1"/>
          </p:cNvPicPr>
          <p:nvPr/>
        </p:nvPicPr>
        <p:blipFill>
          <a:blip r:embed="rId4"/>
          <a:stretch>
            <a:fillRect/>
          </a:stretch>
        </p:blipFill>
        <p:spPr>
          <a:xfrm>
            <a:off x="6790148" y="31106"/>
            <a:ext cx="2353852" cy="2530832"/>
          </a:xfrm>
          <a:prstGeom prst="rect">
            <a:avLst/>
          </a:prstGeom>
        </p:spPr>
      </p:pic>
      <p:sp>
        <p:nvSpPr>
          <p:cNvPr id="36" name="Rectangle 35"/>
          <p:cNvSpPr/>
          <p:nvPr/>
        </p:nvSpPr>
        <p:spPr>
          <a:xfrm>
            <a:off x="3471068" y="211189"/>
            <a:ext cx="3226260" cy="1574149"/>
          </a:xfrm>
          <a:prstGeom prst="rect">
            <a:avLst/>
          </a:prstGeom>
          <a:ln w="57150">
            <a:solidFill>
              <a:srgbClr val="FFF200"/>
            </a:solidFill>
          </a:ln>
        </p:spPr>
        <p:txBody>
          <a:bodyPr wrap="square">
            <a:spAutoFit/>
          </a:bodyPr>
          <a:lstStyle/>
          <a:p>
            <a:pPr algn="ctr">
              <a:lnSpc>
                <a:spcPct val="107000"/>
              </a:lnSpc>
              <a:spcAft>
                <a:spcPts val="800"/>
              </a:spcAft>
            </a:pPr>
            <a:r>
              <a:rPr lang="en-GB" dirty="0" smtClean="0">
                <a:latin typeface="Arial Narrow" panose="020B0606020202030204" pitchFamily="34" charset="0"/>
              </a:rPr>
              <a:t>This theme allows for students to prepare for their next steps academically and personally. It also covers issues around topics students are commonly exposed to.</a:t>
            </a:r>
            <a:endParaRPr lang="en-GB" dirty="0">
              <a:latin typeface="Arial Narrow" panose="020B0606020202030204" pitchFamily="34" charset="0"/>
            </a:endParaRPr>
          </a:p>
        </p:txBody>
      </p:sp>
      <p:sp>
        <p:nvSpPr>
          <p:cNvPr id="37" name="Rectangle 36"/>
          <p:cNvSpPr/>
          <p:nvPr/>
        </p:nvSpPr>
        <p:spPr>
          <a:xfrm>
            <a:off x="213824" y="1400437"/>
            <a:ext cx="2950599" cy="4777205"/>
          </a:xfrm>
          <a:prstGeom prst="rect">
            <a:avLst/>
          </a:prstGeom>
          <a:ln w="57150">
            <a:solidFill>
              <a:srgbClr val="FFF200"/>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Time Management</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Life Skills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Careers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LGBT rights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Global Rights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Instagram</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Followers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Likes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Reality</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CV’s &amp; Personal Statements</a:t>
            </a:r>
          </a:p>
          <a:p>
            <a:pPr marL="342900" indent="-342900">
              <a:lnSpc>
                <a:spcPct val="107000"/>
              </a:lnSpc>
              <a:spcAft>
                <a:spcPts val="800"/>
              </a:spcAft>
              <a:buFont typeface="Arial" panose="020B0604020202020204" pitchFamily="34" charset="0"/>
              <a:buChar char="•"/>
            </a:pPr>
            <a:endParaRPr lang="en-GB" dirty="0" smtClean="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3780725" y="2967126"/>
            <a:ext cx="3267046" cy="2369880"/>
          </a:xfrm>
          <a:prstGeom prst="rect">
            <a:avLst/>
          </a:prstGeom>
          <a:ln w="57150">
            <a:solidFill>
              <a:srgbClr val="FFF200"/>
            </a:solidFill>
          </a:ln>
        </p:spPr>
        <p:txBody>
          <a:bodyPr wrap="square">
            <a:spAutoFit/>
          </a:bodyPr>
          <a:lstStyle/>
          <a:p>
            <a:pPr lvl="0"/>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lvl="0"/>
            <a:endParaRPr lang="en-GB" sz="2000" b="1" dirty="0">
              <a:latin typeface="Arial Narrow" panose="020B0606020202030204" pitchFamily="34" charset="0"/>
              <a:cs typeface="Calibri" panose="020F0502020204030204" pitchFamily="34" charset="0"/>
            </a:endParaRPr>
          </a:p>
          <a:p>
            <a:pPr marL="285750" lvl="0" indent="-285750">
              <a:buFont typeface="Arial" panose="020B0604020202020204" pitchFamily="34" charset="0"/>
              <a:buChar char="•"/>
            </a:pPr>
            <a:r>
              <a:rPr lang="en-GB" dirty="0" smtClean="0"/>
              <a:t>Time </a:t>
            </a:r>
            <a:r>
              <a:rPr lang="en-GB" dirty="0"/>
              <a:t>Management</a:t>
            </a:r>
          </a:p>
          <a:p>
            <a:pPr marL="285750" lvl="0" indent="-285750">
              <a:buFont typeface="Arial" panose="020B0604020202020204" pitchFamily="34" charset="0"/>
              <a:buChar char="•"/>
            </a:pPr>
            <a:r>
              <a:rPr lang="en-GB" dirty="0"/>
              <a:t>LGBT Rights Across the World</a:t>
            </a:r>
          </a:p>
          <a:p>
            <a:pPr marL="285750" lvl="0" indent="-285750">
              <a:buFont typeface="Arial" panose="020B0604020202020204" pitchFamily="34" charset="0"/>
              <a:buChar char="•"/>
            </a:pPr>
            <a:r>
              <a:rPr lang="en-GB" dirty="0"/>
              <a:t>Exam Stress and Relaxation</a:t>
            </a:r>
          </a:p>
          <a:p>
            <a:pPr marL="285750" lvl="0" indent="-285750">
              <a:buFont typeface="Arial" panose="020B0604020202020204" pitchFamily="34" charset="0"/>
              <a:buChar char="•"/>
            </a:pPr>
            <a:r>
              <a:rPr lang="en-GB" dirty="0" err="1"/>
              <a:t>Insta</a:t>
            </a:r>
            <a:r>
              <a:rPr lang="en-GB" dirty="0"/>
              <a:t> Life Vs Real Life</a:t>
            </a:r>
          </a:p>
          <a:p>
            <a:pPr marL="285750" lvl="0" indent="-285750">
              <a:buFont typeface="Arial" panose="020B0604020202020204" pitchFamily="34" charset="0"/>
              <a:buChar char="•"/>
            </a:pPr>
            <a:r>
              <a:rPr lang="en-GB" dirty="0"/>
              <a:t>CV writing </a:t>
            </a:r>
          </a:p>
          <a:p>
            <a:pPr marL="285750" indent="-285750">
              <a:buFont typeface="Arial" panose="020B0604020202020204" pitchFamily="34" charset="0"/>
              <a:buChar char="•"/>
            </a:pPr>
            <a:r>
              <a:rPr lang="en-GB" dirty="0"/>
              <a:t>Writing a Personal Statement</a:t>
            </a:r>
            <a:endParaRPr lang="en-GB" sz="2000" b="1" dirty="0" smtClean="0">
              <a:latin typeface="Arial Narrow" panose="020B0606020202030204" pitchFamily="34" charset="0"/>
              <a:ea typeface="Calibri" panose="020F0502020204030204" pitchFamily="34" charset="0"/>
              <a:cs typeface="Calibri" panose="020F0502020204030204" pitchFamily="34" charset="0"/>
            </a:endParaRP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7337092" y="4670954"/>
            <a:ext cx="1806908" cy="1637031"/>
          </a:xfrm>
          <a:prstGeom prst="rect">
            <a:avLst/>
          </a:prstGeom>
        </p:spPr>
      </p:pic>
      <p:sp>
        <p:nvSpPr>
          <p:cNvPr id="11" name="Rectangle 10"/>
          <p:cNvSpPr/>
          <p:nvPr/>
        </p:nvSpPr>
        <p:spPr>
          <a:xfrm>
            <a:off x="7664074" y="3072990"/>
            <a:ext cx="115294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Y11</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0" name="Picture 11">
            <a:extLst>
              <a:ext uri="{FF2B5EF4-FFF2-40B4-BE49-F238E27FC236}">
                <a16:creationId xmlns:a16="http://schemas.microsoft.com/office/drawing/2014/main" id="{47A9681F-DA81-4B4F-8AED-E0FC1C3631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7698"/>
            <a:ext cx="3378248" cy="102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02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779579" y="188920"/>
            <a:ext cx="2726313" cy="2068259"/>
          </a:xfrm>
          <a:prstGeom prst="rect">
            <a:avLst/>
          </a:prstGeom>
          <a:ln w="57150">
            <a:solidFill>
              <a:srgbClr val="FDC0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delivers students with the required understanding of how to stay safe online as well as into their pathways of adulthood</a:t>
            </a:r>
            <a:endParaRPr lang="en-GB" sz="2000" dirty="0">
              <a:latin typeface="Arial Narrow" panose="020B0606020202030204" pitchFamily="34" charset="0"/>
            </a:endParaRPr>
          </a:p>
        </p:txBody>
      </p:sp>
      <p:sp>
        <p:nvSpPr>
          <p:cNvPr id="37" name="Rectangle 36"/>
          <p:cNvSpPr/>
          <p:nvPr/>
        </p:nvSpPr>
        <p:spPr>
          <a:xfrm>
            <a:off x="220569" y="1194286"/>
            <a:ext cx="2843808" cy="4740785"/>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Virtual Reality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Live Streaming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Augmented Reality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Addiction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Drugs – NPS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Cosmetic Surgery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Body Confidence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Online reputation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Personal Branding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Digital Footprints</a:t>
            </a:r>
            <a:endParaRPr lang="en-GB" sz="2000" dirty="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3486551" y="3291791"/>
            <a:ext cx="3312368" cy="3017236"/>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Virtual Reality, Live Streaming</a:t>
            </a:r>
          </a:p>
          <a:p>
            <a:pPr marL="285750" lvl="0" indent="-285750">
              <a:buFont typeface="Arial" panose="020B0604020202020204" pitchFamily="34" charset="0"/>
              <a:buChar char="•"/>
            </a:pPr>
            <a:r>
              <a:rPr lang="en-GB" dirty="0"/>
              <a:t>Drugs NPS</a:t>
            </a:r>
          </a:p>
          <a:p>
            <a:pPr marL="285750" lvl="0" indent="-285750">
              <a:buFont typeface="Arial" panose="020B0604020202020204" pitchFamily="34" charset="0"/>
              <a:buChar char="•"/>
            </a:pPr>
            <a:r>
              <a:rPr lang="en-GB" dirty="0"/>
              <a:t>Festivals and Drugs &amp; Nitrous Oxide</a:t>
            </a:r>
          </a:p>
          <a:p>
            <a:pPr marL="285750" lvl="0" indent="-285750">
              <a:buFont typeface="Arial" panose="020B0604020202020204" pitchFamily="34" charset="0"/>
              <a:buChar char="•"/>
            </a:pPr>
            <a:r>
              <a:rPr lang="en-GB" dirty="0"/>
              <a:t>War on Drugs</a:t>
            </a:r>
          </a:p>
          <a:p>
            <a:pPr marL="285750" lvl="0" indent="-285750">
              <a:buFont typeface="Arial" panose="020B0604020202020204" pitchFamily="34" charset="0"/>
              <a:buChar char="•"/>
            </a:pPr>
            <a:r>
              <a:rPr lang="en-GB" dirty="0"/>
              <a:t>Cosmetic Surgery</a:t>
            </a:r>
          </a:p>
          <a:p>
            <a:pPr marL="285750" lvl="0" indent="-285750">
              <a:buFont typeface="Arial" panose="020B0604020202020204" pitchFamily="34" charset="0"/>
              <a:buChar char="•"/>
            </a:pPr>
            <a:r>
              <a:rPr lang="en-GB" dirty="0"/>
              <a:t>Drugs Substance Addiction</a:t>
            </a:r>
          </a:p>
          <a:p>
            <a:pPr marL="285750" indent="-285750">
              <a:buFont typeface="Arial" panose="020B0604020202020204" pitchFamily="34" charset="0"/>
              <a:buChar char="•"/>
            </a:pPr>
            <a:r>
              <a:rPr lang="en-GB" dirty="0"/>
              <a:t>Online Reputation and Digital Footprints</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0" name="Picture 9">
            <a:extLst>
              <a:ext uri="{FF2B5EF4-FFF2-40B4-BE49-F238E27FC236}">
                <a16:creationId xmlns:a16="http://schemas.microsoft.com/office/drawing/2014/main" id="{DE941839-9E7F-5646-A950-EF590BF6ED45}"/>
              </a:ext>
            </a:extLst>
          </p:cNvPr>
          <p:cNvPicPr>
            <a:picLocks noChangeAspect="1"/>
          </p:cNvPicPr>
          <p:nvPr/>
        </p:nvPicPr>
        <p:blipFill>
          <a:blip r:embed="rId5"/>
          <a:stretch>
            <a:fillRect/>
          </a:stretch>
        </p:blipFill>
        <p:spPr>
          <a:xfrm>
            <a:off x="6641446" y="33208"/>
            <a:ext cx="2505356" cy="2709005"/>
          </a:xfrm>
          <a:prstGeom prst="rect">
            <a:avLst/>
          </a:prstGeom>
        </p:spPr>
      </p:pic>
      <p:sp>
        <p:nvSpPr>
          <p:cNvPr id="13" name="Rectangle 12"/>
          <p:cNvSpPr/>
          <p:nvPr/>
        </p:nvSpPr>
        <p:spPr>
          <a:xfrm>
            <a:off x="7664074" y="3072990"/>
            <a:ext cx="115294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Y11</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1" name="Picture 14">
            <a:extLst>
              <a:ext uri="{FF2B5EF4-FFF2-40B4-BE49-F238E27FC236}">
                <a16:creationId xmlns:a16="http://schemas.microsoft.com/office/drawing/2014/main" id="{5AE78038-6072-7646-93F0-0A9F064F09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2" y="0"/>
            <a:ext cx="2850419" cy="86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47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693304" y="4845165"/>
            <a:ext cx="1377003" cy="1247544"/>
          </a:xfrm>
          <a:prstGeom prst="rect">
            <a:avLst/>
          </a:prstGeom>
        </p:spPr>
      </p:pic>
      <p:pic>
        <p:nvPicPr>
          <p:cNvPr id="10" name="Picture 9">
            <a:extLst>
              <a:ext uri="{FF2B5EF4-FFF2-40B4-BE49-F238E27FC236}">
                <a16:creationId xmlns:a16="http://schemas.microsoft.com/office/drawing/2014/main" id="{E4224E0B-4375-9843-967D-3E39205279D9}"/>
              </a:ext>
            </a:extLst>
          </p:cNvPr>
          <p:cNvPicPr>
            <a:picLocks noChangeAspect="1"/>
          </p:cNvPicPr>
          <p:nvPr/>
        </p:nvPicPr>
        <p:blipFill>
          <a:blip r:embed="rId5"/>
          <a:stretch>
            <a:fillRect/>
          </a:stretch>
        </p:blipFill>
        <p:spPr>
          <a:xfrm>
            <a:off x="6932680" y="570"/>
            <a:ext cx="2211320" cy="2639447"/>
          </a:xfrm>
          <a:prstGeom prst="rect">
            <a:avLst/>
          </a:prstGeom>
        </p:spPr>
      </p:pic>
      <p:sp>
        <p:nvSpPr>
          <p:cNvPr id="11" name="Rectangle 10"/>
          <p:cNvSpPr/>
          <p:nvPr/>
        </p:nvSpPr>
        <p:spPr>
          <a:xfrm>
            <a:off x="7664074" y="3072990"/>
            <a:ext cx="115294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Y11</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2" name="Picture 7">
            <a:extLst>
              <a:ext uri="{FF2B5EF4-FFF2-40B4-BE49-F238E27FC236}">
                <a16:creationId xmlns:a16="http://schemas.microsoft.com/office/drawing/2014/main" id="{5C86CCED-56A0-4548-9D2C-950CC3C14C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 y="569"/>
            <a:ext cx="3574608" cy="108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139952" y="211189"/>
            <a:ext cx="2557376" cy="1574149"/>
          </a:xfrm>
          <a:prstGeom prst="rect">
            <a:avLst/>
          </a:prstGeom>
          <a:ln w="57150">
            <a:solidFill>
              <a:srgbClr val="E6CDFF"/>
            </a:solidFill>
          </a:ln>
        </p:spPr>
        <p:txBody>
          <a:bodyPr wrap="square">
            <a:spAutoFit/>
          </a:bodyPr>
          <a:lstStyle/>
          <a:p>
            <a:pPr algn="ctr">
              <a:lnSpc>
                <a:spcPct val="107000"/>
              </a:lnSpc>
              <a:spcAft>
                <a:spcPts val="800"/>
              </a:spcAft>
            </a:pPr>
            <a:r>
              <a:rPr lang="en-GB" dirty="0" smtClean="0">
                <a:latin typeface="Arial Narrow" panose="020B0606020202030204" pitchFamily="34" charset="0"/>
              </a:rPr>
              <a:t>This theme enables students to explore key issues that are current for this age group and into adulthood.</a:t>
            </a:r>
            <a:endParaRPr lang="en-GB" dirty="0">
              <a:latin typeface="Arial Narrow" panose="020B0606020202030204" pitchFamily="34" charset="0"/>
            </a:endParaRPr>
          </a:p>
        </p:txBody>
      </p:sp>
      <p:sp>
        <p:nvSpPr>
          <p:cNvPr id="15" name="Rectangle 14"/>
          <p:cNvSpPr/>
          <p:nvPr/>
        </p:nvSpPr>
        <p:spPr>
          <a:xfrm>
            <a:off x="159859" y="1617500"/>
            <a:ext cx="3532493" cy="4355680"/>
          </a:xfrm>
          <a:prstGeom prst="rect">
            <a:avLst/>
          </a:prstGeom>
          <a:ln w="57150">
            <a:solidFill>
              <a:srgbClr val="E6CDFF"/>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Organ donation and Blood Donation</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Teenage pregnancy</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Pregnancy options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Abortion</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Laws, Ethics and Morals</a:t>
            </a: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Testicular &amp; Prostate </a:t>
            </a:r>
            <a:r>
              <a:rPr lang="en-GB" dirty="0" err="1" smtClean="0">
                <a:latin typeface="Arial Narrow" panose="020B0606020202030204" pitchFamily="34" charset="0"/>
                <a:ea typeface="Calibri" panose="020F0502020204030204" pitchFamily="34" charset="0"/>
                <a:cs typeface="Calibri" panose="020F0502020204030204" pitchFamily="34" charset="0"/>
              </a:rPr>
              <a:t>Cacner</a:t>
            </a:r>
            <a:endParaRPr lang="en-GB" dirty="0" smtClean="0">
              <a:latin typeface="Arial Narrow" panose="020B0606020202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Cervical, Breast &amp; Ovarian Cancer</a:t>
            </a:r>
          </a:p>
          <a:p>
            <a:pPr marL="342900" indent="-342900">
              <a:lnSpc>
                <a:spcPct val="107000"/>
              </a:lnSpc>
              <a:spcAft>
                <a:spcPts val="800"/>
              </a:spcAft>
              <a:buFont typeface="Arial" panose="020B0604020202020204" pitchFamily="34" charset="0"/>
              <a:buChar char="•"/>
            </a:pPr>
            <a:r>
              <a:rPr lang="en-GB" dirty="0" err="1" smtClean="0">
                <a:latin typeface="Arial Narrow" panose="020B0606020202030204" pitchFamily="34" charset="0"/>
                <a:ea typeface="Calibri" panose="020F0502020204030204" pitchFamily="34" charset="0"/>
                <a:cs typeface="Calibri" panose="020F0502020204030204" pitchFamily="34" charset="0"/>
              </a:rPr>
              <a:t>Smeer</a:t>
            </a:r>
            <a:r>
              <a:rPr lang="en-GB" dirty="0" smtClean="0">
                <a:latin typeface="Arial Narrow" panose="020B0606020202030204" pitchFamily="34" charset="0"/>
                <a:ea typeface="Calibri" panose="020F0502020204030204" pitchFamily="34" charset="0"/>
                <a:cs typeface="Calibri" panose="020F0502020204030204" pitchFamily="34" charset="0"/>
              </a:rPr>
              <a:t> tests</a:t>
            </a:r>
          </a:p>
          <a:p>
            <a:pPr marL="342900" indent="-342900">
              <a:lnSpc>
                <a:spcPct val="107000"/>
              </a:lnSpc>
              <a:spcAft>
                <a:spcPts val="800"/>
              </a:spcAft>
              <a:buFont typeface="Arial" panose="020B0604020202020204" pitchFamily="34" charset="0"/>
              <a:buChar char="•"/>
            </a:pPr>
            <a:r>
              <a:rPr lang="en-GB" dirty="0" err="1" smtClean="0">
                <a:latin typeface="Arial Narrow" panose="020B0606020202030204" pitchFamily="34" charset="0"/>
                <a:ea typeface="Calibri" panose="020F0502020204030204" pitchFamily="34" charset="0"/>
                <a:cs typeface="Calibri" panose="020F0502020204030204" pitchFamily="34" charset="0"/>
              </a:rPr>
              <a:t>Parenthod</a:t>
            </a:r>
            <a:endParaRPr lang="en-GB" dirty="0" smtClean="0">
              <a:latin typeface="Arial Narrow" panose="020B0606020202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dirty="0" smtClean="0">
                <a:latin typeface="Arial Narrow" panose="020B0606020202030204" pitchFamily="34" charset="0"/>
                <a:ea typeface="Calibri" panose="020F0502020204030204" pitchFamily="34" charset="0"/>
                <a:cs typeface="Calibri" panose="020F0502020204030204" pitchFamily="34" charset="0"/>
              </a:rPr>
              <a:t>Relationships</a:t>
            </a:r>
          </a:p>
        </p:txBody>
      </p:sp>
      <p:sp>
        <p:nvSpPr>
          <p:cNvPr id="16" name="Rectangle 15"/>
          <p:cNvSpPr/>
          <p:nvPr/>
        </p:nvSpPr>
        <p:spPr>
          <a:xfrm>
            <a:off x="3881199" y="2678028"/>
            <a:ext cx="3267046" cy="3571234"/>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t>Organ Donation &amp; Blood Donation</a:t>
            </a:r>
          </a:p>
          <a:p>
            <a:pPr marL="285750" lvl="0" indent="-285750">
              <a:buFont typeface="Arial" panose="020B0604020202020204" pitchFamily="34" charset="0"/>
              <a:buChar char="•"/>
            </a:pPr>
            <a:r>
              <a:rPr lang="en-GB" dirty="0"/>
              <a:t>Teenage Pregnancy Choice</a:t>
            </a:r>
          </a:p>
          <a:p>
            <a:pPr marL="285750" lvl="0" indent="-285750">
              <a:buFont typeface="Arial" panose="020B0604020202020204" pitchFamily="34" charset="0"/>
              <a:buChar char="•"/>
            </a:pPr>
            <a:r>
              <a:rPr lang="en-GB" dirty="0"/>
              <a:t>Abortion Laws, Morals and Ethics</a:t>
            </a:r>
          </a:p>
          <a:p>
            <a:pPr marL="285750" lvl="0" indent="-285750">
              <a:buFont typeface="Arial" panose="020B0604020202020204" pitchFamily="34" charset="0"/>
              <a:buChar char="•"/>
            </a:pPr>
            <a:r>
              <a:rPr lang="en-GB" dirty="0" err="1"/>
              <a:t>Tecticular</a:t>
            </a:r>
            <a:r>
              <a:rPr lang="en-GB" dirty="0"/>
              <a:t> and Prostate Cancer</a:t>
            </a:r>
          </a:p>
          <a:p>
            <a:pPr marL="285750" lvl="0" indent="-285750">
              <a:buFont typeface="Arial" panose="020B0604020202020204" pitchFamily="34" charset="0"/>
              <a:buChar char="•"/>
            </a:pPr>
            <a:r>
              <a:rPr lang="en-GB" dirty="0"/>
              <a:t>Cervical, Breast and Ovarian Cancer</a:t>
            </a:r>
          </a:p>
          <a:p>
            <a:pPr marL="285750" lvl="0" indent="-285750">
              <a:buFont typeface="Arial" panose="020B0604020202020204" pitchFamily="34" charset="0"/>
              <a:buChar char="•"/>
            </a:pPr>
            <a:r>
              <a:rPr lang="en-GB" dirty="0"/>
              <a:t>Parenthood</a:t>
            </a:r>
          </a:p>
          <a:p>
            <a:pPr marL="285750" indent="-285750">
              <a:buFont typeface="Arial" panose="020B0604020202020204" pitchFamily="34" charset="0"/>
              <a:buChar char="•"/>
            </a:pPr>
            <a:r>
              <a:rPr lang="en-GB" dirty="0"/>
              <a:t>Love and Abuse</a:t>
            </a:r>
            <a:endParaRPr lang="en-GB" sz="2000" dirty="0">
              <a:latin typeface="Arial Narrow" panose="020B0606020202030204" pitchFamily="34" charset="0"/>
            </a:endParaRPr>
          </a:p>
        </p:txBody>
      </p:sp>
    </p:spTree>
    <p:extLst>
      <p:ext uri="{BB962C8B-B14F-4D97-AF65-F5344CB8AC3E}">
        <p14:creationId xmlns:p14="http://schemas.microsoft.com/office/powerpoint/2010/main" val="3532206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0378" y="3401669"/>
            <a:ext cx="3201492" cy="2430281"/>
          </a:xfrm>
          <a:prstGeom prst="rect">
            <a:avLst/>
          </a:prstGeom>
          <a:ln w="57150">
            <a:solidFill>
              <a:srgbClr val="FCB0A3"/>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You will </a:t>
            </a:r>
            <a:r>
              <a:rPr lang="en-GB" b="1" dirty="0">
                <a:latin typeface="Arial Narrow" panose="020B0606020202030204" pitchFamily="34" charset="0"/>
                <a:ea typeface="Calibri" panose="020F0502020204030204" pitchFamily="34" charset="0"/>
                <a:cs typeface="Calibri" panose="020F0502020204030204" pitchFamily="34" charset="0"/>
              </a:rPr>
              <a:t>study:</a:t>
            </a:r>
            <a:endParaRPr lang="en-GB" sz="2400" b="1" dirty="0">
              <a:latin typeface="Arial Narrow" panose="020B0606020202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t>Peer on Peer Bulling</a:t>
            </a:r>
          </a:p>
          <a:p>
            <a:pPr marL="285750" lvl="0" indent="-285750">
              <a:buFont typeface="Arial" panose="020B0604020202020204" pitchFamily="34" charset="0"/>
              <a:buChar char="•"/>
            </a:pPr>
            <a:r>
              <a:rPr lang="en-GB" dirty="0"/>
              <a:t>Fertility and what impacts it</a:t>
            </a:r>
          </a:p>
          <a:p>
            <a:pPr marL="285750" lvl="0" indent="-285750">
              <a:buFont typeface="Arial" panose="020B0604020202020204" pitchFamily="34" charset="0"/>
              <a:buChar char="•"/>
            </a:pPr>
            <a:r>
              <a:rPr lang="en-GB" dirty="0"/>
              <a:t>Alcohol and Bad Choices</a:t>
            </a:r>
          </a:p>
          <a:p>
            <a:pPr marL="285750" lvl="0" indent="-285750">
              <a:buFont typeface="Arial" panose="020B0604020202020204" pitchFamily="34" charset="0"/>
              <a:buChar char="•"/>
            </a:pPr>
            <a:r>
              <a:rPr lang="en-GB" dirty="0"/>
              <a:t>Importance of Sexual Health</a:t>
            </a:r>
          </a:p>
          <a:p>
            <a:pPr marL="285750" lvl="0" indent="-285750">
              <a:buFont typeface="Arial" panose="020B0604020202020204" pitchFamily="34" charset="0"/>
              <a:buChar char="•"/>
            </a:pPr>
            <a:r>
              <a:rPr lang="en-GB" dirty="0"/>
              <a:t>Revisiting Contraception</a:t>
            </a:r>
          </a:p>
          <a:p>
            <a:pPr marL="285750" lvl="0" indent="-285750">
              <a:buFont typeface="Arial" panose="020B0604020202020204" pitchFamily="34" charset="0"/>
              <a:buChar char="•"/>
            </a:pPr>
            <a:r>
              <a:rPr lang="en-GB" dirty="0"/>
              <a:t>Revisiting STI’s</a:t>
            </a:r>
          </a:p>
          <a:p>
            <a:pPr marL="285750" lvl="0" indent="-285750">
              <a:buFont typeface="Arial" panose="020B0604020202020204" pitchFamily="34" charset="0"/>
              <a:buChar char="•"/>
            </a:pPr>
            <a:r>
              <a:rPr lang="en-GB" dirty="0"/>
              <a:t>Respect and Relationships</a:t>
            </a:r>
          </a:p>
        </p:txBody>
      </p:sp>
      <p:pic>
        <p:nvPicPr>
          <p:cNvPr id="5" name="Picture 4"/>
          <p:cNvPicPr>
            <a:picLocks noChangeAspect="1"/>
          </p:cNvPicPr>
          <p:nvPr/>
        </p:nvPicPr>
        <p:blipFill>
          <a:blip r:embed="rId3"/>
          <a:stretch>
            <a:fillRect/>
          </a:stretch>
        </p:blipFill>
        <p:spPr>
          <a:xfrm>
            <a:off x="0" y="6525344"/>
            <a:ext cx="9144000" cy="3419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6719849" y="4179830"/>
            <a:ext cx="2424151" cy="2196244"/>
          </a:xfrm>
          <a:prstGeom prst="rect">
            <a:avLst/>
          </a:prstGeom>
        </p:spPr>
      </p:pic>
      <p:pic>
        <p:nvPicPr>
          <p:cNvPr id="7" name="Picture 6">
            <a:extLst>
              <a:ext uri="{FF2B5EF4-FFF2-40B4-BE49-F238E27FC236}">
                <a16:creationId xmlns:a16="http://schemas.microsoft.com/office/drawing/2014/main" id="{2B0FED0C-222E-EA40-9EFF-05215F691347}"/>
              </a:ext>
            </a:extLst>
          </p:cNvPr>
          <p:cNvPicPr>
            <a:picLocks noChangeAspect="1"/>
          </p:cNvPicPr>
          <p:nvPr/>
        </p:nvPicPr>
        <p:blipFill>
          <a:blip r:embed="rId5"/>
          <a:stretch>
            <a:fillRect/>
          </a:stretch>
        </p:blipFill>
        <p:spPr>
          <a:xfrm>
            <a:off x="6808777" y="44624"/>
            <a:ext cx="2335224" cy="2520280"/>
          </a:xfrm>
          <a:prstGeom prst="rect">
            <a:avLst/>
          </a:prstGeom>
        </p:spPr>
      </p:pic>
      <p:sp>
        <p:nvSpPr>
          <p:cNvPr id="8" name="Rectangle 7"/>
          <p:cNvSpPr/>
          <p:nvPr/>
        </p:nvSpPr>
        <p:spPr>
          <a:xfrm>
            <a:off x="7664074" y="3072990"/>
            <a:ext cx="115294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Y11</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angle 8"/>
          <p:cNvSpPr/>
          <p:nvPr/>
        </p:nvSpPr>
        <p:spPr>
          <a:xfrm>
            <a:off x="4040949" y="496645"/>
            <a:ext cx="2420870" cy="2068259"/>
          </a:xfrm>
          <a:prstGeom prst="rect">
            <a:avLst/>
          </a:prstGeom>
          <a:ln w="57150">
            <a:solidFill>
              <a:srgbClr val="FCB0A3"/>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allows students to gain an insight into key issues within relationships and sex education in the 21</a:t>
            </a:r>
            <a:r>
              <a:rPr lang="en-GB" sz="2000" baseline="30000" dirty="0" smtClean="0">
                <a:latin typeface="Arial Narrow" panose="020B0606020202030204" pitchFamily="34" charset="0"/>
              </a:rPr>
              <a:t>st</a:t>
            </a:r>
            <a:r>
              <a:rPr lang="en-GB" sz="2000" dirty="0" smtClean="0">
                <a:latin typeface="Arial Narrow" panose="020B0606020202030204" pitchFamily="34" charset="0"/>
              </a:rPr>
              <a:t> Century.</a:t>
            </a:r>
            <a:endParaRPr lang="en-GB" sz="2000" dirty="0">
              <a:latin typeface="Arial Narrow" panose="020B0606020202030204" pitchFamily="34" charset="0"/>
            </a:endParaRPr>
          </a:p>
        </p:txBody>
      </p:sp>
      <p:sp>
        <p:nvSpPr>
          <p:cNvPr id="10" name="Rectangle 9"/>
          <p:cNvSpPr/>
          <p:nvPr/>
        </p:nvSpPr>
        <p:spPr>
          <a:xfrm>
            <a:off x="236219" y="1869775"/>
            <a:ext cx="2843808" cy="4308872"/>
          </a:xfrm>
          <a:prstGeom prst="rect">
            <a:avLst/>
          </a:prstGeom>
          <a:ln w="57150">
            <a:solidFill>
              <a:srgbClr val="FCB0A3"/>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Bullying</a:t>
            </a:r>
            <a:r>
              <a:rPr lang="en-GB" sz="2000" dirty="0">
                <a:latin typeface="Arial Narrow" panose="020B0606020202030204" pitchFamily="34" charset="0"/>
                <a:ea typeface="Calibri" panose="020F0502020204030204" pitchFamily="34" charset="0"/>
                <a:cs typeface="Calibri" panose="020F0502020204030204" pitchFamily="34" charset="0"/>
              </a:rPr>
              <a:t> </a:t>
            </a:r>
            <a:r>
              <a:rPr lang="en-GB" sz="2000" dirty="0" smtClean="0">
                <a:latin typeface="Arial Narrow" panose="020B0606020202030204" pitchFamily="34" charset="0"/>
                <a:ea typeface="Calibri" panose="020F0502020204030204" pitchFamily="34" charset="0"/>
                <a:cs typeface="Calibri" panose="020F0502020204030204" pitchFamily="34" charset="0"/>
              </a:rPr>
              <a:t>and its impact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Fertility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IVF</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Alcohol – the impact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Contraception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STI’s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Treatments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Respect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Relationships</a:t>
            </a:r>
          </a:p>
        </p:txBody>
      </p:sp>
      <p:pic>
        <p:nvPicPr>
          <p:cNvPr id="11" name="Picture 4">
            <a:extLst>
              <a:ext uri="{FF2B5EF4-FFF2-40B4-BE49-F238E27FC236}">
                <a16:creationId xmlns:a16="http://schemas.microsoft.com/office/drawing/2014/main" id="{5D03C5EF-6EBA-5E4D-9A9A-BC715BAF49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8" y="0"/>
            <a:ext cx="338024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541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elon, sweet melon&#10;&#10;Description automatically generated">
            <a:extLst>
              <a:ext uri="{FF2B5EF4-FFF2-40B4-BE49-F238E27FC236}">
                <a16:creationId xmlns:a16="http://schemas.microsoft.com/office/drawing/2014/main" id="{D1AE2FFD-87D8-4791-BDF6-D98831C7F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15" y="185498"/>
            <a:ext cx="7116876" cy="6408733"/>
          </a:xfrm>
          <a:prstGeom prst="rect">
            <a:avLst/>
          </a:prstGeom>
        </p:spPr>
      </p:pic>
      <p:sp>
        <p:nvSpPr>
          <p:cNvPr id="8" name="TextBox 7">
            <a:extLst>
              <a:ext uri="{FF2B5EF4-FFF2-40B4-BE49-F238E27FC236}">
                <a16:creationId xmlns:a16="http://schemas.microsoft.com/office/drawing/2014/main" id="{FBCF9863-BEE9-431F-A406-27E86DBA6710}"/>
              </a:ext>
            </a:extLst>
          </p:cNvPr>
          <p:cNvSpPr txBox="1"/>
          <p:nvPr/>
        </p:nvSpPr>
        <p:spPr>
          <a:xfrm>
            <a:off x="3535433" y="2792665"/>
            <a:ext cx="2073134" cy="1114921"/>
          </a:xfrm>
          <a:prstGeom prst="rect">
            <a:avLst/>
          </a:prstGeom>
          <a:noFill/>
        </p:spPr>
        <p:txBody>
          <a:bodyPr wrap="square" rtlCol="0">
            <a:spAutoFit/>
          </a:bodyPr>
          <a:lstStyle/>
          <a:p>
            <a:pPr algn="ctr"/>
            <a:r>
              <a:rPr lang="en-GB" sz="2215" dirty="0" smtClean="0">
                <a:latin typeface="Arial Narrow" panose="020B0606020202030204" pitchFamily="34" charset="0"/>
              </a:rPr>
              <a:t>PSHE</a:t>
            </a:r>
          </a:p>
          <a:p>
            <a:pPr algn="ctr"/>
            <a:endParaRPr lang="en-GB" sz="2215" dirty="0">
              <a:latin typeface="Arial Narrow" panose="020B0606020202030204" pitchFamily="34" charset="0"/>
            </a:endParaRPr>
          </a:p>
          <a:p>
            <a:pPr algn="ctr"/>
            <a:r>
              <a:rPr lang="en-GB" sz="2215" dirty="0" smtClean="0">
                <a:latin typeface="Arial Narrow" panose="020B0606020202030204" pitchFamily="34" charset="0"/>
              </a:rPr>
              <a:t>Core Themes</a:t>
            </a:r>
            <a:endParaRPr lang="en-GB" sz="2215"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4857" y="263770"/>
            <a:ext cx="1050365" cy="1485758"/>
          </a:xfrm>
          <a:prstGeom prst="rect">
            <a:avLst/>
          </a:prstGeom>
        </p:spPr>
      </p:pic>
    </p:spTree>
    <p:extLst>
      <p:ext uri="{BB962C8B-B14F-4D97-AF65-F5344CB8AC3E}">
        <p14:creationId xmlns:p14="http://schemas.microsoft.com/office/powerpoint/2010/main" val="221834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1836AC-D357-144D-B9EA-F055BF8591C0}"/>
              </a:ext>
            </a:extLst>
          </p:cNvPr>
          <p:cNvSpPr/>
          <p:nvPr/>
        </p:nvSpPr>
        <p:spPr>
          <a:xfrm>
            <a:off x="0" y="0"/>
            <a:ext cx="9144000" cy="6858000"/>
          </a:xfrm>
          <a:prstGeom prst="rect">
            <a:avLst/>
          </a:prstGeom>
          <a:solidFill>
            <a:srgbClr val="BAE3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8" name="Picture 7">
            <a:extLst>
              <a:ext uri="{FF2B5EF4-FFF2-40B4-BE49-F238E27FC236}">
                <a16:creationId xmlns:a16="http://schemas.microsoft.com/office/drawing/2014/main" id="{ACA454E7-B5A1-7748-B987-162207592E9A}"/>
              </a:ext>
            </a:extLst>
          </p:cNvPr>
          <p:cNvPicPr>
            <a:picLocks noChangeAspect="1"/>
          </p:cNvPicPr>
          <p:nvPr/>
        </p:nvPicPr>
        <p:blipFill>
          <a:blip r:embed="rId3"/>
          <a:stretch>
            <a:fillRect/>
          </a:stretch>
        </p:blipFill>
        <p:spPr>
          <a:xfrm>
            <a:off x="51190" y="46734"/>
            <a:ext cx="2973314" cy="3220622"/>
          </a:xfrm>
          <a:prstGeom prst="rect">
            <a:avLst/>
          </a:prstGeom>
        </p:spPr>
      </p:pic>
      <p:pic>
        <p:nvPicPr>
          <p:cNvPr id="9" name="Picture 8">
            <a:extLst>
              <a:ext uri="{FF2B5EF4-FFF2-40B4-BE49-F238E27FC236}">
                <a16:creationId xmlns:a16="http://schemas.microsoft.com/office/drawing/2014/main" id="{2B0FED0C-222E-EA40-9EFF-05215F691347}"/>
              </a:ext>
            </a:extLst>
          </p:cNvPr>
          <p:cNvPicPr>
            <a:picLocks noChangeAspect="1"/>
          </p:cNvPicPr>
          <p:nvPr/>
        </p:nvPicPr>
        <p:blipFill>
          <a:blip r:embed="rId4"/>
          <a:stretch>
            <a:fillRect/>
          </a:stretch>
        </p:blipFill>
        <p:spPr>
          <a:xfrm>
            <a:off x="3080914" y="44624"/>
            <a:ext cx="2984143" cy="3220622"/>
          </a:xfrm>
          <a:prstGeom prst="rect">
            <a:avLst/>
          </a:prstGeom>
        </p:spPr>
      </p:pic>
      <p:pic>
        <p:nvPicPr>
          <p:cNvPr id="10" name="Picture 9">
            <a:extLst>
              <a:ext uri="{FF2B5EF4-FFF2-40B4-BE49-F238E27FC236}">
                <a16:creationId xmlns:a16="http://schemas.microsoft.com/office/drawing/2014/main" id="{6E700E47-A7A6-9D41-9726-B22480B3E4F8}"/>
              </a:ext>
            </a:extLst>
          </p:cNvPr>
          <p:cNvPicPr>
            <a:picLocks noChangeAspect="1"/>
          </p:cNvPicPr>
          <p:nvPr/>
        </p:nvPicPr>
        <p:blipFill>
          <a:blip r:embed="rId5"/>
          <a:stretch>
            <a:fillRect/>
          </a:stretch>
        </p:blipFill>
        <p:spPr>
          <a:xfrm>
            <a:off x="6114071" y="46734"/>
            <a:ext cx="2978934" cy="3220622"/>
          </a:xfrm>
          <a:prstGeom prst="rect">
            <a:avLst/>
          </a:prstGeom>
        </p:spPr>
      </p:pic>
      <p:pic>
        <p:nvPicPr>
          <p:cNvPr id="11" name="Picture 10">
            <a:extLst>
              <a:ext uri="{FF2B5EF4-FFF2-40B4-BE49-F238E27FC236}">
                <a16:creationId xmlns:a16="http://schemas.microsoft.com/office/drawing/2014/main" id="{DE941839-9E7F-5646-A950-EF590BF6ED45}"/>
              </a:ext>
            </a:extLst>
          </p:cNvPr>
          <p:cNvPicPr>
            <a:picLocks noChangeAspect="1"/>
          </p:cNvPicPr>
          <p:nvPr/>
        </p:nvPicPr>
        <p:blipFill>
          <a:blip r:embed="rId6"/>
          <a:stretch>
            <a:fillRect/>
          </a:stretch>
        </p:blipFill>
        <p:spPr>
          <a:xfrm>
            <a:off x="61177" y="3609174"/>
            <a:ext cx="2963327" cy="3204202"/>
          </a:xfrm>
          <a:prstGeom prst="rect">
            <a:avLst/>
          </a:prstGeom>
        </p:spPr>
      </p:pic>
      <p:pic>
        <p:nvPicPr>
          <p:cNvPr id="12" name="Picture 11">
            <a:extLst>
              <a:ext uri="{FF2B5EF4-FFF2-40B4-BE49-F238E27FC236}">
                <a16:creationId xmlns:a16="http://schemas.microsoft.com/office/drawing/2014/main" id="{E4224E0B-4375-9843-967D-3E39205279D9}"/>
              </a:ext>
            </a:extLst>
          </p:cNvPr>
          <p:cNvPicPr>
            <a:picLocks noChangeAspect="1"/>
          </p:cNvPicPr>
          <p:nvPr/>
        </p:nvPicPr>
        <p:blipFill>
          <a:blip r:embed="rId7"/>
          <a:stretch>
            <a:fillRect/>
          </a:stretch>
        </p:blipFill>
        <p:spPr>
          <a:xfrm>
            <a:off x="3090901" y="3576846"/>
            <a:ext cx="2974156" cy="3215001"/>
          </a:xfrm>
          <a:prstGeom prst="rect">
            <a:avLst/>
          </a:prstGeom>
        </p:spPr>
      </p:pic>
      <p:pic>
        <p:nvPicPr>
          <p:cNvPr id="13" name="Picture 12">
            <a:extLst>
              <a:ext uri="{FF2B5EF4-FFF2-40B4-BE49-F238E27FC236}">
                <a16:creationId xmlns:a16="http://schemas.microsoft.com/office/drawing/2014/main" id="{F2986784-76A3-944B-8695-17A9C562556D}"/>
              </a:ext>
            </a:extLst>
          </p:cNvPr>
          <p:cNvPicPr>
            <a:picLocks noChangeAspect="1"/>
          </p:cNvPicPr>
          <p:nvPr/>
        </p:nvPicPr>
        <p:blipFill>
          <a:blip r:embed="rId8"/>
          <a:stretch>
            <a:fillRect/>
          </a:stretch>
        </p:blipFill>
        <p:spPr>
          <a:xfrm>
            <a:off x="6129570" y="3593459"/>
            <a:ext cx="2978934" cy="3202913"/>
          </a:xfrm>
          <a:prstGeom prst="rect">
            <a:avLst/>
          </a:prstGeom>
        </p:spPr>
      </p:pic>
      <p:pic>
        <p:nvPicPr>
          <p:cNvPr id="7" name="Picture 2">
            <a:extLst>
              <a:ext uri="{FF2B5EF4-FFF2-40B4-BE49-F238E27FC236}">
                <a16:creationId xmlns:a16="http://schemas.microsoft.com/office/drawing/2014/main" id="{D6260264-2FBD-7945-ACB3-34AF589644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9792" y="2887552"/>
            <a:ext cx="3913872" cy="112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76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9E1A65F2-A58C-EA4B-BD7A-AD03A6FF05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0072" y="221081"/>
            <a:ext cx="2520000" cy="7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a:extLst>
              <a:ext uri="{FF2B5EF4-FFF2-40B4-BE49-F238E27FC236}">
                <a16:creationId xmlns:a16="http://schemas.microsoft.com/office/drawing/2014/main" id="{F7C51D03-BFF3-2B44-AD09-12E5C8310D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968" y="1660688"/>
            <a:ext cx="2520000" cy="76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6">
            <a:extLst>
              <a:ext uri="{FF2B5EF4-FFF2-40B4-BE49-F238E27FC236}">
                <a16:creationId xmlns:a16="http://schemas.microsoft.com/office/drawing/2014/main" id="{E3D528A4-2B71-A94D-9BE6-409DAD099FC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947" y="2687639"/>
            <a:ext cx="2520000" cy="76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a:extLst>
              <a:ext uri="{FF2B5EF4-FFF2-40B4-BE49-F238E27FC236}">
                <a16:creationId xmlns:a16="http://schemas.microsoft.com/office/drawing/2014/main" id="{B7678CCA-F652-1242-9762-A97FC5CDDEA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0975" y="3808840"/>
            <a:ext cx="2520000" cy="76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a:extLst>
              <a:ext uri="{FF2B5EF4-FFF2-40B4-BE49-F238E27FC236}">
                <a16:creationId xmlns:a16="http://schemas.microsoft.com/office/drawing/2014/main" id="{3D87BD61-4DDE-FA4B-A921-C231B373FAD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0032" y="4815033"/>
            <a:ext cx="2520000" cy="76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E20A5BA-576E-ED42-97A3-7FC1B6BE5BD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70975" y="218368"/>
            <a:ext cx="3693513" cy="11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8922" y="260648"/>
            <a:ext cx="941672" cy="269808"/>
          </a:xfrm>
          <a:prstGeom prst="rect">
            <a:avLst/>
          </a:prstGeom>
          <a:ln>
            <a:solidFill>
              <a:srgbClr val="000000"/>
            </a:solidFill>
          </a:ln>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12000" y="5810944"/>
            <a:ext cx="2520000" cy="7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35810" y="5810944"/>
            <a:ext cx="2520000" cy="7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3706" y="5782164"/>
            <a:ext cx="2520000" cy="7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37434" y="1631208"/>
            <a:ext cx="1547944" cy="4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0317EE1E-EDDB-9F41-AEF0-2028EDF1640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11406" y="2704935"/>
            <a:ext cx="1514230" cy="4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36B4FDDD-7B14-764A-AF81-13A9CBA7D16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68042" y="3820902"/>
            <a:ext cx="1503980" cy="4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4CC8941-51D5-804F-BA3B-D1F579E7970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78002" y="4830774"/>
            <a:ext cx="1495102" cy="45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descr="C:\Users\Optic Group111\Desktop\CORE THEME 1.png">
            <a:extLst>
              <a:ext uri="{FF2B5EF4-FFF2-40B4-BE49-F238E27FC236}">
                <a16:creationId xmlns:a16="http://schemas.microsoft.com/office/drawing/2014/main" id="{1400B216-DC85-9241-9AE2-AEF3215EB54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01125" y="1455742"/>
            <a:ext cx="1710926" cy="171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BF4406-CDA2-4245-AE37-7B7A5A2086AF}"/>
              </a:ext>
            </a:extLst>
          </p:cNvPr>
          <p:cNvSpPr/>
          <p:nvPr/>
        </p:nvSpPr>
        <p:spPr>
          <a:xfrm>
            <a:off x="-6862" y="0"/>
            <a:ext cx="9150861" cy="6858000"/>
          </a:xfrm>
          <a:prstGeom prst="rect">
            <a:avLst/>
          </a:prstGeom>
          <a:solidFill>
            <a:srgbClr val="94FF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000" y="5810944"/>
            <a:ext cx="2520000" cy="7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810" y="5810944"/>
            <a:ext cx="2520000" cy="7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706" y="5782164"/>
            <a:ext cx="2520000" cy="7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0575" y="1629120"/>
            <a:ext cx="1547944" cy="4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0317EE1E-EDDB-9F41-AEF0-2028EDF164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7459" y="3152675"/>
            <a:ext cx="1514230" cy="4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4CC8941-51D5-804F-BA3B-D1F579E7970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12000" y="4551956"/>
            <a:ext cx="1495102" cy="45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extLst>
              <a:ext uri="{FF2B5EF4-FFF2-40B4-BE49-F238E27FC236}">
                <a16:creationId xmlns:a16="http://schemas.microsoft.com/office/drawing/2014/main" id="{B93B09C2-30FE-2149-9A8A-B89F3D3FB63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2080" y="226124"/>
            <a:ext cx="3675123" cy="11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a:extLst>
              <a:ext uri="{FF2B5EF4-FFF2-40B4-BE49-F238E27FC236}">
                <a16:creationId xmlns:a16="http://schemas.microsoft.com/office/drawing/2014/main" id="{963346D8-5186-2340-80C3-4A4100750B2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04703" y="1629120"/>
            <a:ext cx="2520000" cy="76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a:extLst>
              <a:ext uri="{FF2B5EF4-FFF2-40B4-BE49-F238E27FC236}">
                <a16:creationId xmlns:a16="http://schemas.microsoft.com/office/drawing/2014/main" id="{C1E5E8C4-633C-A14B-ACEA-EE8AD2996FB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93309" y="3132729"/>
            <a:ext cx="2520000" cy="76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a:extLst>
              <a:ext uri="{FF2B5EF4-FFF2-40B4-BE49-F238E27FC236}">
                <a16:creationId xmlns:a16="http://schemas.microsoft.com/office/drawing/2014/main" id="{EF979D52-6C6E-6949-8928-7B3A951F9E6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91818" y="4547689"/>
            <a:ext cx="2520000" cy="7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38922" y="260648"/>
            <a:ext cx="941672" cy="269808"/>
          </a:xfrm>
          <a:prstGeom prst="rect">
            <a:avLst/>
          </a:prstGeom>
          <a:ln>
            <a:solidFill>
              <a:srgbClr val="000000"/>
            </a:solidFill>
          </a:ln>
        </p:spPr>
      </p:pic>
      <p:pic>
        <p:nvPicPr>
          <p:cNvPr id="28" name="Picture 6">
            <a:extLst>
              <a:ext uri="{FF2B5EF4-FFF2-40B4-BE49-F238E27FC236}">
                <a16:creationId xmlns:a16="http://schemas.microsoft.com/office/drawing/2014/main" id="{70B05BB0-B59A-8547-87A5-3B86FAA0EB8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20789" y="232093"/>
            <a:ext cx="2520000" cy="76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C:\Users\Optic Group111\Desktop\CORE THEME 2.png">
            <a:extLst>
              <a:ext uri="{FF2B5EF4-FFF2-40B4-BE49-F238E27FC236}">
                <a16:creationId xmlns:a16="http://schemas.microsoft.com/office/drawing/2014/main" id="{4BFC3FB4-4213-AE40-B2CA-D9B334971BE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50691" y="1420659"/>
            <a:ext cx="1840368" cy="184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91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FCB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000" y="5810944"/>
            <a:ext cx="2520000" cy="7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810" y="5810944"/>
            <a:ext cx="2520000" cy="7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706" y="5782164"/>
            <a:ext cx="2520000" cy="7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4016" y="1444819"/>
            <a:ext cx="1547944" cy="4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0317EE1E-EDDB-9F41-AEF0-2028EDF164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6761" y="2359086"/>
            <a:ext cx="1514230" cy="4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36B4FDDD-7B14-764A-AF81-13A9CBA7D1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67981" y="3357689"/>
            <a:ext cx="1503980" cy="4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4CC8941-51D5-804F-BA3B-D1F579E797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71903" y="4286744"/>
            <a:ext cx="1495102" cy="45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a:extLst>
              <a:ext uri="{FF2B5EF4-FFF2-40B4-BE49-F238E27FC236}">
                <a16:creationId xmlns:a16="http://schemas.microsoft.com/office/drawing/2014/main" id="{3D44CB0A-92A4-544B-85E5-38931F2753D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98362" y="235579"/>
            <a:ext cx="2520000" cy="76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3B30590E-7F56-D24F-8690-3EA9BA40688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2828" y="229165"/>
            <a:ext cx="3678343" cy="111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a:extLst>
              <a:ext uri="{FF2B5EF4-FFF2-40B4-BE49-F238E27FC236}">
                <a16:creationId xmlns:a16="http://schemas.microsoft.com/office/drawing/2014/main" id="{74957829-7222-2348-891B-8D673955A5B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08852" y="3215475"/>
            <a:ext cx="2520000" cy="76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694C2528-A5E1-2F4E-A386-DE6CE0D5CBD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25516" y="4956984"/>
            <a:ext cx="2520000" cy="76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a:extLst>
              <a:ext uri="{FF2B5EF4-FFF2-40B4-BE49-F238E27FC236}">
                <a16:creationId xmlns:a16="http://schemas.microsoft.com/office/drawing/2014/main" id="{B0459841-ADC6-F84B-9FB4-B93DC6D212C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97632" y="1418806"/>
            <a:ext cx="2520000" cy="76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a:extLst>
              <a:ext uri="{FF2B5EF4-FFF2-40B4-BE49-F238E27FC236}">
                <a16:creationId xmlns:a16="http://schemas.microsoft.com/office/drawing/2014/main" id="{E1E4E18A-E237-744E-94BF-3F6FD74E254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64457" y="2326865"/>
            <a:ext cx="2520000" cy="76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a:extLst>
              <a:ext uri="{FF2B5EF4-FFF2-40B4-BE49-F238E27FC236}">
                <a16:creationId xmlns:a16="http://schemas.microsoft.com/office/drawing/2014/main" id="{455E6737-8695-144A-A3DA-EEA9C48940F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6329" y="3161268"/>
            <a:ext cx="2520000"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8">
            <a:extLst>
              <a:ext uri="{FF2B5EF4-FFF2-40B4-BE49-F238E27FC236}">
                <a16:creationId xmlns:a16="http://schemas.microsoft.com/office/drawing/2014/main" id="{4BC5EADE-5891-F646-AECF-93CBD46D21C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5747" y="4285132"/>
            <a:ext cx="2520000" cy="76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38922" y="260648"/>
            <a:ext cx="941672" cy="269808"/>
          </a:xfrm>
          <a:prstGeom prst="rect">
            <a:avLst/>
          </a:prstGeom>
          <a:ln>
            <a:solidFill>
              <a:srgbClr val="000000"/>
            </a:solidFill>
          </a:ln>
        </p:spPr>
      </p:pic>
      <p:pic>
        <p:nvPicPr>
          <p:cNvPr id="31" name="Picture 6">
            <a:extLst>
              <a:ext uri="{FF2B5EF4-FFF2-40B4-BE49-F238E27FC236}">
                <a16:creationId xmlns:a16="http://schemas.microsoft.com/office/drawing/2014/main" id="{24BEEC93-6B0A-0D47-B4A8-D853DBF81A9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23928" y="5013176"/>
            <a:ext cx="1542680" cy="47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descr="C:\Users\Optic Group111\Desktop\CORE THEME 3.png">
            <a:extLst>
              <a:ext uri="{FF2B5EF4-FFF2-40B4-BE49-F238E27FC236}">
                <a16:creationId xmlns:a16="http://schemas.microsoft.com/office/drawing/2014/main" id="{C8A7970B-A5C2-6242-9EF6-DEB4AB050BE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1520" y="1052736"/>
            <a:ext cx="1717231" cy="171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50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138074" y="1402368"/>
            <a:ext cx="3764926" cy="1409617"/>
          </a:xfrm>
          <a:prstGeom prst="rect">
            <a:avLst/>
          </a:prstGeom>
          <a:ln w="57150">
            <a:solidFill>
              <a:srgbClr val="E6CD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support students to prepare for some of the physical and emotional changes that will begin to occur during puberty.</a:t>
            </a:r>
            <a:endParaRPr lang="en-GB" sz="2000" dirty="0">
              <a:latin typeface="Arial Narrow" panose="020B0606020202030204" pitchFamily="34" charset="0"/>
            </a:endParaRPr>
          </a:p>
        </p:txBody>
      </p:sp>
      <p:sp>
        <p:nvSpPr>
          <p:cNvPr id="37" name="Rectangle 36"/>
          <p:cNvSpPr/>
          <p:nvPr/>
        </p:nvSpPr>
        <p:spPr>
          <a:xfrm>
            <a:off x="3995936" y="260648"/>
            <a:ext cx="2843808" cy="5399427"/>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rPr>
              <a:t>Puberty</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Development – Social, Emotional and Physical</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Female Genital Mutilation (FGM)</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Self Esteem</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Consent</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Personal Hygiene</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Hormones</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Vagina</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Penis</a:t>
            </a:r>
          </a:p>
          <a:p>
            <a:pPr marL="285750" indent="-285750">
              <a:lnSpc>
                <a:spcPct val="107000"/>
              </a:lnSpc>
              <a:spcAft>
                <a:spcPts val="800"/>
              </a:spcAft>
              <a:buFont typeface="Arial" panose="020B0604020202020204" pitchFamily="34" charset="0"/>
              <a:buChar char="•"/>
            </a:pPr>
            <a:r>
              <a:rPr lang="en-GB" sz="2000" dirty="0" smtClean="0">
                <a:latin typeface="Arial Narrow" panose="020B0606020202030204" pitchFamily="34" charset="0"/>
                <a:cs typeface="Calibri" panose="020F0502020204030204" pitchFamily="34" charset="0"/>
              </a:rPr>
              <a:t>Adolescence</a:t>
            </a:r>
          </a:p>
        </p:txBody>
      </p:sp>
      <p:sp>
        <p:nvSpPr>
          <p:cNvPr id="38" name="Rectangle 37"/>
          <p:cNvSpPr/>
          <p:nvPr/>
        </p:nvSpPr>
        <p:spPr>
          <a:xfrm>
            <a:off x="259912" y="3439335"/>
            <a:ext cx="3312368" cy="2463238"/>
          </a:xfrm>
          <a:prstGeom prst="rect">
            <a:avLst/>
          </a:prstGeom>
          <a:ln w="57150">
            <a:solidFill>
              <a:srgbClr val="E6CD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latin typeface="Arial Narrow" panose="020B0606020202030204" pitchFamily="34" charset="0"/>
              </a:rPr>
              <a:t>Introduction to Puberty</a:t>
            </a:r>
          </a:p>
          <a:p>
            <a:pPr marL="285750" lvl="0" indent="-285750">
              <a:buFont typeface="Arial" panose="020B0604020202020204" pitchFamily="34" charset="0"/>
              <a:buChar char="•"/>
            </a:pPr>
            <a:r>
              <a:rPr lang="en-GB" dirty="0">
                <a:latin typeface="Arial Narrow" panose="020B0606020202030204" pitchFamily="34" charset="0"/>
              </a:rPr>
              <a:t>Puberty –Female focus</a:t>
            </a:r>
          </a:p>
          <a:p>
            <a:pPr marL="285750" lvl="0" indent="-285750">
              <a:buFont typeface="Arial" panose="020B0604020202020204" pitchFamily="34" charset="0"/>
              <a:buChar char="•"/>
            </a:pPr>
            <a:r>
              <a:rPr lang="en-GB" dirty="0">
                <a:latin typeface="Arial Narrow" panose="020B0606020202030204" pitchFamily="34" charset="0"/>
              </a:rPr>
              <a:t>Puberty – Male focus</a:t>
            </a:r>
          </a:p>
          <a:p>
            <a:pPr marL="285750" lvl="0" indent="-285750">
              <a:buFont typeface="Arial" panose="020B0604020202020204" pitchFamily="34" charset="0"/>
              <a:buChar char="•"/>
            </a:pPr>
            <a:r>
              <a:rPr lang="en-GB" dirty="0">
                <a:latin typeface="Arial Narrow" panose="020B0606020202030204" pitchFamily="34" charset="0"/>
              </a:rPr>
              <a:t>Puberty – Personal Hygiene</a:t>
            </a:r>
          </a:p>
          <a:p>
            <a:pPr marL="285750" lvl="0" indent="-285750">
              <a:buFont typeface="Arial" panose="020B0604020202020204" pitchFamily="34" charset="0"/>
              <a:buChar char="•"/>
            </a:pPr>
            <a:r>
              <a:rPr lang="en-GB" dirty="0">
                <a:latin typeface="Arial Narrow" panose="020B0606020202030204" pitchFamily="34" charset="0"/>
              </a:rPr>
              <a:t>Growing up and FGM</a:t>
            </a:r>
          </a:p>
          <a:p>
            <a:pPr marL="285750" lvl="0" indent="-285750">
              <a:buFont typeface="Arial" panose="020B0604020202020204" pitchFamily="34" charset="0"/>
              <a:buChar char="•"/>
            </a:pPr>
            <a:r>
              <a:rPr lang="en-GB" dirty="0">
                <a:latin typeface="Arial Narrow" panose="020B0606020202030204" pitchFamily="34" charset="0"/>
              </a:rPr>
              <a:t>Assertive Consent</a:t>
            </a:r>
          </a:p>
          <a:p>
            <a:pPr marL="285750" indent="-285750">
              <a:buFont typeface="Arial" panose="020B0604020202020204" pitchFamily="34" charset="0"/>
              <a:buChar char="•"/>
            </a:pPr>
            <a:r>
              <a:rPr lang="en-GB" dirty="0">
                <a:latin typeface="Arial Narrow" panose="020B0606020202030204" pitchFamily="34" charset="0"/>
              </a:rPr>
              <a:t>Self Esteem</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9" name="Picture 3">
            <a:extLst>
              <a:ext uri="{FF2B5EF4-FFF2-40B4-BE49-F238E27FC236}">
                <a16:creationId xmlns:a16="http://schemas.microsoft.com/office/drawing/2014/main" id="{3C27D6E8-1724-9245-BA08-96BB016B67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70" y="31106"/>
            <a:ext cx="3805853" cy="115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E4224E0B-4375-9843-967D-3E39205279D9}"/>
              </a:ext>
            </a:extLst>
          </p:cNvPr>
          <p:cNvPicPr>
            <a:picLocks noChangeAspect="1"/>
          </p:cNvPicPr>
          <p:nvPr/>
        </p:nvPicPr>
        <p:blipFill>
          <a:blip r:embed="rId6"/>
          <a:stretch>
            <a:fillRect/>
          </a:stretch>
        </p:blipFill>
        <p:spPr>
          <a:xfrm>
            <a:off x="6932680" y="570"/>
            <a:ext cx="2211320" cy="2639447"/>
          </a:xfrm>
          <a:prstGeom prst="rect">
            <a:avLst/>
          </a:prstGeom>
        </p:spPr>
      </p:pic>
      <p:sp>
        <p:nvSpPr>
          <p:cNvPr id="11" name="Rectangle 10"/>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Y7</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243511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FD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000" y="5810944"/>
            <a:ext cx="2520000" cy="7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810" y="5810944"/>
            <a:ext cx="2520000" cy="7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706" y="5782164"/>
            <a:ext cx="2520000" cy="7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6506" y="1290666"/>
            <a:ext cx="1547944" cy="4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0317EE1E-EDDB-9F41-AEF0-2028EDF164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8975" y="2199748"/>
            <a:ext cx="1514230" cy="4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36B4FDDD-7B14-764A-AF81-13A9CBA7D1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7306" y="3121120"/>
            <a:ext cx="1503980" cy="4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4CC8941-51D5-804F-BA3B-D1F579E797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28842" y="4036853"/>
            <a:ext cx="1495102" cy="45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a:extLst>
              <a:ext uri="{FF2B5EF4-FFF2-40B4-BE49-F238E27FC236}">
                <a16:creationId xmlns:a16="http://schemas.microsoft.com/office/drawing/2014/main" id="{B8E2C237-9F6A-5649-AA8D-DECA78E5FCF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18419" y="207875"/>
            <a:ext cx="2520000" cy="76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a:extLst>
              <a:ext uri="{FF2B5EF4-FFF2-40B4-BE49-F238E27FC236}">
                <a16:creationId xmlns:a16="http://schemas.microsoft.com/office/drawing/2014/main" id="{FFD9C37A-86ED-2649-B6A0-B1A5A6D6B3F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2206" y="207875"/>
            <a:ext cx="3652501" cy="11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1">
            <a:extLst>
              <a:ext uri="{FF2B5EF4-FFF2-40B4-BE49-F238E27FC236}">
                <a16:creationId xmlns:a16="http://schemas.microsoft.com/office/drawing/2014/main" id="{8DDC3B71-F4FD-6A42-8F7A-1C3156CB0FD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2760" y="2056068"/>
            <a:ext cx="2520000" cy="76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a:extLst>
              <a:ext uri="{FF2B5EF4-FFF2-40B4-BE49-F238E27FC236}">
                <a16:creationId xmlns:a16="http://schemas.microsoft.com/office/drawing/2014/main" id="{6E63A3EA-A418-5543-A8EB-6CB7EC321C6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5810" y="2976892"/>
            <a:ext cx="2520000" cy="76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3">
            <a:extLst>
              <a:ext uri="{FF2B5EF4-FFF2-40B4-BE49-F238E27FC236}">
                <a16:creationId xmlns:a16="http://schemas.microsoft.com/office/drawing/2014/main" id="{01849BCC-C84C-4545-AC98-2BEB389FCCD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81838" y="3863230"/>
            <a:ext cx="2520000" cy="76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4">
            <a:extLst>
              <a:ext uri="{FF2B5EF4-FFF2-40B4-BE49-F238E27FC236}">
                <a16:creationId xmlns:a16="http://schemas.microsoft.com/office/drawing/2014/main" id="{7D614CCE-0EC6-934E-A14C-E0D727D5C09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40133" y="4800925"/>
            <a:ext cx="2520000" cy="76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38922" y="260648"/>
            <a:ext cx="941672" cy="269808"/>
          </a:xfrm>
          <a:prstGeom prst="rect">
            <a:avLst/>
          </a:prstGeom>
          <a:ln>
            <a:solidFill>
              <a:srgbClr val="000000"/>
            </a:solidFill>
          </a:ln>
        </p:spPr>
      </p:pic>
      <p:pic>
        <p:nvPicPr>
          <p:cNvPr id="30" name="Picture 10">
            <a:extLst>
              <a:ext uri="{FF2B5EF4-FFF2-40B4-BE49-F238E27FC236}">
                <a16:creationId xmlns:a16="http://schemas.microsoft.com/office/drawing/2014/main" id="{B228FD87-BE51-BB4B-B2D2-240C5FBA9F5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5241" y="1117823"/>
            <a:ext cx="2470791" cy="75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a:extLst>
              <a:ext uri="{FF2B5EF4-FFF2-40B4-BE49-F238E27FC236}">
                <a16:creationId xmlns:a16="http://schemas.microsoft.com/office/drawing/2014/main" id="{ECA1B1EB-DCEC-2F4B-AE18-740333EF5E4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02359" y="4948991"/>
            <a:ext cx="1542680" cy="47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descr="C:\Users\Optic Group111\Desktop\CORE THEME 5.png">
            <a:extLst>
              <a:ext uri="{FF2B5EF4-FFF2-40B4-BE49-F238E27FC236}">
                <a16:creationId xmlns:a16="http://schemas.microsoft.com/office/drawing/2014/main" id="{48D52B09-18FE-8247-ABCC-7B0952C9843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53280" y="1436025"/>
            <a:ext cx="1992975" cy="199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8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E6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000" y="5810944"/>
            <a:ext cx="2520000" cy="7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810" y="5810944"/>
            <a:ext cx="2520000" cy="7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706" y="5782164"/>
            <a:ext cx="2520000" cy="7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1495" y="1372811"/>
            <a:ext cx="1547944" cy="4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0317EE1E-EDDB-9F41-AEF0-2028EDF164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8975" y="2276872"/>
            <a:ext cx="1514230" cy="4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36B4FDDD-7B14-764A-AF81-13A9CBA7D1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92110" y="3119983"/>
            <a:ext cx="1503980" cy="4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4CC8941-51D5-804F-BA3B-D1F579E797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11457" y="3984637"/>
            <a:ext cx="1495102" cy="45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a:extLst>
              <a:ext uri="{FF2B5EF4-FFF2-40B4-BE49-F238E27FC236}">
                <a16:creationId xmlns:a16="http://schemas.microsoft.com/office/drawing/2014/main" id="{ECA1B1EB-DCEC-2F4B-AE18-740333EF5E4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02359" y="4948991"/>
            <a:ext cx="1542680" cy="47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2">
            <a:extLst>
              <a:ext uri="{FF2B5EF4-FFF2-40B4-BE49-F238E27FC236}">
                <a16:creationId xmlns:a16="http://schemas.microsoft.com/office/drawing/2014/main" id="{64438459-70CC-3648-A980-19E03293C81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8093" y="244261"/>
            <a:ext cx="2520000" cy="76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a:extLst>
              <a:ext uri="{FF2B5EF4-FFF2-40B4-BE49-F238E27FC236}">
                <a16:creationId xmlns:a16="http://schemas.microsoft.com/office/drawing/2014/main" id="{099A4BBE-7DCC-F040-973E-E9236A02DCA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03866" y="230832"/>
            <a:ext cx="3658058" cy="110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026BC39B-F5BF-4D4E-A6D8-CA070334A2E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3609" y="1196752"/>
            <a:ext cx="2520000" cy="7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a:extLst>
              <a:ext uri="{FF2B5EF4-FFF2-40B4-BE49-F238E27FC236}">
                <a16:creationId xmlns:a16="http://schemas.microsoft.com/office/drawing/2014/main" id="{D347C933-0AC9-E147-BE01-5BF98CDC822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2904" y="2126914"/>
            <a:ext cx="2520000" cy="76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a:extLst>
              <a:ext uri="{FF2B5EF4-FFF2-40B4-BE49-F238E27FC236}">
                <a16:creationId xmlns:a16="http://schemas.microsoft.com/office/drawing/2014/main" id="{77CE2EE2-AC2B-5F49-8C91-9DAE3CFEF3B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43866" y="2924944"/>
            <a:ext cx="2520000" cy="76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7">
            <a:extLst>
              <a:ext uri="{FF2B5EF4-FFF2-40B4-BE49-F238E27FC236}">
                <a16:creationId xmlns:a16="http://schemas.microsoft.com/office/drawing/2014/main" id="{F5B25A57-12F4-FD4E-8BEF-55E3795E186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05810" y="4796705"/>
            <a:ext cx="2520000" cy="76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38922" y="278872"/>
            <a:ext cx="941672" cy="269808"/>
          </a:xfrm>
          <a:prstGeom prst="rect">
            <a:avLst/>
          </a:prstGeom>
          <a:ln>
            <a:solidFill>
              <a:srgbClr val="000000"/>
            </a:solidFill>
          </a:ln>
        </p:spPr>
      </p:pic>
      <p:pic>
        <p:nvPicPr>
          <p:cNvPr id="38" name="Picture 6">
            <a:extLst>
              <a:ext uri="{FF2B5EF4-FFF2-40B4-BE49-F238E27FC236}">
                <a16:creationId xmlns:a16="http://schemas.microsoft.com/office/drawing/2014/main" id="{FAA824F5-F880-5F4D-B24B-A49FCEBFF97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78087" y="3847556"/>
            <a:ext cx="2520000" cy="76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descr="C:\Users\Optic Group111\Desktop\CORE THEME 4.png">
            <a:extLst>
              <a:ext uri="{FF2B5EF4-FFF2-40B4-BE49-F238E27FC236}">
                <a16:creationId xmlns:a16="http://schemas.microsoft.com/office/drawing/2014/main" id="{02157A5B-035D-214F-938B-565C1F93821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029411" y="1430198"/>
            <a:ext cx="1854786" cy="185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11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FFF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000" y="5810944"/>
            <a:ext cx="2520000" cy="76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810" y="5810944"/>
            <a:ext cx="2520000" cy="7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706" y="5782164"/>
            <a:ext cx="2520000" cy="7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79BC8253-BD6B-D443-A0F5-8A6C9BBD3C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1495" y="1372811"/>
            <a:ext cx="1547944" cy="4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0317EE1E-EDDB-9F41-AEF0-2028EDF164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8975" y="2276872"/>
            <a:ext cx="1514230" cy="4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36B4FDDD-7B14-764A-AF81-13A9CBA7D1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92110" y="3119983"/>
            <a:ext cx="1503980" cy="4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4CC8941-51D5-804F-BA3B-D1F579E797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11457" y="3984637"/>
            <a:ext cx="1495102" cy="45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a:extLst>
              <a:ext uri="{FF2B5EF4-FFF2-40B4-BE49-F238E27FC236}">
                <a16:creationId xmlns:a16="http://schemas.microsoft.com/office/drawing/2014/main" id="{ECA1B1EB-DCEC-2F4B-AE18-740333EF5E4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02359" y="4948991"/>
            <a:ext cx="1542680" cy="47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a:extLst>
              <a:ext uri="{FF2B5EF4-FFF2-40B4-BE49-F238E27FC236}">
                <a16:creationId xmlns:a16="http://schemas.microsoft.com/office/drawing/2014/main" id="{F64D8D6B-EB2D-944F-B8D1-CE54DFE0CBC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19788" y="236182"/>
            <a:ext cx="2520000" cy="76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a:extLst>
              <a:ext uri="{FF2B5EF4-FFF2-40B4-BE49-F238E27FC236}">
                <a16:creationId xmlns:a16="http://schemas.microsoft.com/office/drawing/2014/main" id="{36817D0B-A993-D248-83E6-67830EF2847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86655" y="222805"/>
            <a:ext cx="3658722" cy="110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a:extLst>
              <a:ext uri="{FF2B5EF4-FFF2-40B4-BE49-F238E27FC236}">
                <a16:creationId xmlns:a16="http://schemas.microsoft.com/office/drawing/2014/main" id="{CF7F7B66-14C1-754F-A773-B5842660FF3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47036" y="2952127"/>
            <a:ext cx="2520000" cy="76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
            <a:extLst>
              <a:ext uri="{FF2B5EF4-FFF2-40B4-BE49-F238E27FC236}">
                <a16:creationId xmlns:a16="http://schemas.microsoft.com/office/drawing/2014/main" id="{B9D855C7-0087-5848-9C0D-B0DA1AACFF5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79709" y="3847133"/>
            <a:ext cx="2520000" cy="76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
            <a:extLst>
              <a:ext uri="{FF2B5EF4-FFF2-40B4-BE49-F238E27FC236}">
                <a16:creationId xmlns:a16="http://schemas.microsoft.com/office/drawing/2014/main" id="{3432E8C2-7230-3C44-9459-7CB15666D0F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05810" y="4821569"/>
            <a:ext cx="2520000" cy="76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a:extLst>
              <a:ext uri="{FF2B5EF4-FFF2-40B4-BE49-F238E27FC236}">
                <a16:creationId xmlns:a16="http://schemas.microsoft.com/office/drawing/2014/main" id="{5DFE35BB-4B16-014A-809C-6E3E24C23BAC}"/>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9453"/>
          <a:stretch/>
        </p:blipFill>
        <p:spPr bwMode="auto">
          <a:xfrm>
            <a:off x="172306" y="1194826"/>
            <a:ext cx="2486072" cy="73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3">
            <a:extLst>
              <a:ext uri="{FF2B5EF4-FFF2-40B4-BE49-F238E27FC236}">
                <a16:creationId xmlns:a16="http://schemas.microsoft.com/office/drawing/2014/main" id="{36595755-19DF-FC4B-BCCC-468612F929E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8852" y="2072640"/>
            <a:ext cx="2520000" cy="76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38922" y="278872"/>
            <a:ext cx="941672" cy="269808"/>
          </a:xfrm>
          <a:prstGeom prst="rect">
            <a:avLst/>
          </a:prstGeom>
          <a:ln>
            <a:solidFill>
              <a:srgbClr val="000000"/>
            </a:solidFill>
          </a:ln>
        </p:spPr>
      </p:pic>
      <p:pic>
        <p:nvPicPr>
          <p:cNvPr id="29" name="Picture 5" descr="C:\Users\Optic Group111\Desktop\CORE THEME 6.png">
            <a:extLst>
              <a:ext uri="{FF2B5EF4-FFF2-40B4-BE49-F238E27FC236}">
                <a16:creationId xmlns:a16="http://schemas.microsoft.com/office/drawing/2014/main" id="{F27B8D94-39C7-1943-A265-6B0AC707384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61772" y="1397975"/>
            <a:ext cx="2031025" cy="203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907073" y="228676"/>
            <a:ext cx="2726313" cy="2397579"/>
          </a:xfrm>
          <a:prstGeom prst="rect">
            <a:avLst/>
          </a:prstGeom>
          <a:ln w="57150">
            <a:solidFill>
              <a:srgbClr val="4FD1FF"/>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support students to gain an understanding into the UK Parliament, Politics across Britain and support them in becoming knowledgeable, active citizens.</a:t>
            </a:r>
            <a:endParaRPr lang="en-GB" sz="2000" dirty="0">
              <a:latin typeface="Arial Narrow" panose="020B0606020202030204" pitchFamily="34" charset="0"/>
            </a:endParaRPr>
          </a:p>
        </p:txBody>
      </p:sp>
      <p:sp>
        <p:nvSpPr>
          <p:cNvPr id="37" name="Rectangle 36"/>
          <p:cNvSpPr/>
          <p:nvPr/>
        </p:nvSpPr>
        <p:spPr>
          <a:xfrm>
            <a:off x="444280" y="1519351"/>
            <a:ext cx="2843808" cy="4308872"/>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Political Parties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Debates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Elections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Voting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Campaigns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Politics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Prime Minister</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Leadership</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House of Commons</a:t>
            </a:r>
          </a:p>
        </p:txBody>
      </p:sp>
      <p:sp>
        <p:nvSpPr>
          <p:cNvPr id="38" name="Rectangle 37"/>
          <p:cNvSpPr/>
          <p:nvPr/>
        </p:nvSpPr>
        <p:spPr>
          <a:xfrm>
            <a:off x="3509069" y="3344180"/>
            <a:ext cx="3312368" cy="2186240"/>
          </a:xfrm>
          <a:prstGeom prst="rect">
            <a:avLst/>
          </a:prstGeom>
          <a:ln w="57150">
            <a:solidFill>
              <a:srgbClr val="4FD1FF"/>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latin typeface="Arial Narrow" panose="020B0606020202030204" pitchFamily="34" charset="0"/>
              </a:rPr>
              <a:t>Why Politics are important</a:t>
            </a:r>
          </a:p>
          <a:p>
            <a:pPr marL="285750" lvl="0" indent="-285750">
              <a:buFont typeface="Arial" panose="020B0604020202020204" pitchFamily="34" charset="0"/>
              <a:buChar char="•"/>
            </a:pPr>
            <a:r>
              <a:rPr lang="en-GB" dirty="0">
                <a:latin typeface="Arial Narrow" panose="020B0606020202030204" pitchFamily="34" charset="0"/>
              </a:rPr>
              <a:t>How the Country is run</a:t>
            </a:r>
          </a:p>
          <a:p>
            <a:pPr marL="285750" lvl="0" indent="-285750">
              <a:buFont typeface="Arial" panose="020B0604020202020204" pitchFamily="34" charset="0"/>
              <a:buChar char="•"/>
            </a:pPr>
            <a:r>
              <a:rPr lang="en-GB" dirty="0">
                <a:latin typeface="Arial Narrow" panose="020B0606020202030204" pitchFamily="34" charset="0"/>
              </a:rPr>
              <a:t>Creating a Political Party</a:t>
            </a:r>
          </a:p>
          <a:p>
            <a:pPr marL="285750" lvl="0" indent="-285750">
              <a:buFont typeface="Arial" panose="020B0604020202020204" pitchFamily="34" charset="0"/>
              <a:buChar char="•"/>
            </a:pPr>
            <a:r>
              <a:rPr lang="en-GB" dirty="0">
                <a:latin typeface="Arial Narrow" panose="020B0606020202030204" pitchFamily="34" charset="0"/>
              </a:rPr>
              <a:t>Elections and Campaigning</a:t>
            </a:r>
          </a:p>
          <a:p>
            <a:pPr marL="285750" lvl="0" indent="-285750">
              <a:buFont typeface="Arial" panose="020B0604020202020204" pitchFamily="34" charset="0"/>
              <a:buChar char="•"/>
            </a:pPr>
            <a:r>
              <a:rPr lang="en-GB" dirty="0">
                <a:latin typeface="Arial Narrow" panose="020B0606020202030204" pitchFamily="34" charset="0"/>
              </a:rPr>
              <a:t>Political Debates and Parliament</a:t>
            </a:r>
          </a:p>
          <a:p>
            <a:pPr marL="285750" indent="-285750">
              <a:buFont typeface="Arial" panose="020B0604020202020204" pitchFamily="34" charset="0"/>
              <a:buChar char="•"/>
            </a:pPr>
            <a:r>
              <a:rPr lang="en-GB" dirty="0">
                <a:latin typeface="Arial Narrow" panose="020B0606020202030204" pitchFamily="34" charset="0"/>
              </a:rPr>
              <a:t>Exploring inside Parliament</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1" name="Picture 15">
            <a:extLst>
              <a:ext uri="{FF2B5EF4-FFF2-40B4-BE49-F238E27FC236}">
                <a16:creationId xmlns:a16="http://schemas.microsoft.com/office/drawing/2014/main" id="{F7C51D03-BFF3-2B44-AD09-12E5C8310D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76" y="0"/>
            <a:ext cx="371557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ACA454E7-B5A1-7748-B987-162207592E9A}"/>
              </a:ext>
            </a:extLst>
          </p:cNvPr>
          <p:cNvPicPr>
            <a:picLocks noChangeAspect="1"/>
          </p:cNvPicPr>
          <p:nvPr/>
        </p:nvPicPr>
        <p:blipFill>
          <a:blip r:embed="rId6"/>
          <a:stretch>
            <a:fillRect/>
          </a:stretch>
        </p:blipFill>
        <p:spPr>
          <a:xfrm>
            <a:off x="6821437" y="-14263"/>
            <a:ext cx="2324224" cy="2517543"/>
          </a:xfrm>
          <a:prstGeom prst="rect">
            <a:avLst/>
          </a:prstGeom>
        </p:spPr>
      </p:pic>
      <p:sp>
        <p:nvSpPr>
          <p:cNvPr id="13" name="Rectangle 12"/>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Y7</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301531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779579" y="188920"/>
            <a:ext cx="2726313" cy="1738938"/>
          </a:xfrm>
          <a:prstGeom prst="rect">
            <a:avLst/>
          </a:prstGeom>
          <a:ln w="57150">
            <a:solidFill>
              <a:srgbClr val="FDC000"/>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support students to recognise the importance of staying safe digitally as well as staying safe offline.</a:t>
            </a:r>
            <a:endParaRPr lang="en-GB" sz="2000" dirty="0">
              <a:latin typeface="Arial Narrow" panose="020B0606020202030204" pitchFamily="34" charset="0"/>
            </a:endParaRPr>
          </a:p>
        </p:txBody>
      </p:sp>
      <p:sp>
        <p:nvSpPr>
          <p:cNvPr id="37" name="Rectangle 36"/>
          <p:cNvSpPr/>
          <p:nvPr/>
        </p:nvSpPr>
        <p:spPr>
          <a:xfrm>
            <a:off x="373246" y="1341513"/>
            <a:ext cx="2843808" cy="4967514"/>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Gangs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Criminal Behaviour</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Online Gaming</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Drugs –</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Alcohol</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Smoking – E Cigs, Vaping and Shisha’s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Energy Drinks &amp; Caffeine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Sugar</a:t>
            </a:r>
          </a:p>
          <a:p>
            <a:pPr marL="342900" indent="-342900">
              <a:lnSpc>
                <a:spcPct val="107000"/>
              </a:lnSpc>
              <a:spcAft>
                <a:spcPts val="800"/>
              </a:spcAft>
              <a:buFont typeface="Arial" panose="020B0604020202020204" pitchFamily="34" charset="0"/>
              <a:buChar char="•"/>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sp>
        <p:nvSpPr>
          <p:cNvPr id="38" name="Rectangle 37"/>
          <p:cNvSpPr/>
          <p:nvPr/>
        </p:nvSpPr>
        <p:spPr>
          <a:xfrm>
            <a:off x="3486551" y="2929384"/>
            <a:ext cx="3312368" cy="3017236"/>
          </a:xfrm>
          <a:prstGeom prst="rect">
            <a:avLst/>
          </a:prstGeom>
          <a:ln w="57150">
            <a:solidFill>
              <a:srgbClr val="FDC000"/>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latin typeface="Arial Narrow" panose="020B0606020202030204" pitchFamily="34" charset="0"/>
              </a:rPr>
              <a:t>Avoiding Gangs</a:t>
            </a:r>
          </a:p>
          <a:p>
            <a:pPr marL="285750" lvl="0" indent="-285750">
              <a:buFont typeface="Arial" panose="020B0604020202020204" pitchFamily="34" charset="0"/>
              <a:buChar char="•"/>
            </a:pPr>
            <a:r>
              <a:rPr lang="en-GB" dirty="0">
                <a:latin typeface="Arial Narrow" panose="020B0606020202030204" pitchFamily="34" charset="0"/>
              </a:rPr>
              <a:t>Staying Safe online</a:t>
            </a:r>
          </a:p>
          <a:p>
            <a:pPr marL="285750" lvl="0" indent="-285750">
              <a:buFont typeface="Arial" panose="020B0604020202020204" pitchFamily="34" charset="0"/>
              <a:buChar char="•"/>
            </a:pPr>
            <a:r>
              <a:rPr lang="en-GB" dirty="0">
                <a:latin typeface="Arial Narrow" panose="020B0606020202030204" pitchFamily="34" charset="0"/>
              </a:rPr>
              <a:t>Online Gaming and </a:t>
            </a:r>
            <a:r>
              <a:rPr lang="en-GB" dirty="0" err="1">
                <a:latin typeface="Arial Narrow" panose="020B0606020202030204" pitchFamily="34" charset="0"/>
              </a:rPr>
              <a:t>Fortnite</a:t>
            </a:r>
            <a:endParaRPr lang="en-GB" dirty="0">
              <a:latin typeface="Arial Narrow" panose="020B0606020202030204" pitchFamily="34" charset="0"/>
            </a:endParaRPr>
          </a:p>
          <a:p>
            <a:pPr marL="285750" lvl="0" indent="-285750">
              <a:buFont typeface="Arial" panose="020B0604020202020204" pitchFamily="34" charset="0"/>
              <a:buChar char="•"/>
            </a:pPr>
            <a:r>
              <a:rPr lang="en-GB" dirty="0">
                <a:latin typeface="Arial Narrow" panose="020B0606020202030204" pitchFamily="34" charset="0"/>
              </a:rPr>
              <a:t>Drugs Education – Alcohol and Smoking</a:t>
            </a:r>
          </a:p>
          <a:p>
            <a:pPr marL="285750" lvl="0" indent="-285750">
              <a:buFont typeface="Arial" panose="020B0604020202020204" pitchFamily="34" charset="0"/>
              <a:buChar char="•"/>
            </a:pPr>
            <a:r>
              <a:rPr lang="en-GB" dirty="0">
                <a:latin typeface="Arial Narrow" panose="020B0606020202030204" pitchFamily="34" charset="0"/>
              </a:rPr>
              <a:t>Drugs and E-Cigs, Vaping and Shisha</a:t>
            </a:r>
          </a:p>
          <a:p>
            <a:pPr marL="285750" indent="-285750">
              <a:buFont typeface="Arial" panose="020B0604020202020204" pitchFamily="34" charset="0"/>
              <a:buChar char="•"/>
            </a:pPr>
            <a:r>
              <a:rPr lang="en-GB" dirty="0">
                <a:latin typeface="Arial Narrow" panose="020B0606020202030204" pitchFamily="34" charset="0"/>
              </a:rPr>
              <a:t>Drugs Education – Energy Drinks and caffeine</a:t>
            </a:r>
            <a:endParaRPr lang="en-GB" sz="2000" dirty="0">
              <a:latin typeface="Arial Narrow" panose="020B0606020202030204" pitchFamily="34"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9" name="Picture 10">
            <a:extLst>
              <a:ext uri="{FF2B5EF4-FFF2-40B4-BE49-F238E27FC236}">
                <a16:creationId xmlns:a16="http://schemas.microsoft.com/office/drawing/2014/main" id="{602FD211-7BCE-F648-B593-F4D5ABD767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708"/>
            <a:ext cx="3590300" cy="109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DE941839-9E7F-5646-A950-EF590BF6ED45}"/>
              </a:ext>
            </a:extLst>
          </p:cNvPr>
          <p:cNvPicPr>
            <a:picLocks noChangeAspect="1"/>
          </p:cNvPicPr>
          <p:nvPr/>
        </p:nvPicPr>
        <p:blipFill>
          <a:blip r:embed="rId6"/>
          <a:stretch>
            <a:fillRect/>
          </a:stretch>
        </p:blipFill>
        <p:spPr>
          <a:xfrm>
            <a:off x="6641446" y="33208"/>
            <a:ext cx="2505356" cy="2709005"/>
          </a:xfrm>
          <a:prstGeom prst="rect">
            <a:avLst/>
          </a:prstGeom>
        </p:spPr>
      </p:pic>
      <p:sp>
        <p:nvSpPr>
          <p:cNvPr id="13" name="Rectangle 12"/>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Y7</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418219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25344"/>
            <a:ext cx="9144000" cy="341923"/>
          </a:xfrm>
          <a:prstGeom prst="rect">
            <a:avLst/>
          </a:prstGeom>
        </p:spPr>
      </p:pic>
      <p:sp>
        <p:nvSpPr>
          <p:cNvPr id="36" name="Rectangle 35"/>
          <p:cNvSpPr/>
          <p:nvPr/>
        </p:nvSpPr>
        <p:spPr>
          <a:xfrm>
            <a:off x="3374043" y="172958"/>
            <a:ext cx="3157576" cy="2726900"/>
          </a:xfrm>
          <a:prstGeom prst="rect">
            <a:avLst/>
          </a:prstGeom>
          <a:ln w="57150">
            <a:solidFill>
              <a:srgbClr val="94FF34"/>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support students to have an appreciation of the multicultural society they live in. It will encourage students to consider their identity as well as understand challenges that individual face as a result of prejudice and discrimination.</a:t>
            </a:r>
            <a:endParaRPr lang="en-GB" sz="2000" dirty="0">
              <a:latin typeface="Arial Narrow" panose="020B0606020202030204" pitchFamily="34" charset="0"/>
            </a:endParaRPr>
          </a:p>
        </p:txBody>
      </p:sp>
      <p:sp>
        <p:nvSpPr>
          <p:cNvPr id="37" name="Rectangle 36"/>
          <p:cNvSpPr/>
          <p:nvPr/>
        </p:nvSpPr>
        <p:spPr>
          <a:xfrm>
            <a:off x="284997" y="1773425"/>
            <a:ext cx="2843808" cy="4535601"/>
          </a:xfrm>
          <a:prstGeom prst="rect">
            <a:avLst/>
          </a:prstGeom>
          <a:ln w="57150">
            <a:solidFill>
              <a:srgbClr val="94FF34"/>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Identity – Heritage, Personality, Religion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Society</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Prejudice &amp; Discrimination</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Stereotypes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Tolerance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Law</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Nature Vs Nurture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Multicultural</a:t>
            </a:r>
          </a:p>
        </p:txBody>
      </p:sp>
      <p:sp>
        <p:nvSpPr>
          <p:cNvPr id="38" name="Rectangle 37"/>
          <p:cNvSpPr/>
          <p:nvPr/>
        </p:nvSpPr>
        <p:spPr>
          <a:xfrm>
            <a:off x="3615349" y="3040901"/>
            <a:ext cx="2674963" cy="3017236"/>
          </a:xfrm>
          <a:prstGeom prst="rect">
            <a:avLst/>
          </a:prstGeom>
          <a:ln w="57150">
            <a:solidFill>
              <a:srgbClr val="94FF34"/>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You will study:</a:t>
            </a:r>
          </a:p>
          <a:p>
            <a:pPr marL="285750" lvl="0" indent="-285750">
              <a:buFont typeface="Arial" panose="020B0604020202020204" pitchFamily="34" charset="0"/>
              <a:buChar char="•"/>
            </a:pPr>
            <a:r>
              <a:rPr lang="en-GB" dirty="0">
                <a:latin typeface="Arial Narrow" panose="020B0606020202030204" pitchFamily="34" charset="0"/>
              </a:rPr>
              <a:t>Multicultural Britain</a:t>
            </a:r>
          </a:p>
          <a:p>
            <a:pPr marL="285750" lvl="0" indent="-285750">
              <a:buFont typeface="Arial" panose="020B0604020202020204" pitchFamily="34" charset="0"/>
              <a:buChar char="•"/>
            </a:pPr>
            <a:r>
              <a:rPr lang="en-GB" dirty="0">
                <a:latin typeface="Arial Narrow" panose="020B0606020202030204" pitchFamily="34" charset="0"/>
              </a:rPr>
              <a:t>What is your Identity?</a:t>
            </a:r>
          </a:p>
          <a:p>
            <a:pPr marL="285750" lvl="0" indent="-285750">
              <a:buFont typeface="Arial" panose="020B0604020202020204" pitchFamily="34" charset="0"/>
              <a:buChar char="•"/>
            </a:pPr>
            <a:r>
              <a:rPr lang="en-GB" dirty="0">
                <a:latin typeface="Arial Narrow" panose="020B0606020202030204" pitchFamily="34" charset="0"/>
              </a:rPr>
              <a:t>Nature Vs Nurture</a:t>
            </a:r>
          </a:p>
          <a:p>
            <a:pPr marL="285750" lvl="0" indent="-285750">
              <a:buFont typeface="Arial" panose="020B0604020202020204" pitchFamily="34" charset="0"/>
              <a:buChar char="•"/>
            </a:pPr>
            <a:r>
              <a:rPr lang="en-GB" dirty="0">
                <a:latin typeface="Arial Narrow" panose="020B0606020202030204" pitchFamily="34" charset="0"/>
              </a:rPr>
              <a:t>The Equality Act 2010</a:t>
            </a:r>
          </a:p>
          <a:p>
            <a:pPr marL="285750" lvl="0" indent="-285750">
              <a:buFont typeface="Arial" panose="020B0604020202020204" pitchFamily="34" charset="0"/>
              <a:buChar char="•"/>
            </a:pPr>
            <a:r>
              <a:rPr lang="en-GB" dirty="0">
                <a:latin typeface="Arial Narrow" panose="020B0606020202030204" pitchFamily="34" charset="0"/>
              </a:rPr>
              <a:t>Breaking Down Stereotypes in Society</a:t>
            </a:r>
          </a:p>
          <a:p>
            <a:pPr marL="285750" lvl="0" indent="-285750">
              <a:buFont typeface="Arial" panose="020B0604020202020204" pitchFamily="34" charset="0"/>
              <a:buChar char="•"/>
            </a:pPr>
            <a:r>
              <a:rPr lang="en-GB" dirty="0">
                <a:latin typeface="Arial Narrow" panose="020B0606020202030204" pitchFamily="34" charset="0"/>
              </a:rPr>
              <a:t>Prejudice and Discrimination</a:t>
            </a:r>
          </a:p>
          <a:p>
            <a:pPr marL="285750" lvl="0" indent="-285750">
              <a:buFont typeface="Arial" panose="020B0604020202020204" pitchFamily="34" charset="0"/>
              <a:buChar char="•"/>
            </a:pPr>
            <a:r>
              <a:rPr lang="en-GB" dirty="0">
                <a:latin typeface="Arial Narrow" panose="020B0606020202030204" pitchFamily="34" charset="0"/>
              </a:rPr>
              <a:t>Challenging Islamophobia</a:t>
            </a: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18500" b="17450"/>
          <a:stretch/>
        </p:blipFill>
        <p:spPr>
          <a:xfrm>
            <a:off x="7263400" y="4455678"/>
            <a:ext cx="1806908" cy="1637031"/>
          </a:xfrm>
          <a:prstGeom prst="rect">
            <a:avLst/>
          </a:prstGeom>
        </p:spPr>
      </p:pic>
      <p:pic>
        <p:nvPicPr>
          <p:cNvPr id="11" name="Picture 4">
            <a:extLst>
              <a:ext uri="{FF2B5EF4-FFF2-40B4-BE49-F238E27FC236}">
                <a16:creationId xmlns:a16="http://schemas.microsoft.com/office/drawing/2014/main" id="{A5FD60E9-2454-3C4A-91B6-5C7E846AFF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736"/>
            <a:ext cx="3171230" cy="14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6E700E47-A7A6-9D41-9726-B22480B3E4F8}"/>
              </a:ext>
            </a:extLst>
          </p:cNvPr>
          <p:cNvPicPr>
            <a:picLocks noChangeAspect="1"/>
          </p:cNvPicPr>
          <p:nvPr/>
        </p:nvPicPr>
        <p:blipFill>
          <a:blip r:embed="rId6"/>
          <a:stretch>
            <a:fillRect/>
          </a:stretch>
        </p:blipFill>
        <p:spPr>
          <a:xfrm>
            <a:off x="6734432" y="46424"/>
            <a:ext cx="2395801" cy="2590178"/>
          </a:xfrm>
          <a:prstGeom prst="rect">
            <a:avLst/>
          </a:prstGeom>
        </p:spPr>
      </p:pic>
      <p:sp>
        <p:nvSpPr>
          <p:cNvPr id="13" name="Rectangle 12"/>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Y7</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340766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a:extLst>
              <a:ext uri="{FF2B5EF4-FFF2-40B4-BE49-F238E27FC236}">
                <a16:creationId xmlns:a16="http://schemas.microsoft.com/office/drawing/2014/main" id="{4BE24776-1670-D84B-857B-1B1B2F48C6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2" y="15280"/>
            <a:ext cx="4008463" cy="15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10526" y="3165051"/>
            <a:ext cx="3201492" cy="3158557"/>
          </a:xfrm>
          <a:prstGeom prst="rect">
            <a:avLst/>
          </a:prstGeom>
          <a:ln w="57150">
            <a:solidFill>
              <a:srgbClr val="FCB0A3"/>
            </a:solidFill>
          </a:ln>
        </p:spPr>
        <p:txBody>
          <a:bodyPr wrap="square">
            <a:spAutoFit/>
          </a:bodyPr>
          <a:lstStyle/>
          <a:p>
            <a:pPr>
              <a:lnSpc>
                <a:spcPct val="107000"/>
              </a:lnSpc>
              <a:spcAft>
                <a:spcPts val="800"/>
              </a:spcAft>
            </a:pPr>
            <a:r>
              <a:rPr lang="en-GB" b="1" dirty="0" smtClean="0">
                <a:latin typeface="Arial Narrow" panose="020B0606020202030204" pitchFamily="34" charset="0"/>
                <a:ea typeface="Calibri" panose="020F0502020204030204" pitchFamily="34" charset="0"/>
                <a:cs typeface="Calibri" panose="020F0502020204030204" pitchFamily="34" charset="0"/>
              </a:rPr>
              <a:t>You will study:</a:t>
            </a:r>
            <a:endParaRPr lang="en-GB" sz="2400" b="1"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cs typeface="Calibri" panose="020F0502020204030204" pitchFamily="34" charset="0"/>
              </a:rPr>
              <a:t>Consent and Boundaries</a:t>
            </a:r>
            <a:endParaRPr lang="en-GB" sz="2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cs typeface="Calibri" panose="020F0502020204030204" pitchFamily="34" charset="0"/>
              </a:rPr>
              <a:t>Respect and Relationships</a:t>
            </a:r>
            <a:endParaRPr lang="en-GB" sz="2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cs typeface="Calibri" panose="020F0502020204030204" pitchFamily="34" charset="0"/>
              </a:rPr>
              <a:t>What makes a good friend?</a:t>
            </a:r>
            <a:endParaRPr lang="en-GB" sz="2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cs typeface="Calibri" panose="020F0502020204030204" pitchFamily="34" charset="0"/>
              </a:rPr>
              <a:t>Friendships and managing them</a:t>
            </a:r>
            <a:endParaRPr lang="en-GB" sz="2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cs typeface="Calibri" panose="020F0502020204030204" pitchFamily="34" charset="0"/>
              </a:rPr>
              <a:t>Being Positive</a:t>
            </a:r>
            <a:endParaRPr lang="en-GB" sz="2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cs typeface="Calibri" panose="020F0502020204030204" pitchFamily="34" charset="0"/>
              </a:rPr>
              <a:t>Pressure and </a:t>
            </a:r>
            <a:r>
              <a:rPr lang="en-GB" dirty="0" smtClean="0">
                <a:latin typeface="Arial Narrow" panose="020B0606020202030204" pitchFamily="34" charset="0"/>
                <a:ea typeface="Calibri" panose="020F0502020204030204" pitchFamily="34" charset="0"/>
                <a:cs typeface="Calibri" panose="020F0502020204030204" pitchFamily="34" charset="0"/>
              </a:rPr>
              <a:t>Influence</a:t>
            </a:r>
            <a:endParaRPr lang="en-GB" sz="24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smtClean="0">
                <a:latin typeface="Arial Narrow" panose="020B0606020202030204" pitchFamily="34" charset="0"/>
                <a:ea typeface="Calibri" panose="020F0502020204030204" pitchFamily="34" charset="0"/>
              </a:rPr>
              <a:t>What </a:t>
            </a:r>
            <a:r>
              <a:rPr lang="en-GB" dirty="0">
                <a:latin typeface="Arial Narrow" panose="020B0606020202030204" pitchFamily="34" charset="0"/>
                <a:ea typeface="Calibri" panose="020F0502020204030204" pitchFamily="34" charset="0"/>
              </a:rPr>
              <a:t>does it mean to be a man in 2020</a:t>
            </a:r>
            <a:endParaRPr lang="en-GB" dirty="0">
              <a:latin typeface="Arial Narrow" panose="020B0606020202030204" pitchFamily="34" charset="0"/>
            </a:endParaRPr>
          </a:p>
        </p:txBody>
      </p:sp>
      <p:pic>
        <p:nvPicPr>
          <p:cNvPr id="5" name="Picture 4"/>
          <p:cNvPicPr>
            <a:picLocks noChangeAspect="1"/>
          </p:cNvPicPr>
          <p:nvPr/>
        </p:nvPicPr>
        <p:blipFill>
          <a:blip r:embed="rId4"/>
          <a:stretch>
            <a:fillRect/>
          </a:stretch>
        </p:blipFill>
        <p:spPr>
          <a:xfrm>
            <a:off x="0" y="6525344"/>
            <a:ext cx="9144000" cy="34192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6719849" y="4179830"/>
            <a:ext cx="2424151" cy="2196244"/>
          </a:xfrm>
          <a:prstGeom prst="rect">
            <a:avLst/>
          </a:prstGeom>
        </p:spPr>
      </p:pic>
      <p:pic>
        <p:nvPicPr>
          <p:cNvPr id="7" name="Picture 6">
            <a:extLst>
              <a:ext uri="{FF2B5EF4-FFF2-40B4-BE49-F238E27FC236}">
                <a16:creationId xmlns:a16="http://schemas.microsoft.com/office/drawing/2014/main" id="{2B0FED0C-222E-EA40-9EFF-05215F691347}"/>
              </a:ext>
            </a:extLst>
          </p:cNvPr>
          <p:cNvPicPr>
            <a:picLocks noChangeAspect="1"/>
          </p:cNvPicPr>
          <p:nvPr/>
        </p:nvPicPr>
        <p:blipFill>
          <a:blip r:embed="rId6"/>
          <a:stretch>
            <a:fillRect/>
          </a:stretch>
        </p:blipFill>
        <p:spPr>
          <a:xfrm>
            <a:off x="6808777" y="44624"/>
            <a:ext cx="2335224" cy="2520280"/>
          </a:xfrm>
          <a:prstGeom prst="rect">
            <a:avLst/>
          </a:prstGeom>
        </p:spPr>
      </p:pic>
      <p:sp>
        <p:nvSpPr>
          <p:cNvPr id="8" name="Rectangle 7"/>
          <p:cNvSpPr/>
          <p:nvPr/>
        </p:nvSpPr>
        <p:spPr>
          <a:xfrm>
            <a:off x="7803567" y="3072990"/>
            <a:ext cx="87395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Y7</a:t>
            </a:r>
            <a:endParaRPr lang="en-U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angle 8"/>
          <p:cNvSpPr/>
          <p:nvPr/>
        </p:nvSpPr>
        <p:spPr>
          <a:xfrm>
            <a:off x="4189777" y="205909"/>
            <a:ext cx="2422093" cy="2701765"/>
          </a:xfrm>
          <a:prstGeom prst="rect">
            <a:avLst/>
          </a:prstGeom>
          <a:ln w="57150">
            <a:solidFill>
              <a:srgbClr val="FCB0A3"/>
            </a:solidFill>
          </a:ln>
        </p:spPr>
        <p:txBody>
          <a:bodyPr wrap="square">
            <a:spAutoFit/>
          </a:bodyPr>
          <a:lstStyle/>
          <a:p>
            <a:pPr algn="ctr">
              <a:lnSpc>
                <a:spcPct val="107000"/>
              </a:lnSpc>
              <a:spcAft>
                <a:spcPts val="800"/>
              </a:spcAft>
            </a:pPr>
            <a:r>
              <a:rPr lang="en-GB" sz="2000" dirty="0" smtClean="0">
                <a:latin typeface="Arial Narrow" panose="020B0606020202030204" pitchFamily="34" charset="0"/>
              </a:rPr>
              <a:t>This theme will promote the importance of positive friendships, respect and relationships to support students in their development as individuals</a:t>
            </a:r>
            <a:endParaRPr lang="en-GB" sz="2000" dirty="0">
              <a:latin typeface="Arial Narrow" panose="020B0606020202030204" pitchFamily="34" charset="0"/>
            </a:endParaRPr>
          </a:p>
        </p:txBody>
      </p:sp>
      <p:sp>
        <p:nvSpPr>
          <p:cNvPr id="10" name="Rectangle 9"/>
          <p:cNvSpPr/>
          <p:nvPr/>
        </p:nvSpPr>
        <p:spPr>
          <a:xfrm>
            <a:off x="261587" y="2018185"/>
            <a:ext cx="2843808" cy="4103688"/>
          </a:xfrm>
          <a:prstGeom prst="rect">
            <a:avLst/>
          </a:prstGeom>
          <a:ln w="57150">
            <a:solidFill>
              <a:srgbClr val="FCB0A3"/>
            </a:solidFill>
          </a:ln>
        </p:spPr>
        <p:txBody>
          <a:bodyPr wrap="square">
            <a:spAutoFit/>
          </a:bodyPr>
          <a:lstStyle/>
          <a:p>
            <a:pPr>
              <a:lnSpc>
                <a:spcPct val="107000"/>
              </a:lnSpc>
              <a:spcAft>
                <a:spcPts val="800"/>
              </a:spcAft>
            </a:pPr>
            <a:r>
              <a:rPr lang="en-GB" sz="2000" b="1" dirty="0" smtClean="0">
                <a:latin typeface="Arial Narrow" panose="020B0606020202030204" pitchFamily="34" charset="0"/>
                <a:ea typeface="Calibri" panose="020F0502020204030204" pitchFamily="34" charset="0"/>
                <a:cs typeface="Calibri" panose="020F0502020204030204" pitchFamily="34" charset="0"/>
              </a:rPr>
              <a:t>Key words include: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Consent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Boundaries</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Respect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Friendships  -Loyalty &amp; Trust</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Pressure, including peer pressure</a:t>
            </a:r>
          </a:p>
          <a:p>
            <a:pPr marL="342900" indent="-342900">
              <a:lnSpc>
                <a:spcPct val="107000"/>
              </a:lnSpc>
              <a:spcAft>
                <a:spcPts val="800"/>
              </a:spcAft>
              <a:buFont typeface="Arial" panose="020B0604020202020204" pitchFamily="34" charset="0"/>
              <a:buChar char="•"/>
            </a:pPr>
            <a:r>
              <a:rPr lang="en-GB" sz="2000" dirty="0" smtClean="0">
                <a:latin typeface="Arial Narrow" panose="020B0606020202030204" pitchFamily="34" charset="0"/>
                <a:ea typeface="Calibri" panose="020F0502020204030204" pitchFamily="34" charset="0"/>
                <a:cs typeface="Calibri" panose="020F0502020204030204" pitchFamily="34" charset="0"/>
              </a:rPr>
              <a:t>Influences</a:t>
            </a:r>
          </a:p>
          <a:p>
            <a:pPr marL="342900" indent="-342900">
              <a:lnSpc>
                <a:spcPct val="107000"/>
              </a:lnSpc>
              <a:spcAft>
                <a:spcPts val="800"/>
              </a:spcAft>
              <a:buFont typeface="Arial" panose="020B0604020202020204" pitchFamily="34" charset="0"/>
              <a:buChar char="•"/>
            </a:pPr>
            <a:endParaRPr lang="en-GB" sz="2000" dirty="0" smtClean="0">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96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6A15F-4B9A-134C-BEF4-E837FA5BE7EE}"/>
              </a:ext>
            </a:extLst>
          </p:cNvPr>
          <p:cNvSpPr/>
          <p:nvPr/>
        </p:nvSpPr>
        <p:spPr>
          <a:xfrm>
            <a:off x="0" y="0"/>
            <a:ext cx="9144000" cy="6858000"/>
          </a:xfrm>
          <a:prstGeom prst="rect">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pic>
        <p:nvPicPr>
          <p:cNvPr id="4" name="Picture 3">
            <a:extLst>
              <a:ext uri="{FF2B5EF4-FFF2-40B4-BE49-F238E27FC236}">
                <a16:creationId xmlns:a16="http://schemas.microsoft.com/office/drawing/2014/main" id="{1C71EDFF-9A5C-6D42-992F-B47F6266672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1607" r="9097"/>
          <a:stretch/>
        </p:blipFill>
        <p:spPr>
          <a:xfrm>
            <a:off x="125506" y="143435"/>
            <a:ext cx="8892988" cy="6580094"/>
          </a:xfrm>
          <a:prstGeom prst="rect">
            <a:avLst/>
          </a:prstGeom>
          <a:ln>
            <a:solidFill>
              <a:srgbClr val="FF0000"/>
            </a:solidFill>
          </a:ln>
        </p:spPr>
      </p:pic>
      <p:pic>
        <p:nvPicPr>
          <p:cNvPr id="18" name="Picture 17" descr="asphalt-157687_960_720.png">
            <a:extLst>
              <a:ext uri="{FF2B5EF4-FFF2-40B4-BE49-F238E27FC236}">
                <a16:creationId xmlns:a16="http://schemas.microsoft.com/office/drawing/2014/main" id="{58F65AE6-E256-C144-9335-28F4B1C63D63}"/>
              </a:ext>
            </a:extLst>
          </p:cNvPr>
          <p:cNvPicPr>
            <a:picLocks noChangeAspect="1"/>
          </p:cNvPicPr>
          <p:nvPr/>
        </p:nvPicPr>
        <p:blipFill rotWithShape="1">
          <a:blip r:embed="rId5">
            <a:extLst>
              <a:ext uri="{28A0092B-C50C-407E-A947-70E740481C1C}">
                <a14:useLocalDpi xmlns:a14="http://schemas.microsoft.com/office/drawing/2010/main" val="0"/>
              </a:ext>
            </a:extLst>
          </a:blip>
          <a:srcRect t="13514" b="15916"/>
          <a:stretch/>
        </p:blipFill>
        <p:spPr>
          <a:xfrm>
            <a:off x="1888852" y="1124878"/>
            <a:ext cx="5706958" cy="4725613"/>
          </a:xfrm>
          <a:prstGeom prst="rect">
            <a:avLst/>
          </a:prstGeom>
        </p:spPr>
      </p:pic>
      <p:pic>
        <p:nvPicPr>
          <p:cNvPr id="6" name="Picture 2">
            <a:extLst>
              <a:ext uri="{FF2B5EF4-FFF2-40B4-BE49-F238E27FC236}">
                <a16:creationId xmlns:a16="http://schemas.microsoft.com/office/drawing/2014/main" id="{7DBBD0FD-0804-B044-8980-19D0E27CD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96" y="237551"/>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D5854EBF-B780-E941-8918-FCA9EDAFF6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137" y="6001826"/>
            <a:ext cx="2051842" cy="62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a:extLst>
              <a:ext uri="{FF2B5EF4-FFF2-40B4-BE49-F238E27FC236}">
                <a16:creationId xmlns:a16="http://schemas.microsoft.com/office/drawing/2014/main" id="{BD0381C0-441B-664A-9938-9A7A7B7382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3968" y="5980545"/>
            <a:ext cx="2051842" cy="62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5531B12C-F650-BE43-97B8-614EF99E8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189" y="5949280"/>
            <a:ext cx="2051842" cy="6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a:extLst>
              <a:ext uri="{FF2B5EF4-FFF2-40B4-BE49-F238E27FC236}">
                <a16:creationId xmlns:a16="http://schemas.microsoft.com/office/drawing/2014/main" id="{E187C8B7-E7E9-F742-88DE-291ECF6688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9556" y="299932"/>
            <a:ext cx="2086607" cy="6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a:extLst>
              <a:ext uri="{FF2B5EF4-FFF2-40B4-BE49-F238E27FC236}">
                <a16:creationId xmlns:a16="http://schemas.microsoft.com/office/drawing/2014/main" id="{8183BCF9-7CF9-3446-A59C-D79DB3EFEA4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04988" y="1454503"/>
            <a:ext cx="2478319" cy="75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a:extLst>
              <a:ext uri="{FF2B5EF4-FFF2-40B4-BE49-F238E27FC236}">
                <a16:creationId xmlns:a16="http://schemas.microsoft.com/office/drawing/2014/main" id="{DE6F6DB1-D204-8041-AAB9-E689AA54206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8868" y="2838541"/>
            <a:ext cx="2597570" cy="78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a:extLst>
              <a:ext uri="{FF2B5EF4-FFF2-40B4-BE49-F238E27FC236}">
                <a16:creationId xmlns:a16="http://schemas.microsoft.com/office/drawing/2014/main" id="{A6827D81-6EAF-6343-B993-553C591C9E7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6152" y="3787357"/>
            <a:ext cx="2565399" cy="77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a:extLst>
              <a:ext uri="{FF2B5EF4-FFF2-40B4-BE49-F238E27FC236}">
                <a16:creationId xmlns:a16="http://schemas.microsoft.com/office/drawing/2014/main" id="{C93EA688-3FEB-704B-B5F4-E46E960DC56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69300" y="1611914"/>
            <a:ext cx="2601461" cy="79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a:extLst>
              <a:ext uri="{FF2B5EF4-FFF2-40B4-BE49-F238E27FC236}">
                <a16:creationId xmlns:a16="http://schemas.microsoft.com/office/drawing/2014/main" id="{BB52B3CB-990C-A947-94A2-A2C32146C69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93527" y="5101994"/>
            <a:ext cx="2500535" cy="76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a:extLst>
              <a:ext uri="{FF2B5EF4-FFF2-40B4-BE49-F238E27FC236}">
                <a16:creationId xmlns:a16="http://schemas.microsoft.com/office/drawing/2014/main" id="{9593544F-5A58-454F-B637-F8ED2D550DF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72859" y="4185739"/>
            <a:ext cx="2490803" cy="7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a:extLst>
              <a:ext uri="{FF2B5EF4-FFF2-40B4-BE49-F238E27FC236}">
                <a16:creationId xmlns:a16="http://schemas.microsoft.com/office/drawing/2014/main" id="{91A7121D-BCD2-C74B-B7C5-97BB07AE850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44148" y="182493"/>
            <a:ext cx="3573573" cy="108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AE389AB1-5F01-DD4A-9008-9DBF7FD545C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21990" y="881510"/>
            <a:ext cx="941672" cy="269808"/>
          </a:xfrm>
          <a:prstGeom prst="rect">
            <a:avLst/>
          </a:prstGeom>
          <a:ln>
            <a:solidFill>
              <a:srgbClr val="000000"/>
            </a:solidFill>
          </a:ln>
        </p:spPr>
      </p:pic>
    </p:spTree>
    <p:extLst>
      <p:ext uri="{BB962C8B-B14F-4D97-AF65-F5344CB8AC3E}">
        <p14:creationId xmlns:p14="http://schemas.microsoft.com/office/powerpoint/2010/main" val="29502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TotalTime>
  <Words>2367</Words>
  <Application>Microsoft Office PowerPoint</Application>
  <PresentationFormat>On-screen Show (4:3)</PresentationFormat>
  <Paragraphs>598</Paragraphs>
  <Slides>42</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Narrow</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OpticAlias</dc:creator>
  <cp:lastModifiedBy>Laura Elliott</cp:lastModifiedBy>
  <cp:revision>76</cp:revision>
  <dcterms:created xsi:type="dcterms:W3CDTF">2019-05-28T19:14:14Z</dcterms:created>
  <dcterms:modified xsi:type="dcterms:W3CDTF">2020-08-02T15:09:57Z</dcterms:modified>
</cp:coreProperties>
</file>