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6" r:id="rId3"/>
    <p:sldId id="277" r:id="rId4"/>
    <p:sldId id="278" r:id="rId5"/>
    <p:sldId id="262" r:id="rId6"/>
    <p:sldId id="264" r:id="rId7"/>
    <p:sldId id="265" r:id="rId8"/>
    <p:sldId id="266" r:id="rId9"/>
    <p:sldId id="272" r:id="rId10"/>
    <p:sldId id="275" r:id="rId11"/>
    <p:sldId id="281" r:id="rId12"/>
    <p:sldId id="267" r:id="rId13"/>
    <p:sldId id="268" r:id="rId14"/>
    <p:sldId id="279" r:id="rId15"/>
    <p:sldId id="273" r:id="rId16"/>
    <p:sldId id="280"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0" autoAdjust="0"/>
    <p:restoredTop sz="94660"/>
  </p:normalViewPr>
  <p:slideViewPr>
    <p:cSldViewPr snapToGrid="0">
      <p:cViewPr varScale="1">
        <p:scale>
          <a:sx n="115" d="100"/>
          <a:sy n="115" d="100"/>
        </p:scale>
        <p:origin x="5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3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195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285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21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11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6248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18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372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044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16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471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3329115-1216-DA42-A14E-B948F7D83CD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01647"/>
            <a:ext cx="12192000" cy="7067044"/>
          </a:xfrm>
          <a:prstGeom prst="rect">
            <a:avLst/>
          </a:prstGeom>
        </p:spPr>
      </p:pic>
    </p:spTree>
    <p:extLst>
      <p:ext uri="{BB962C8B-B14F-4D97-AF65-F5344CB8AC3E}">
        <p14:creationId xmlns:p14="http://schemas.microsoft.com/office/powerpoint/2010/main" val="224867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06824/e13a74fb52"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59463/19a5f890f2"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E53A0-7CD1-4531-ADD5-AFA0AE0FE808}"/>
              </a:ext>
            </a:extLst>
          </p:cNvPr>
          <p:cNvPicPr>
            <a:picLocks noChangeAspect="1"/>
          </p:cNvPicPr>
          <p:nvPr/>
        </p:nvPicPr>
        <p:blipFill>
          <a:blip r:embed="rId2"/>
          <a:stretch>
            <a:fillRect/>
          </a:stretch>
        </p:blipFill>
        <p:spPr>
          <a:xfrm>
            <a:off x="619508" y="1939407"/>
            <a:ext cx="5706432" cy="3796279"/>
          </a:xfrm>
          <a:prstGeom prst="rect">
            <a:avLst/>
          </a:prstGeom>
        </p:spPr>
      </p:pic>
      <p:sp>
        <p:nvSpPr>
          <p:cNvPr id="4" name="Rectangle 7">
            <a:extLst>
              <a:ext uri="{FF2B5EF4-FFF2-40B4-BE49-F238E27FC236}">
                <a16:creationId xmlns:a16="http://schemas.microsoft.com/office/drawing/2014/main" id="{8100D3C4-214E-2741-976F-736DB685B900}"/>
              </a:ext>
            </a:extLst>
          </p:cNvPr>
          <p:cNvSpPr/>
          <p:nvPr/>
        </p:nvSpPr>
        <p:spPr>
          <a:xfrm>
            <a:off x="6712177"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Lost but not lost</a:t>
            </a:r>
          </a:p>
        </p:txBody>
      </p:sp>
      <p:pic>
        <p:nvPicPr>
          <p:cNvPr id="5" name="Picture 4" descr="A close up of a sign&#10;&#10;Description automatically generated">
            <a:extLst>
              <a:ext uri="{FF2B5EF4-FFF2-40B4-BE49-F238E27FC236}">
                <a16:creationId xmlns:a16="http://schemas.microsoft.com/office/drawing/2014/main" id="{589E3D70-CAE4-CA48-887A-249304C7F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2177"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4D9986-CA13-41DF-925E-16EE5AEE45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8212" y="1532383"/>
            <a:ext cx="6322423" cy="4927378"/>
          </a:xfrm>
          <a:prstGeom prst="rect">
            <a:avLst/>
          </a:prstGeom>
        </p:spPr>
      </p:pic>
      <p:sp>
        <p:nvSpPr>
          <p:cNvPr id="2" name="TextBox 1">
            <a:extLst>
              <a:ext uri="{FF2B5EF4-FFF2-40B4-BE49-F238E27FC236}">
                <a16:creationId xmlns:a16="http://schemas.microsoft.com/office/drawing/2014/main" id="{865C9547-ABC9-46B1-B99B-989D5C2D827A}"/>
              </a:ext>
            </a:extLst>
          </p:cNvPr>
          <p:cNvSpPr txBox="1"/>
          <p:nvPr/>
        </p:nvSpPr>
        <p:spPr>
          <a:xfrm>
            <a:off x="571365" y="1412607"/>
            <a:ext cx="4253184" cy="4524315"/>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We all have times when we feel a bit strange because everything is different. This is a normal part of going through change and it does pass.</a:t>
            </a:r>
          </a:p>
        </p:txBody>
      </p:sp>
    </p:spTree>
    <p:extLst>
      <p:ext uri="{BB962C8B-B14F-4D97-AF65-F5344CB8AC3E}">
        <p14:creationId xmlns:p14="http://schemas.microsoft.com/office/powerpoint/2010/main" val="230494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223" y="1298420"/>
            <a:ext cx="10405979" cy="1938992"/>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Now is the time to remind yourself of that!</a:t>
            </a:r>
          </a:p>
          <a:p>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In your workbook, 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1679591925"/>
              </p:ext>
            </p:extLst>
          </p:nvPr>
        </p:nvGraphicFramePr>
        <p:xfrm>
          <a:off x="658499" y="3429000"/>
          <a:ext cx="9477514" cy="2865120"/>
        </p:xfrm>
        <a:graphic>
          <a:graphicData uri="http://schemas.openxmlformats.org/drawingml/2006/table">
            <a:tbl>
              <a:tblPr firstRow="1" bandRow="1">
                <a:tableStyleId>{5C22544A-7EE6-4342-B048-85BDC9FD1C3A}</a:tableStyleId>
              </a:tblPr>
              <a:tblGrid>
                <a:gridCol w="4738757">
                  <a:extLst>
                    <a:ext uri="{9D8B030D-6E8A-4147-A177-3AD203B41FA5}">
                      <a16:colId xmlns:a16="http://schemas.microsoft.com/office/drawing/2014/main" val="20000"/>
                    </a:ext>
                  </a:extLst>
                </a:gridCol>
                <a:gridCol w="4738757">
                  <a:extLst>
                    <a:ext uri="{9D8B030D-6E8A-4147-A177-3AD203B41FA5}">
                      <a16:colId xmlns:a16="http://schemas.microsoft.com/office/drawing/2014/main" val="20001"/>
                    </a:ext>
                  </a:extLst>
                </a:gridCol>
              </a:tblGrid>
              <a:tr h="370840">
                <a:tc>
                  <a:txBody>
                    <a:bodyPr/>
                    <a:lstStyle/>
                    <a:p>
                      <a:r>
                        <a:rPr lang="en-US" b="1" i="0" dirty="0">
                          <a:latin typeface="Calibri" panose="020F0502020204030204" pitchFamily="34" charset="0"/>
                          <a:cs typeface="Calibri" panose="020F0502020204030204" pitchFamily="34" charset="0"/>
                        </a:rPr>
                        <a:t>Statement</a:t>
                      </a:r>
                    </a:p>
                  </a:txBody>
                  <a:tcPr>
                    <a:solidFill>
                      <a:srgbClr val="FC9103"/>
                    </a:solidFill>
                  </a:tcPr>
                </a:tc>
                <a:tc>
                  <a:txBody>
                    <a:bodyPr/>
                    <a:lstStyle/>
                    <a:p>
                      <a:r>
                        <a:rPr lang="en-US" b="1" i="0" dirty="0">
                          <a:latin typeface="Calibri" panose="020F0502020204030204" pitchFamily="34" charset="0"/>
                          <a:cs typeface="Calibri" panose="020F0502020204030204" pitchFamily="34" charset="0"/>
                        </a:rPr>
                        <a:t>Transform</a:t>
                      </a:r>
                      <a:r>
                        <a:rPr lang="en-US" b="1" i="0" baseline="0" dirty="0">
                          <a:latin typeface="Calibri" panose="020F0502020204030204" pitchFamily="34" charset="0"/>
                          <a:cs typeface="Calibri" panose="020F0502020204030204" pitchFamily="34" charset="0"/>
                        </a:rPr>
                        <a:t> it!</a:t>
                      </a:r>
                      <a:endParaRPr lang="en-US" b="1" i="0" dirty="0">
                        <a:latin typeface="Calibri" panose="020F0502020204030204" pitchFamily="34" charset="0"/>
                        <a:cs typeface="Calibri" panose="020F0502020204030204" pitchFamily="34" charset="0"/>
                      </a:endParaRPr>
                    </a:p>
                  </a:txBody>
                  <a:tcPr>
                    <a:solidFill>
                      <a:srgbClr val="FC9103"/>
                    </a:solidFill>
                  </a:tcPr>
                </a:tc>
                <a:extLst>
                  <a:ext uri="{0D108BD9-81ED-4DB2-BD59-A6C34878D82A}">
                    <a16:rowId xmlns:a16="http://schemas.microsoft.com/office/drawing/2014/main" val="10000"/>
                  </a:ext>
                </a:extLst>
              </a:tr>
              <a:tr h="363583">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a:noFill/>
                  </a:tcPr>
                </a:tc>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a:noFill/>
                  </a:tcPr>
                </a:tc>
                <a:extLst>
                  <a:ext uri="{0D108BD9-81ED-4DB2-BD59-A6C34878D82A}">
                    <a16:rowId xmlns:a16="http://schemas.microsoft.com/office/drawing/2014/main" val="10001"/>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will</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2"/>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3"/>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4"/>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5"/>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One of your own: </a:t>
                      </a: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938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245FD-C44E-4994-AD61-B86308D1DE8A}"/>
              </a:ext>
            </a:extLst>
          </p:cNvPr>
          <p:cNvSpPr/>
          <p:nvPr/>
        </p:nvSpPr>
        <p:spPr>
          <a:xfrm>
            <a:off x="594408" y="1328186"/>
            <a:ext cx="11362460" cy="954107"/>
          </a:xfrm>
          <a:prstGeom prst="rect">
            <a:avLst/>
          </a:prstGeom>
        </p:spPr>
        <p:txBody>
          <a:bodyPr wrap="square">
            <a:spAutoFit/>
          </a:bodyPr>
          <a:lstStyle/>
          <a:p>
            <a:pPr lvl="0">
              <a:spcAft>
                <a:spcPts val="0"/>
              </a:spcAft>
            </a:pPr>
            <a:r>
              <a:rPr lang="en-GB" sz="2800" b="1">
                <a:solidFill>
                  <a:schemeClr val="tx1">
                    <a:lumMod val="75000"/>
                    <a:lumOff val="25000"/>
                  </a:schemeClr>
                </a:solidFill>
                <a:latin typeface="Calibri" panose="020F0502020204030204" pitchFamily="34" charset="0"/>
              </a:rPr>
              <a:t>Matthew suggests some ways to help when you feel both </a:t>
            </a:r>
            <a:br>
              <a:rPr lang="en-GB" sz="2800" b="1">
                <a:solidFill>
                  <a:schemeClr val="tx1">
                    <a:lumMod val="75000"/>
                    <a:lumOff val="25000"/>
                  </a:schemeClr>
                </a:solidFill>
                <a:latin typeface="Calibri" panose="020F0502020204030204" pitchFamily="34" charset="0"/>
              </a:rPr>
            </a:br>
            <a:r>
              <a:rPr lang="en-GB" sz="2800" b="1">
                <a:solidFill>
                  <a:schemeClr val="tx1">
                    <a:lumMod val="75000"/>
                    <a:lumOff val="25000"/>
                  </a:schemeClr>
                </a:solidFill>
                <a:latin typeface="Calibri" panose="020F0502020204030204" pitchFamily="34" charset="0"/>
              </a:rPr>
              <a:t>kinds of ‘lost’ – emotionally and physically!</a:t>
            </a:r>
            <a:endParaRPr lang="en-GB" sz="2800" b="1" dirty="0">
              <a:solidFill>
                <a:schemeClr val="tx1">
                  <a:lumMod val="75000"/>
                  <a:lumOff val="25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22A48652-83E5-463E-B3CE-5988EFDE9005}"/>
              </a:ext>
            </a:extLst>
          </p:cNvPr>
          <p:cNvSpPr txBox="1"/>
          <p:nvPr/>
        </p:nvSpPr>
        <p:spPr>
          <a:xfrm>
            <a:off x="690201" y="2462167"/>
            <a:ext cx="8792001" cy="3816429"/>
          </a:xfrm>
          <a:prstGeom prst="rect">
            <a:avLst/>
          </a:prstGeom>
          <a:noFill/>
          <a:ln w="38100">
            <a:solidFill>
              <a:srgbClr val="FC9103"/>
            </a:solidFill>
          </a:ln>
        </p:spPr>
        <p:txBody>
          <a:bodyPr wrap="square" rtlCol="0">
            <a:spAutoFit/>
          </a:bodyPr>
          <a:lstStyle/>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Ask your way around.</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Accept help and find your ‘go-to’ person – someone you feel able to go to if you have questions or concerns. Your tutor might be that person.</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Be honest – tell people how you feel.</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 your research – work out where things are.</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Make sure you have your Triangle of Trust (more in a moment).</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Don</a:t>
            </a:r>
            <a:r>
              <a:rPr lang="ur-PK" sz="2400">
                <a:solidFill>
                  <a:schemeClr val="tx1">
                    <a:lumMod val="75000"/>
                    <a:lumOff val="25000"/>
                  </a:schemeClr>
                </a:solidFill>
                <a:latin typeface="Calibri" panose="020F0502020204030204" pitchFamily="34" charset="0"/>
                <a:cs typeface="Calibri" panose="020F0502020204030204" pitchFamily="34" charset="0"/>
              </a:rPr>
              <a:t>’</a:t>
            </a:r>
            <a:r>
              <a:rPr lang="en-GB" sz="2400">
                <a:solidFill>
                  <a:schemeClr val="tx1">
                    <a:lumMod val="75000"/>
                    <a:lumOff val="25000"/>
                  </a:schemeClr>
                </a:solidFill>
                <a:latin typeface="Calibri" panose="020F0502020204030204" pitchFamily="34" charset="0"/>
                <a:cs typeface="Calibri" panose="020F0502020204030204" pitchFamily="34" charset="0"/>
              </a:rPr>
              <a:t>t look back – focus on this new world.</a:t>
            </a:r>
            <a:endParaRPr lang="en-GB"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68D8B1-AE98-0B46-A8DD-EC9B8AC536CB}"/>
              </a:ext>
            </a:extLst>
          </p:cNvPr>
          <p:cNvPicPr>
            <a:picLocks noChangeAspect="1"/>
          </p:cNvPicPr>
          <p:nvPr/>
        </p:nvPicPr>
        <p:blipFill>
          <a:blip r:embed="rId2"/>
          <a:stretch>
            <a:fillRect/>
          </a:stretch>
        </p:blipFill>
        <p:spPr>
          <a:xfrm>
            <a:off x="9753945" y="2298850"/>
            <a:ext cx="1747854" cy="4143062"/>
          </a:xfrm>
          <a:prstGeom prst="rect">
            <a:avLst/>
          </a:prstGeom>
        </p:spPr>
      </p:pic>
    </p:spTree>
    <p:extLst>
      <p:ext uri="{BB962C8B-B14F-4D97-AF65-F5344CB8AC3E}">
        <p14:creationId xmlns:p14="http://schemas.microsoft.com/office/powerpoint/2010/main" val="11161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6776" y="1293459"/>
            <a:ext cx="9090990"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821635" y="2302093"/>
            <a:ext cx="6156901" cy="3337800"/>
          </a:xfrm>
          <a:prstGeom prst="rect">
            <a:avLst/>
          </a:prstGeom>
          <a:noFill/>
          <a:ln w="19050">
            <a:solidFill>
              <a:srgbClr val="FC9103"/>
            </a:solidFill>
          </a:ln>
        </p:spPr>
        <p:txBody>
          <a:bodyPr wrap="square" lIns="180000" tIns="144000" bIns="144000"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Write down who is in your Triangle of Trust. Put their names on the triangle in your workbook.</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talk to about different things?</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What three things make you feel happy and good?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Where is your safe place to just relax? </a:t>
            </a:r>
          </a:p>
        </p:txBody>
      </p:sp>
      <p:sp>
        <p:nvSpPr>
          <p:cNvPr id="7" name="TextBox 6"/>
          <p:cNvSpPr txBox="1"/>
          <p:nvPr/>
        </p:nvSpPr>
        <p:spPr>
          <a:xfrm rot="18234875">
            <a:off x="7356338" y="3595730"/>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
        <p:nvSpPr>
          <p:cNvPr id="8" name="Triangle 7">
            <a:extLst>
              <a:ext uri="{FF2B5EF4-FFF2-40B4-BE49-F238E27FC236}">
                <a16:creationId xmlns:a16="http://schemas.microsoft.com/office/drawing/2014/main" id="{722ED806-90E2-E648-804A-A57987A1F08D}"/>
              </a:ext>
            </a:extLst>
          </p:cNvPr>
          <p:cNvSpPr/>
          <p:nvPr/>
        </p:nvSpPr>
        <p:spPr>
          <a:xfrm>
            <a:off x="7681046" y="2871133"/>
            <a:ext cx="3146065" cy="239149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ABF107-8401-044E-BBF0-EC0C46035208}"/>
              </a:ext>
            </a:extLst>
          </p:cNvPr>
          <p:cNvSpPr txBox="1"/>
          <p:nvPr/>
        </p:nvSpPr>
        <p:spPr>
          <a:xfrm>
            <a:off x="8338984" y="5439636"/>
            <a:ext cx="1830187"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7195496D-F28C-424B-A5F6-45469FE73498}"/>
              </a:ext>
            </a:extLst>
          </p:cNvPr>
          <p:cNvSpPr txBox="1"/>
          <p:nvPr/>
        </p:nvSpPr>
        <p:spPr>
          <a:xfrm rot="3252108">
            <a:off x="9460573" y="3544921"/>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50771134-E6C4-674B-BBF8-6DDB7F5B6C00}"/>
              </a:ext>
            </a:extLst>
          </p:cNvPr>
          <p:cNvSpPr txBox="1"/>
          <p:nvPr/>
        </p:nvSpPr>
        <p:spPr>
          <a:xfrm>
            <a:off x="7685134" y="2275999"/>
            <a:ext cx="2983037" cy="369332"/>
          </a:xfrm>
          <a:prstGeom prst="rect">
            <a:avLst/>
          </a:prstGeom>
          <a:noFill/>
        </p:spPr>
        <p:txBody>
          <a:bodyPr wrap="square" rtlCol="0">
            <a:spAutoFit/>
          </a:bodyPr>
          <a:lstStyle/>
          <a:p>
            <a:pPr algn="ctr"/>
            <a:r>
              <a:rPr lang="en-US" b="1" dirty="0" err="1">
                <a:solidFill>
                  <a:schemeClr val="tx1">
                    <a:lumMod val="75000"/>
                    <a:lumOff val="25000"/>
                  </a:schemeClr>
                </a:solidFill>
                <a:latin typeface="Calibri" panose="020F0502020204030204" pitchFamily="34" charset="0"/>
                <a:cs typeface="Calibri" panose="020F0502020204030204" pitchFamily="34" charset="0"/>
              </a:rPr>
              <a:t>Mr</a:t>
            </a:r>
            <a:r>
              <a:rPr lang="en-US" b="1" dirty="0">
                <a:solidFill>
                  <a:schemeClr val="tx1">
                    <a:lumMod val="75000"/>
                    <a:lumOff val="25000"/>
                  </a:schemeClr>
                </a:solidFill>
                <a:latin typeface="Calibri" panose="020F0502020204030204" pitchFamily="34" charset="0"/>
                <a:cs typeface="Calibri" panose="020F0502020204030204" pitchFamily="34" charset="0"/>
              </a:rPr>
              <a:t> Burton’s Triangle of Trust:</a:t>
            </a:r>
          </a:p>
        </p:txBody>
      </p:sp>
    </p:spTree>
    <p:extLst>
      <p:ext uri="{BB962C8B-B14F-4D97-AF65-F5344CB8AC3E}">
        <p14:creationId xmlns:p14="http://schemas.microsoft.com/office/powerpoint/2010/main" val="379528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767" y="1370871"/>
            <a:ext cx="10014856" cy="4051558"/>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Starting anything new is both exciting and a bit scary BUT it is worth it because being at secondary school is going to build on all of the great things you have experienced at primary school. It is the time when you are going to work out what kind of person you want to be and the kind of things you like.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Soon you will be in a routine and everything will become familiar. That ‘new Year 7’ feeling doesn’t last very long.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After a week, you will start to feel at home.</a:t>
            </a:r>
          </a:p>
        </p:txBody>
      </p:sp>
    </p:spTree>
    <p:extLst>
      <p:ext uri="{BB962C8B-B14F-4D97-AF65-F5344CB8AC3E}">
        <p14:creationId xmlns:p14="http://schemas.microsoft.com/office/powerpoint/2010/main" val="92475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79823-537E-4AA1-9A39-EF261B5292AD}"/>
              </a:ext>
            </a:extLst>
          </p:cNvPr>
          <p:cNvSpPr txBox="1"/>
          <p:nvPr/>
        </p:nvSpPr>
        <p:spPr>
          <a:xfrm>
            <a:off x="7480852" y="2271644"/>
            <a:ext cx="4287078" cy="403187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Secondary school will be great because you meet loads of new people.</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That means there will be more room to swim and more fish to jump around with!</a:t>
            </a:r>
          </a:p>
        </p:txBody>
      </p:sp>
      <p:pic>
        <p:nvPicPr>
          <p:cNvPr id="3" name="Picture 2">
            <a:extLst>
              <a:ext uri="{FF2B5EF4-FFF2-40B4-BE49-F238E27FC236}">
                <a16:creationId xmlns:a16="http://schemas.microsoft.com/office/drawing/2014/main" id="{A86EADE7-FC8A-4585-A3E9-D30F2994F207}"/>
              </a:ext>
            </a:extLst>
          </p:cNvPr>
          <p:cNvPicPr>
            <a:picLocks noChangeAspect="1"/>
          </p:cNvPicPr>
          <p:nvPr/>
        </p:nvPicPr>
        <p:blipFill>
          <a:blip r:embed="rId2"/>
          <a:stretch>
            <a:fillRect/>
          </a:stretch>
        </p:blipFill>
        <p:spPr>
          <a:xfrm>
            <a:off x="703810" y="2271644"/>
            <a:ext cx="6384589" cy="4247317"/>
          </a:xfrm>
          <a:prstGeom prst="rect">
            <a:avLst/>
          </a:prstGeom>
        </p:spPr>
      </p:pic>
      <p:sp>
        <p:nvSpPr>
          <p:cNvPr id="4" name="Rectangle 3">
            <a:extLst>
              <a:ext uri="{FF2B5EF4-FFF2-40B4-BE49-F238E27FC236}">
                <a16:creationId xmlns:a16="http://schemas.microsoft.com/office/drawing/2014/main" id="{16D2C5E1-CEBA-437E-AB52-FEDF89A78B36}"/>
              </a:ext>
            </a:extLst>
          </p:cNvPr>
          <p:cNvSpPr/>
          <p:nvPr/>
        </p:nvSpPr>
        <p:spPr>
          <a:xfrm>
            <a:off x="599307" y="1310165"/>
            <a:ext cx="9223513" cy="646331"/>
          </a:xfrm>
          <a:prstGeom prst="rect">
            <a:avLst/>
          </a:prstGeom>
        </p:spPr>
        <p:txBody>
          <a:bodyPr wrap="square">
            <a:spAutoFit/>
          </a:bodyPr>
          <a:lstStyle/>
          <a:p>
            <a:pPr>
              <a:spcAft>
                <a:spcPts val="0"/>
              </a:spcAft>
            </a:pPr>
            <a:r>
              <a:rPr lang="en-GB" sz="3600" b="1" dirty="0">
                <a:solidFill>
                  <a:schemeClr val="tx1">
                    <a:lumMod val="75000"/>
                    <a:lumOff val="25000"/>
                  </a:schemeClr>
                </a:solidFill>
                <a:latin typeface="Calibri" panose="020F0502020204030204" pitchFamily="34" charset="0"/>
              </a:rPr>
              <a:t>Now start to let yourself feel excited! </a:t>
            </a:r>
            <a:endPar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56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824" y="1429363"/>
            <a:ext cx="8854011"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Gemma can help us navigate some of these feelings too.</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7499637D-27A1-7048-B17F-B0D9984FE3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170" y="2704487"/>
            <a:ext cx="6659880" cy="374274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17665449-EF4D-9047-9B21-EA13AC53C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7060" y="3248708"/>
            <a:ext cx="2324100" cy="2654300"/>
          </a:xfrm>
          <a:prstGeom prst="rect">
            <a:avLst/>
          </a:prstGeom>
        </p:spPr>
      </p:pic>
    </p:spTree>
    <p:extLst>
      <p:ext uri="{BB962C8B-B14F-4D97-AF65-F5344CB8AC3E}">
        <p14:creationId xmlns:p14="http://schemas.microsoft.com/office/powerpoint/2010/main" val="10211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2ADD8E-9ED6-4855-AB2E-6E286D539CF7}"/>
              </a:ext>
            </a:extLst>
          </p:cNvPr>
          <p:cNvSpPr/>
          <p:nvPr/>
        </p:nvSpPr>
        <p:spPr>
          <a:xfrm>
            <a:off x="4757332" y="3660476"/>
            <a:ext cx="267733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2020 </a:t>
            </a:r>
            <a:r>
              <a:rPr lang="en-GB" sz="1100" b="1" dirty="0">
                <a:latin typeface="Calibri" panose="020F0502020204030204" pitchFamily="34" charset="0"/>
                <a:cs typeface="Calibri" panose="020F0502020204030204" pitchFamily="34" charset="0"/>
              </a:rPr>
              <a:t>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CD0E2AF-8921-AD47-B7B7-B05D3F2C00A4}"/>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781" y="1431649"/>
            <a:ext cx="113930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session 5 already! Matthew and Gemma are back to tackle one of the most worrying things many Year 6 students think about when going to secondary school: getting lost!</a:t>
            </a:r>
          </a:p>
        </p:txBody>
      </p:sp>
      <p:sp>
        <p:nvSpPr>
          <p:cNvPr id="6" name="TextBox 5">
            <a:extLst>
              <a:ext uri="{FF2B5EF4-FFF2-40B4-BE49-F238E27FC236}">
                <a16:creationId xmlns:a16="http://schemas.microsoft.com/office/drawing/2014/main" id="{2C6DB7D1-B3E0-DC49-998E-2F918587056A}"/>
              </a:ext>
            </a:extLst>
          </p:cNvPr>
          <p:cNvSpPr txBox="1"/>
          <p:nvPr/>
        </p:nvSpPr>
        <p:spPr>
          <a:xfrm>
            <a:off x="1865807" y="2680985"/>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6CBC3FD-DDD1-7B48-95D8-973AF1487191}"/>
              </a:ext>
            </a:extLst>
          </p:cNvPr>
          <p:cNvSpPr txBox="1"/>
          <p:nvPr/>
        </p:nvSpPr>
        <p:spPr>
          <a:xfrm>
            <a:off x="6325604" y="2638524"/>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9" name="Picture 8" descr="A person looking at the camera&#10;&#10;Description automatically generated">
            <a:extLst>
              <a:ext uri="{FF2B5EF4-FFF2-40B4-BE49-F238E27FC236}">
                <a16:creationId xmlns:a16="http://schemas.microsoft.com/office/drawing/2014/main" id="{BBEEA7EC-A540-7D4E-B3E4-C844C2031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3268550"/>
            <a:ext cx="1764835" cy="2684597"/>
          </a:xfrm>
          <a:prstGeom prst="rect">
            <a:avLst/>
          </a:prstGeom>
        </p:spPr>
      </p:pic>
      <p:pic>
        <p:nvPicPr>
          <p:cNvPr id="11" name="Picture 10" descr="A person standing on a city street&#10;&#10;Description automatically generated">
            <a:extLst>
              <a:ext uri="{FF2B5EF4-FFF2-40B4-BE49-F238E27FC236}">
                <a16:creationId xmlns:a16="http://schemas.microsoft.com/office/drawing/2014/main" id="{67C87314-B594-4C41-B9E4-1BB26D6F82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3271249"/>
            <a:ext cx="2232115" cy="2648212"/>
          </a:xfrm>
          <a:prstGeom prst="rect">
            <a:avLst/>
          </a:prstGeom>
        </p:spPr>
      </p:pic>
    </p:spTree>
    <p:extLst>
      <p:ext uri="{BB962C8B-B14F-4D97-AF65-F5344CB8AC3E}">
        <p14:creationId xmlns:p14="http://schemas.microsoft.com/office/powerpoint/2010/main" val="142734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480" y="1467737"/>
            <a:ext cx="7506497"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4,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2800" b="1" dirty="0">
                <a:solidFill>
                  <a:schemeClr val="tx1">
                    <a:lumMod val="75000"/>
                    <a:lumOff val="25000"/>
                  </a:schemeClr>
                </a:solidFill>
                <a:latin typeface="Calibri" panose="020F0502020204030204" pitchFamily="34" charset="0"/>
                <a:cs typeface="Calibri" panose="020F0502020204030204" pitchFamily="34" charset="0"/>
              </a:rPr>
              <a:t>managing change and all the things that will be different when you go to secondary school.</a:t>
            </a:r>
          </a:p>
        </p:txBody>
      </p:sp>
      <p:sp>
        <p:nvSpPr>
          <p:cNvPr id="6" name="TextBox 5"/>
          <p:cNvSpPr txBox="1"/>
          <p:nvPr/>
        </p:nvSpPr>
        <p:spPr>
          <a:xfrm>
            <a:off x="801480" y="342900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some ways of managing that change and encouraged you to have a great first day.</a:t>
            </a:r>
          </a:p>
        </p:txBody>
      </p:sp>
      <p:pic>
        <p:nvPicPr>
          <p:cNvPr id="7" name="Picture 6"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5727" y="1467737"/>
            <a:ext cx="1912777" cy="4955832"/>
          </a:xfrm>
          <a:prstGeom prst="rect">
            <a:avLst/>
          </a:prstGeom>
        </p:spPr>
      </p:pic>
      <p:sp>
        <p:nvSpPr>
          <p:cNvPr id="8" name="TextBox 7"/>
          <p:cNvSpPr txBox="1"/>
          <p:nvPr/>
        </p:nvSpPr>
        <p:spPr>
          <a:xfrm>
            <a:off x="801480" y="459804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going to be a great time to meet new people and to try new things.</a:t>
            </a:r>
          </a:p>
        </p:txBody>
      </p:sp>
    </p:spTree>
    <p:extLst>
      <p:ext uri="{BB962C8B-B14F-4D97-AF65-F5344CB8AC3E}">
        <p14:creationId xmlns:p14="http://schemas.microsoft.com/office/powerpoint/2010/main" val="158485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7284" y="5513457"/>
            <a:ext cx="7211028"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56.</a:t>
            </a:r>
          </a:p>
        </p:txBody>
      </p:sp>
      <p:sp>
        <p:nvSpPr>
          <p:cNvPr id="4" name="TextBox 3"/>
          <p:cNvSpPr txBox="1"/>
          <p:nvPr/>
        </p:nvSpPr>
        <p:spPr>
          <a:xfrm>
            <a:off x="889132" y="1393115"/>
            <a:ext cx="1079918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74E79126-122C-874C-9FDD-52A141EE1E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7284" y="2359329"/>
            <a:ext cx="5220898" cy="293228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C70F6F0-D4AC-8445-A96E-0816B1C685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498321"/>
            <a:ext cx="2324100" cy="2654300"/>
          </a:xfrm>
          <a:prstGeom prst="rect">
            <a:avLst/>
          </a:prstGeom>
        </p:spPr>
      </p:pic>
      <p:pic>
        <p:nvPicPr>
          <p:cNvPr id="2" name="Picture 1">
            <a:extLst>
              <a:ext uri="{FF2B5EF4-FFF2-40B4-BE49-F238E27FC236}">
                <a16:creationId xmlns:a16="http://schemas.microsoft.com/office/drawing/2014/main" id="{FF566067-2486-A245-96E9-03B8805BC13F}"/>
              </a:ext>
            </a:extLst>
          </p:cNvPr>
          <p:cNvPicPr>
            <a:picLocks noChangeAspect="1"/>
          </p:cNvPicPr>
          <p:nvPr/>
        </p:nvPicPr>
        <p:blipFill>
          <a:blip r:embed="rId5"/>
          <a:stretch>
            <a:fillRect/>
          </a:stretch>
        </p:blipFill>
        <p:spPr>
          <a:xfrm>
            <a:off x="987159" y="2341399"/>
            <a:ext cx="2795945" cy="3949075"/>
          </a:xfrm>
          <a:prstGeom prst="rect">
            <a:avLst/>
          </a:prstGeom>
        </p:spPr>
      </p:pic>
    </p:spTree>
    <p:extLst>
      <p:ext uri="{BB962C8B-B14F-4D97-AF65-F5344CB8AC3E}">
        <p14:creationId xmlns:p14="http://schemas.microsoft.com/office/powerpoint/2010/main" val="6858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88F9F-4DBC-407B-BAAC-76C6E4B31F9C}"/>
              </a:ext>
            </a:extLst>
          </p:cNvPr>
          <p:cNvSpPr txBox="1"/>
          <p:nvPr/>
        </p:nvSpPr>
        <p:spPr>
          <a:xfrm>
            <a:off x="624419" y="1298060"/>
            <a:ext cx="6427304"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Have you ever felt lost?</a:t>
            </a:r>
          </a:p>
        </p:txBody>
      </p:sp>
      <p:pic>
        <p:nvPicPr>
          <p:cNvPr id="4" name="Picture 3">
            <a:extLst>
              <a:ext uri="{FF2B5EF4-FFF2-40B4-BE49-F238E27FC236}">
                <a16:creationId xmlns:a16="http://schemas.microsoft.com/office/drawing/2014/main" id="{8C913B7E-A329-476E-ABDD-6C435E8085A6}"/>
              </a:ext>
            </a:extLst>
          </p:cNvPr>
          <p:cNvPicPr>
            <a:picLocks noChangeAspect="1"/>
          </p:cNvPicPr>
          <p:nvPr/>
        </p:nvPicPr>
        <p:blipFill>
          <a:blip r:embed="rId2"/>
          <a:stretch>
            <a:fillRect/>
          </a:stretch>
        </p:blipFill>
        <p:spPr>
          <a:xfrm>
            <a:off x="6425806" y="1863280"/>
            <a:ext cx="4740713" cy="3913673"/>
          </a:xfrm>
          <a:prstGeom prst="rect">
            <a:avLst/>
          </a:prstGeom>
        </p:spPr>
      </p:pic>
      <p:sp>
        <p:nvSpPr>
          <p:cNvPr id="3" name="TextBox 2">
            <a:extLst>
              <a:ext uri="{FF2B5EF4-FFF2-40B4-BE49-F238E27FC236}">
                <a16:creationId xmlns:a16="http://schemas.microsoft.com/office/drawing/2014/main" id="{0F20E99F-4C71-477D-BEBA-5D4F89400040}"/>
              </a:ext>
            </a:extLst>
          </p:cNvPr>
          <p:cNvSpPr txBox="1"/>
          <p:nvPr/>
        </p:nvSpPr>
        <p:spPr>
          <a:xfrm>
            <a:off x="714103" y="2360633"/>
            <a:ext cx="5211855" cy="3416320"/>
          </a:xfrm>
          <a:prstGeom prst="rect">
            <a:avLst/>
          </a:prstGeom>
          <a:noFill/>
          <a:ln w="38100">
            <a:solidFill>
              <a:srgbClr val="FC9103"/>
            </a:solidFill>
          </a:ln>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Sometimes we all feel lost and it might be during the following situations: </a:t>
            </a:r>
          </a:p>
          <a:p>
            <a:endParaRPr lang="en-GB" sz="24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schools</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home</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a new club</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Playing a new sport</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Trying a new skill or task</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Solving a problem</a:t>
            </a:r>
          </a:p>
        </p:txBody>
      </p:sp>
    </p:spTree>
    <p:extLst>
      <p:ext uri="{BB962C8B-B14F-4D97-AF65-F5344CB8AC3E}">
        <p14:creationId xmlns:p14="http://schemas.microsoft.com/office/powerpoint/2010/main" val="226157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04DEF-49CD-46A7-9291-DC0269E8D013}"/>
              </a:ext>
            </a:extLst>
          </p:cNvPr>
          <p:cNvSpPr txBox="1"/>
          <p:nvPr/>
        </p:nvSpPr>
        <p:spPr>
          <a:xfrm>
            <a:off x="600892" y="1331626"/>
            <a:ext cx="6459042" cy="1754326"/>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rPr>
              <a:t>Starting a new school can make you feel a bit lost </a:t>
            </a:r>
            <a:r>
              <a:rPr lang="en-GB" sz="3600" b="1" dirty="0">
                <a:solidFill>
                  <a:schemeClr val="tx1">
                    <a:lumMod val="75000"/>
                    <a:lumOff val="25000"/>
                  </a:schemeClr>
                </a:solidFill>
                <a:latin typeface="Calibri" panose="020F0502020204030204" pitchFamily="34" charset="0"/>
              </a:rPr>
              <a:t>BUT remember that you are NOT ALONE. </a:t>
            </a:r>
          </a:p>
        </p:txBody>
      </p:sp>
      <p:sp>
        <p:nvSpPr>
          <p:cNvPr id="5" name="Rectangle 4">
            <a:extLst>
              <a:ext uri="{FF2B5EF4-FFF2-40B4-BE49-F238E27FC236}">
                <a16:creationId xmlns:a16="http://schemas.microsoft.com/office/drawing/2014/main" id="{2C4CFCD1-B6B6-44C0-A575-33DC830237A0}"/>
              </a:ext>
            </a:extLst>
          </p:cNvPr>
          <p:cNvSpPr/>
          <p:nvPr/>
        </p:nvSpPr>
        <p:spPr>
          <a:xfrm>
            <a:off x="5854303" y="5243706"/>
            <a:ext cx="5476406" cy="1200329"/>
          </a:xfrm>
          <a:prstGeom prst="rect">
            <a:avLst/>
          </a:prstGeom>
        </p:spPr>
        <p:txBody>
          <a:bodyPr wrap="square">
            <a:spAutoFit/>
          </a:bodyPr>
          <a:lstStyle/>
          <a:p>
            <a:pPr algn="r"/>
            <a:r>
              <a:rPr lang="en-GB" sz="3600" b="1" dirty="0">
                <a:solidFill>
                  <a:srgbClr val="FC9103"/>
                </a:solidFill>
                <a:latin typeface="Calibri" panose="020F0502020204030204" pitchFamily="34" charset="0"/>
              </a:rPr>
              <a:t>We can often have fears of being lost and that is okay. </a:t>
            </a:r>
          </a:p>
        </p:txBody>
      </p:sp>
      <p:pic>
        <p:nvPicPr>
          <p:cNvPr id="6" name="Picture 5">
            <a:extLst>
              <a:ext uri="{FF2B5EF4-FFF2-40B4-BE49-F238E27FC236}">
                <a16:creationId xmlns:a16="http://schemas.microsoft.com/office/drawing/2014/main" id="{1265DF60-A773-44E5-9047-5F5B34BE6B90}"/>
              </a:ext>
            </a:extLst>
          </p:cNvPr>
          <p:cNvPicPr>
            <a:picLocks noChangeAspect="1"/>
          </p:cNvPicPr>
          <p:nvPr/>
        </p:nvPicPr>
        <p:blipFill>
          <a:blip r:embed="rId2"/>
          <a:stretch>
            <a:fillRect/>
          </a:stretch>
        </p:blipFill>
        <p:spPr>
          <a:xfrm>
            <a:off x="7398427" y="1566316"/>
            <a:ext cx="3993242" cy="2658866"/>
          </a:xfrm>
          <a:prstGeom prst="rect">
            <a:avLst/>
          </a:prstGeom>
        </p:spPr>
      </p:pic>
      <p:pic>
        <p:nvPicPr>
          <p:cNvPr id="2" name="Picture 1">
            <a:extLst>
              <a:ext uri="{FF2B5EF4-FFF2-40B4-BE49-F238E27FC236}">
                <a16:creationId xmlns:a16="http://schemas.microsoft.com/office/drawing/2014/main" id="{944CB120-3602-434C-AFD2-A6CAD65E40FA}"/>
              </a:ext>
            </a:extLst>
          </p:cNvPr>
          <p:cNvPicPr>
            <a:picLocks noChangeAspect="1"/>
          </p:cNvPicPr>
          <p:nvPr/>
        </p:nvPicPr>
        <p:blipFill>
          <a:blip r:embed="rId3"/>
          <a:stretch>
            <a:fillRect/>
          </a:stretch>
        </p:blipFill>
        <p:spPr>
          <a:xfrm>
            <a:off x="727262" y="3538726"/>
            <a:ext cx="4137703" cy="2746655"/>
          </a:xfrm>
          <a:prstGeom prst="rect">
            <a:avLst/>
          </a:prstGeom>
        </p:spPr>
      </p:pic>
    </p:spTree>
    <p:extLst>
      <p:ext uri="{BB962C8B-B14F-4D97-AF65-F5344CB8AC3E}">
        <p14:creationId xmlns:p14="http://schemas.microsoft.com/office/powerpoint/2010/main" val="166500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0677E2-1B8D-4715-9DA7-C7DB53557E40}"/>
              </a:ext>
            </a:extLst>
          </p:cNvPr>
          <p:cNvSpPr/>
          <p:nvPr/>
        </p:nvSpPr>
        <p:spPr>
          <a:xfrm>
            <a:off x="444292" y="1263871"/>
            <a:ext cx="11303415"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You don’t need to worry about being lost and here is why!</a:t>
            </a:r>
          </a:p>
        </p:txBody>
      </p:sp>
      <p:sp>
        <p:nvSpPr>
          <p:cNvPr id="5" name="TextBox 4"/>
          <p:cNvSpPr txBox="1"/>
          <p:nvPr/>
        </p:nvSpPr>
        <p:spPr>
          <a:xfrm>
            <a:off x="529892" y="1992861"/>
            <a:ext cx="11662108" cy="4494757"/>
          </a:xfrm>
          <a:prstGeom prst="rect">
            <a:avLst/>
          </a:prstGeom>
          <a:noFill/>
        </p:spPr>
        <p:txBody>
          <a:bodyPr wrap="square" rtlCol="0">
            <a:spAutoFit/>
          </a:bodyPr>
          <a:lstStyle/>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usually have an older student as your guide on the first few days, as well as a map.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will be shown where to go and probably dropped off in the next place.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Everyone else in your form class will be feeling the same.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Your tutor is there is help you.</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Most schools provide maps and walk you round the school so that you know where to go.</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For the first day, or more, you and your class are usually all together in one place anyway.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just have a few year groups in at the start so that it is quieter.</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can ask someone bigger where to go – they will want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have older students who are specifically there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 Schools are full of staff who want to help you – ask them!</a:t>
            </a:r>
          </a:p>
        </p:txBody>
      </p:sp>
    </p:spTree>
    <p:extLst>
      <p:ext uri="{BB962C8B-B14F-4D97-AF65-F5344CB8AC3E}">
        <p14:creationId xmlns:p14="http://schemas.microsoft.com/office/powerpoint/2010/main" val="376393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A04C7A-946F-4EF4-9495-6519D53C9E12}"/>
              </a:ext>
            </a:extLst>
          </p:cNvPr>
          <p:cNvPicPr>
            <a:picLocks noChangeAspect="1"/>
          </p:cNvPicPr>
          <p:nvPr/>
        </p:nvPicPr>
        <p:blipFill>
          <a:blip r:embed="rId2"/>
          <a:stretch>
            <a:fillRect/>
          </a:stretch>
        </p:blipFill>
        <p:spPr>
          <a:xfrm>
            <a:off x="4404630" y="2043849"/>
            <a:ext cx="3571875" cy="3028950"/>
          </a:xfrm>
          <a:prstGeom prst="rect">
            <a:avLst/>
          </a:prstGeom>
        </p:spPr>
      </p:pic>
      <p:sp>
        <p:nvSpPr>
          <p:cNvPr id="2" name="Rectangle 1">
            <a:extLst>
              <a:ext uri="{FF2B5EF4-FFF2-40B4-BE49-F238E27FC236}">
                <a16:creationId xmlns:a16="http://schemas.microsoft.com/office/drawing/2014/main" id="{EA52B1CA-B3EF-472A-8A05-D7FBF071B705}"/>
              </a:ext>
            </a:extLst>
          </p:cNvPr>
          <p:cNvSpPr/>
          <p:nvPr/>
        </p:nvSpPr>
        <p:spPr>
          <a:xfrm>
            <a:off x="560203" y="1364670"/>
            <a:ext cx="11226625" cy="830997"/>
          </a:xfrm>
          <a:prstGeom prst="rect">
            <a:avLst/>
          </a:prstGeom>
        </p:spPr>
        <p:txBody>
          <a:bodyPr wrap="square">
            <a:spAutoFit/>
          </a:bodyPr>
          <a:lstStyle/>
          <a:p>
            <a:pPr lvl="0">
              <a:spcAft>
                <a:spcPts val="0"/>
              </a:spcAft>
            </a:pPr>
            <a:r>
              <a:rPr lang="en-GB" sz="2400" b="1" dirty="0">
                <a:solidFill>
                  <a:schemeClr val="tx1">
                    <a:lumMod val="75000"/>
                    <a:lumOff val="25000"/>
                  </a:schemeClr>
                </a:solidFill>
                <a:latin typeface="Calibri" panose="020F0502020204030204" pitchFamily="34" charset="0"/>
              </a:rPr>
              <a:t>Being physically lost is more obvious, but sometimes we can also feel emotionally lost.</a:t>
            </a:r>
          </a:p>
          <a:p>
            <a:pPr lvl="0">
              <a:spcAft>
                <a:spcPts val="0"/>
              </a:spcAft>
            </a:pPr>
            <a:r>
              <a:rPr lang="en-GB" sz="2400" b="1" dirty="0">
                <a:solidFill>
                  <a:schemeClr val="tx1">
                    <a:lumMod val="75000"/>
                    <a:lumOff val="25000"/>
                  </a:schemeClr>
                </a:solidFill>
                <a:latin typeface="Calibri" panose="020F0502020204030204" pitchFamily="34" charset="0"/>
              </a:rPr>
              <a:t>These are some of the signs:</a:t>
            </a:r>
          </a:p>
        </p:txBody>
      </p:sp>
      <p:sp>
        <p:nvSpPr>
          <p:cNvPr id="3" name="TextBox 2">
            <a:extLst>
              <a:ext uri="{FF2B5EF4-FFF2-40B4-BE49-F238E27FC236}">
                <a16:creationId xmlns:a16="http://schemas.microsoft.com/office/drawing/2014/main" id="{A7D06832-48B7-40BF-871C-BA67A9CE0C1F}"/>
              </a:ext>
            </a:extLst>
          </p:cNvPr>
          <p:cNvSpPr txBox="1"/>
          <p:nvPr/>
        </p:nvSpPr>
        <p:spPr>
          <a:xfrm>
            <a:off x="9560986" y="2961224"/>
            <a:ext cx="1895061"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numb</a:t>
            </a:r>
          </a:p>
        </p:txBody>
      </p:sp>
      <p:sp>
        <p:nvSpPr>
          <p:cNvPr id="4" name="TextBox 3">
            <a:extLst>
              <a:ext uri="{FF2B5EF4-FFF2-40B4-BE49-F238E27FC236}">
                <a16:creationId xmlns:a16="http://schemas.microsoft.com/office/drawing/2014/main" id="{7DD259E9-7F60-4E42-820B-1D21269E5912}"/>
              </a:ext>
            </a:extLst>
          </p:cNvPr>
          <p:cNvSpPr txBox="1"/>
          <p:nvPr/>
        </p:nvSpPr>
        <p:spPr>
          <a:xfrm>
            <a:off x="803275" y="5474981"/>
            <a:ext cx="2331015"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Unable to concentrate</a:t>
            </a:r>
          </a:p>
        </p:txBody>
      </p:sp>
      <p:sp>
        <p:nvSpPr>
          <p:cNvPr id="5" name="TextBox 4">
            <a:extLst>
              <a:ext uri="{FF2B5EF4-FFF2-40B4-BE49-F238E27FC236}">
                <a16:creationId xmlns:a16="http://schemas.microsoft.com/office/drawing/2014/main" id="{DDAB8B8A-E95E-4B81-8C88-B1879F0CD2AA}"/>
              </a:ext>
            </a:extLst>
          </p:cNvPr>
          <p:cNvSpPr txBox="1"/>
          <p:nvPr/>
        </p:nvSpPr>
        <p:spPr>
          <a:xfrm>
            <a:off x="499243" y="4169312"/>
            <a:ext cx="28856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Not interested in hobbies</a:t>
            </a:r>
          </a:p>
        </p:txBody>
      </p:sp>
      <p:sp>
        <p:nvSpPr>
          <p:cNvPr id="6" name="TextBox 5">
            <a:extLst>
              <a:ext uri="{FF2B5EF4-FFF2-40B4-BE49-F238E27FC236}">
                <a16:creationId xmlns:a16="http://schemas.microsoft.com/office/drawing/2014/main" id="{400EC270-00EB-403A-A05D-9B0AE09C0BFD}"/>
              </a:ext>
            </a:extLst>
          </p:cNvPr>
          <p:cNvSpPr txBox="1"/>
          <p:nvPr/>
        </p:nvSpPr>
        <p:spPr>
          <a:xfrm>
            <a:off x="9560986" y="5290314"/>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helpless</a:t>
            </a:r>
          </a:p>
        </p:txBody>
      </p:sp>
      <p:sp>
        <p:nvSpPr>
          <p:cNvPr id="7" name="TextBox 6">
            <a:extLst>
              <a:ext uri="{FF2B5EF4-FFF2-40B4-BE49-F238E27FC236}">
                <a16:creationId xmlns:a16="http://schemas.microsoft.com/office/drawing/2014/main" id="{E7BADEA8-18DB-4177-B4D7-79FD3D03C572}"/>
              </a:ext>
            </a:extLst>
          </p:cNvPr>
          <p:cNvSpPr txBox="1"/>
          <p:nvPr/>
        </p:nvSpPr>
        <p:spPr>
          <a:xfrm>
            <a:off x="6955805" y="5565999"/>
            <a:ext cx="2331015"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Lack motivation</a:t>
            </a:r>
          </a:p>
        </p:txBody>
      </p:sp>
      <p:sp>
        <p:nvSpPr>
          <p:cNvPr id="8" name="TextBox 7">
            <a:extLst>
              <a:ext uri="{FF2B5EF4-FFF2-40B4-BE49-F238E27FC236}">
                <a16:creationId xmlns:a16="http://schemas.microsoft.com/office/drawing/2014/main" id="{6146F991-7E31-453E-8ADA-B0CC201404A8}"/>
              </a:ext>
            </a:extLst>
          </p:cNvPr>
          <p:cNvSpPr txBox="1"/>
          <p:nvPr/>
        </p:nvSpPr>
        <p:spPr>
          <a:xfrm>
            <a:off x="9560986" y="3976916"/>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hopeless</a:t>
            </a:r>
          </a:p>
        </p:txBody>
      </p:sp>
      <p:sp>
        <p:nvSpPr>
          <p:cNvPr id="9" name="TextBox 8">
            <a:extLst>
              <a:ext uri="{FF2B5EF4-FFF2-40B4-BE49-F238E27FC236}">
                <a16:creationId xmlns:a16="http://schemas.microsoft.com/office/drawing/2014/main" id="{BBFE4F5E-8605-4363-B696-07850CE806B5}"/>
              </a:ext>
            </a:extLst>
          </p:cNvPr>
          <p:cNvSpPr txBox="1"/>
          <p:nvPr/>
        </p:nvSpPr>
        <p:spPr>
          <a:xfrm>
            <a:off x="767888" y="2885648"/>
            <a:ext cx="2348370"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Missing what you know</a:t>
            </a:r>
          </a:p>
        </p:txBody>
      </p:sp>
      <p:sp>
        <p:nvSpPr>
          <p:cNvPr id="11" name="TextBox 10">
            <a:extLst>
              <a:ext uri="{FF2B5EF4-FFF2-40B4-BE49-F238E27FC236}">
                <a16:creationId xmlns:a16="http://schemas.microsoft.com/office/drawing/2014/main" id="{E7BADEA8-18DB-4177-B4D7-79FD3D03C572}"/>
              </a:ext>
            </a:extLst>
          </p:cNvPr>
          <p:cNvSpPr txBox="1"/>
          <p:nvPr/>
        </p:nvSpPr>
        <p:spPr>
          <a:xfrm>
            <a:off x="3859553" y="5290314"/>
            <a:ext cx="2331015" cy="1200329"/>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Wishing things were the same as before</a:t>
            </a:r>
          </a:p>
        </p:txBody>
      </p:sp>
    </p:spTree>
    <p:extLst>
      <p:ext uri="{BB962C8B-B14F-4D97-AF65-F5344CB8AC3E}">
        <p14:creationId xmlns:p14="http://schemas.microsoft.com/office/powerpoint/2010/main" val="309203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2B1CA-B3EF-472A-8A05-D7FBF071B705}"/>
              </a:ext>
            </a:extLst>
          </p:cNvPr>
          <p:cNvSpPr/>
          <p:nvPr/>
        </p:nvSpPr>
        <p:spPr>
          <a:xfrm>
            <a:off x="1029366" y="1241514"/>
            <a:ext cx="9551333" cy="584775"/>
          </a:xfrm>
          <a:prstGeom prst="rect">
            <a:avLst/>
          </a:prstGeom>
        </p:spPr>
        <p:txBody>
          <a:bodyPr wrap="none">
            <a:spAutoFit/>
          </a:bodyPr>
          <a:lstStyle/>
          <a:p>
            <a:pPr lvl="0">
              <a:spcAft>
                <a:spcPts val="0"/>
              </a:spcAft>
            </a:pPr>
            <a:r>
              <a:rPr lang="en-GB" sz="3200" b="1" dirty="0">
                <a:solidFill>
                  <a:schemeClr val="tx1">
                    <a:lumMod val="75000"/>
                    <a:lumOff val="25000"/>
                  </a:schemeClr>
                </a:solidFill>
                <a:latin typeface="Calibri" panose="020F0502020204030204" pitchFamily="34" charset="0"/>
              </a:rPr>
              <a:t>If you are worried then sometimes you can experience:</a:t>
            </a:r>
          </a:p>
        </p:txBody>
      </p:sp>
      <p:sp>
        <p:nvSpPr>
          <p:cNvPr id="3" name="TextBox 2">
            <a:extLst>
              <a:ext uri="{FF2B5EF4-FFF2-40B4-BE49-F238E27FC236}">
                <a16:creationId xmlns:a16="http://schemas.microsoft.com/office/drawing/2014/main" id="{FF42D677-0060-4601-BD7F-D9529DDA12A2}"/>
              </a:ext>
            </a:extLst>
          </p:cNvPr>
          <p:cNvSpPr txBox="1"/>
          <p:nvPr/>
        </p:nvSpPr>
        <p:spPr>
          <a:xfrm>
            <a:off x="906156"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sick </a:t>
            </a:r>
          </a:p>
        </p:txBody>
      </p:sp>
      <p:sp>
        <p:nvSpPr>
          <p:cNvPr id="4" name="TextBox 3">
            <a:extLst>
              <a:ext uri="{FF2B5EF4-FFF2-40B4-BE49-F238E27FC236}">
                <a16:creationId xmlns:a16="http://schemas.microsoft.com/office/drawing/2014/main" id="{2380F1CB-2A34-4F43-BF66-646795FE702B}"/>
              </a:ext>
            </a:extLst>
          </p:cNvPr>
          <p:cNvSpPr txBox="1"/>
          <p:nvPr/>
        </p:nvSpPr>
        <p:spPr>
          <a:xfrm>
            <a:off x="773894" y="3878705"/>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tense </a:t>
            </a:r>
          </a:p>
        </p:txBody>
      </p:sp>
      <p:sp>
        <p:nvSpPr>
          <p:cNvPr id="5" name="TextBox 4">
            <a:extLst>
              <a:ext uri="{FF2B5EF4-FFF2-40B4-BE49-F238E27FC236}">
                <a16:creationId xmlns:a16="http://schemas.microsoft.com/office/drawing/2014/main" id="{43339587-AF71-44F5-8157-CE510647AAFB}"/>
              </a:ext>
            </a:extLst>
          </p:cNvPr>
          <p:cNvSpPr txBox="1"/>
          <p:nvPr/>
        </p:nvSpPr>
        <p:spPr>
          <a:xfrm>
            <a:off x="8888309" y="3646902"/>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anxious</a:t>
            </a:r>
          </a:p>
        </p:txBody>
      </p:sp>
      <p:sp>
        <p:nvSpPr>
          <p:cNvPr id="6" name="TextBox 5">
            <a:extLst>
              <a:ext uri="{FF2B5EF4-FFF2-40B4-BE49-F238E27FC236}">
                <a16:creationId xmlns:a16="http://schemas.microsoft.com/office/drawing/2014/main" id="{7B0C456F-FA23-49A1-A4BA-5A06067F7D8E}"/>
              </a:ext>
            </a:extLst>
          </p:cNvPr>
          <p:cNvSpPr txBox="1"/>
          <p:nvPr/>
        </p:nvSpPr>
        <p:spPr>
          <a:xfrm>
            <a:off x="8888309" y="5147224"/>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Not feeling hungry</a:t>
            </a:r>
          </a:p>
        </p:txBody>
      </p:sp>
      <p:sp>
        <p:nvSpPr>
          <p:cNvPr id="7" name="TextBox 6">
            <a:extLst>
              <a:ext uri="{FF2B5EF4-FFF2-40B4-BE49-F238E27FC236}">
                <a16:creationId xmlns:a16="http://schemas.microsoft.com/office/drawing/2014/main" id="{967C343C-9673-4A4A-8822-83E0382D2BBB}"/>
              </a:ext>
            </a:extLst>
          </p:cNvPr>
          <p:cNvSpPr txBox="1"/>
          <p:nvPr/>
        </p:nvSpPr>
        <p:spPr>
          <a:xfrm>
            <a:off x="8888309"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Trouble sleeping</a:t>
            </a:r>
          </a:p>
        </p:txBody>
      </p:sp>
      <p:sp>
        <p:nvSpPr>
          <p:cNvPr id="8" name="TextBox 7">
            <a:extLst>
              <a:ext uri="{FF2B5EF4-FFF2-40B4-BE49-F238E27FC236}">
                <a16:creationId xmlns:a16="http://schemas.microsoft.com/office/drawing/2014/main" id="{4F687C5F-88E3-4BB1-A1DC-1934526EBEFF}"/>
              </a:ext>
            </a:extLst>
          </p:cNvPr>
          <p:cNvSpPr txBox="1"/>
          <p:nvPr/>
        </p:nvSpPr>
        <p:spPr>
          <a:xfrm>
            <a:off x="773894" y="5111882"/>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Having a headache</a:t>
            </a:r>
          </a:p>
        </p:txBody>
      </p:sp>
      <p:sp>
        <p:nvSpPr>
          <p:cNvPr id="9" name="TextBox 8">
            <a:extLst>
              <a:ext uri="{FF2B5EF4-FFF2-40B4-BE49-F238E27FC236}">
                <a16:creationId xmlns:a16="http://schemas.microsoft.com/office/drawing/2014/main" id="{80C4D599-F434-436F-883D-EA40CD33808B}"/>
              </a:ext>
            </a:extLst>
          </p:cNvPr>
          <p:cNvSpPr txBox="1"/>
          <p:nvPr/>
        </p:nvSpPr>
        <p:spPr>
          <a:xfrm>
            <a:off x="4763054" y="2085009"/>
            <a:ext cx="2798155"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tired or having no energy</a:t>
            </a:r>
          </a:p>
        </p:txBody>
      </p:sp>
      <p:pic>
        <p:nvPicPr>
          <p:cNvPr id="10" name="Picture 9">
            <a:extLst>
              <a:ext uri="{FF2B5EF4-FFF2-40B4-BE49-F238E27FC236}">
                <a16:creationId xmlns:a16="http://schemas.microsoft.com/office/drawing/2014/main" id="{5AF35659-1EAA-4AE8-8C7D-8035887BA484}"/>
              </a:ext>
            </a:extLst>
          </p:cNvPr>
          <p:cNvPicPr>
            <a:picLocks noChangeAspect="1"/>
          </p:cNvPicPr>
          <p:nvPr/>
        </p:nvPicPr>
        <p:blipFill>
          <a:blip r:embed="rId2"/>
          <a:stretch>
            <a:fillRect/>
          </a:stretch>
        </p:blipFill>
        <p:spPr>
          <a:xfrm>
            <a:off x="3925339" y="3297836"/>
            <a:ext cx="4341322" cy="3349878"/>
          </a:xfrm>
          <a:prstGeom prst="rect">
            <a:avLst/>
          </a:prstGeom>
        </p:spPr>
      </p:pic>
    </p:spTree>
    <p:extLst>
      <p:ext uri="{BB962C8B-B14F-4D97-AF65-F5344CB8AC3E}">
        <p14:creationId xmlns:p14="http://schemas.microsoft.com/office/powerpoint/2010/main" val="289588229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342</TotalTime>
  <Words>1110</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Calibri</vt:lpstr>
      <vt:lpstr>Calibri Light</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Jo Hedges</cp:lastModifiedBy>
  <cp:revision>54</cp:revision>
  <dcterms:created xsi:type="dcterms:W3CDTF">2020-05-05T13:34:20Z</dcterms:created>
  <dcterms:modified xsi:type="dcterms:W3CDTF">2020-06-01T11:04:58Z</dcterms:modified>
</cp:coreProperties>
</file>