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EE4"/>
    <a:srgbClr val="F4E5CD"/>
    <a:srgbClr val="FA5838"/>
    <a:srgbClr val="EA4886"/>
    <a:srgbClr val="F7B7EE"/>
    <a:srgbClr val="FAB4ED"/>
    <a:srgbClr val="FF6600"/>
    <a:srgbClr val="14457C"/>
    <a:srgbClr val="81913B"/>
    <a:srgbClr val="6B9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74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39FE8-9F82-4E33-8893-EBFB06700534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7F6BA-BE7D-44B2-8405-2F534444F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99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9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96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0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3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38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3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0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2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61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53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1">
                <a:lumMod val="5000"/>
                <a:lumOff val="95000"/>
              </a:schemeClr>
            </a:gs>
            <a:gs pos="44000">
              <a:srgbClr val="F4E5CD"/>
            </a:gs>
            <a:gs pos="80000">
              <a:srgbClr val="6B95B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E15CD-67AA-4863-BEE0-28A4C4CA668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DAFDB-36DA-4511-808E-D375D8B56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01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www.foodafactoflife.org.uk/14-16-years/food-science/functional-and-chemical-properties-of-food/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oodafactoflife.org.uk/11-14-years/healthy-eating/nutrition-labels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foodafactoflife.org.uk/11-14-years/food-commodities/dairy/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54682">
            <a:off x="37066" y="3374947"/>
            <a:ext cx="707280" cy="707280"/>
          </a:xfrm>
          <a:prstGeom prst="rect">
            <a:avLst/>
          </a:prstGeom>
        </p:spPr>
      </p:pic>
      <p:sp>
        <p:nvSpPr>
          <p:cNvPr id="24" name="Vertical Scroll 23"/>
          <p:cNvSpPr/>
          <p:nvPr/>
        </p:nvSpPr>
        <p:spPr>
          <a:xfrm rot="16200000">
            <a:off x="4628946" y="159224"/>
            <a:ext cx="3616621" cy="4892571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9400986" y="1403277"/>
            <a:ext cx="3098249" cy="47958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589656" y="159408"/>
            <a:ext cx="5730240" cy="71524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14303" y="161053"/>
            <a:ext cx="3266440" cy="901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6053" y="223576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Year 8 Knowledge Organiser </a:t>
            </a:r>
            <a:r>
              <a:rPr lang="en-GB" sz="2800" dirty="0" smtClean="0"/>
              <a:t>(2)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155629" y="1350258"/>
            <a:ext cx="205446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Tier 2 Vocabulary</a:t>
            </a:r>
          </a:p>
          <a:p>
            <a:pPr algn="ctr"/>
            <a:r>
              <a:rPr lang="en-GB" sz="1400" dirty="0" smtClean="0"/>
              <a:t>State</a:t>
            </a:r>
          </a:p>
          <a:p>
            <a:pPr algn="ctr"/>
            <a:r>
              <a:rPr lang="en-GB" sz="1400" dirty="0" smtClean="0"/>
              <a:t>Describe</a:t>
            </a:r>
          </a:p>
          <a:p>
            <a:pPr algn="ctr"/>
            <a:r>
              <a:rPr lang="en-GB" sz="1400" dirty="0" smtClean="0"/>
              <a:t>Identify</a:t>
            </a:r>
          </a:p>
          <a:p>
            <a:pPr algn="ctr"/>
            <a:r>
              <a:rPr lang="en-GB" sz="1400" dirty="0" smtClean="0"/>
              <a:t>Explain</a:t>
            </a:r>
          </a:p>
          <a:p>
            <a:pPr algn="ctr"/>
            <a:r>
              <a:rPr lang="en-GB" sz="1400" dirty="0" smtClean="0"/>
              <a:t>Develop </a:t>
            </a:r>
          </a:p>
          <a:p>
            <a:pPr algn="ctr"/>
            <a:r>
              <a:rPr lang="en-GB" sz="1400" dirty="0" smtClean="0"/>
              <a:t>Expand</a:t>
            </a:r>
          </a:p>
          <a:p>
            <a:pPr algn="ctr"/>
            <a:r>
              <a:rPr lang="en-GB" sz="1400" dirty="0" smtClean="0"/>
              <a:t>Compare</a:t>
            </a:r>
          </a:p>
          <a:p>
            <a:pPr algn="ctr"/>
            <a:r>
              <a:rPr lang="en-GB" sz="1400" dirty="0" smtClean="0"/>
              <a:t>Evaluate</a:t>
            </a:r>
          </a:p>
          <a:p>
            <a:pPr algn="ctr"/>
            <a:r>
              <a:rPr lang="en-GB" sz="1400" dirty="0" smtClean="0"/>
              <a:t>Analyse </a:t>
            </a:r>
          </a:p>
          <a:p>
            <a:pPr algn="ctr"/>
            <a:r>
              <a:rPr lang="en-GB" sz="1400" dirty="0" smtClean="0"/>
              <a:t>Reason</a:t>
            </a:r>
          </a:p>
          <a:p>
            <a:pPr algn="ctr"/>
            <a:r>
              <a:rPr lang="en-GB" sz="1400" dirty="0" smtClean="0"/>
              <a:t>Justify</a:t>
            </a:r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5" t="20583" r="27261" b="33868"/>
          <a:stretch/>
        </p:blipFill>
        <p:spPr>
          <a:xfrm>
            <a:off x="9496445" y="1077595"/>
            <a:ext cx="2168685" cy="459251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630690" y="7077251"/>
            <a:ext cx="2838202" cy="23810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762911" y="7123511"/>
            <a:ext cx="270598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Websites to </a:t>
            </a:r>
            <a:r>
              <a:rPr lang="en-GB" sz="1200" b="1" dirty="0" smtClean="0"/>
              <a:t>visit</a:t>
            </a:r>
          </a:p>
          <a:p>
            <a:pPr algn="ctr"/>
            <a:endParaRPr lang="en-GB" sz="1200" dirty="0"/>
          </a:p>
          <a:p>
            <a:pPr algn="ctr"/>
            <a:r>
              <a:rPr lang="en-GB" sz="1200" b="1" dirty="0">
                <a:hlinkClick r:id="rId5"/>
              </a:rPr>
              <a:t>https://www.foodafactoflife.org.uk/11-14-years/food-commodities/dairy</a:t>
            </a:r>
            <a:r>
              <a:rPr lang="en-GB" sz="1200" b="1" dirty="0" smtClean="0">
                <a:hlinkClick r:id="rId5"/>
              </a:rPr>
              <a:t>/</a:t>
            </a:r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r>
              <a:rPr lang="en-GB" sz="1200" dirty="0" smtClean="0">
                <a:hlinkClick r:id="rId6"/>
              </a:rPr>
              <a:t>https</a:t>
            </a:r>
            <a:r>
              <a:rPr lang="en-GB" sz="1200" dirty="0">
                <a:hlinkClick r:id="rId6"/>
              </a:rPr>
              <a:t>://www.foodafactoflife.org.uk/11-14-years/healthy-eating/nutrition-labels</a:t>
            </a:r>
            <a:r>
              <a:rPr lang="en-GB" sz="1200" dirty="0" smtClean="0">
                <a:hlinkClick r:id="rId6"/>
              </a:rPr>
              <a:t>/</a:t>
            </a:r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r>
              <a:rPr lang="en-GB" sz="1200" dirty="0">
                <a:hlinkClick r:id="rId7"/>
              </a:rPr>
              <a:t>https://www.foodafactoflife.org.uk/14-16-years/food-science/functional-and-chemical-properties-of-food</a:t>
            </a:r>
            <a:r>
              <a:rPr lang="en-GB" sz="1200" dirty="0" smtClean="0">
                <a:hlinkClick r:id="rId7"/>
              </a:rPr>
              <a:t>/</a:t>
            </a:r>
            <a:endParaRPr lang="en-GB" sz="1200" dirty="0" smtClean="0"/>
          </a:p>
          <a:p>
            <a:pPr algn="ctr"/>
            <a:endParaRPr lang="en-GB" sz="1400" dirty="0"/>
          </a:p>
        </p:txBody>
      </p:sp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8231" y="988193"/>
            <a:ext cx="614274" cy="59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51641" y="1372013"/>
            <a:ext cx="26062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Tier 3 Vocabulary</a:t>
            </a:r>
          </a:p>
          <a:p>
            <a:pPr algn="ctr"/>
            <a:r>
              <a:rPr lang="en-GB" sz="1400" dirty="0"/>
              <a:t>Hygiene (food and personal)</a:t>
            </a:r>
          </a:p>
          <a:p>
            <a:pPr algn="ctr"/>
            <a:r>
              <a:rPr lang="en-GB" sz="1400" dirty="0"/>
              <a:t>Sensory Analysis</a:t>
            </a:r>
          </a:p>
          <a:p>
            <a:pPr algn="ctr"/>
            <a:r>
              <a:rPr lang="en-GB" sz="1400" dirty="0"/>
              <a:t>Target Group</a:t>
            </a:r>
          </a:p>
          <a:p>
            <a:pPr algn="ctr"/>
            <a:r>
              <a:rPr lang="en-GB" sz="1400" dirty="0"/>
              <a:t>Environment</a:t>
            </a:r>
          </a:p>
          <a:p>
            <a:pPr algn="ctr"/>
            <a:r>
              <a:rPr lang="en-GB" sz="1400" dirty="0"/>
              <a:t>Culture</a:t>
            </a:r>
          </a:p>
          <a:p>
            <a:pPr algn="ctr"/>
            <a:r>
              <a:rPr lang="en-GB" sz="1400" dirty="0"/>
              <a:t>Commodity</a:t>
            </a:r>
          </a:p>
          <a:p>
            <a:pPr algn="ctr"/>
            <a:r>
              <a:rPr lang="en-GB" sz="1400" dirty="0"/>
              <a:t>Process</a:t>
            </a:r>
          </a:p>
          <a:p>
            <a:pPr algn="ctr"/>
            <a:r>
              <a:rPr lang="en-GB" sz="1400" dirty="0"/>
              <a:t>Technique</a:t>
            </a:r>
          </a:p>
          <a:p>
            <a:pPr algn="ctr"/>
            <a:r>
              <a:rPr lang="en-GB" sz="1400" dirty="0"/>
              <a:t>Sustainability</a:t>
            </a:r>
          </a:p>
          <a:p>
            <a:pPr algn="ctr"/>
            <a:r>
              <a:rPr lang="en-GB" sz="1400" dirty="0"/>
              <a:t>Intolerance </a:t>
            </a:r>
            <a:endParaRPr lang="en-GB" sz="14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8641" y="5217088"/>
            <a:ext cx="3888160" cy="198352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496445" y="1656707"/>
            <a:ext cx="29651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Elasticity</a:t>
            </a:r>
            <a:r>
              <a:rPr lang="en-GB" sz="1200" dirty="0" smtClean="0"/>
              <a:t> – ‘stretchiness’ – the ability to resume its normal shape after being stretched / compressed</a:t>
            </a:r>
          </a:p>
          <a:p>
            <a:r>
              <a:rPr lang="en-GB" sz="1200" b="1" dirty="0" smtClean="0"/>
              <a:t>Coagulation </a:t>
            </a:r>
            <a:r>
              <a:rPr lang="en-GB" sz="1200" dirty="0" smtClean="0"/>
              <a:t>– when denatured proteins join together, changing from a liquid to a solid</a:t>
            </a:r>
          </a:p>
          <a:p>
            <a:r>
              <a:rPr lang="en-GB" sz="1200" b="1" dirty="0" smtClean="0"/>
              <a:t>Cholesterol </a:t>
            </a:r>
            <a:r>
              <a:rPr lang="en-GB" sz="1200" dirty="0" smtClean="0"/>
              <a:t>– a fatty substance – too much cholesterol in a person’s blood can cause heart disease</a:t>
            </a:r>
          </a:p>
          <a:p>
            <a:r>
              <a:rPr lang="en-GB" sz="1200" b="1" dirty="0" smtClean="0"/>
              <a:t>Kcals </a:t>
            </a:r>
            <a:r>
              <a:rPr lang="en-GB" sz="1200" dirty="0" smtClean="0"/>
              <a:t>– unit to measure energy</a:t>
            </a:r>
          </a:p>
          <a:p>
            <a:r>
              <a:rPr lang="en-GB" sz="1200" b="1" dirty="0" smtClean="0"/>
              <a:t>Gelatinisation</a:t>
            </a:r>
            <a:r>
              <a:rPr lang="en-GB" sz="1200" dirty="0" smtClean="0"/>
              <a:t> – when starch molecules swell and burst to thicken a sauce</a:t>
            </a:r>
          </a:p>
          <a:p>
            <a:r>
              <a:rPr lang="en-GB" sz="1200" b="1" dirty="0" smtClean="0"/>
              <a:t>Gel</a:t>
            </a:r>
            <a:r>
              <a:rPr lang="en-GB" sz="1200" dirty="0" smtClean="0"/>
              <a:t> – when a gelatinised sauce sets on cooling, useful in desserts such as custard</a:t>
            </a:r>
          </a:p>
          <a:p>
            <a:r>
              <a:rPr lang="en-GB" sz="1200" b="1" dirty="0" smtClean="0"/>
              <a:t>Dextrinisation </a:t>
            </a:r>
            <a:r>
              <a:rPr lang="en-GB" sz="1200" dirty="0" smtClean="0"/>
              <a:t>– the browning of starch foods by dry heat – the breakdown of starch into dextrin's</a:t>
            </a:r>
          </a:p>
          <a:p>
            <a:r>
              <a:rPr lang="en-GB" sz="1200" b="1" dirty="0" smtClean="0"/>
              <a:t>Caramelisation</a:t>
            </a:r>
            <a:r>
              <a:rPr lang="en-GB" sz="1200" dirty="0" smtClean="0"/>
              <a:t> – the browning of sugar, resulting in a sweet nutty flavour and brown sugar</a:t>
            </a:r>
          </a:p>
          <a:p>
            <a:r>
              <a:rPr lang="en-GB" sz="1200" b="1" dirty="0" smtClean="0"/>
              <a:t>Chemical raising agent </a:t>
            </a:r>
            <a:r>
              <a:rPr lang="en-GB" sz="1200" dirty="0" smtClean="0"/>
              <a:t>– something added to a food which creates gas bubbles which makes a food rise (baking powder/bicarbonate of soda)</a:t>
            </a:r>
            <a:endParaRPr lang="en-GB" sz="12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5234" y="2599624"/>
            <a:ext cx="3077450" cy="247697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92260" y="4164965"/>
            <a:ext cx="4003784" cy="276470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9566" y="1141574"/>
            <a:ext cx="2901342" cy="140580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2740" y="7318544"/>
            <a:ext cx="5285542" cy="203184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11300" y="6607294"/>
            <a:ext cx="3973895" cy="2712259"/>
          </a:xfrm>
          <a:prstGeom prst="rect">
            <a:avLst/>
          </a:prstGeom>
        </p:spPr>
      </p:pic>
      <p:sp>
        <p:nvSpPr>
          <p:cNvPr id="12" name="AutoShape 6" descr="Chocolate Swiss Roll Cake Making Machine With Depositor For ..."/>
          <p:cNvSpPr>
            <a:spLocks noChangeAspect="1" noChangeArrowheads="1"/>
          </p:cNvSpPr>
          <p:nvPr/>
        </p:nvSpPr>
        <p:spPr bwMode="auto">
          <a:xfrm>
            <a:off x="-3306519" y="246968"/>
            <a:ext cx="23622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166240">
            <a:off x="8295871" y="4958708"/>
            <a:ext cx="771829" cy="77182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62261" y="7077251"/>
            <a:ext cx="482555" cy="45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8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9708</TotalTime>
  <Words>197</Words>
  <Application>Microsoft Office PowerPoint</Application>
  <PresentationFormat>A3 Paper (297x420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Cameron</dc:creator>
  <cp:lastModifiedBy>Anna Cameron</cp:lastModifiedBy>
  <cp:revision>77</cp:revision>
  <dcterms:created xsi:type="dcterms:W3CDTF">2019-05-14T14:20:37Z</dcterms:created>
  <dcterms:modified xsi:type="dcterms:W3CDTF">2020-06-19T11:54:43Z</dcterms:modified>
</cp:coreProperties>
</file>