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188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Jewers" userId="27a1264e3a73411f" providerId="LiveId" clId="{2F767413-1C7A-4270-A496-ADE7D84D48E1}"/>
    <pc:docChg chg="modSld">
      <pc:chgData name="Emma Jewers" userId="27a1264e3a73411f" providerId="LiveId" clId="{2F767413-1C7A-4270-A496-ADE7D84D48E1}" dt="2020-02-17T16:09:50.755" v="57" actId="20577"/>
      <pc:docMkLst>
        <pc:docMk/>
      </pc:docMkLst>
      <pc:sldChg chg="modSp mod">
        <pc:chgData name="Emma Jewers" userId="27a1264e3a73411f" providerId="LiveId" clId="{2F767413-1C7A-4270-A496-ADE7D84D48E1}" dt="2020-02-17T16:09:50.755" v="57" actId="20577"/>
        <pc:sldMkLst>
          <pc:docMk/>
          <pc:sldMk cId="2116696059" sldId="257"/>
        </pc:sldMkLst>
        <pc:spChg chg="mod">
          <ac:chgData name="Emma Jewers" userId="27a1264e3a73411f" providerId="LiveId" clId="{2F767413-1C7A-4270-A496-ADE7D84D48E1}" dt="2020-02-17T16:09:50.755" v="57" actId="20577"/>
          <ac:spMkLst>
            <pc:docMk/>
            <pc:sldMk cId="2116696059" sldId="257"/>
            <ac:spMk id="16"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576647-18D8-4235-A40D-5813859AE38E}"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A6B2982A-A573-44FA-97C5-7F7A37D159B7}">
      <dgm:prSet phldrT="[Text]"/>
      <dgm:spPr>
        <a:solidFill>
          <a:schemeClr val="accent6">
            <a:lumMod val="20000"/>
            <a:lumOff val="80000"/>
          </a:schemeClr>
        </a:solidFill>
      </dgm:spPr>
      <dgm:t>
        <a:bodyPr/>
        <a:lstStyle/>
        <a:p>
          <a:r>
            <a:rPr lang="en-US" b="1" dirty="0">
              <a:solidFill>
                <a:sysClr val="windowText" lastClr="000000"/>
              </a:solidFill>
              <a:latin typeface="Corbel" panose="020B0503020204020204" pitchFamily="34" charset="0"/>
            </a:rPr>
            <a:t>Rivers</a:t>
          </a:r>
        </a:p>
      </dgm:t>
    </dgm:pt>
    <dgm:pt modelId="{7E2DFF8E-91C7-4EED-A3C1-CABBA7DE705A}" type="parTrans" cxnId="{B6520272-E709-46A4-9162-C72BE984B99E}">
      <dgm:prSet/>
      <dgm:spPr/>
      <dgm:t>
        <a:bodyPr/>
        <a:lstStyle/>
        <a:p>
          <a:endParaRPr lang="en-US"/>
        </a:p>
      </dgm:t>
    </dgm:pt>
    <dgm:pt modelId="{CF174C51-5722-4FBD-853B-B90863318736}" type="sibTrans" cxnId="{B6520272-E709-46A4-9162-C72BE984B99E}">
      <dgm:prSet/>
      <dgm:spPr/>
      <dgm:t>
        <a:bodyPr/>
        <a:lstStyle/>
        <a:p>
          <a:endParaRPr lang="en-US"/>
        </a:p>
      </dgm:t>
    </dgm:pt>
    <dgm:pt modelId="{265CA689-BDE2-477E-9E86-16A01D70C4AA}">
      <dgm:prSet phldrT="[Text]" custT="1"/>
      <dgm:spPr>
        <a:solidFill>
          <a:schemeClr val="accent6">
            <a:lumMod val="20000"/>
            <a:lumOff val="80000"/>
          </a:schemeClr>
        </a:solidFill>
      </dgm:spPr>
      <dgm:t>
        <a:bodyPr anchor="ctr"/>
        <a:lstStyle/>
        <a:p>
          <a:pPr algn="ctr"/>
          <a:r>
            <a:rPr lang="en-US" sz="1000" b="0" dirty="0">
              <a:solidFill>
                <a:sysClr val="windowText" lastClr="000000"/>
              </a:solidFill>
              <a:latin typeface="Corbel" panose="020B0503020204020204" pitchFamily="34" charset="0"/>
            </a:rPr>
            <a:t>Precipitation (rain, snow, hail or sleet) makes its way to rivers either over the ground (as surface run off) or underground (as groundwater) </a:t>
          </a:r>
        </a:p>
      </dgm:t>
    </dgm:pt>
    <dgm:pt modelId="{CA074E4D-34F4-4E0A-8FB0-94F01348FA7E}" type="parTrans" cxnId="{5B5E9158-955C-4973-959F-6A352A04C956}">
      <dgm:prSet/>
      <dgm:spPr>
        <a:ln>
          <a:solidFill>
            <a:schemeClr val="tx1"/>
          </a:solidFill>
        </a:ln>
      </dgm:spPr>
      <dgm:t>
        <a:bodyPr/>
        <a:lstStyle/>
        <a:p>
          <a:endParaRPr lang="en-US"/>
        </a:p>
      </dgm:t>
    </dgm:pt>
    <dgm:pt modelId="{0EAD264D-DACB-4AD3-98CD-295CCBAE817C}" type="sibTrans" cxnId="{5B5E9158-955C-4973-959F-6A352A04C956}">
      <dgm:prSet/>
      <dgm:spPr/>
      <dgm:t>
        <a:bodyPr/>
        <a:lstStyle/>
        <a:p>
          <a:endParaRPr lang="en-US"/>
        </a:p>
      </dgm:t>
    </dgm:pt>
    <dgm:pt modelId="{16CF9C85-DC4A-42C3-9D4A-95AD68EC7D1F}">
      <dgm:prSet phldrT="[Text]" custT="1"/>
      <dgm:spPr>
        <a:solidFill>
          <a:schemeClr val="accent6">
            <a:lumMod val="20000"/>
            <a:lumOff val="80000"/>
          </a:schemeClr>
        </a:solidFill>
      </dgm:spPr>
      <dgm:t>
        <a:bodyPr anchor="ctr"/>
        <a:lstStyle/>
        <a:p>
          <a:pPr algn="ctr"/>
          <a:r>
            <a:rPr lang="en-US" sz="1000" b="0" dirty="0">
              <a:solidFill>
                <a:sysClr val="windowText" lastClr="000000"/>
              </a:solidFill>
              <a:latin typeface="Corbel" panose="020B0503020204020204" pitchFamily="34" charset="0"/>
            </a:rPr>
            <a:t>Erosion occurs as the river, and its bedload, wear away the river bed and bank and change the shape of the valley itself. Material eroded by the river is transported along in the river. When the river loses energy it deposits its material, usually on the inside of river bends of when the river reaches its mouth. </a:t>
          </a:r>
        </a:p>
      </dgm:t>
    </dgm:pt>
    <dgm:pt modelId="{8F39784C-9C86-4BD5-B5C6-A12C53897D88}" type="parTrans" cxnId="{946CC425-CD60-4C81-882A-EB48195E30B6}">
      <dgm:prSet/>
      <dgm:spPr>
        <a:ln>
          <a:solidFill>
            <a:schemeClr val="tx1"/>
          </a:solidFill>
        </a:ln>
      </dgm:spPr>
      <dgm:t>
        <a:bodyPr/>
        <a:lstStyle/>
        <a:p>
          <a:endParaRPr lang="en-US"/>
        </a:p>
      </dgm:t>
    </dgm:pt>
    <dgm:pt modelId="{5E852A82-5A2C-4DCB-91CE-88C0AC4847A4}" type="sibTrans" cxnId="{946CC425-CD60-4C81-882A-EB48195E30B6}">
      <dgm:prSet/>
      <dgm:spPr/>
      <dgm:t>
        <a:bodyPr/>
        <a:lstStyle/>
        <a:p>
          <a:endParaRPr lang="en-US"/>
        </a:p>
      </dgm:t>
    </dgm:pt>
    <dgm:pt modelId="{3890D665-7E99-43AA-8577-64DF15FD34CD}">
      <dgm:prSet phldrT="[Text]" custT="1"/>
      <dgm:spPr>
        <a:solidFill>
          <a:schemeClr val="accent6">
            <a:lumMod val="20000"/>
            <a:lumOff val="80000"/>
          </a:schemeClr>
        </a:solidFill>
      </dgm:spPr>
      <dgm:t>
        <a:bodyPr anchor="ctr"/>
        <a:lstStyle/>
        <a:p>
          <a:pPr algn="ctr"/>
          <a:r>
            <a:rPr lang="en-US" sz="1000" b="0" dirty="0">
              <a:solidFill>
                <a:schemeClr val="tx1"/>
              </a:solidFill>
              <a:latin typeface="Corbel" panose="020B0503020204020204" pitchFamily="34" charset="0"/>
            </a:rPr>
            <a:t>Rivers create many landforms as they move from the source to the mouth. V-shaped valleys, waterfalls, interlocking spurs and gorges are found in the upper course of a river. Meanders and ox-bow lakes are found in the middle or lower course of a river. </a:t>
          </a:r>
        </a:p>
      </dgm:t>
    </dgm:pt>
    <dgm:pt modelId="{1CE69CA8-3F96-4810-B5CF-8718C80763A5}" type="parTrans" cxnId="{BB1F3362-35FC-4E7E-A048-88712B41D2B7}">
      <dgm:prSet/>
      <dgm:spPr>
        <a:ln>
          <a:solidFill>
            <a:schemeClr val="tx1"/>
          </a:solidFill>
        </a:ln>
      </dgm:spPr>
      <dgm:t>
        <a:bodyPr/>
        <a:lstStyle/>
        <a:p>
          <a:endParaRPr lang="en-US"/>
        </a:p>
      </dgm:t>
    </dgm:pt>
    <dgm:pt modelId="{48789C72-62D0-40AA-AE87-B4EDACC9C07B}" type="sibTrans" cxnId="{BB1F3362-35FC-4E7E-A048-88712B41D2B7}">
      <dgm:prSet/>
      <dgm:spPr/>
      <dgm:t>
        <a:bodyPr/>
        <a:lstStyle/>
        <a:p>
          <a:endParaRPr lang="en-US"/>
        </a:p>
      </dgm:t>
    </dgm:pt>
    <dgm:pt modelId="{CDEBA725-DE87-4167-B6EC-0F7ED1938787}">
      <dgm:prSet custT="1"/>
      <dgm:spPr>
        <a:solidFill>
          <a:schemeClr val="accent6">
            <a:lumMod val="20000"/>
            <a:lumOff val="80000"/>
          </a:schemeClr>
        </a:solidFill>
      </dgm:spPr>
      <dgm:t>
        <a:bodyPr/>
        <a:lstStyle/>
        <a:p>
          <a:r>
            <a:rPr lang="en-GB" sz="1000" b="0" dirty="0">
              <a:solidFill>
                <a:schemeClr val="tx1"/>
              </a:solidFill>
              <a:latin typeface="Corbel" panose="020B0503020204020204" pitchFamily="34" charset="0"/>
            </a:rPr>
            <a:t>Floods happen when water overflows the river’s channel. There are physical and human factors which contribute to flooding. For example, heavy rain, steep land and hard rock like granite prevent rain from having a chance to soak into the ground. When humans cut down trees and build large cities this can also lead to greater flooding. Climate change can cause more rainfall and is creating more storms around the world. </a:t>
          </a:r>
        </a:p>
      </dgm:t>
    </dgm:pt>
    <dgm:pt modelId="{3F633449-DA0B-4025-B95E-29DAD9C3A2DC}" type="parTrans" cxnId="{DC66F9E7-BEE4-4918-B5C8-4CA97D05C4B5}">
      <dgm:prSet/>
      <dgm:spPr>
        <a:ln>
          <a:solidFill>
            <a:schemeClr val="tx1"/>
          </a:solidFill>
        </a:ln>
      </dgm:spPr>
      <dgm:t>
        <a:bodyPr/>
        <a:lstStyle/>
        <a:p>
          <a:endParaRPr lang="en-GB"/>
        </a:p>
      </dgm:t>
    </dgm:pt>
    <dgm:pt modelId="{BB8678F7-252A-462F-BB71-1F1D2665AB46}" type="sibTrans" cxnId="{DC66F9E7-BEE4-4918-B5C8-4CA97D05C4B5}">
      <dgm:prSet/>
      <dgm:spPr/>
      <dgm:t>
        <a:bodyPr/>
        <a:lstStyle/>
        <a:p>
          <a:endParaRPr lang="en-GB"/>
        </a:p>
      </dgm:t>
    </dgm:pt>
    <dgm:pt modelId="{59ED8E5C-33B0-44F3-88E0-4A0463FFF3A4}">
      <dgm:prSet custT="1"/>
      <dgm:spPr>
        <a:solidFill>
          <a:schemeClr val="accent6">
            <a:lumMod val="20000"/>
            <a:lumOff val="80000"/>
          </a:schemeClr>
        </a:solidFill>
      </dgm:spPr>
      <dgm:t>
        <a:bodyPr/>
        <a:lstStyle/>
        <a:p>
          <a:r>
            <a:rPr lang="en-GB" sz="1000" dirty="0">
              <a:solidFill>
                <a:schemeClr val="tx1"/>
              </a:solidFill>
              <a:latin typeface="Corbel" panose="020B0503020204020204" pitchFamily="34" charset="0"/>
            </a:rPr>
            <a:t>Rivers are very important physical landforms. Many cities have been built around cities to provide water supplies and transport links. Now, rivers can be used to generate electricity, to provide water for farms and factories and for leisure. However, humans massively impact rivers through pollution and removing too much water for our own use  </a:t>
          </a:r>
        </a:p>
      </dgm:t>
    </dgm:pt>
    <dgm:pt modelId="{AE0D2978-1CB1-454D-9CE2-29D37A5B5B7A}" type="parTrans" cxnId="{BC05C7A4-219A-4478-A2EA-8EFE1A45E490}">
      <dgm:prSet/>
      <dgm:spPr>
        <a:ln>
          <a:solidFill>
            <a:schemeClr val="tx1"/>
          </a:solidFill>
        </a:ln>
      </dgm:spPr>
      <dgm:t>
        <a:bodyPr/>
        <a:lstStyle/>
        <a:p>
          <a:endParaRPr lang="en-GB"/>
        </a:p>
      </dgm:t>
    </dgm:pt>
    <dgm:pt modelId="{372FC46A-846E-4FE1-8E4F-C6C0A9454E61}" type="sibTrans" cxnId="{BC05C7A4-219A-4478-A2EA-8EFE1A45E490}">
      <dgm:prSet/>
      <dgm:spPr/>
      <dgm:t>
        <a:bodyPr/>
        <a:lstStyle/>
        <a:p>
          <a:endParaRPr lang="en-GB"/>
        </a:p>
      </dgm:t>
    </dgm:pt>
    <dgm:pt modelId="{C732D73B-7BE6-44A0-B8C2-1416C9B915B4}">
      <dgm:prSet custT="1"/>
      <dgm:spPr>
        <a:solidFill>
          <a:schemeClr val="accent6">
            <a:lumMod val="20000"/>
            <a:lumOff val="80000"/>
          </a:schemeClr>
        </a:solidFill>
      </dgm:spPr>
      <dgm:t>
        <a:bodyPr/>
        <a:lstStyle/>
        <a:p>
          <a:pPr algn="ctr"/>
          <a:r>
            <a:rPr lang="en-GB" sz="1000" dirty="0">
              <a:solidFill>
                <a:schemeClr val="tx1"/>
              </a:solidFill>
              <a:latin typeface="Corbel" panose="020B0503020204020204" pitchFamily="34" charset="0"/>
            </a:rPr>
            <a:t>Rivers travel from their source, usually high up in mountains, to their mouth either on a river or lake. Along the way they are joined by smaller rivers called tributaries. As the river moves downstream it gets wider and deeper meaning that it can carry more water.  </a:t>
          </a:r>
        </a:p>
      </dgm:t>
    </dgm:pt>
    <dgm:pt modelId="{0AFDB16E-A230-49D2-83BB-EA50B18094E9}" type="sibTrans" cxnId="{87977B84-FAB9-475F-A24A-322E298DE637}">
      <dgm:prSet/>
      <dgm:spPr/>
      <dgm:t>
        <a:bodyPr/>
        <a:lstStyle/>
        <a:p>
          <a:endParaRPr lang="en-GB"/>
        </a:p>
      </dgm:t>
    </dgm:pt>
    <dgm:pt modelId="{3B2EA748-8A74-416B-B1DA-CEF937E4F442}" type="parTrans" cxnId="{87977B84-FAB9-475F-A24A-322E298DE637}">
      <dgm:prSet/>
      <dgm:spPr>
        <a:ln>
          <a:solidFill>
            <a:schemeClr val="tx1"/>
          </a:solidFill>
        </a:ln>
      </dgm:spPr>
      <dgm:t>
        <a:bodyPr/>
        <a:lstStyle/>
        <a:p>
          <a:endParaRPr lang="en-GB"/>
        </a:p>
      </dgm:t>
    </dgm:pt>
    <dgm:pt modelId="{C18AA291-E457-46DA-8BF8-9855F8178307}" type="pres">
      <dgm:prSet presAssocID="{47576647-18D8-4235-A40D-5813859AE38E}" presName="cycle" presStyleCnt="0">
        <dgm:presLayoutVars>
          <dgm:chMax val="1"/>
          <dgm:dir/>
          <dgm:animLvl val="ctr"/>
          <dgm:resizeHandles val="exact"/>
        </dgm:presLayoutVars>
      </dgm:prSet>
      <dgm:spPr/>
      <dgm:t>
        <a:bodyPr/>
        <a:lstStyle/>
        <a:p>
          <a:endParaRPr lang="en-US"/>
        </a:p>
      </dgm:t>
    </dgm:pt>
    <dgm:pt modelId="{F6801DB3-46C6-40AB-A2C4-577C4D1E97FB}" type="pres">
      <dgm:prSet presAssocID="{A6B2982A-A573-44FA-97C5-7F7A37D159B7}" presName="centerShape" presStyleLbl="node0" presStyleIdx="0" presStyleCnt="1" custLinFactNeighborX="7923" custLinFactNeighborY="1554"/>
      <dgm:spPr>
        <a:prstGeom prst="rect">
          <a:avLst/>
        </a:prstGeom>
      </dgm:spPr>
      <dgm:t>
        <a:bodyPr/>
        <a:lstStyle/>
        <a:p>
          <a:endParaRPr lang="en-US"/>
        </a:p>
      </dgm:t>
    </dgm:pt>
    <dgm:pt modelId="{1F61FD5C-7566-494F-B2F0-D0374510F9CD}" type="pres">
      <dgm:prSet presAssocID="{CA074E4D-34F4-4E0A-8FB0-94F01348FA7E}" presName="Name9" presStyleLbl="parChTrans1D2" presStyleIdx="0" presStyleCnt="6"/>
      <dgm:spPr/>
      <dgm:t>
        <a:bodyPr/>
        <a:lstStyle/>
        <a:p>
          <a:endParaRPr lang="en-US"/>
        </a:p>
      </dgm:t>
    </dgm:pt>
    <dgm:pt modelId="{EF5C7E32-F4B8-4409-B2FA-069AA934F804}" type="pres">
      <dgm:prSet presAssocID="{CA074E4D-34F4-4E0A-8FB0-94F01348FA7E}" presName="connTx" presStyleLbl="parChTrans1D2" presStyleIdx="0" presStyleCnt="6"/>
      <dgm:spPr/>
      <dgm:t>
        <a:bodyPr/>
        <a:lstStyle/>
        <a:p>
          <a:endParaRPr lang="en-US"/>
        </a:p>
      </dgm:t>
    </dgm:pt>
    <dgm:pt modelId="{2BFB4CF5-E065-432F-B9E3-74D75BF25CE3}" type="pres">
      <dgm:prSet presAssocID="{265CA689-BDE2-477E-9E86-16A01D70C4AA}" presName="node" presStyleLbl="node1" presStyleIdx="0" presStyleCnt="6" custScaleX="112730" custScaleY="79460" custRadScaleRad="154401" custRadScaleInc="-179535">
        <dgm:presLayoutVars>
          <dgm:bulletEnabled val="1"/>
        </dgm:presLayoutVars>
      </dgm:prSet>
      <dgm:spPr>
        <a:prstGeom prst="rect">
          <a:avLst/>
        </a:prstGeom>
      </dgm:spPr>
      <dgm:t>
        <a:bodyPr/>
        <a:lstStyle/>
        <a:p>
          <a:endParaRPr lang="en-US"/>
        </a:p>
      </dgm:t>
    </dgm:pt>
    <dgm:pt modelId="{C0F57A54-0EB1-4722-93D8-5CD211FF8952}" type="pres">
      <dgm:prSet presAssocID="{3B2EA748-8A74-416B-B1DA-CEF937E4F442}" presName="Name9" presStyleLbl="parChTrans1D2" presStyleIdx="1" presStyleCnt="6"/>
      <dgm:spPr/>
      <dgm:t>
        <a:bodyPr/>
        <a:lstStyle/>
        <a:p>
          <a:endParaRPr lang="en-US"/>
        </a:p>
      </dgm:t>
    </dgm:pt>
    <dgm:pt modelId="{4A93E123-4CA2-4539-AEA8-173A992BBB9D}" type="pres">
      <dgm:prSet presAssocID="{3B2EA748-8A74-416B-B1DA-CEF937E4F442}" presName="connTx" presStyleLbl="parChTrans1D2" presStyleIdx="1" presStyleCnt="6"/>
      <dgm:spPr/>
      <dgm:t>
        <a:bodyPr/>
        <a:lstStyle/>
        <a:p>
          <a:endParaRPr lang="en-US"/>
        </a:p>
      </dgm:t>
    </dgm:pt>
    <dgm:pt modelId="{10717645-5AF5-4CC4-9B32-9C34C238FE63}" type="pres">
      <dgm:prSet presAssocID="{C732D73B-7BE6-44A0-B8C2-1416C9B915B4}" presName="node" presStyleLbl="node1" presStyleIdx="1" presStyleCnt="6" custScaleX="135988" custScaleY="102732" custRadScaleRad="118046" custRadScaleInc="-57682">
        <dgm:presLayoutVars>
          <dgm:bulletEnabled val="1"/>
        </dgm:presLayoutVars>
      </dgm:prSet>
      <dgm:spPr>
        <a:prstGeom prst="rect">
          <a:avLst/>
        </a:prstGeom>
      </dgm:spPr>
      <dgm:t>
        <a:bodyPr/>
        <a:lstStyle/>
        <a:p>
          <a:endParaRPr lang="en-US"/>
        </a:p>
      </dgm:t>
    </dgm:pt>
    <dgm:pt modelId="{250AAD5D-2533-467A-9C2E-7DFED9BF7EDC}" type="pres">
      <dgm:prSet presAssocID="{8F39784C-9C86-4BD5-B5C6-A12C53897D88}" presName="Name9" presStyleLbl="parChTrans1D2" presStyleIdx="2" presStyleCnt="6"/>
      <dgm:spPr/>
      <dgm:t>
        <a:bodyPr/>
        <a:lstStyle/>
        <a:p>
          <a:endParaRPr lang="en-US"/>
        </a:p>
      </dgm:t>
    </dgm:pt>
    <dgm:pt modelId="{63897B65-34A9-4613-A6D2-C01E8FEC582D}" type="pres">
      <dgm:prSet presAssocID="{8F39784C-9C86-4BD5-B5C6-A12C53897D88}" presName="connTx" presStyleLbl="parChTrans1D2" presStyleIdx="2" presStyleCnt="6"/>
      <dgm:spPr/>
      <dgm:t>
        <a:bodyPr/>
        <a:lstStyle/>
        <a:p>
          <a:endParaRPr lang="en-US"/>
        </a:p>
      </dgm:t>
    </dgm:pt>
    <dgm:pt modelId="{0EE3A82A-A038-45CB-82E3-4646619AD355}" type="pres">
      <dgm:prSet presAssocID="{16CF9C85-DC4A-42C3-9D4A-95AD68EC7D1F}" presName="node" presStyleLbl="node1" presStyleIdx="2" presStyleCnt="6" custScaleX="176574" custScaleY="91557" custRadScaleRad="179280" custRadScaleInc="-97629">
        <dgm:presLayoutVars>
          <dgm:bulletEnabled val="1"/>
        </dgm:presLayoutVars>
      </dgm:prSet>
      <dgm:spPr>
        <a:prstGeom prst="rect">
          <a:avLst/>
        </a:prstGeom>
      </dgm:spPr>
      <dgm:t>
        <a:bodyPr/>
        <a:lstStyle/>
        <a:p>
          <a:endParaRPr lang="en-US"/>
        </a:p>
      </dgm:t>
    </dgm:pt>
    <dgm:pt modelId="{BDB4FFA9-4063-4EA1-80F7-BD8342796CCA}" type="pres">
      <dgm:prSet presAssocID="{1CE69CA8-3F96-4810-B5CF-8718C80763A5}" presName="Name9" presStyleLbl="parChTrans1D2" presStyleIdx="3" presStyleCnt="6"/>
      <dgm:spPr/>
      <dgm:t>
        <a:bodyPr/>
        <a:lstStyle/>
        <a:p>
          <a:endParaRPr lang="en-US"/>
        </a:p>
      </dgm:t>
    </dgm:pt>
    <dgm:pt modelId="{2A24F195-6F67-4F77-A201-BB4475D389CC}" type="pres">
      <dgm:prSet presAssocID="{1CE69CA8-3F96-4810-B5CF-8718C80763A5}" presName="connTx" presStyleLbl="parChTrans1D2" presStyleIdx="3" presStyleCnt="6"/>
      <dgm:spPr/>
      <dgm:t>
        <a:bodyPr/>
        <a:lstStyle/>
        <a:p>
          <a:endParaRPr lang="en-US"/>
        </a:p>
      </dgm:t>
    </dgm:pt>
    <dgm:pt modelId="{53618CEF-4E93-45CD-A0F8-F5261CF408A9}" type="pres">
      <dgm:prSet presAssocID="{3890D665-7E99-43AA-8577-64DF15FD34CD}" presName="node" presStyleLbl="node1" presStyleIdx="3" presStyleCnt="6" custScaleX="164305" custScaleY="93811" custRadScaleRad="164485" custRadScaleInc="-186804">
        <dgm:presLayoutVars>
          <dgm:bulletEnabled val="1"/>
        </dgm:presLayoutVars>
      </dgm:prSet>
      <dgm:spPr>
        <a:prstGeom prst="rect">
          <a:avLst/>
        </a:prstGeom>
      </dgm:spPr>
      <dgm:t>
        <a:bodyPr/>
        <a:lstStyle/>
        <a:p>
          <a:endParaRPr lang="en-US"/>
        </a:p>
      </dgm:t>
    </dgm:pt>
    <dgm:pt modelId="{F38ADB73-29B0-4139-9828-AB03285CB669}" type="pres">
      <dgm:prSet presAssocID="{AE0D2978-1CB1-454D-9CE2-29D37A5B5B7A}" presName="Name9" presStyleLbl="parChTrans1D2" presStyleIdx="4" presStyleCnt="6"/>
      <dgm:spPr/>
      <dgm:t>
        <a:bodyPr/>
        <a:lstStyle/>
        <a:p>
          <a:endParaRPr lang="en-US"/>
        </a:p>
      </dgm:t>
    </dgm:pt>
    <dgm:pt modelId="{971B1E8E-E11B-44D0-AC34-1B0E2B576560}" type="pres">
      <dgm:prSet presAssocID="{AE0D2978-1CB1-454D-9CE2-29D37A5B5B7A}" presName="connTx" presStyleLbl="parChTrans1D2" presStyleIdx="4" presStyleCnt="6"/>
      <dgm:spPr/>
      <dgm:t>
        <a:bodyPr/>
        <a:lstStyle/>
        <a:p>
          <a:endParaRPr lang="en-US"/>
        </a:p>
      </dgm:t>
    </dgm:pt>
    <dgm:pt modelId="{EE772176-65FF-49E0-96A7-4B55BBDD21EA}" type="pres">
      <dgm:prSet presAssocID="{59ED8E5C-33B0-44F3-88E0-4A0463FFF3A4}" presName="node" presStyleLbl="node1" presStyleIdx="4" presStyleCnt="6" custScaleX="196850" custScaleY="94742" custRadScaleRad="152839" custRadScaleInc="-29019">
        <dgm:presLayoutVars>
          <dgm:bulletEnabled val="1"/>
        </dgm:presLayoutVars>
      </dgm:prSet>
      <dgm:spPr>
        <a:prstGeom prst="rect">
          <a:avLst/>
        </a:prstGeom>
      </dgm:spPr>
      <dgm:t>
        <a:bodyPr/>
        <a:lstStyle/>
        <a:p>
          <a:endParaRPr lang="en-US"/>
        </a:p>
      </dgm:t>
    </dgm:pt>
    <dgm:pt modelId="{67110A39-5773-49F3-B63E-A3CD8A8F69AE}" type="pres">
      <dgm:prSet presAssocID="{3F633449-DA0B-4025-B95E-29DAD9C3A2DC}" presName="Name9" presStyleLbl="parChTrans1D2" presStyleIdx="5" presStyleCnt="6"/>
      <dgm:spPr/>
      <dgm:t>
        <a:bodyPr/>
        <a:lstStyle/>
        <a:p>
          <a:endParaRPr lang="en-US"/>
        </a:p>
      </dgm:t>
    </dgm:pt>
    <dgm:pt modelId="{091BA620-CEA3-46B8-8E5E-1EFD3A841CF1}" type="pres">
      <dgm:prSet presAssocID="{3F633449-DA0B-4025-B95E-29DAD9C3A2DC}" presName="connTx" presStyleLbl="parChTrans1D2" presStyleIdx="5" presStyleCnt="6"/>
      <dgm:spPr/>
      <dgm:t>
        <a:bodyPr/>
        <a:lstStyle/>
        <a:p>
          <a:endParaRPr lang="en-US"/>
        </a:p>
      </dgm:t>
    </dgm:pt>
    <dgm:pt modelId="{D325D3AD-6088-41E9-990B-5794701F0FB4}" type="pres">
      <dgm:prSet presAssocID="{CDEBA725-DE87-4167-B6EC-0F7ED1938787}" presName="node" presStyleLbl="node1" presStyleIdx="5" presStyleCnt="6" custScaleX="180699" custScaleY="123120" custRadScaleRad="137747" custRadScaleInc="-96480">
        <dgm:presLayoutVars>
          <dgm:bulletEnabled val="1"/>
        </dgm:presLayoutVars>
      </dgm:prSet>
      <dgm:spPr>
        <a:prstGeom prst="rect">
          <a:avLst/>
        </a:prstGeom>
      </dgm:spPr>
      <dgm:t>
        <a:bodyPr/>
        <a:lstStyle/>
        <a:p>
          <a:endParaRPr lang="en-US"/>
        </a:p>
      </dgm:t>
    </dgm:pt>
  </dgm:ptLst>
  <dgm:cxnLst>
    <dgm:cxn modelId="{F895A2D5-901B-449A-9BDF-40F5ACDDA524}" type="presOf" srcId="{47576647-18D8-4235-A40D-5813859AE38E}" destId="{C18AA291-E457-46DA-8BF8-9855F8178307}" srcOrd="0" destOrd="0" presId="urn:microsoft.com/office/officeart/2005/8/layout/radial1"/>
    <dgm:cxn modelId="{87977B84-FAB9-475F-A24A-322E298DE637}" srcId="{A6B2982A-A573-44FA-97C5-7F7A37D159B7}" destId="{C732D73B-7BE6-44A0-B8C2-1416C9B915B4}" srcOrd="1" destOrd="0" parTransId="{3B2EA748-8A74-416B-B1DA-CEF937E4F442}" sibTransId="{0AFDB16E-A230-49D2-83BB-EA50B18094E9}"/>
    <dgm:cxn modelId="{1E6CB55F-ADA0-41E9-8DC9-05803305D3BC}" type="presOf" srcId="{A6B2982A-A573-44FA-97C5-7F7A37D159B7}" destId="{F6801DB3-46C6-40AB-A2C4-577C4D1E97FB}" srcOrd="0" destOrd="0" presId="urn:microsoft.com/office/officeart/2005/8/layout/radial1"/>
    <dgm:cxn modelId="{0ABA4A56-66F7-4AB9-AFF4-579E22931273}" type="presOf" srcId="{8F39784C-9C86-4BD5-B5C6-A12C53897D88}" destId="{250AAD5D-2533-467A-9C2E-7DFED9BF7EDC}" srcOrd="0" destOrd="0" presId="urn:microsoft.com/office/officeart/2005/8/layout/radial1"/>
    <dgm:cxn modelId="{3CD23124-C66A-427D-83E7-E9B2F4022E21}" type="presOf" srcId="{AE0D2978-1CB1-454D-9CE2-29D37A5B5B7A}" destId="{971B1E8E-E11B-44D0-AC34-1B0E2B576560}" srcOrd="1" destOrd="0" presId="urn:microsoft.com/office/officeart/2005/8/layout/radial1"/>
    <dgm:cxn modelId="{DC66F9E7-BEE4-4918-B5C8-4CA97D05C4B5}" srcId="{A6B2982A-A573-44FA-97C5-7F7A37D159B7}" destId="{CDEBA725-DE87-4167-B6EC-0F7ED1938787}" srcOrd="5" destOrd="0" parTransId="{3F633449-DA0B-4025-B95E-29DAD9C3A2DC}" sibTransId="{BB8678F7-252A-462F-BB71-1F1D2665AB46}"/>
    <dgm:cxn modelId="{869135AF-A851-4724-8C23-740B3B887861}" type="presOf" srcId="{265CA689-BDE2-477E-9E86-16A01D70C4AA}" destId="{2BFB4CF5-E065-432F-B9E3-74D75BF25CE3}" srcOrd="0" destOrd="0" presId="urn:microsoft.com/office/officeart/2005/8/layout/radial1"/>
    <dgm:cxn modelId="{52C18A28-E35A-4E3A-B7DF-FC2CB311FFAF}" type="presOf" srcId="{1CE69CA8-3F96-4810-B5CF-8718C80763A5}" destId="{BDB4FFA9-4063-4EA1-80F7-BD8342796CCA}" srcOrd="0" destOrd="0" presId="urn:microsoft.com/office/officeart/2005/8/layout/radial1"/>
    <dgm:cxn modelId="{BB1F3362-35FC-4E7E-A048-88712B41D2B7}" srcId="{A6B2982A-A573-44FA-97C5-7F7A37D159B7}" destId="{3890D665-7E99-43AA-8577-64DF15FD34CD}" srcOrd="3" destOrd="0" parTransId="{1CE69CA8-3F96-4810-B5CF-8718C80763A5}" sibTransId="{48789C72-62D0-40AA-AE87-B4EDACC9C07B}"/>
    <dgm:cxn modelId="{5B5E9158-955C-4973-959F-6A352A04C956}" srcId="{A6B2982A-A573-44FA-97C5-7F7A37D159B7}" destId="{265CA689-BDE2-477E-9E86-16A01D70C4AA}" srcOrd="0" destOrd="0" parTransId="{CA074E4D-34F4-4E0A-8FB0-94F01348FA7E}" sibTransId="{0EAD264D-DACB-4AD3-98CD-295CCBAE817C}"/>
    <dgm:cxn modelId="{B7D97392-026C-4484-9E0B-6F6DE44CC59C}" type="presOf" srcId="{3890D665-7E99-43AA-8577-64DF15FD34CD}" destId="{53618CEF-4E93-45CD-A0F8-F5261CF408A9}" srcOrd="0" destOrd="0" presId="urn:microsoft.com/office/officeart/2005/8/layout/radial1"/>
    <dgm:cxn modelId="{A44CADF2-9B86-4DEA-B9B6-89E366CF6915}" type="presOf" srcId="{3B2EA748-8A74-416B-B1DA-CEF937E4F442}" destId="{C0F57A54-0EB1-4722-93D8-5CD211FF8952}" srcOrd="0" destOrd="0" presId="urn:microsoft.com/office/officeart/2005/8/layout/radial1"/>
    <dgm:cxn modelId="{7ECB8D69-8401-4AE3-AA11-011F0BFCF5DB}" type="presOf" srcId="{AE0D2978-1CB1-454D-9CE2-29D37A5B5B7A}" destId="{F38ADB73-29B0-4139-9828-AB03285CB669}" srcOrd="0" destOrd="0" presId="urn:microsoft.com/office/officeart/2005/8/layout/radial1"/>
    <dgm:cxn modelId="{F2812C2C-5416-4A0C-B46E-ACA583465DF0}" type="presOf" srcId="{3B2EA748-8A74-416B-B1DA-CEF937E4F442}" destId="{4A93E123-4CA2-4539-AEA8-173A992BBB9D}" srcOrd="1" destOrd="0" presId="urn:microsoft.com/office/officeart/2005/8/layout/radial1"/>
    <dgm:cxn modelId="{6DFCA8D4-7B9F-4E70-9702-1E019C92637E}" type="presOf" srcId="{C732D73B-7BE6-44A0-B8C2-1416C9B915B4}" destId="{10717645-5AF5-4CC4-9B32-9C34C238FE63}" srcOrd="0" destOrd="0" presId="urn:microsoft.com/office/officeart/2005/8/layout/radial1"/>
    <dgm:cxn modelId="{531089DA-FCF0-41DE-85F9-25412579B27E}" type="presOf" srcId="{16CF9C85-DC4A-42C3-9D4A-95AD68EC7D1F}" destId="{0EE3A82A-A038-45CB-82E3-4646619AD355}" srcOrd="0" destOrd="0" presId="urn:microsoft.com/office/officeart/2005/8/layout/radial1"/>
    <dgm:cxn modelId="{BC05C7A4-219A-4478-A2EA-8EFE1A45E490}" srcId="{A6B2982A-A573-44FA-97C5-7F7A37D159B7}" destId="{59ED8E5C-33B0-44F3-88E0-4A0463FFF3A4}" srcOrd="4" destOrd="0" parTransId="{AE0D2978-1CB1-454D-9CE2-29D37A5B5B7A}" sibTransId="{372FC46A-846E-4FE1-8E4F-C6C0A9454E61}"/>
    <dgm:cxn modelId="{A225DD88-2F66-4FA0-9544-B69F768A05D4}" type="presOf" srcId="{8F39784C-9C86-4BD5-B5C6-A12C53897D88}" destId="{63897B65-34A9-4613-A6D2-C01E8FEC582D}" srcOrd="1" destOrd="0" presId="urn:microsoft.com/office/officeart/2005/8/layout/radial1"/>
    <dgm:cxn modelId="{946CC425-CD60-4C81-882A-EB48195E30B6}" srcId="{A6B2982A-A573-44FA-97C5-7F7A37D159B7}" destId="{16CF9C85-DC4A-42C3-9D4A-95AD68EC7D1F}" srcOrd="2" destOrd="0" parTransId="{8F39784C-9C86-4BD5-B5C6-A12C53897D88}" sibTransId="{5E852A82-5A2C-4DCB-91CE-88C0AC4847A4}"/>
    <dgm:cxn modelId="{516AC346-3A34-4EC6-ABAB-E7AE47B7EDA1}" type="presOf" srcId="{3F633449-DA0B-4025-B95E-29DAD9C3A2DC}" destId="{091BA620-CEA3-46B8-8E5E-1EFD3A841CF1}" srcOrd="1" destOrd="0" presId="urn:microsoft.com/office/officeart/2005/8/layout/radial1"/>
    <dgm:cxn modelId="{30DF4BBF-70F0-4D59-9327-251ED87FF656}" type="presOf" srcId="{59ED8E5C-33B0-44F3-88E0-4A0463FFF3A4}" destId="{EE772176-65FF-49E0-96A7-4B55BBDD21EA}" srcOrd="0" destOrd="0" presId="urn:microsoft.com/office/officeart/2005/8/layout/radial1"/>
    <dgm:cxn modelId="{977E470A-22AD-46F0-99D8-0E9C7E115143}" type="presOf" srcId="{CDEBA725-DE87-4167-B6EC-0F7ED1938787}" destId="{D325D3AD-6088-41E9-990B-5794701F0FB4}" srcOrd="0" destOrd="0" presId="urn:microsoft.com/office/officeart/2005/8/layout/radial1"/>
    <dgm:cxn modelId="{DC3058C9-A6F5-472E-BBDB-9EAF136A030E}" type="presOf" srcId="{3F633449-DA0B-4025-B95E-29DAD9C3A2DC}" destId="{67110A39-5773-49F3-B63E-A3CD8A8F69AE}" srcOrd="0" destOrd="0" presId="urn:microsoft.com/office/officeart/2005/8/layout/radial1"/>
    <dgm:cxn modelId="{A18237B9-9436-4A1F-B805-EB1DCD211ACE}" type="presOf" srcId="{CA074E4D-34F4-4E0A-8FB0-94F01348FA7E}" destId="{EF5C7E32-F4B8-4409-B2FA-069AA934F804}" srcOrd="1" destOrd="0" presId="urn:microsoft.com/office/officeart/2005/8/layout/radial1"/>
    <dgm:cxn modelId="{1B101F66-5B1B-4464-A069-3D152CA01D6C}" type="presOf" srcId="{CA074E4D-34F4-4E0A-8FB0-94F01348FA7E}" destId="{1F61FD5C-7566-494F-B2F0-D0374510F9CD}" srcOrd="0" destOrd="0" presId="urn:microsoft.com/office/officeart/2005/8/layout/radial1"/>
    <dgm:cxn modelId="{B6520272-E709-46A4-9162-C72BE984B99E}" srcId="{47576647-18D8-4235-A40D-5813859AE38E}" destId="{A6B2982A-A573-44FA-97C5-7F7A37D159B7}" srcOrd="0" destOrd="0" parTransId="{7E2DFF8E-91C7-4EED-A3C1-CABBA7DE705A}" sibTransId="{CF174C51-5722-4FBD-853B-B90863318736}"/>
    <dgm:cxn modelId="{3C4F64D8-4848-4102-9363-D5B3AD9991DB}" type="presOf" srcId="{1CE69CA8-3F96-4810-B5CF-8718C80763A5}" destId="{2A24F195-6F67-4F77-A201-BB4475D389CC}" srcOrd="1" destOrd="0" presId="urn:microsoft.com/office/officeart/2005/8/layout/radial1"/>
    <dgm:cxn modelId="{D7E1D9A3-B78C-4593-A497-B1A754CCD4CF}" type="presParOf" srcId="{C18AA291-E457-46DA-8BF8-9855F8178307}" destId="{F6801DB3-46C6-40AB-A2C4-577C4D1E97FB}" srcOrd="0" destOrd="0" presId="urn:microsoft.com/office/officeart/2005/8/layout/radial1"/>
    <dgm:cxn modelId="{8BBE18CA-227B-4868-8CA3-6AD061BF430C}" type="presParOf" srcId="{C18AA291-E457-46DA-8BF8-9855F8178307}" destId="{1F61FD5C-7566-494F-B2F0-D0374510F9CD}" srcOrd="1" destOrd="0" presId="urn:microsoft.com/office/officeart/2005/8/layout/radial1"/>
    <dgm:cxn modelId="{1A82D48A-64BD-40FA-A995-18FEBA520A70}" type="presParOf" srcId="{1F61FD5C-7566-494F-B2F0-D0374510F9CD}" destId="{EF5C7E32-F4B8-4409-B2FA-069AA934F804}" srcOrd="0" destOrd="0" presId="urn:microsoft.com/office/officeart/2005/8/layout/radial1"/>
    <dgm:cxn modelId="{A39BD5AC-A6F3-4F30-B785-20566731F4DE}" type="presParOf" srcId="{C18AA291-E457-46DA-8BF8-9855F8178307}" destId="{2BFB4CF5-E065-432F-B9E3-74D75BF25CE3}" srcOrd="2" destOrd="0" presId="urn:microsoft.com/office/officeart/2005/8/layout/radial1"/>
    <dgm:cxn modelId="{19DD3123-BFF3-4269-9636-084146E98508}" type="presParOf" srcId="{C18AA291-E457-46DA-8BF8-9855F8178307}" destId="{C0F57A54-0EB1-4722-93D8-5CD211FF8952}" srcOrd="3" destOrd="0" presId="urn:microsoft.com/office/officeart/2005/8/layout/radial1"/>
    <dgm:cxn modelId="{51689A8A-B246-4EDC-AF5B-4039610DB260}" type="presParOf" srcId="{C0F57A54-0EB1-4722-93D8-5CD211FF8952}" destId="{4A93E123-4CA2-4539-AEA8-173A992BBB9D}" srcOrd="0" destOrd="0" presId="urn:microsoft.com/office/officeart/2005/8/layout/radial1"/>
    <dgm:cxn modelId="{B10F7AD9-5667-4F8C-B9F0-2ECCE3A2E418}" type="presParOf" srcId="{C18AA291-E457-46DA-8BF8-9855F8178307}" destId="{10717645-5AF5-4CC4-9B32-9C34C238FE63}" srcOrd="4" destOrd="0" presId="urn:microsoft.com/office/officeart/2005/8/layout/radial1"/>
    <dgm:cxn modelId="{61BDD2DE-5127-46AB-A490-CA2B4C8709E8}" type="presParOf" srcId="{C18AA291-E457-46DA-8BF8-9855F8178307}" destId="{250AAD5D-2533-467A-9C2E-7DFED9BF7EDC}" srcOrd="5" destOrd="0" presId="urn:microsoft.com/office/officeart/2005/8/layout/radial1"/>
    <dgm:cxn modelId="{6F9AFEA4-48BA-4AA0-92B3-A009BA595F2C}" type="presParOf" srcId="{250AAD5D-2533-467A-9C2E-7DFED9BF7EDC}" destId="{63897B65-34A9-4613-A6D2-C01E8FEC582D}" srcOrd="0" destOrd="0" presId="urn:microsoft.com/office/officeart/2005/8/layout/radial1"/>
    <dgm:cxn modelId="{BDA12EBC-57D2-4983-9968-89EB842182F9}" type="presParOf" srcId="{C18AA291-E457-46DA-8BF8-9855F8178307}" destId="{0EE3A82A-A038-45CB-82E3-4646619AD355}" srcOrd="6" destOrd="0" presId="urn:microsoft.com/office/officeart/2005/8/layout/radial1"/>
    <dgm:cxn modelId="{5DF1E47E-6EAA-4B93-A523-9FE9AA873B41}" type="presParOf" srcId="{C18AA291-E457-46DA-8BF8-9855F8178307}" destId="{BDB4FFA9-4063-4EA1-80F7-BD8342796CCA}" srcOrd="7" destOrd="0" presId="urn:microsoft.com/office/officeart/2005/8/layout/radial1"/>
    <dgm:cxn modelId="{A409772D-0C3D-48D0-8788-F40F65E56CFD}" type="presParOf" srcId="{BDB4FFA9-4063-4EA1-80F7-BD8342796CCA}" destId="{2A24F195-6F67-4F77-A201-BB4475D389CC}" srcOrd="0" destOrd="0" presId="urn:microsoft.com/office/officeart/2005/8/layout/radial1"/>
    <dgm:cxn modelId="{12BE8EC0-49CF-4842-BAB4-AEEEC8B32FA1}" type="presParOf" srcId="{C18AA291-E457-46DA-8BF8-9855F8178307}" destId="{53618CEF-4E93-45CD-A0F8-F5261CF408A9}" srcOrd="8" destOrd="0" presId="urn:microsoft.com/office/officeart/2005/8/layout/radial1"/>
    <dgm:cxn modelId="{FFF03568-FC02-4AE1-B15B-5BEE24993DF3}" type="presParOf" srcId="{C18AA291-E457-46DA-8BF8-9855F8178307}" destId="{F38ADB73-29B0-4139-9828-AB03285CB669}" srcOrd="9" destOrd="0" presId="urn:microsoft.com/office/officeart/2005/8/layout/radial1"/>
    <dgm:cxn modelId="{7449E69B-C41E-49FF-98CE-DC8DB505480C}" type="presParOf" srcId="{F38ADB73-29B0-4139-9828-AB03285CB669}" destId="{971B1E8E-E11B-44D0-AC34-1B0E2B576560}" srcOrd="0" destOrd="0" presId="urn:microsoft.com/office/officeart/2005/8/layout/radial1"/>
    <dgm:cxn modelId="{5365CDD1-7E6D-4A44-9104-267E66C975B6}" type="presParOf" srcId="{C18AA291-E457-46DA-8BF8-9855F8178307}" destId="{EE772176-65FF-49E0-96A7-4B55BBDD21EA}" srcOrd="10" destOrd="0" presId="urn:microsoft.com/office/officeart/2005/8/layout/radial1"/>
    <dgm:cxn modelId="{2DA5F414-4971-44A3-A1F4-90831C0CAAFF}" type="presParOf" srcId="{C18AA291-E457-46DA-8BF8-9855F8178307}" destId="{67110A39-5773-49F3-B63E-A3CD8A8F69AE}" srcOrd="11" destOrd="0" presId="urn:microsoft.com/office/officeart/2005/8/layout/radial1"/>
    <dgm:cxn modelId="{DB685288-9674-4950-BC16-BBEA3C9AB3F9}" type="presParOf" srcId="{67110A39-5773-49F3-B63E-A3CD8A8F69AE}" destId="{091BA620-CEA3-46B8-8E5E-1EFD3A841CF1}" srcOrd="0" destOrd="0" presId="urn:microsoft.com/office/officeart/2005/8/layout/radial1"/>
    <dgm:cxn modelId="{76896E08-BF1F-4645-BFE7-0D20E4AFD75D}" type="presParOf" srcId="{C18AA291-E457-46DA-8BF8-9855F8178307}" destId="{D325D3AD-6088-41E9-990B-5794701F0FB4}"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801DB3-46C6-40AB-A2C4-577C4D1E97FB}">
      <dsp:nvSpPr>
        <dsp:cNvPr id="0" name=""/>
        <dsp:cNvSpPr/>
      </dsp:nvSpPr>
      <dsp:spPr>
        <a:xfrm>
          <a:off x="3087781" y="1637821"/>
          <a:ext cx="1239622" cy="1239622"/>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b="1" kern="1200" dirty="0">
              <a:solidFill>
                <a:sysClr val="windowText" lastClr="000000"/>
              </a:solidFill>
              <a:latin typeface="Corbel" panose="020B0503020204020204" pitchFamily="34" charset="0"/>
            </a:rPr>
            <a:t>Rivers</a:t>
          </a:r>
        </a:p>
      </dsp:txBody>
      <dsp:txXfrm>
        <a:off x="3087781" y="1637821"/>
        <a:ext cx="1239622" cy="1239622"/>
      </dsp:txXfrm>
    </dsp:sp>
    <dsp:sp modelId="{1F61FD5C-7566-494F-B2F0-D0374510F9CD}">
      <dsp:nvSpPr>
        <dsp:cNvPr id="0" name=""/>
        <dsp:cNvSpPr/>
      </dsp:nvSpPr>
      <dsp:spPr>
        <a:xfrm rot="12829430">
          <a:off x="1819244" y="1478566"/>
          <a:ext cx="1500407" cy="32919"/>
        </a:xfrm>
        <a:custGeom>
          <a:avLst/>
          <a:gdLst/>
          <a:ahLst/>
          <a:cxnLst/>
          <a:rect l="0" t="0" r="0" b="0"/>
          <a:pathLst>
            <a:path>
              <a:moveTo>
                <a:pt x="0" y="16459"/>
              </a:moveTo>
              <a:lnTo>
                <a:pt x="1500407" y="16459"/>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531938" y="1457515"/>
        <a:ext cx="75020" cy="75020"/>
      </dsp:txXfrm>
    </dsp:sp>
    <dsp:sp modelId="{2BFB4CF5-E065-432F-B9E3-74D75BF25CE3}">
      <dsp:nvSpPr>
        <dsp:cNvPr id="0" name=""/>
        <dsp:cNvSpPr/>
      </dsp:nvSpPr>
      <dsp:spPr>
        <a:xfrm>
          <a:off x="741084" y="245607"/>
          <a:ext cx="1397426" cy="985004"/>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0" kern="1200" dirty="0">
              <a:solidFill>
                <a:sysClr val="windowText" lastClr="000000"/>
              </a:solidFill>
              <a:latin typeface="Corbel" panose="020B0503020204020204" pitchFamily="34" charset="0"/>
            </a:rPr>
            <a:t>Precipitation (rain, snow, hail or sleet) makes its way to rivers either over the ground (as surface run off) or underground (as groundwater) </a:t>
          </a:r>
        </a:p>
      </dsp:txBody>
      <dsp:txXfrm>
        <a:off x="741084" y="245607"/>
        <a:ext cx="1397426" cy="985004"/>
      </dsp:txXfrm>
    </dsp:sp>
    <dsp:sp modelId="{C0F57A54-0EB1-4722-93D8-5CD211FF8952}">
      <dsp:nvSpPr>
        <dsp:cNvPr id="0" name=""/>
        <dsp:cNvSpPr/>
      </dsp:nvSpPr>
      <dsp:spPr>
        <a:xfrm rot="18332502">
          <a:off x="3968707" y="1544097"/>
          <a:ext cx="473739" cy="32919"/>
        </a:xfrm>
        <a:custGeom>
          <a:avLst/>
          <a:gdLst/>
          <a:ahLst/>
          <a:cxnLst/>
          <a:rect l="0" t="0" r="0" b="0"/>
          <a:pathLst>
            <a:path>
              <a:moveTo>
                <a:pt x="0" y="16459"/>
              </a:moveTo>
              <a:lnTo>
                <a:pt x="473739" y="16459"/>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193733" y="1548714"/>
        <a:ext cx="23686" cy="23686"/>
      </dsp:txXfrm>
    </dsp:sp>
    <dsp:sp modelId="{10717645-5AF5-4CC4-9B32-9C34C238FE63}">
      <dsp:nvSpPr>
        <dsp:cNvPr id="0" name=""/>
        <dsp:cNvSpPr/>
      </dsp:nvSpPr>
      <dsp:spPr>
        <a:xfrm>
          <a:off x="3900707" y="170725"/>
          <a:ext cx="1685738" cy="1273489"/>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a:solidFill>
                <a:schemeClr val="tx1"/>
              </a:solidFill>
              <a:latin typeface="Corbel" panose="020B0503020204020204" pitchFamily="34" charset="0"/>
            </a:rPr>
            <a:t>Rivers travel from their source, usually high up in mountains, to their mouth either on a river or lake. Along the way they are joined by smaller rivers called tributaries. As the river moves downstream it gets wider and deeper meaning that it can carry more water.  </a:t>
          </a:r>
        </a:p>
      </dsp:txBody>
      <dsp:txXfrm>
        <a:off x="3900707" y="170725"/>
        <a:ext cx="1685738" cy="1273489"/>
      </dsp:txXfrm>
    </dsp:sp>
    <dsp:sp modelId="{250AAD5D-2533-467A-9C2E-7DFED9BF7EDC}">
      <dsp:nvSpPr>
        <dsp:cNvPr id="0" name=""/>
        <dsp:cNvSpPr/>
      </dsp:nvSpPr>
      <dsp:spPr>
        <a:xfrm rot="21575230">
          <a:off x="4327384" y="2235763"/>
          <a:ext cx="261985" cy="32919"/>
        </a:xfrm>
        <a:custGeom>
          <a:avLst/>
          <a:gdLst/>
          <a:ahLst/>
          <a:cxnLst/>
          <a:rect l="0" t="0" r="0" b="0"/>
          <a:pathLst>
            <a:path>
              <a:moveTo>
                <a:pt x="0" y="16459"/>
              </a:moveTo>
              <a:lnTo>
                <a:pt x="261985" y="16459"/>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51827" y="2245673"/>
        <a:ext cx="13099" cy="13099"/>
      </dsp:txXfrm>
    </dsp:sp>
    <dsp:sp modelId="{0EE3A82A-A038-45CB-82E3-4646619AD355}">
      <dsp:nvSpPr>
        <dsp:cNvPr id="0" name=""/>
        <dsp:cNvSpPr/>
      </dsp:nvSpPr>
      <dsp:spPr>
        <a:xfrm>
          <a:off x="4589260" y="1675913"/>
          <a:ext cx="2188851" cy="1134961"/>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0" kern="1200" dirty="0">
              <a:solidFill>
                <a:sysClr val="windowText" lastClr="000000"/>
              </a:solidFill>
              <a:latin typeface="Corbel" panose="020B0503020204020204" pitchFamily="34" charset="0"/>
            </a:rPr>
            <a:t>Erosion occurs as the river, and its bedload, wear away the river bed and bank and change the shape of the valley itself. Material eroded by the river is transported along in the river. When the river loses energy it deposits its material, usually on the inside of river bends of when the river reaches its mouth. </a:t>
          </a:r>
        </a:p>
      </dsp:txBody>
      <dsp:txXfrm>
        <a:off x="4589260" y="1675913"/>
        <a:ext cx="2188851" cy="1134961"/>
      </dsp:txXfrm>
    </dsp:sp>
    <dsp:sp modelId="{BDB4FFA9-4063-4EA1-80F7-BD8342796CCA}">
      <dsp:nvSpPr>
        <dsp:cNvPr id="0" name=""/>
        <dsp:cNvSpPr/>
      </dsp:nvSpPr>
      <dsp:spPr>
        <a:xfrm rot="2181604">
          <a:off x="4107298" y="2911414"/>
          <a:ext cx="1021431" cy="32919"/>
        </a:xfrm>
        <a:custGeom>
          <a:avLst/>
          <a:gdLst/>
          <a:ahLst/>
          <a:cxnLst/>
          <a:rect l="0" t="0" r="0" b="0"/>
          <a:pathLst>
            <a:path>
              <a:moveTo>
                <a:pt x="0" y="16459"/>
              </a:moveTo>
              <a:lnTo>
                <a:pt x="1021431" y="16459"/>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92478" y="2902338"/>
        <a:ext cx="51071" cy="51071"/>
      </dsp:txXfrm>
    </dsp:sp>
    <dsp:sp modelId="{53618CEF-4E93-45CD-A0F8-F5261CF408A9}">
      <dsp:nvSpPr>
        <dsp:cNvPr id="0" name=""/>
        <dsp:cNvSpPr/>
      </dsp:nvSpPr>
      <dsp:spPr>
        <a:xfrm>
          <a:off x="4635027" y="3108668"/>
          <a:ext cx="2036761" cy="1162902"/>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0" kern="1200" dirty="0">
              <a:solidFill>
                <a:schemeClr val="tx1"/>
              </a:solidFill>
              <a:latin typeface="Corbel" panose="020B0503020204020204" pitchFamily="34" charset="0"/>
            </a:rPr>
            <a:t>Rivers create many landforms as they move from the source to the mouth. V-shaped valleys, waterfalls, interlocking spurs and gorges are found in the upper course of a river. Meanders and ox-bow lakes are found in the middle or lower course of a river. </a:t>
          </a:r>
        </a:p>
      </dsp:txBody>
      <dsp:txXfrm>
        <a:off x="4635027" y="3108668"/>
        <a:ext cx="2036761" cy="1162902"/>
      </dsp:txXfrm>
    </dsp:sp>
    <dsp:sp modelId="{F38ADB73-29B0-4139-9828-AB03285CB669}">
      <dsp:nvSpPr>
        <dsp:cNvPr id="0" name=""/>
        <dsp:cNvSpPr/>
      </dsp:nvSpPr>
      <dsp:spPr>
        <a:xfrm rot="8736884">
          <a:off x="2126790" y="2922066"/>
          <a:ext cx="1171667" cy="32919"/>
        </a:xfrm>
        <a:custGeom>
          <a:avLst/>
          <a:gdLst/>
          <a:ahLst/>
          <a:cxnLst/>
          <a:rect l="0" t="0" r="0" b="0"/>
          <a:pathLst>
            <a:path>
              <a:moveTo>
                <a:pt x="0" y="16459"/>
              </a:moveTo>
              <a:lnTo>
                <a:pt x="1171667" y="16459"/>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683331" y="2909235"/>
        <a:ext cx="58583" cy="58583"/>
      </dsp:txXfrm>
    </dsp:sp>
    <dsp:sp modelId="{EE772176-65FF-49E0-96A7-4B55BBDD21EA}">
      <dsp:nvSpPr>
        <dsp:cNvPr id="0" name=""/>
        <dsp:cNvSpPr/>
      </dsp:nvSpPr>
      <dsp:spPr>
        <a:xfrm>
          <a:off x="307175" y="3162483"/>
          <a:ext cx="2440197" cy="1174443"/>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a:solidFill>
                <a:schemeClr val="tx1"/>
              </a:solidFill>
              <a:latin typeface="Corbel" panose="020B0503020204020204" pitchFamily="34" charset="0"/>
            </a:rPr>
            <a:t>Rivers are very important physical landforms. Many cities have been built around cities to provide water supplies and transport links. Now, rivers can be used to generate electricity, to provide water for farms and factories and for leisure. However, humans massively impact rivers through pollution and removing too much water for our own use  </a:t>
          </a:r>
        </a:p>
      </dsp:txBody>
      <dsp:txXfrm>
        <a:off x="307175" y="3162483"/>
        <a:ext cx="2440197" cy="1174443"/>
      </dsp:txXfrm>
    </dsp:sp>
    <dsp:sp modelId="{67110A39-5773-49F3-B63E-A3CD8A8F69AE}">
      <dsp:nvSpPr>
        <dsp:cNvPr id="0" name=""/>
        <dsp:cNvSpPr/>
      </dsp:nvSpPr>
      <dsp:spPr>
        <a:xfrm rot="10926346">
          <a:off x="2347622" y="2204787"/>
          <a:ext cx="740827" cy="32919"/>
        </a:xfrm>
        <a:custGeom>
          <a:avLst/>
          <a:gdLst/>
          <a:ahLst/>
          <a:cxnLst/>
          <a:rect l="0" t="0" r="0" b="0"/>
          <a:pathLst>
            <a:path>
              <a:moveTo>
                <a:pt x="0" y="16459"/>
              </a:moveTo>
              <a:lnTo>
                <a:pt x="740827" y="16459"/>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699515" y="2202727"/>
        <a:ext cx="37041" cy="37041"/>
      </dsp:txXfrm>
    </dsp:sp>
    <dsp:sp modelId="{D325D3AD-6088-41E9-990B-5794701F0FB4}">
      <dsp:nvSpPr>
        <dsp:cNvPr id="0" name=""/>
        <dsp:cNvSpPr/>
      </dsp:nvSpPr>
      <dsp:spPr>
        <a:xfrm>
          <a:off x="109514" y="1403404"/>
          <a:ext cx="2239985" cy="1526223"/>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b="0" kern="1200" dirty="0">
              <a:solidFill>
                <a:schemeClr val="tx1"/>
              </a:solidFill>
              <a:latin typeface="Corbel" panose="020B0503020204020204" pitchFamily="34" charset="0"/>
            </a:rPr>
            <a:t>Floods happen when water overflows the river’s channel. There are physical and human factors which contribute to flooding. For example, heavy rain, steep land and hard rock like granite prevent rain from having a chance to soak into the ground. When humans cut down trees and build large cities this can also lead to greater flooding. Climate change can cause more rainfall and is creating more storms around the world. </a:t>
          </a:r>
        </a:p>
      </dsp:txBody>
      <dsp:txXfrm>
        <a:off x="109514" y="1403404"/>
        <a:ext cx="2239985" cy="1526223"/>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471863-34E6-42EB-93A9-CD76986241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9CB4D1-4A20-494C-BEB7-07286F12E3F0}" type="slidenum">
              <a:rPr lang="en-GB" smtClean="0"/>
              <a:t>‹#›</a:t>
            </a:fld>
            <a:endParaRPr lang="en-GB"/>
          </a:p>
        </p:txBody>
      </p:sp>
    </p:spTree>
    <p:extLst>
      <p:ext uri="{BB962C8B-B14F-4D97-AF65-F5344CB8AC3E}">
        <p14:creationId xmlns:p14="http://schemas.microsoft.com/office/powerpoint/2010/main" val="920217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471863-34E6-42EB-93A9-CD76986241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9CB4D1-4A20-494C-BEB7-07286F12E3F0}" type="slidenum">
              <a:rPr lang="en-GB" smtClean="0"/>
              <a:t>‹#›</a:t>
            </a:fld>
            <a:endParaRPr lang="en-GB"/>
          </a:p>
        </p:txBody>
      </p:sp>
    </p:spTree>
    <p:extLst>
      <p:ext uri="{BB962C8B-B14F-4D97-AF65-F5344CB8AC3E}">
        <p14:creationId xmlns:p14="http://schemas.microsoft.com/office/powerpoint/2010/main" val="145418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471863-34E6-42EB-93A9-CD76986241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9CB4D1-4A20-494C-BEB7-07286F12E3F0}" type="slidenum">
              <a:rPr lang="en-GB" smtClean="0"/>
              <a:t>‹#›</a:t>
            </a:fld>
            <a:endParaRPr lang="en-GB"/>
          </a:p>
        </p:txBody>
      </p:sp>
    </p:spTree>
    <p:extLst>
      <p:ext uri="{BB962C8B-B14F-4D97-AF65-F5344CB8AC3E}">
        <p14:creationId xmlns:p14="http://schemas.microsoft.com/office/powerpoint/2010/main" val="284957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471863-34E6-42EB-93A9-CD76986241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9CB4D1-4A20-494C-BEB7-07286F12E3F0}" type="slidenum">
              <a:rPr lang="en-GB" smtClean="0"/>
              <a:t>‹#›</a:t>
            </a:fld>
            <a:endParaRPr lang="en-GB"/>
          </a:p>
        </p:txBody>
      </p:sp>
    </p:spTree>
    <p:extLst>
      <p:ext uri="{BB962C8B-B14F-4D97-AF65-F5344CB8AC3E}">
        <p14:creationId xmlns:p14="http://schemas.microsoft.com/office/powerpoint/2010/main" val="4130455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471863-34E6-42EB-93A9-CD76986241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9CB4D1-4A20-494C-BEB7-07286F12E3F0}" type="slidenum">
              <a:rPr lang="en-GB" smtClean="0"/>
              <a:t>‹#›</a:t>
            </a:fld>
            <a:endParaRPr lang="en-GB"/>
          </a:p>
        </p:txBody>
      </p:sp>
    </p:spTree>
    <p:extLst>
      <p:ext uri="{BB962C8B-B14F-4D97-AF65-F5344CB8AC3E}">
        <p14:creationId xmlns:p14="http://schemas.microsoft.com/office/powerpoint/2010/main" val="21588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471863-34E6-42EB-93A9-CD76986241D4}"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9CB4D1-4A20-494C-BEB7-07286F12E3F0}" type="slidenum">
              <a:rPr lang="en-GB" smtClean="0"/>
              <a:t>‹#›</a:t>
            </a:fld>
            <a:endParaRPr lang="en-GB"/>
          </a:p>
        </p:txBody>
      </p:sp>
    </p:spTree>
    <p:extLst>
      <p:ext uri="{BB962C8B-B14F-4D97-AF65-F5344CB8AC3E}">
        <p14:creationId xmlns:p14="http://schemas.microsoft.com/office/powerpoint/2010/main" val="4177699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471863-34E6-42EB-93A9-CD76986241D4}" type="datetimeFigureOut">
              <a:rPr lang="en-GB" smtClean="0"/>
              <a:t>02/03/2022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9CB4D1-4A20-494C-BEB7-07286F12E3F0}" type="slidenum">
              <a:rPr lang="en-GB" smtClean="0"/>
              <a:t>‹#›</a:t>
            </a:fld>
            <a:endParaRPr lang="en-GB"/>
          </a:p>
        </p:txBody>
      </p:sp>
    </p:spTree>
    <p:extLst>
      <p:ext uri="{BB962C8B-B14F-4D97-AF65-F5344CB8AC3E}">
        <p14:creationId xmlns:p14="http://schemas.microsoft.com/office/powerpoint/2010/main" val="276482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471863-34E6-42EB-93A9-CD76986241D4}" type="datetimeFigureOut">
              <a:rPr lang="en-GB" smtClean="0"/>
              <a:t>02/03/2022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9CB4D1-4A20-494C-BEB7-07286F12E3F0}" type="slidenum">
              <a:rPr lang="en-GB" smtClean="0"/>
              <a:t>‹#›</a:t>
            </a:fld>
            <a:endParaRPr lang="en-GB"/>
          </a:p>
        </p:txBody>
      </p:sp>
    </p:spTree>
    <p:extLst>
      <p:ext uri="{BB962C8B-B14F-4D97-AF65-F5344CB8AC3E}">
        <p14:creationId xmlns:p14="http://schemas.microsoft.com/office/powerpoint/2010/main" val="376207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71863-34E6-42EB-93A9-CD76986241D4}" type="datetimeFigureOut">
              <a:rPr lang="en-GB" smtClean="0"/>
              <a:t>02/03/2022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9CB4D1-4A20-494C-BEB7-07286F12E3F0}" type="slidenum">
              <a:rPr lang="en-GB" smtClean="0"/>
              <a:t>‹#›</a:t>
            </a:fld>
            <a:endParaRPr lang="en-GB"/>
          </a:p>
        </p:txBody>
      </p:sp>
    </p:spTree>
    <p:extLst>
      <p:ext uri="{BB962C8B-B14F-4D97-AF65-F5344CB8AC3E}">
        <p14:creationId xmlns:p14="http://schemas.microsoft.com/office/powerpoint/2010/main" val="9305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471863-34E6-42EB-93A9-CD76986241D4}"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9CB4D1-4A20-494C-BEB7-07286F12E3F0}" type="slidenum">
              <a:rPr lang="en-GB" smtClean="0"/>
              <a:t>‹#›</a:t>
            </a:fld>
            <a:endParaRPr lang="en-GB"/>
          </a:p>
        </p:txBody>
      </p:sp>
    </p:spTree>
    <p:extLst>
      <p:ext uri="{BB962C8B-B14F-4D97-AF65-F5344CB8AC3E}">
        <p14:creationId xmlns:p14="http://schemas.microsoft.com/office/powerpoint/2010/main" val="2987147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471863-34E6-42EB-93A9-CD76986241D4}"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9CB4D1-4A20-494C-BEB7-07286F12E3F0}" type="slidenum">
              <a:rPr lang="en-GB" smtClean="0"/>
              <a:t>‹#›</a:t>
            </a:fld>
            <a:endParaRPr lang="en-GB"/>
          </a:p>
        </p:txBody>
      </p:sp>
    </p:spTree>
    <p:extLst>
      <p:ext uri="{BB962C8B-B14F-4D97-AF65-F5344CB8AC3E}">
        <p14:creationId xmlns:p14="http://schemas.microsoft.com/office/powerpoint/2010/main" val="347336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B471863-34E6-42EB-93A9-CD76986241D4}" type="datetimeFigureOut">
              <a:rPr lang="en-GB" smtClean="0"/>
              <a:t>02/03/2022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09CB4D1-4A20-494C-BEB7-07286F12E3F0}" type="slidenum">
              <a:rPr lang="en-GB" smtClean="0"/>
              <a:t>‹#›</a:t>
            </a:fld>
            <a:endParaRPr lang="en-GB"/>
          </a:p>
        </p:txBody>
      </p:sp>
    </p:spTree>
    <p:extLst>
      <p:ext uri="{BB962C8B-B14F-4D97-AF65-F5344CB8AC3E}">
        <p14:creationId xmlns:p14="http://schemas.microsoft.com/office/powerpoint/2010/main" val="28256899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png"/><Relationship Id="rId3" Type="http://schemas.openxmlformats.org/officeDocument/2006/relationships/diagramLayout" Target="../diagrams/layout1.xml"/><Relationship Id="rId7" Type="http://schemas.openxmlformats.org/officeDocument/2006/relationships/hyperlink" Target="http://www.google.co.uk/url?sa=i&amp;rct=j&amp;q=&amp;esrc=s&amp;source=images&amp;cd=&amp;cad=rja&amp;uact=8&amp;ved=0ahUKEwiT9pag2oTQAhVHPhQKHQe2CrgQjRwIBw&amp;url=http://lecacademy.org/&amp;psig=AFQjCNHOQCsfxsnAHJQkSIqMpKHl9pqh1g&amp;ust=1477991640107718" TargetMode="External"/><Relationship Id="rId12"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image" Target="../media/image4.png"/><Relationship Id="rId5" Type="http://schemas.openxmlformats.org/officeDocument/2006/relationships/diagramColors" Target="../diagrams/colors1.xml"/><Relationship Id="rId10" Type="http://schemas.openxmlformats.org/officeDocument/2006/relationships/image" Target="../media/image3.png"/><Relationship Id="rId4" Type="http://schemas.openxmlformats.org/officeDocument/2006/relationships/diagramQuickStyle" Target="../diagrams/quickStyle1.xml"/><Relationship Id="rId9" Type="http://schemas.openxmlformats.org/officeDocument/2006/relationships/image" Target="../media/image2.png"/><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9973"/>
            <a:ext cx="6858000" cy="441026"/>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754644" y="-58700"/>
            <a:ext cx="4702017" cy="53847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b="1" dirty="0">
                <a:solidFill>
                  <a:sysClr val="windowText" lastClr="000000"/>
                </a:solidFill>
                <a:latin typeface="Corbel" panose="020B0503020204020204" pitchFamily="34" charset="0"/>
              </a:rPr>
              <a:t>Rivers Knowledge Organiser </a:t>
            </a:r>
          </a:p>
        </p:txBody>
      </p:sp>
      <p:graphicFrame>
        <p:nvGraphicFramePr>
          <p:cNvPr id="7" name="Table 6"/>
          <p:cNvGraphicFramePr>
            <a:graphicFrameLocks noGrp="1"/>
          </p:cNvGraphicFramePr>
          <p:nvPr>
            <p:extLst>
              <p:ext uri="{D42A27DB-BD31-4B8C-83A1-F6EECF244321}">
                <p14:modId xmlns:p14="http://schemas.microsoft.com/office/powerpoint/2010/main" val="418734166"/>
              </p:ext>
            </p:extLst>
          </p:nvPr>
        </p:nvGraphicFramePr>
        <p:xfrm>
          <a:off x="0" y="731475"/>
          <a:ext cx="6852681" cy="36576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729327356"/>
                    </a:ext>
                  </a:extLst>
                </a:gridCol>
                <a:gridCol w="1196102">
                  <a:extLst>
                    <a:ext uri="{9D8B030D-6E8A-4147-A177-3AD203B41FA5}">
                      <a16:colId xmlns:a16="http://schemas.microsoft.com/office/drawing/2014/main" val="896310223"/>
                    </a:ext>
                  </a:extLst>
                </a:gridCol>
                <a:gridCol w="5448299">
                  <a:extLst>
                    <a:ext uri="{9D8B030D-6E8A-4147-A177-3AD203B41FA5}">
                      <a16:colId xmlns:a16="http://schemas.microsoft.com/office/drawing/2014/main" val="3685036849"/>
                    </a:ext>
                  </a:extLst>
                </a:gridCol>
              </a:tblGrid>
              <a:tr h="190717">
                <a:tc rowSpan="15">
                  <a:txBody>
                    <a:bodyPr/>
                    <a:lstStyle/>
                    <a:p>
                      <a:pPr algn="r"/>
                      <a:r>
                        <a:rPr lang="en-GB" sz="1000" b="1" dirty="0">
                          <a:latin typeface="Corbel" panose="020B0503020204020204" pitchFamily="34" charset="0"/>
                        </a:rPr>
                        <a:t>Key</a:t>
                      </a:r>
                      <a:r>
                        <a:rPr lang="en-GB" sz="1000" b="1" baseline="0" dirty="0">
                          <a:latin typeface="Corbel" panose="020B0503020204020204" pitchFamily="34" charset="0"/>
                        </a:rPr>
                        <a:t> terms and definitions </a:t>
                      </a:r>
                      <a:endParaRPr lang="en-GB" sz="1000" b="1" dirty="0">
                        <a:latin typeface="Corbel" panose="020B0503020204020204" pitchFamily="34" charset="0"/>
                      </a:endParaRPr>
                    </a:p>
                  </a:txBody>
                  <a:tcPr vert="vert270" anchor="ctr">
                    <a:solidFill>
                      <a:schemeClr val="accent6">
                        <a:lumMod val="40000"/>
                        <a:lumOff val="60000"/>
                      </a:schemeClr>
                    </a:solidFill>
                  </a:tcPr>
                </a:tc>
                <a:tc>
                  <a:txBody>
                    <a:bodyPr/>
                    <a:lstStyle/>
                    <a:p>
                      <a:r>
                        <a:rPr lang="en-GB" sz="1000" dirty="0">
                          <a:latin typeface="Corbel" panose="020B0503020204020204" pitchFamily="34" charset="0"/>
                        </a:rPr>
                        <a:t>Abrasion </a:t>
                      </a:r>
                    </a:p>
                  </a:txBody>
                  <a:tcPr/>
                </a:tc>
                <a:tc>
                  <a:txBody>
                    <a:bodyPr/>
                    <a:lstStyle/>
                    <a:p>
                      <a:pPr algn="just"/>
                      <a:r>
                        <a:rPr lang="en-GB" sz="1000" dirty="0">
                          <a:latin typeface="Corbel" panose="020B0503020204020204" pitchFamily="34" charset="0"/>
                        </a:rPr>
                        <a:t>Pebbles and rocks being wearing away the bed</a:t>
                      </a:r>
                      <a:r>
                        <a:rPr lang="en-GB" sz="1000" baseline="0" dirty="0">
                          <a:latin typeface="Corbel" panose="020B0503020204020204" pitchFamily="34" charset="0"/>
                        </a:rPr>
                        <a:t> and banks of a river </a:t>
                      </a:r>
                      <a:endParaRPr lang="en-GB" sz="1000" dirty="0">
                        <a:latin typeface="Corbel" panose="020B0503020204020204" pitchFamily="34" charset="0"/>
                      </a:endParaRPr>
                    </a:p>
                  </a:txBody>
                  <a:tcPr/>
                </a:tc>
                <a:extLst>
                  <a:ext uri="{0D108BD9-81ED-4DB2-BD59-A6C34878D82A}">
                    <a16:rowId xmlns:a16="http://schemas.microsoft.com/office/drawing/2014/main" val="1824191954"/>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Attrition </a:t>
                      </a:r>
                    </a:p>
                  </a:txBody>
                  <a:tcPr/>
                </a:tc>
                <a:tc>
                  <a:txBody>
                    <a:bodyPr/>
                    <a:lstStyle/>
                    <a:p>
                      <a:pPr algn="just"/>
                      <a:r>
                        <a:rPr lang="en-GB" sz="1000" dirty="0">
                          <a:latin typeface="Corbel" panose="020B0503020204020204" pitchFamily="34" charset="0"/>
                        </a:rPr>
                        <a:t>Particles within a river knocking into each</a:t>
                      </a:r>
                      <a:r>
                        <a:rPr lang="en-GB" sz="1000" baseline="0" dirty="0">
                          <a:latin typeface="Corbel" panose="020B0503020204020204" pitchFamily="34" charset="0"/>
                        </a:rPr>
                        <a:t> other and wearing each other away</a:t>
                      </a:r>
                      <a:endParaRPr lang="en-GB" sz="1000" dirty="0">
                        <a:latin typeface="Corbel" panose="020B0503020204020204" pitchFamily="34" charset="0"/>
                      </a:endParaRPr>
                    </a:p>
                  </a:txBody>
                  <a:tcPr/>
                </a:tc>
                <a:extLst>
                  <a:ext uri="{0D108BD9-81ED-4DB2-BD59-A6C34878D82A}">
                    <a16:rowId xmlns:a16="http://schemas.microsoft.com/office/drawing/2014/main" val="2663493814"/>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Bedload</a:t>
                      </a:r>
                    </a:p>
                  </a:txBody>
                  <a:tcPr/>
                </a:tc>
                <a:tc>
                  <a:txBody>
                    <a:bodyPr/>
                    <a:lstStyle/>
                    <a:p>
                      <a:pPr algn="just"/>
                      <a:r>
                        <a:rPr lang="en-GB" sz="1000" dirty="0">
                          <a:latin typeface="Corbel" panose="020B0503020204020204" pitchFamily="34" charset="0"/>
                        </a:rPr>
                        <a:t>The material carried by a river</a:t>
                      </a:r>
                    </a:p>
                  </a:txBody>
                  <a:tcPr/>
                </a:tc>
                <a:extLst>
                  <a:ext uri="{0D108BD9-81ED-4DB2-BD59-A6C34878D82A}">
                    <a16:rowId xmlns:a16="http://schemas.microsoft.com/office/drawing/2014/main" val="3758669856"/>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Deposition </a:t>
                      </a:r>
                    </a:p>
                  </a:txBody>
                  <a:tcPr/>
                </a:tc>
                <a:tc>
                  <a:txBody>
                    <a:bodyPr/>
                    <a:lstStyle/>
                    <a:p>
                      <a:pPr algn="just"/>
                      <a:r>
                        <a:rPr lang="en-GB" sz="1000" dirty="0">
                          <a:latin typeface="Corbel" panose="020B0503020204020204" pitchFamily="34" charset="0"/>
                        </a:rPr>
                        <a:t>When a river drops its bedload, usually as it runs out of energy</a:t>
                      </a:r>
                    </a:p>
                  </a:txBody>
                  <a:tcPr/>
                </a:tc>
                <a:extLst>
                  <a:ext uri="{0D108BD9-81ED-4DB2-BD59-A6C34878D82A}">
                    <a16:rowId xmlns:a16="http://schemas.microsoft.com/office/drawing/2014/main" val="2039221583"/>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Discharge</a:t>
                      </a:r>
                    </a:p>
                  </a:txBody>
                  <a:tcPr/>
                </a:tc>
                <a:tc>
                  <a:txBody>
                    <a:bodyPr/>
                    <a:lstStyle/>
                    <a:p>
                      <a:pPr algn="just"/>
                      <a:r>
                        <a:rPr lang="en-GB" sz="1000" dirty="0">
                          <a:latin typeface="Corbel" panose="020B0503020204020204" pitchFamily="34" charset="0"/>
                        </a:rPr>
                        <a:t>The amount of water </a:t>
                      </a:r>
                    </a:p>
                  </a:txBody>
                  <a:tcPr/>
                </a:tc>
                <a:extLst>
                  <a:ext uri="{0D108BD9-81ED-4DB2-BD59-A6C34878D82A}">
                    <a16:rowId xmlns:a16="http://schemas.microsoft.com/office/drawing/2014/main" val="3457769865"/>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Erosion</a:t>
                      </a:r>
                      <a:r>
                        <a:rPr lang="en-GB" sz="1000" baseline="0" dirty="0">
                          <a:latin typeface="Corbel" panose="020B0503020204020204" pitchFamily="34" charset="0"/>
                        </a:rPr>
                        <a:t> </a:t>
                      </a:r>
                      <a:endParaRPr lang="en-GB" sz="1000" dirty="0">
                        <a:latin typeface="Corbel" panose="020B0503020204020204" pitchFamily="34" charset="0"/>
                      </a:endParaRPr>
                    </a:p>
                  </a:txBody>
                  <a:tcPr/>
                </a:tc>
                <a:tc>
                  <a:txBody>
                    <a:bodyPr/>
                    <a:lstStyle/>
                    <a:p>
                      <a:pPr algn="just"/>
                      <a:r>
                        <a:rPr lang="en-GB" sz="1000" dirty="0">
                          <a:latin typeface="Corbel" panose="020B0503020204020204" pitchFamily="34" charset="0"/>
                        </a:rPr>
                        <a:t>The wearing</a:t>
                      </a:r>
                      <a:r>
                        <a:rPr lang="en-GB" sz="1000" baseline="0" dirty="0">
                          <a:latin typeface="Corbel" panose="020B0503020204020204" pitchFamily="34" charset="0"/>
                        </a:rPr>
                        <a:t> away of the bed and banks of a river channel. </a:t>
                      </a:r>
                      <a:endParaRPr lang="en-GB" sz="1000" dirty="0">
                        <a:latin typeface="Corbel" panose="020B0503020204020204" pitchFamily="34" charset="0"/>
                      </a:endParaRPr>
                    </a:p>
                  </a:txBody>
                  <a:tcPr/>
                </a:tc>
                <a:extLst>
                  <a:ext uri="{0D108BD9-81ED-4DB2-BD59-A6C34878D82A}">
                    <a16:rowId xmlns:a16="http://schemas.microsoft.com/office/drawing/2014/main" val="4032011979"/>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Flood plain </a:t>
                      </a:r>
                    </a:p>
                  </a:txBody>
                  <a:tcPr/>
                </a:tc>
                <a:tc>
                  <a:txBody>
                    <a:bodyPr/>
                    <a:lstStyle/>
                    <a:p>
                      <a:pPr algn="just"/>
                      <a:r>
                        <a:rPr lang="en-GB" sz="1000" dirty="0">
                          <a:latin typeface="Corbel" panose="020B0503020204020204" pitchFamily="34" charset="0"/>
                        </a:rPr>
                        <a:t>The wide,</a:t>
                      </a:r>
                      <a:r>
                        <a:rPr lang="en-GB" sz="1000" baseline="0" dirty="0">
                          <a:latin typeface="Corbel" panose="020B0503020204020204" pitchFamily="34" charset="0"/>
                        </a:rPr>
                        <a:t> flat floor of a river valley</a:t>
                      </a:r>
                      <a:endParaRPr lang="en-GB" sz="1000" dirty="0">
                        <a:latin typeface="Corbel" panose="020B0503020204020204" pitchFamily="34" charset="0"/>
                      </a:endParaRPr>
                    </a:p>
                  </a:txBody>
                  <a:tcPr/>
                </a:tc>
                <a:extLst>
                  <a:ext uri="{0D108BD9-81ED-4DB2-BD59-A6C34878D82A}">
                    <a16:rowId xmlns:a16="http://schemas.microsoft.com/office/drawing/2014/main" val="4237433632"/>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Hydraulic action </a:t>
                      </a:r>
                    </a:p>
                  </a:txBody>
                  <a:tcPr/>
                </a:tc>
                <a:tc>
                  <a:txBody>
                    <a:bodyPr/>
                    <a:lstStyle/>
                    <a:p>
                      <a:pPr algn="just"/>
                      <a:r>
                        <a:rPr lang="en-GB" sz="1000" dirty="0">
                          <a:latin typeface="Corbel" panose="020B0503020204020204" pitchFamily="34" charset="0"/>
                        </a:rPr>
                        <a:t>The sheer force of water</a:t>
                      </a:r>
                      <a:r>
                        <a:rPr lang="en-GB" sz="1000" baseline="0" dirty="0">
                          <a:latin typeface="Corbel" panose="020B0503020204020204" pitchFamily="34" charset="0"/>
                        </a:rPr>
                        <a:t> that can erode the bed and banks of a channel</a:t>
                      </a:r>
                      <a:endParaRPr lang="en-GB" sz="1000" dirty="0">
                        <a:latin typeface="Corbel" panose="020B0503020204020204" pitchFamily="34" charset="0"/>
                      </a:endParaRPr>
                    </a:p>
                  </a:txBody>
                  <a:tcPr/>
                </a:tc>
                <a:extLst>
                  <a:ext uri="{0D108BD9-81ED-4DB2-BD59-A6C34878D82A}">
                    <a16:rowId xmlns:a16="http://schemas.microsoft.com/office/drawing/2014/main" val="2013932060"/>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Mouth</a:t>
                      </a:r>
                    </a:p>
                  </a:txBody>
                  <a:tcPr/>
                </a:tc>
                <a:tc>
                  <a:txBody>
                    <a:bodyPr/>
                    <a:lstStyle/>
                    <a:p>
                      <a:pPr algn="just"/>
                      <a:r>
                        <a:rPr lang="en-GB" sz="1000" dirty="0">
                          <a:latin typeface="Corbel" panose="020B0503020204020204" pitchFamily="34" charset="0"/>
                        </a:rPr>
                        <a:t>Where a river ends at a lake or the sea</a:t>
                      </a:r>
                    </a:p>
                  </a:txBody>
                  <a:tcPr/>
                </a:tc>
                <a:extLst>
                  <a:ext uri="{0D108BD9-81ED-4DB2-BD59-A6C34878D82A}">
                    <a16:rowId xmlns:a16="http://schemas.microsoft.com/office/drawing/2014/main" val="1451271524"/>
                  </a:ext>
                </a:extLst>
              </a:tr>
              <a:tr h="190717">
                <a:tc vMerge="1">
                  <a:txBody>
                    <a:bodyPr/>
                    <a:lstStyle/>
                    <a:p>
                      <a:endParaRPr lang="en-GB"/>
                    </a:p>
                  </a:txBody>
                  <a:tcPr/>
                </a:tc>
                <a:tc>
                  <a:txBody>
                    <a:bodyPr/>
                    <a:lstStyle/>
                    <a:p>
                      <a:r>
                        <a:rPr lang="en-GB" sz="1000" dirty="0">
                          <a:latin typeface="Corbel" panose="020B0503020204020204" pitchFamily="34" charset="0"/>
                        </a:rPr>
                        <a:t>River Basin </a:t>
                      </a:r>
                    </a:p>
                  </a:txBody>
                  <a:tcPr/>
                </a:tc>
                <a:tc>
                  <a:txBody>
                    <a:bodyPr/>
                    <a:lstStyle/>
                    <a:p>
                      <a:pPr algn="just"/>
                      <a:r>
                        <a:rPr lang="en-GB" sz="1000" dirty="0">
                          <a:latin typeface="Corbel" panose="020B0503020204020204" pitchFamily="34" charset="0"/>
                        </a:rPr>
                        <a:t>Precipitation</a:t>
                      </a:r>
                      <a:r>
                        <a:rPr lang="en-GB" sz="1000" baseline="0" dirty="0">
                          <a:latin typeface="Corbel" panose="020B0503020204020204" pitchFamily="34" charset="0"/>
                        </a:rPr>
                        <a:t> falling within a river basin will end up within its river </a:t>
                      </a:r>
                      <a:endParaRPr lang="en-GB" sz="1000" dirty="0">
                        <a:latin typeface="Corbel" panose="020B0503020204020204" pitchFamily="34" charset="0"/>
                      </a:endParaRPr>
                    </a:p>
                  </a:txBody>
                  <a:tcPr/>
                </a:tc>
                <a:extLst>
                  <a:ext uri="{0D108BD9-81ED-4DB2-BD59-A6C34878D82A}">
                    <a16:rowId xmlns:a16="http://schemas.microsoft.com/office/drawing/2014/main" val="687704207"/>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Source</a:t>
                      </a:r>
                      <a:r>
                        <a:rPr lang="en-GB" sz="1000" baseline="0" dirty="0">
                          <a:latin typeface="Corbel" panose="020B0503020204020204" pitchFamily="34" charset="0"/>
                        </a:rPr>
                        <a:t> </a:t>
                      </a:r>
                      <a:endParaRPr lang="en-GB" sz="1000" dirty="0">
                        <a:latin typeface="Corbel" panose="020B0503020204020204" pitchFamily="34" charset="0"/>
                      </a:endParaRPr>
                    </a:p>
                  </a:txBody>
                  <a:tcPr/>
                </a:tc>
                <a:tc>
                  <a:txBody>
                    <a:bodyPr/>
                    <a:lstStyle/>
                    <a:p>
                      <a:pPr algn="just"/>
                      <a:r>
                        <a:rPr lang="en-GB" sz="1000" dirty="0">
                          <a:latin typeface="Corbel" panose="020B0503020204020204" pitchFamily="34" charset="0"/>
                        </a:rPr>
                        <a:t>Where a river starts, usually in the mountains </a:t>
                      </a:r>
                    </a:p>
                  </a:txBody>
                  <a:tcPr/>
                </a:tc>
                <a:extLst>
                  <a:ext uri="{0D108BD9-81ED-4DB2-BD59-A6C34878D82A}">
                    <a16:rowId xmlns:a16="http://schemas.microsoft.com/office/drawing/2014/main" val="3916907098"/>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Saltation </a:t>
                      </a:r>
                    </a:p>
                  </a:txBody>
                  <a:tcPr/>
                </a:tc>
                <a:tc>
                  <a:txBody>
                    <a:bodyPr/>
                    <a:lstStyle/>
                    <a:p>
                      <a:pPr algn="just"/>
                      <a:r>
                        <a:rPr lang="en-GB" sz="1000" dirty="0">
                          <a:latin typeface="Corbel" panose="020B0503020204020204" pitchFamily="34" charset="0"/>
                        </a:rPr>
                        <a:t>Material</a:t>
                      </a:r>
                      <a:r>
                        <a:rPr lang="en-GB" sz="1000" baseline="0" dirty="0">
                          <a:latin typeface="Corbel" panose="020B0503020204020204" pitchFamily="34" charset="0"/>
                        </a:rPr>
                        <a:t> bounced along the bed of a river </a:t>
                      </a:r>
                      <a:endParaRPr lang="en-GB" sz="1000" dirty="0">
                        <a:latin typeface="Corbel" panose="020B0503020204020204" pitchFamily="34" charset="0"/>
                      </a:endParaRPr>
                    </a:p>
                  </a:txBody>
                  <a:tcPr/>
                </a:tc>
                <a:extLst>
                  <a:ext uri="{0D108BD9-81ED-4DB2-BD59-A6C34878D82A}">
                    <a16:rowId xmlns:a16="http://schemas.microsoft.com/office/drawing/2014/main" val="2974308952"/>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Solution</a:t>
                      </a:r>
                      <a:r>
                        <a:rPr lang="en-GB" sz="1000" baseline="0" dirty="0">
                          <a:latin typeface="Corbel" panose="020B0503020204020204" pitchFamily="34" charset="0"/>
                        </a:rPr>
                        <a:t> </a:t>
                      </a:r>
                      <a:endParaRPr lang="en-GB" sz="1000" dirty="0">
                        <a:latin typeface="Corbel" panose="020B0503020204020204" pitchFamily="34" charset="0"/>
                      </a:endParaRPr>
                    </a:p>
                  </a:txBody>
                  <a:tcPr/>
                </a:tc>
                <a:tc>
                  <a:txBody>
                    <a:bodyPr/>
                    <a:lstStyle/>
                    <a:p>
                      <a:pPr algn="just"/>
                      <a:r>
                        <a:rPr lang="en-GB" sz="1000" dirty="0">
                          <a:latin typeface="Corbel" panose="020B0503020204020204" pitchFamily="34" charset="0"/>
                        </a:rPr>
                        <a:t>Rocks that have been dissolved in the water and carried along within</a:t>
                      </a:r>
                      <a:r>
                        <a:rPr lang="en-GB" sz="1000" baseline="0" dirty="0">
                          <a:latin typeface="Corbel" panose="020B0503020204020204" pitchFamily="34" charset="0"/>
                        </a:rPr>
                        <a:t> </a:t>
                      </a:r>
                      <a:r>
                        <a:rPr lang="en-GB" sz="1000" dirty="0">
                          <a:latin typeface="Corbel" panose="020B0503020204020204" pitchFamily="34" charset="0"/>
                        </a:rPr>
                        <a:t>the river</a:t>
                      </a:r>
                    </a:p>
                  </a:txBody>
                  <a:tcPr/>
                </a:tc>
                <a:extLst>
                  <a:ext uri="{0D108BD9-81ED-4DB2-BD59-A6C34878D82A}">
                    <a16:rowId xmlns:a16="http://schemas.microsoft.com/office/drawing/2014/main" val="1939849269"/>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Transportation </a:t>
                      </a:r>
                    </a:p>
                  </a:txBody>
                  <a:tcPr/>
                </a:tc>
                <a:tc>
                  <a:txBody>
                    <a:bodyPr/>
                    <a:lstStyle/>
                    <a:p>
                      <a:pPr algn="just"/>
                      <a:r>
                        <a:rPr lang="en-GB" sz="1000" dirty="0">
                          <a:latin typeface="Corbel" panose="020B0503020204020204" pitchFamily="34" charset="0"/>
                        </a:rPr>
                        <a:t>The movement of bedload</a:t>
                      </a:r>
                      <a:r>
                        <a:rPr lang="en-GB" sz="1000" baseline="0" dirty="0">
                          <a:latin typeface="Corbel" panose="020B0503020204020204" pitchFamily="34" charset="0"/>
                        </a:rPr>
                        <a:t> along a river </a:t>
                      </a:r>
                      <a:endParaRPr lang="en-GB" sz="1000" dirty="0">
                        <a:latin typeface="Corbel" panose="020B0503020204020204" pitchFamily="34" charset="0"/>
                      </a:endParaRPr>
                    </a:p>
                  </a:txBody>
                  <a:tcPr/>
                </a:tc>
                <a:extLst>
                  <a:ext uri="{0D108BD9-81ED-4DB2-BD59-A6C34878D82A}">
                    <a16:rowId xmlns:a16="http://schemas.microsoft.com/office/drawing/2014/main" val="3529229532"/>
                  </a:ext>
                </a:extLst>
              </a:tr>
              <a:tr h="190717">
                <a:tc vMerge="1">
                  <a:txBody>
                    <a:bodyPr/>
                    <a:lstStyle/>
                    <a:p>
                      <a:endParaRPr lang="en-GB" sz="1000" dirty="0">
                        <a:latin typeface="Corbel" panose="020B0503020204020204" pitchFamily="34" charset="0"/>
                      </a:endParaRPr>
                    </a:p>
                  </a:txBody>
                  <a:tcPr/>
                </a:tc>
                <a:tc>
                  <a:txBody>
                    <a:bodyPr/>
                    <a:lstStyle/>
                    <a:p>
                      <a:r>
                        <a:rPr lang="en-GB" sz="1000" dirty="0">
                          <a:latin typeface="Corbel" panose="020B0503020204020204" pitchFamily="34" charset="0"/>
                        </a:rPr>
                        <a:t>Tributary</a:t>
                      </a:r>
                    </a:p>
                  </a:txBody>
                  <a:tcPr/>
                </a:tc>
                <a:tc>
                  <a:txBody>
                    <a:bodyPr/>
                    <a:lstStyle/>
                    <a:p>
                      <a:pPr algn="just"/>
                      <a:r>
                        <a:rPr lang="en-GB" sz="1000" dirty="0">
                          <a:latin typeface="Corbel" panose="020B0503020204020204" pitchFamily="34" charset="0"/>
                        </a:rPr>
                        <a:t>A</a:t>
                      </a:r>
                      <a:r>
                        <a:rPr lang="en-GB" sz="1000" baseline="0" dirty="0">
                          <a:latin typeface="Corbel" panose="020B0503020204020204" pitchFamily="34" charset="0"/>
                        </a:rPr>
                        <a:t> smaller river which joins a larger one </a:t>
                      </a:r>
                      <a:endParaRPr lang="en-GB" sz="1000" dirty="0">
                        <a:latin typeface="Corbel" panose="020B0503020204020204" pitchFamily="34" charset="0"/>
                      </a:endParaRPr>
                    </a:p>
                  </a:txBody>
                  <a:tcPr/>
                </a:tc>
                <a:extLst>
                  <a:ext uri="{0D108BD9-81ED-4DB2-BD59-A6C34878D82A}">
                    <a16:rowId xmlns:a16="http://schemas.microsoft.com/office/drawing/2014/main" val="69657323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468983008"/>
              </p:ext>
            </p:extLst>
          </p:nvPr>
        </p:nvGraphicFramePr>
        <p:xfrm>
          <a:off x="5319" y="4457210"/>
          <a:ext cx="6852681" cy="94488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859860672"/>
                    </a:ext>
                  </a:extLst>
                </a:gridCol>
                <a:gridCol w="2791994">
                  <a:extLst>
                    <a:ext uri="{9D8B030D-6E8A-4147-A177-3AD203B41FA5}">
                      <a16:colId xmlns:a16="http://schemas.microsoft.com/office/drawing/2014/main" val="2210054180"/>
                    </a:ext>
                  </a:extLst>
                </a:gridCol>
                <a:gridCol w="3852407">
                  <a:extLst>
                    <a:ext uri="{9D8B030D-6E8A-4147-A177-3AD203B41FA5}">
                      <a16:colId xmlns:a16="http://schemas.microsoft.com/office/drawing/2014/main" val="3425279467"/>
                    </a:ext>
                  </a:extLst>
                </a:gridCol>
              </a:tblGrid>
              <a:tr h="236488">
                <a:tc rowSpan="2">
                  <a:txBody>
                    <a:bodyPr/>
                    <a:lstStyle/>
                    <a:p>
                      <a:pPr algn="r"/>
                      <a:r>
                        <a:rPr lang="en-GB" sz="1000" b="1" dirty="0">
                          <a:latin typeface="Corbel" panose="020B0503020204020204" pitchFamily="34" charset="0"/>
                        </a:rPr>
                        <a:t>Case</a:t>
                      </a:r>
                      <a:r>
                        <a:rPr lang="en-GB" sz="1000" b="1" baseline="0" dirty="0">
                          <a:latin typeface="Corbel" panose="020B0503020204020204" pitchFamily="34" charset="0"/>
                        </a:rPr>
                        <a:t> Studies </a:t>
                      </a:r>
                      <a:endParaRPr lang="en-GB" sz="1000" b="1" dirty="0">
                        <a:latin typeface="Corbel" panose="020B0503020204020204" pitchFamily="34" charset="0"/>
                      </a:endParaRPr>
                    </a:p>
                  </a:txBody>
                  <a:tcPr vert="vert270" anchor="ctr">
                    <a:solidFill>
                      <a:schemeClr val="accent6">
                        <a:lumMod val="40000"/>
                        <a:lumOff val="60000"/>
                      </a:schemeClr>
                    </a:solidFill>
                  </a:tcPr>
                </a:tc>
                <a:tc>
                  <a:txBody>
                    <a:bodyPr/>
                    <a:lstStyle/>
                    <a:p>
                      <a:r>
                        <a:rPr lang="en-GB" sz="1000" b="1" dirty="0" smtClean="0">
                          <a:latin typeface="Corbel" panose="020B0503020204020204" pitchFamily="34" charset="0"/>
                        </a:rPr>
                        <a:t>Storm</a:t>
                      </a:r>
                      <a:r>
                        <a:rPr lang="en-GB" sz="1000" b="1" baseline="0" dirty="0" smtClean="0">
                          <a:latin typeface="Corbel" panose="020B0503020204020204" pitchFamily="34" charset="0"/>
                        </a:rPr>
                        <a:t> Dennis</a:t>
                      </a:r>
                      <a:endParaRPr lang="en-GB" sz="1000" b="1" dirty="0">
                        <a:latin typeface="Corbel" panose="020B0503020204020204" pitchFamily="34" charset="0"/>
                      </a:endParaRPr>
                    </a:p>
                  </a:txBody>
                  <a:tcPr>
                    <a:solidFill>
                      <a:schemeClr val="bg1"/>
                    </a:solidFill>
                  </a:tcPr>
                </a:tc>
                <a:tc>
                  <a:txBody>
                    <a:bodyPr/>
                    <a:lstStyle/>
                    <a:p>
                      <a:r>
                        <a:rPr lang="en-GB" sz="1000" b="1" dirty="0" smtClean="0">
                          <a:latin typeface="Corbel" panose="020B0503020204020204" pitchFamily="34" charset="0"/>
                        </a:rPr>
                        <a:t>The</a:t>
                      </a:r>
                      <a:r>
                        <a:rPr lang="en-GB" sz="1000" b="1" baseline="0" dirty="0" smtClean="0">
                          <a:latin typeface="Corbel" panose="020B0503020204020204" pitchFamily="34" charset="0"/>
                        </a:rPr>
                        <a:t> River Nile</a:t>
                      </a:r>
                      <a:endParaRPr lang="en-GB" sz="1000" b="1" dirty="0">
                        <a:latin typeface="Corbel" panose="020B0503020204020204" pitchFamily="34" charset="0"/>
                      </a:endParaRPr>
                    </a:p>
                  </a:txBody>
                  <a:tcPr>
                    <a:solidFill>
                      <a:schemeClr val="bg1"/>
                    </a:solidFill>
                  </a:tcPr>
                </a:tc>
                <a:extLst>
                  <a:ext uri="{0D108BD9-81ED-4DB2-BD59-A6C34878D82A}">
                    <a16:rowId xmlns:a16="http://schemas.microsoft.com/office/drawing/2014/main" val="3781418617"/>
                  </a:ext>
                </a:extLst>
              </a:tr>
              <a:tr h="575396">
                <a:tc vMerge="1">
                  <a:txBody>
                    <a:bodyPr/>
                    <a:lstStyle/>
                    <a:p>
                      <a:pPr algn="just"/>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Storm Dennis hit the UK in February</a:t>
                      </a:r>
                      <a:r>
                        <a:rPr lang="en-GB" sz="1000" baseline="0" dirty="0" smtClean="0">
                          <a:latin typeface="Corbel" panose="020B0503020204020204" pitchFamily="34" charset="0"/>
                        </a:rPr>
                        <a:t> 2020. It brought a month’s worth of rain in 48 hours. The storm killed 4 people in the UK and caused major disruption. </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The River Nile flows through</a:t>
                      </a:r>
                      <a:r>
                        <a:rPr lang="en-GB" sz="1000" baseline="0" dirty="0" smtClean="0">
                          <a:latin typeface="Corbel" panose="020B0503020204020204" pitchFamily="34" charset="0"/>
                        </a:rPr>
                        <a:t> 10 countries in Africa including Egypt and Ethiopia. Ethiopia is building a dam to generate electricity and reduce flooding risk but it is also reducing how much water flows through the Nile into Egypt leading to conflict. </a:t>
                      </a:r>
                      <a:endParaRPr lang="en-GB" sz="1000" dirty="0">
                        <a:latin typeface="Corbel" panose="020B0503020204020204" pitchFamily="34" charset="0"/>
                      </a:endParaRPr>
                    </a:p>
                  </a:txBody>
                  <a:tcPr/>
                </a:tc>
                <a:extLst>
                  <a:ext uri="{0D108BD9-81ED-4DB2-BD59-A6C34878D82A}">
                    <a16:rowId xmlns:a16="http://schemas.microsoft.com/office/drawing/2014/main" val="2167667352"/>
                  </a:ext>
                </a:extLst>
              </a:tr>
            </a:tbl>
          </a:graphicData>
        </a:graphic>
      </p:graphicFrame>
      <p:graphicFrame>
        <p:nvGraphicFramePr>
          <p:cNvPr id="11" name="Diagram 10"/>
          <p:cNvGraphicFramePr/>
          <p:nvPr>
            <p:extLst>
              <p:ext uri="{D42A27DB-BD31-4B8C-83A1-F6EECF244321}">
                <p14:modId xmlns:p14="http://schemas.microsoft.com/office/powerpoint/2010/main" val="1411878915"/>
              </p:ext>
            </p:extLst>
          </p:nvPr>
        </p:nvGraphicFramePr>
        <p:xfrm>
          <a:off x="1" y="5402090"/>
          <a:ext cx="6778112" cy="4503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5" name="irc_mi" descr="Image result for littleport and east cambs academy">
            <a:hlinkClick r:id="rId7"/>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9508" y="34780"/>
            <a:ext cx="2239992" cy="351517"/>
          </a:xfrm>
          <a:prstGeom prst="rect">
            <a:avLst/>
          </a:prstGeom>
          <a:noFill/>
          <a:ln>
            <a:noFill/>
          </a:ln>
        </p:spPr>
      </p:pic>
      <p:pic>
        <p:nvPicPr>
          <p:cNvPr id="9" name="Picture 8"/>
          <p:cNvPicPr>
            <a:picLocks noChangeAspect="1"/>
          </p:cNvPicPr>
          <p:nvPr/>
        </p:nvPicPr>
        <p:blipFill rotWithShape="1">
          <a:blip r:embed="rId9" cstate="print">
            <a:extLst>
              <a:ext uri="{28A0092B-C50C-407E-A947-70E740481C1C}">
                <a14:useLocalDpi xmlns:a14="http://schemas.microsoft.com/office/drawing/2010/main" val="0"/>
              </a:ext>
            </a:extLst>
          </a:blip>
          <a:srcRect b="17194"/>
          <a:stretch/>
        </p:blipFill>
        <p:spPr>
          <a:xfrm>
            <a:off x="5861804" y="-58700"/>
            <a:ext cx="629224" cy="521032"/>
          </a:xfrm>
          <a:prstGeom prst="rect">
            <a:avLst/>
          </a:prstGeom>
        </p:spPr>
      </p:pic>
      <p:pic>
        <p:nvPicPr>
          <p:cNvPr id="10" name="Picture 9"/>
          <p:cNvPicPr>
            <a:picLocks noChangeAspect="1"/>
          </p:cNvPicPr>
          <p:nvPr/>
        </p:nvPicPr>
        <p:blipFill rotWithShape="1">
          <a:blip r:embed="rId10" cstate="print">
            <a:duotone>
              <a:schemeClr val="accent6">
                <a:shade val="45000"/>
                <a:satMod val="135000"/>
              </a:schemeClr>
              <a:prstClr val="white"/>
            </a:duotone>
            <a:extLst>
              <a:ext uri="{28A0092B-C50C-407E-A947-70E740481C1C}">
                <a14:useLocalDpi xmlns:a14="http://schemas.microsoft.com/office/drawing/2010/main" val="0"/>
              </a:ext>
            </a:extLst>
          </a:blip>
          <a:srcRect b="15505"/>
          <a:stretch/>
        </p:blipFill>
        <p:spPr>
          <a:xfrm>
            <a:off x="-126739" y="5433368"/>
            <a:ext cx="867819" cy="733262"/>
          </a:xfrm>
          <a:prstGeom prst="rect">
            <a:avLst/>
          </a:prstGeom>
        </p:spPr>
      </p:pic>
      <p:pic>
        <p:nvPicPr>
          <p:cNvPr id="14" name="Picture 13"/>
          <p:cNvPicPr>
            <a:picLocks noChangeAspect="1"/>
          </p:cNvPicPr>
          <p:nvPr/>
        </p:nvPicPr>
        <p:blipFill rotWithShape="1">
          <a:blip r:embed="rId11" cstate="print">
            <a:extLst>
              <a:ext uri="{28A0092B-C50C-407E-A947-70E740481C1C}">
                <a14:useLocalDpi xmlns:a14="http://schemas.microsoft.com/office/drawing/2010/main" val="0"/>
              </a:ext>
            </a:extLst>
          </a:blip>
          <a:srcRect b="22994"/>
          <a:stretch/>
        </p:blipFill>
        <p:spPr>
          <a:xfrm>
            <a:off x="2739325" y="8271346"/>
            <a:ext cx="1110782" cy="855367"/>
          </a:xfrm>
          <a:prstGeom prst="rect">
            <a:avLst/>
          </a:prstGeom>
        </p:spPr>
      </p:pic>
      <p:pic>
        <p:nvPicPr>
          <p:cNvPr id="15" name="Picture 14"/>
          <p:cNvPicPr>
            <a:picLocks noChangeAspect="1"/>
          </p:cNvPicPr>
          <p:nvPr/>
        </p:nvPicPr>
        <p:blipFill rotWithShape="1">
          <a:blip r:embed="rId12" cstate="print">
            <a:extLst>
              <a:ext uri="{28A0092B-C50C-407E-A947-70E740481C1C}">
                <a14:useLocalDpi xmlns:a14="http://schemas.microsoft.com/office/drawing/2010/main" val="0"/>
              </a:ext>
            </a:extLst>
          </a:blip>
          <a:srcRect b="13519"/>
          <a:stretch/>
        </p:blipFill>
        <p:spPr>
          <a:xfrm>
            <a:off x="3690636" y="9020908"/>
            <a:ext cx="835243" cy="722329"/>
          </a:xfrm>
          <a:prstGeom prst="rect">
            <a:avLst/>
          </a:prstGeom>
        </p:spPr>
      </p:pic>
      <p:pic>
        <p:nvPicPr>
          <p:cNvPr id="1030" name="Picture 6" descr="Image result for meander diagram"/>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rot="5400000">
            <a:off x="5375035" y="5903430"/>
            <a:ext cx="1470651" cy="692601"/>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39943" y="462331"/>
            <a:ext cx="6858000" cy="251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rgbClr val="C00000"/>
                </a:solidFill>
                <a:latin typeface="Corbel" panose="020B0503020204020204" pitchFamily="34" charset="0"/>
              </a:rPr>
              <a:t>Enquiry </a:t>
            </a:r>
            <a:r>
              <a:rPr lang="en-GB" sz="1400" b="1" dirty="0">
                <a:solidFill>
                  <a:srgbClr val="C00000"/>
                </a:solidFill>
                <a:latin typeface="Corbel" panose="020B0503020204020204" pitchFamily="34" charset="0"/>
              </a:rPr>
              <a:t>question: </a:t>
            </a:r>
            <a:r>
              <a:rPr lang="en-GB" sz="1400" dirty="0" smtClean="0">
                <a:solidFill>
                  <a:srgbClr val="C00000"/>
                </a:solidFill>
                <a:latin typeface="Corbel" panose="020B0503020204020204" pitchFamily="34" charset="0"/>
              </a:rPr>
              <a:t>Can we protect ourselves from flooding?</a:t>
            </a:r>
            <a:endParaRPr lang="en-GB" sz="1400" b="1" dirty="0">
              <a:solidFill>
                <a:srgbClr val="C00000"/>
              </a:solidFill>
              <a:latin typeface="Corbel" panose="020B0503020204020204" pitchFamily="34" charset="0"/>
            </a:endParaRPr>
          </a:p>
        </p:txBody>
      </p:sp>
      <p:pic>
        <p:nvPicPr>
          <p:cNvPr id="26" name="Picture 25"/>
          <p:cNvPicPr>
            <a:picLocks noChangeAspect="1"/>
          </p:cNvPicPr>
          <p:nvPr/>
        </p:nvPicPr>
        <p:blipFill>
          <a:blip r:embed="rId14"/>
          <a:stretch>
            <a:fillRect/>
          </a:stretch>
        </p:blipFill>
        <p:spPr>
          <a:xfrm>
            <a:off x="2385986" y="5571198"/>
            <a:ext cx="1373610" cy="1069831"/>
          </a:xfrm>
          <a:prstGeom prst="rect">
            <a:avLst/>
          </a:prstGeom>
        </p:spPr>
      </p:pic>
    </p:spTree>
    <p:extLst>
      <p:ext uri="{BB962C8B-B14F-4D97-AF65-F5344CB8AC3E}">
        <p14:creationId xmlns:p14="http://schemas.microsoft.com/office/powerpoint/2010/main" val="21166960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487</TotalTime>
  <Words>607</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Corbel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Jewers</dc:creator>
  <cp:lastModifiedBy>Iain Smith</cp:lastModifiedBy>
  <cp:revision>15</cp:revision>
  <dcterms:created xsi:type="dcterms:W3CDTF">2020-02-13T12:24:33Z</dcterms:created>
  <dcterms:modified xsi:type="dcterms:W3CDTF">2022-03-02T11:38:38Z</dcterms:modified>
</cp:coreProperties>
</file>