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70" d="100"/>
          <a:sy n="70" d="100"/>
        </p:scale>
        <p:origin x="72" y="-18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EAE2F9-3B39-4FF3-BBF3-0C64ACF79A99}" type="datetimeFigureOut">
              <a:rPr lang="en-GB" smtClean="0"/>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105882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EAE2F9-3B39-4FF3-BBF3-0C64ACF79A99}" type="datetimeFigureOut">
              <a:rPr lang="en-GB" smtClean="0"/>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360460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EAE2F9-3B39-4FF3-BBF3-0C64ACF79A99}" type="datetimeFigureOut">
              <a:rPr lang="en-GB" smtClean="0"/>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202362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EAE2F9-3B39-4FF3-BBF3-0C64ACF79A99}" type="datetimeFigureOut">
              <a:rPr lang="en-GB" smtClean="0"/>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222549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EAE2F9-3B39-4FF3-BBF3-0C64ACF79A99}" type="datetimeFigureOut">
              <a:rPr lang="en-GB" smtClean="0"/>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6813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EAE2F9-3B39-4FF3-BBF3-0C64ACF79A99}" type="datetimeFigureOut">
              <a:rPr lang="en-GB" smtClean="0"/>
              <a:t>06/06/2021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4640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EAE2F9-3B39-4FF3-BBF3-0C64ACF79A99}" type="datetimeFigureOut">
              <a:rPr lang="en-GB" smtClean="0"/>
              <a:t>06/06/2021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407804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EAE2F9-3B39-4FF3-BBF3-0C64ACF79A99}" type="datetimeFigureOut">
              <a:rPr lang="en-GB" smtClean="0"/>
              <a:t>06/06/2021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3742679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AE2F9-3B39-4FF3-BBF3-0C64ACF79A99}" type="datetimeFigureOut">
              <a:rPr lang="en-GB" smtClean="0"/>
              <a:t>06/06/2021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231675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FEAE2F9-3B39-4FF3-BBF3-0C64ACF79A99}" type="datetimeFigureOut">
              <a:rPr lang="en-GB" smtClean="0"/>
              <a:t>06/06/2021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280896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FEAE2F9-3B39-4FF3-BBF3-0C64ACF79A99}" type="datetimeFigureOut">
              <a:rPr lang="en-GB" smtClean="0"/>
              <a:t>06/06/2021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07616-39E5-4594-BB4B-ECFF5D6DD950}" type="slidenum">
              <a:rPr lang="en-GB" smtClean="0"/>
              <a:t>‹#›</a:t>
            </a:fld>
            <a:endParaRPr lang="en-GB"/>
          </a:p>
        </p:txBody>
      </p:sp>
    </p:spTree>
    <p:extLst>
      <p:ext uri="{BB962C8B-B14F-4D97-AF65-F5344CB8AC3E}">
        <p14:creationId xmlns:p14="http://schemas.microsoft.com/office/powerpoint/2010/main" val="182610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FEAE2F9-3B39-4FF3-BBF3-0C64ACF79A99}" type="datetimeFigureOut">
              <a:rPr lang="en-GB" smtClean="0"/>
              <a:t>06/06/2021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1707616-39E5-4594-BB4B-ECFF5D6DD950}" type="slidenum">
              <a:rPr lang="en-GB" smtClean="0"/>
              <a:t>‹#›</a:t>
            </a:fld>
            <a:endParaRPr lang="en-GB"/>
          </a:p>
        </p:txBody>
      </p:sp>
    </p:spTree>
    <p:extLst>
      <p:ext uri="{BB962C8B-B14F-4D97-AF65-F5344CB8AC3E}">
        <p14:creationId xmlns:p14="http://schemas.microsoft.com/office/powerpoint/2010/main" val="3865499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The problem with plastic</a:t>
            </a:r>
            <a:endParaRPr lang="en-GB" b="1" dirty="0">
              <a:solidFill>
                <a:sysClr val="windowText" lastClr="000000"/>
              </a:solidFill>
              <a:latin typeface="Corbel" panose="020B0503020204020204" pitchFamily="34" charset="0"/>
            </a:endParaRPr>
          </a:p>
        </p:txBody>
      </p:sp>
      <p:pic>
        <p:nvPicPr>
          <p:cNvPr id="6" name="irc_mi" descr="Image result for littleport and east cambs academy">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sp>
        <p:nvSpPr>
          <p:cNvPr id="7" name="Rectangle 6"/>
          <p:cNvSpPr/>
          <p:nvPr/>
        </p:nvSpPr>
        <p:spPr>
          <a:xfrm>
            <a:off x="209550" y="451129"/>
            <a:ext cx="6820437"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C00000"/>
                </a:solidFill>
                <a:latin typeface="Corbel" panose="020B0503020204020204" pitchFamily="34" charset="0"/>
              </a:rPr>
              <a:t>Enquiry Question: Is there plastic pollution at LECA? </a:t>
            </a:r>
            <a:endParaRPr lang="en-GB" sz="1400" b="1" dirty="0">
              <a:solidFill>
                <a:srgbClr val="C00000"/>
              </a:solidFill>
              <a:latin typeface="Corbel" panose="020B0503020204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358656518"/>
              </p:ext>
            </p:extLst>
          </p:nvPr>
        </p:nvGraphicFramePr>
        <p:xfrm>
          <a:off x="0" y="727500"/>
          <a:ext cx="6852681" cy="24384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334273">
                  <a:extLst>
                    <a:ext uri="{9D8B030D-6E8A-4147-A177-3AD203B41FA5}">
                      <a16:colId xmlns:a16="http://schemas.microsoft.com/office/drawing/2014/main" val="896310223"/>
                    </a:ext>
                  </a:extLst>
                </a:gridCol>
                <a:gridCol w="5310128">
                  <a:extLst>
                    <a:ext uri="{9D8B030D-6E8A-4147-A177-3AD203B41FA5}">
                      <a16:colId xmlns:a16="http://schemas.microsoft.com/office/drawing/2014/main" val="3685036849"/>
                    </a:ext>
                  </a:extLst>
                </a:gridCol>
              </a:tblGrid>
              <a:tr h="161499">
                <a:tc rowSpan="10">
                  <a:txBody>
                    <a:bodyPr/>
                    <a:lstStyle/>
                    <a:p>
                      <a:pPr algn="r"/>
                      <a:r>
                        <a:rPr lang="en-GB" sz="1000" b="1" dirty="0" smtClean="0">
                          <a:latin typeface="Corbel" panose="020B0503020204020204" pitchFamily="34" charset="0"/>
                        </a:rPr>
                        <a:t>Key</a:t>
                      </a:r>
                      <a:r>
                        <a:rPr lang="en-GB" sz="1000" b="1" baseline="0" dirty="0" smtClean="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Non-biodegradable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Not able to be broken down by natural organisms.</a:t>
                      </a:r>
                      <a:r>
                        <a:rPr lang="en-GB" sz="1000" baseline="0" dirty="0" smtClean="0">
                          <a:latin typeface="Corbel" panose="020B0503020204020204" pitchFamily="34" charset="0"/>
                        </a:rPr>
                        <a:t> </a:t>
                      </a:r>
                      <a:endParaRPr lang="en-GB" sz="1000" dirty="0">
                        <a:latin typeface="Corbel" panose="020B0503020204020204" pitchFamily="34" charset="0"/>
                      </a:endParaRPr>
                    </a:p>
                  </a:txBody>
                  <a:tcPr/>
                </a:tc>
                <a:extLst>
                  <a:ext uri="{0D108BD9-81ED-4DB2-BD59-A6C34878D82A}">
                    <a16:rowId xmlns:a16="http://schemas.microsoft.com/office/drawing/2014/main" val="2833960003"/>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Gyre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circular</a:t>
                      </a:r>
                      <a:r>
                        <a:rPr lang="en-GB" sz="1000" baseline="0" dirty="0" smtClean="0">
                          <a:latin typeface="Corbel" panose="020B0503020204020204" pitchFamily="34" charset="0"/>
                        </a:rPr>
                        <a:t> pattern of ocean currents.</a:t>
                      </a:r>
                      <a:endParaRPr lang="en-GB" sz="1000" dirty="0">
                        <a:latin typeface="Corbel" panose="020B0503020204020204" pitchFamily="34" charset="0"/>
                      </a:endParaRPr>
                    </a:p>
                  </a:txBody>
                  <a:tcPr/>
                </a:tc>
                <a:extLst>
                  <a:ext uri="{0D108BD9-81ED-4DB2-BD59-A6C34878D82A}">
                    <a16:rowId xmlns:a16="http://schemas.microsoft.com/office/drawing/2014/main" val="4242763110"/>
                  </a:ext>
                </a:extLst>
              </a:tr>
              <a:tr h="190717">
                <a:tc vMerge="1">
                  <a:txBody>
                    <a:bodyPr/>
                    <a:lstStyle/>
                    <a:p>
                      <a:endParaRPr lang="en-GB"/>
                    </a:p>
                  </a:txBody>
                  <a:tcPr/>
                </a:tc>
                <a:tc>
                  <a:txBody>
                    <a:bodyPr/>
                    <a:lstStyle/>
                    <a:p>
                      <a:r>
                        <a:rPr lang="en-GB" sz="1000" dirty="0" smtClean="0">
                          <a:latin typeface="Corbel" panose="020B0503020204020204" pitchFamily="34" charset="0"/>
                        </a:rPr>
                        <a:t>Landfill</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Disposing</a:t>
                      </a:r>
                      <a:r>
                        <a:rPr lang="en-GB" sz="1000" baseline="0" dirty="0" smtClean="0">
                          <a:latin typeface="Corbel" panose="020B0503020204020204" pitchFamily="34" charset="0"/>
                        </a:rPr>
                        <a:t> of waste by burying it in large holes. </a:t>
                      </a:r>
                      <a:endParaRPr lang="en-GB" sz="1000" dirty="0">
                        <a:latin typeface="Corbel" panose="020B0503020204020204" pitchFamily="34" charset="0"/>
                      </a:endParaRPr>
                    </a:p>
                  </a:txBody>
                  <a:tcPr/>
                </a:tc>
                <a:extLst>
                  <a:ext uri="{0D108BD9-81ED-4DB2-BD59-A6C34878D82A}">
                    <a16:rowId xmlns:a16="http://schemas.microsoft.com/office/drawing/2014/main" val="1331019175"/>
                  </a:ext>
                </a:extLst>
              </a:tr>
              <a:tr h="190717">
                <a:tc vMerge="1">
                  <a:txBody>
                    <a:bodyPr/>
                    <a:lstStyle/>
                    <a:p>
                      <a:endParaRPr lang="en-GB"/>
                    </a:p>
                  </a:txBody>
                  <a:tcPr/>
                </a:tc>
                <a:tc>
                  <a:txBody>
                    <a:bodyPr/>
                    <a:lstStyle/>
                    <a:p>
                      <a:r>
                        <a:rPr lang="en-GB" sz="1000" dirty="0" smtClean="0">
                          <a:latin typeface="Corbel" panose="020B0503020204020204" pitchFamily="34" charset="0"/>
                        </a:rPr>
                        <a:t>Linear</a:t>
                      </a:r>
                      <a:r>
                        <a:rPr lang="en-GB" sz="1000" baseline="0" dirty="0" smtClean="0">
                          <a:latin typeface="Corbel" panose="020B0503020204020204" pitchFamily="34" charset="0"/>
                        </a:rPr>
                        <a:t> Economy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When raw materials are used to make</a:t>
                      </a:r>
                      <a:r>
                        <a:rPr lang="en-GB" sz="1000" baseline="0" dirty="0" smtClean="0">
                          <a:latin typeface="Corbel" panose="020B0503020204020204" pitchFamily="34" charset="0"/>
                        </a:rPr>
                        <a:t> a product and then throw it away after it is used. </a:t>
                      </a:r>
                      <a:endParaRPr lang="en-GB" sz="1000" dirty="0">
                        <a:latin typeface="Corbel" panose="020B0503020204020204" pitchFamily="34" charset="0"/>
                      </a:endParaRPr>
                    </a:p>
                  </a:txBody>
                  <a:tcPr/>
                </a:tc>
                <a:extLst>
                  <a:ext uri="{0D108BD9-81ED-4DB2-BD59-A6C34878D82A}">
                    <a16:rowId xmlns:a16="http://schemas.microsoft.com/office/drawing/2014/main" val="3005745543"/>
                  </a:ext>
                </a:extLst>
              </a:tr>
              <a:tr h="190717">
                <a:tc vMerge="1">
                  <a:txBody>
                    <a:bodyPr/>
                    <a:lstStyle/>
                    <a:p>
                      <a:endParaRPr lang="en-GB"/>
                    </a:p>
                  </a:txBody>
                  <a:tcPr/>
                </a:tc>
                <a:tc>
                  <a:txBody>
                    <a:bodyPr/>
                    <a:lstStyle/>
                    <a:p>
                      <a:r>
                        <a:rPr lang="en-GB" sz="1000" dirty="0" smtClean="0">
                          <a:latin typeface="Corbel" panose="020B0503020204020204" pitchFamily="34" charset="0"/>
                        </a:rPr>
                        <a:t>Micro-plastic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Fragments</a:t>
                      </a:r>
                      <a:r>
                        <a:rPr lang="en-GB" sz="1000" baseline="0" dirty="0" smtClean="0">
                          <a:latin typeface="Corbel" panose="020B0503020204020204" pitchFamily="34" charset="0"/>
                        </a:rPr>
                        <a:t> of plastic that are sometimes invisible to the human eye.</a:t>
                      </a:r>
                      <a:endParaRPr lang="en-GB" sz="1000" dirty="0">
                        <a:latin typeface="Corbel" panose="020B0503020204020204" pitchFamily="34" charset="0"/>
                      </a:endParaRPr>
                    </a:p>
                  </a:txBody>
                  <a:tcPr/>
                </a:tc>
                <a:extLst>
                  <a:ext uri="{0D108BD9-81ED-4DB2-BD59-A6C34878D82A}">
                    <a16:rowId xmlns:a16="http://schemas.microsoft.com/office/drawing/2014/main" val="667894432"/>
                  </a:ext>
                </a:extLst>
              </a:tr>
              <a:tr h="190717">
                <a:tc vMerge="1">
                  <a:txBody>
                    <a:bodyPr/>
                    <a:lstStyle/>
                    <a:p>
                      <a:endParaRPr lang="en-GB"/>
                    </a:p>
                  </a:txBody>
                  <a:tcPr/>
                </a:tc>
                <a:tc>
                  <a:txBody>
                    <a:bodyPr/>
                    <a:lstStyle/>
                    <a:p>
                      <a:r>
                        <a:rPr lang="en-GB" sz="1000" dirty="0" smtClean="0">
                          <a:latin typeface="Corbel" panose="020B0503020204020204" pitchFamily="34" charset="0"/>
                        </a:rPr>
                        <a:t>Plastic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synthetic material that can be moulded</a:t>
                      </a:r>
                      <a:r>
                        <a:rPr lang="en-GB" sz="1000" baseline="0" dirty="0" smtClean="0">
                          <a:latin typeface="Corbel" panose="020B0503020204020204" pitchFamily="34" charset="0"/>
                        </a:rPr>
                        <a:t> into different shapes. </a:t>
                      </a:r>
                      <a:endParaRPr lang="en-GB" sz="1000" dirty="0">
                        <a:latin typeface="Corbel" panose="020B0503020204020204" pitchFamily="34" charset="0"/>
                      </a:endParaRPr>
                    </a:p>
                  </a:txBody>
                  <a:tcPr/>
                </a:tc>
                <a:extLst>
                  <a:ext uri="{0D108BD9-81ED-4DB2-BD59-A6C34878D82A}">
                    <a16:rowId xmlns:a16="http://schemas.microsoft.com/office/drawing/2014/main" val="4219983100"/>
                  </a:ext>
                </a:extLst>
              </a:tr>
              <a:tr h="233683">
                <a:tc vMerge="1">
                  <a:txBody>
                    <a:bodyPr/>
                    <a:lstStyle/>
                    <a:p>
                      <a:endParaRPr lang="en-GB"/>
                    </a:p>
                  </a:txBody>
                  <a:tcPr/>
                </a:tc>
                <a:tc>
                  <a:txBody>
                    <a:bodyPr/>
                    <a:lstStyle/>
                    <a:p>
                      <a:r>
                        <a:rPr lang="en-GB" sz="1000" dirty="0" smtClean="0">
                          <a:latin typeface="Corbel" panose="020B0503020204020204" pitchFamily="34" charset="0"/>
                        </a:rPr>
                        <a:t>Recycling</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process</a:t>
                      </a:r>
                      <a:r>
                        <a:rPr lang="en-GB" sz="1000" baseline="0" dirty="0" smtClean="0">
                          <a:latin typeface="Corbel" panose="020B0503020204020204" pitchFamily="34" charset="0"/>
                        </a:rPr>
                        <a:t> of converting waste into something new. </a:t>
                      </a:r>
                      <a:endParaRPr lang="en-GB" sz="1000" dirty="0">
                        <a:latin typeface="Corbel" panose="020B0503020204020204" pitchFamily="34" charset="0"/>
                      </a:endParaRPr>
                    </a:p>
                  </a:txBody>
                  <a:tcPr/>
                </a:tc>
                <a:extLst>
                  <a:ext uri="{0D108BD9-81ED-4DB2-BD59-A6C34878D82A}">
                    <a16:rowId xmlns:a16="http://schemas.microsoft.com/office/drawing/2014/main" val="490113758"/>
                  </a:ext>
                </a:extLst>
              </a:tr>
              <a:tr h="190717">
                <a:tc vMerge="1">
                  <a:txBody>
                    <a:bodyPr/>
                    <a:lstStyle/>
                    <a:p>
                      <a:endParaRPr lang="en-GB"/>
                    </a:p>
                  </a:txBody>
                  <a:tcPr/>
                </a:tc>
                <a:tc>
                  <a:txBody>
                    <a:bodyPr/>
                    <a:lstStyle/>
                    <a:p>
                      <a:r>
                        <a:rPr lang="en-GB" sz="1000" dirty="0" smtClean="0">
                          <a:latin typeface="Corbel" panose="020B0503020204020204" pitchFamily="34" charset="0"/>
                        </a:rPr>
                        <a:t>Risk Assessment</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process of evaluating the potential</a:t>
                      </a:r>
                      <a:r>
                        <a:rPr lang="en-GB" sz="1000" baseline="0" dirty="0" smtClean="0">
                          <a:latin typeface="Corbel" panose="020B0503020204020204" pitchFamily="34" charset="0"/>
                        </a:rPr>
                        <a:t> risks in a specific activity. </a:t>
                      </a:r>
                      <a:endParaRPr lang="en-GB" sz="1000" dirty="0">
                        <a:latin typeface="Corbel" panose="020B0503020204020204" pitchFamily="34" charset="0"/>
                      </a:endParaRPr>
                    </a:p>
                  </a:txBody>
                  <a:tcPr/>
                </a:tc>
                <a:extLst>
                  <a:ext uri="{0D108BD9-81ED-4DB2-BD59-A6C34878D82A}">
                    <a16:rowId xmlns:a16="http://schemas.microsoft.com/office/drawing/2014/main" val="213953181"/>
                  </a:ext>
                </a:extLst>
              </a:tr>
              <a:tr h="190717">
                <a:tc vMerge="1">
                  <a:txBody>
                    <a:bodyPr/>
                    <a:lstStyle/>
                    <a:p>
                      <a:endParaRPr lang="en-GB"/>
                    </a:p>
                  </a:txBody>
                  <a:tcPr/>
                </a:tc>
                <a:tc>
                  <a:txBody>
                    <a:bodyPr/>
                    <a:lstStyle/>
                    <a:p>
                      <a:r>
                        <a:rPr lang="en-GB" sz="1000" dirty="0" smtClean="0">
                          <a:latin typeface="Corbel" panose="020B0503020204020204" pitchFamily="34" charset="0"/>
                        </a:rPr>
                        <a:t>Single-use</a:t>
                      </a:r>
                      <a:r>
                        <a:rPr lang="en-GB" sz="1000" baseline="0" dirty="0" smtClean="0">
                          <a:latin typeface="Corbel" panose="020B0503020204020204" pitchFamily="34" charset="0"/>
                        </a:rPr>
                        <a:t> plastic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Plastic that is only used once and then disposed of. </a:t>
                      </a:r>
                      <a:endParaRPr lang="en-GB" sz="1000" dirty="0">
                        <a:latin typeface="Corbel" panose="020B0503020204020204" pitchFamily="34" charset="0"/>
                      </a:endParaRPr>
                    </a:p>
                  </a:txBody>
                  <a:tcPr/>
                </a:tc>
                <a:extLst>
                  <a:ext uri="{0D108BD9-81ED-4DB2-BD59-A6C34878D82A}">
                    <a16:rowId xmlns:a16="http://schemas.microsoft.com/office/drawing/2014/main" val="914710703"/>
                  </a:ext>
                </a:extLst>
              </a:tr>
              <a:tr h="190717">
                <a:tc vMerge="1">
                  <a:txBody>
                    <a:bodyPr/>
                    <a:lstStyle/>
                    <a:p>
                      <a:endParaRPr lang="en-GB"/>
                    </a:p>
                  </a:txBody>
                  <a:tcPr/>
                </a:tc>
                <a:tc>
                  <a:txBody>
                    <a:bodyPr/>
                    <a:lstStyle/>
                    <a:p>
                      <a:r>
                        <a:rPr lang="en-GB" sz="1000" dirty="0" smtClean="0">
                          <a:latin typeface="Corbel" panose="020B0503020204020204" pitchFamily="34" charset="0"/>
                        </a:rPr>
                        <a:t>Sustainable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Meeting our own needs without compromising the needs</a:t>
                      </a:r>
                      <a:r>
                        <a:rPr lang="en-GB" sz="1000" baseline="0" dirty="0" smtClean="0">
                          <a:latin typeface="Corbel" panose="020B0503020204020204" pitchFamily="34" charset="0"/>
                        </a:rPr>
                        <a:t> of future generations. </a:t>
                      </a:r>
                      <a:endParaRPr lang="en-GB" sz="1000" dirty="0">
                        <a:latin typeface="Corbel" panose="020B0503020204020204" pitchFamily="34" charset="0"/>
                      </a:endParaRPr>
                    </a:p>
                  </a:txBody>
                  <a:tcPr/>
                </a:tc>
                <a:extLst>
                  <a:ext uri="{0D108BD9-81ED-4DB2-BD59-A6C34878D82A}">
                    <a16:rowId xmlns:a16="http://schemas.microsoft.com/office/drawing/2014/main" val="328644484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50565086"/>
              </p:ext>
            </p:extLst>
          </p:nvPr>
        </p:nvGraphicFramePr>
        <p:xfrm>
          <a:off x="0" y="3219729"/>
          <a:ext cx="4766732" cy="969279"/>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859860672"/>
                    </a:ext>
                  </a:extLst>
                </a:gridCol>
                <a:gridCol w="4558452">
                  <a:extLst>
                    <a:ext uri="{9D8B030D-6E8A-4147-A177-3AD203B41FA5}">
                      <a16:colId xmlns:a16="http://schemas.microsoft.com/office/drawing/2014/main" val="2210054180"/>
                    </a:ext>
                  </a:extLst>
                </a:gridCol>
              </a:tblGrid>
              <a:tr h="183806">
                <a:tc rowSpan="2">
                  <a:txBody>
                    <a:bodyPr/>
                    <a:lstStyle/>
                    <a:p>
                      <a:pPr algn="r"/>
                      <a:r>
                        <a:rPr lang="en-GB" sz="1000" b="1" dirty="0" smtClean="0">
                          <a:latin typeface="Corbel" panose="020B0503020204020204" pitchFamily="34" charset="0"/>
                        </a:rPr>
                        <a:t>Case</a:t>
                      </a:r>
                      <a:r>
                        <a:rPr lang="en-GB" sz="1000" b="1" baseline="0" dirty="0" smtClean="0">
                          <a:latin typeface="Corbel" panose="020B0503020204020204" pitchFamily="34" charset="0"/>
                        </a:rPr>
                        <a:t> Studies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smtClean="0">
                          <a:latin typeface="Corbel" panose="020B0503020204020204" pitchFamily="34" charset="0"/>
                        </a:rPr>
                        <a:t>Indonesia</a:t>
                      </a:r>
                      <a:endParaRPr lang="en-GB" sz="1000" b="1" dirty="0">
                        <a:latin typeface="Corbel" panose="020B0503020204020204" pitchFamily="34" charset="0"/>
                      </a:endParaRPr>
                    </a:p>
                  </a:txBody>
                  <a:tcPr>
                    <a:solidFill>
                      <a:schemeClr val="bg1"/>
                    </a:solidFill>
                  </a:tcPr>
                </a:tc>
                <a:extLst>
                  <a:ext uri="{0D108BD9-81ED-4DB2-BD59-A6C34878D82A}">
                    <a16:rowId xmlns:a16="http://schemas.microsoft.com/office/drawing/2014/main" val="3781418617"/>
                  </a:ext>
                </a:extLst>
              </a:tr>
              <a:tr h="725439">
                <a:tc vMerge="1">
                  <a:txBody>
                    <a:bodyPr/>
                    <a:lstStyle/>
                    <a:p>
                      <a:pPr algn="just"/>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Indonesia is the world’s second-biggest contributor of plastic waste in oceans. Many remote villages lack waste management schemes</a:t>
                      </a:r>
                      <a:r>
                        <a:rPr lang="en-GB" sz="1000" baseline="0" dirty="0" smtClean="0">
                          <a:latin typeface="Corbel" panose="020B0503020204020204" pitchFamily="34" charset="0"/>
                        </a:rPr>
                        <a:t> and have no ways to properly dispose of plastic and there is a growing use of single-use plastic in the country. Bali, an Indonesian island, has banned plastic bags and plastic straws. </a:t>
                      </a:r>
                      <a:endParaRPr lang="en-GB" sz="1000" dirty="0" smtClean="0">
                        <a:latin typeface="Corbel" panose="020B0503020204020204" pitchFamily="34" charset="0"/>
                      </a:endParaRPr>
                    </a:p>
                  </a:txBody>
                  <a:tcPr/>
                </a:tc>
                <a:extLst>
                  <a:ext uri="{0D108BD9-81ED-4DB2-BD59-A6C34878D82A}">
                    <a16:rowId xmlns:a16="http://schemas.microsoft.com/office/drawing/2014/main" val="2167667352"/>
                  </a:ext>
                </a:extLst>
              </a:tr>
            </a:tbl>
          </a:graphicData>
        </a:graphic>
      </p:graphicFrame>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7620" r="6454" b="14074"/>
          <a:stretch/>
        </p:blipFill>
        <p:spPr>
          <a:xfrm>
            <a:off x="2570" y="445738"/>
            <a:ext cx="280361" cy="280361"/>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693199821"/>
              </p:ext>
            </p:extLst>
          </p:nvPr>
        </p:nvGraphicFramePr>
        <p:xfrm>
          <a:off x="688701" y="9212333"/>
          <a:ext cx="5949050" cy="572023"/>
        </p:xfrm>
        <a:graphic>
          <a:graphicData uri="http://schemas.openxmlformats.org/drawingml/2006/table">
            <a:tbl>
              <a:tblPr firstRow="1" bandRow="1">
                <a:tableStyleId>{5940675A-B579-460E-94D1-54222C63F5DA}</a:tableStyleId>
              </a:tblPr>
              <a:tblGrid>
                <a:gridCol w="2145223">
                  <a:extLst>
                    <a:ext uri="{9D8B030D-6E8A-4147-A177-3AD203B41FA5}">
                      <a16:colId xmlns:a16="http://schemas.microsoft.com/office/drawing/2014/main" val="1866749207"/>
                    </a:ext>
                  </a:extLst>
                </a:gridCol>
                <a:gridCol w="3803827">
                  <a:extLst>
                    <a:ext uri="{9D8B030D-6E8A-4147-A177-3AD203B41FA5}">
                      <a16:colId xmlns:a16="http://schemas.microsoft.com/office/drawing/2014/main" val="667512076"/>
                    </a:ext>
                  </a:extLst>
                </a:gridCol>
              </a:tblGrid>
              <a:tr h="202379">
                <a:tc>
                  <a:txBody>
                    <a:bodyPr/>
                    <a:lstStyle/>
                    <a:p>
                      <a:r>
                        <a:rPr lang="en-GB" sz="1000" b="1" dirty="0" smtClean="0">
                          <a:latin typeface="Corbel" panose="020B0503020204020204" pitchFamily="34" charset="0"/>
                        </a:rPr>
                        <a:t>Oceanographer</a:t>
                      </a:r>
                      <a:endParaRPr lang="en-GB" sz="1000" b="1" dirty="0" smtClean="0">
                        <a:latin typeface="Corbel" panose="020B0503020204020204" pitchFamily="34" charset="0"/>
                      </a:endParaRPr>
                    </a:p>
                  </a:txBody>
                  <a:tcPr>
                    <a:solidFill>
                      <a:schemeClr val="accent1">
                        <a:lumMod val="20000"/>
                        <a:lumOff val="80000"/>
                      </a:schemeClr>
                    </a:solidFill>
                  </a:tcPr>
                </a:tc>
                <a:tc>
                  <a:txBody>
                    <a:bodyPr/>
                    <a:lstStyle/>
                    <a:p>
                      <a:r>
                        <a:rPr lang="en-GB" sz="1000" dirty="0" smtClean="0">
                          <a:latin typeface="Corbel" panose="020B0503020204020204" pitchFamily="34" charset="0"/>
                        </a:rPr>
                        <a:t>Average Salary:</a:t>
                      </a:r>
                      <a:r>
                        <a:rPr lang="en-GB" sz="1000" baseline="0" dirty="0" smtClean="0">
                          <a:latin typeface="Corbel" panose="020B0503020204020204" pitchFamily="34" charset="0"/>
                        </a:rPr>
                        <a:t> £40,000</a:t>
                      </a:r>
                      <a:endParaRPr lang="en-GB" sz="1000" dirty="0" smtClean="0">
                        <a:latin typeface="Corbel" panose="020B0503020204020204" pitchFamily="34" charset="0"/>
                      </a:endParaRPr>
                    </a:p>
                  </a:txBody>
                  <a:tcPr>
                    <a:solidFill>
                      <a:schemeClr val="accent1">
                        <a:lumMod val="20000"/>
                        <a:lumOff val="80000"/>
                      </a:schemeClr>
                    </a:solidFill>
                  </a:tcPr>
                </a:tc>
                <a:extLst>
                  <a:ext uri="{0D108BD9-81ED-4DB2-BD59-A6C34878D82A}">
                    <a16:rowId xmlns:a16="http://schemas.microsoft.com/office/drawing/2014/main" val="3780896519"/>
                  </a:ext>
                </a:extLst>
              </a:tr>
              <a:tr h="328183">
                <a:tc gridSpan="2">
                  <a:txBody>
                    <a:bodyPr/>
                    <a:lstStyle/>
                    <a:p>
                      <a:r>
                        <a:rPr lang="en-GB" sz="1000" dirty="0" smtClean="0">
                          <a:latin typeface="Corbel" panose="020B0503020204020204" pitchFamily="34" charset="0"/>
                        </a:rPr>
                        <a:t>Oceanographers</a:t>
                      </a:r>
                      <a:r>
                        <a:rPr lang="en-GB" sz="1000" baseline="0" dirty="0" smtClean="0">
                          <a:latin typeface="Corbel" panose="020B0503020204020204" pitchFamily="34" charset="0"/>
                        </a:rPr>
                        <a:t> study the ocean and help to understand and predict how the world’s oceans and </a:t>
                      </a:r>
                      <a:r>
                        <a:rPr lang="en-GB" sz="1000" baseline="0" smtClean="0">
                          <a:latin typeface="Corbel" panose="020B0503020204020204" pitchFamily="34" charset="0"/>
                        </a:rPr>
                        <a:t>sea’s work. </a:t>
                      </a:r>
                      <a:endParaRPr lang="en-GB" sz="1000" dirty="0">
                        <a:latin typeface="Corbel" panose="020B0503020204020204" pitchFamily="34" charset="0"/>
                      </a:endParaRPr>
                    </a:p>
                  </a:txBody>
                  <a:tcPr/>
                </a:tc>
                <a:tc hMerge="1">
                  <a:txBody>
                    <a:bodyPr/>
                    <a:lstStyle/>
                    <a:p>
                      <a:endParaRPr lang="en-GB"/>
                    </a:p>
                  </a:txBody>
                  <a:tcPr/>
                </a:tc>
                <a:extLst>
                  <a:ext uri="{0D108BD9-81ED-4DB2-BD59-A6C34878D82A}">
                    <a16:rowId xmlns:a16="http://schemas.microsoft.com/office/drawing/2014/main" val="3624581746"/>
                  </a:ext>
                </a:extLst>
              </a:tr>
            </a:tbl>
          </a:graphicData>
        </a:graphic>
      </p:graphicFrame>
      <p:pic>
        <p:nvPicPr>
          <p:cNvPr id="12" name="Picture 11"/>
          <p:cNvPicPr>
            <a:picLocks noChangeAspect="1"/>
          </p:cNvPicPr>
          <p:nvPr/>
        </p:nvPicPr>
        <p:blipFill rotWithShape="1">
          <a:blip r:embed="rId5" cstate="print">
            <a:extLst>
              <a:ext uri="{28A0092B-C50C-407E-A947-70E740481C1C}">
                <a14:useLocalDpi xmlns:a14="http://schemas.microsoft.com/office/drawing/2010/main" val="0"/>
              </a:ext>
            </a:extLst>
          </a:blip>
          <a:srcRect b="21585"/>
          <a:stretch/>
        </p:blipFill>
        <p:spPr>
          <a:xfrm>
            <a:off x="-8556" y="9247367"/>
            <a:ext cx="707715" cy="560822"/>
          </a:xfrm>
          <a:prstGeom prst="rect">
            <a:avLst/>
          </a:prstGeom>
        </p:spPr>
      </p:pic>
      <p:pic>
        <p:nvPicPr>
          <p:cNvPr id="13" name="Picture 12"/>
          <p:cNvPicPr>
            <a:picLocks noChangeAspect="1"/>
          </p:cNvPicPr>
          <p:nvPr/>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88609" y="4201424"/>
            <a:ext cx="867819" cy="733262"/>
          </a:xfrm>
          <a:prstGeom prst="rect">
            <a:avLst/>
          </a:prstGeom>
        </p:spPr>
      </p:pic>
      <p:pic>
        <p:nvPicPr>
          <p:cNvPr id="14" name="Picture 13"/>
          <p:cNvPicPr>
            <a:picLocks noChangeAspect="1"/>
          </p:cNvPicPr>
          <p:nvPr/>
        </p:nvPicPr>
        <p:blipFill rotWithShape="1">
          <a:blip r:embed="rId7" cstate="print">
            <a:extLst>
              <a:ext uri="{28A0092B-C50C-407E-A947-70E740481C1C}">
                <a14:useLocalDpi xmlns:a14="http://schemas.microsoft.com/office/drawing/2010/main" val="0"/>
              </a:ext>
            </a:extLst>
          </a:blip>
          <a:srcRect l="9976" r="12211" b="19787"/>
          <a:stretch/>
        </p:blipFill>
        <p:spPr>
          <a:xfrm>
            <a:off x="840307" y="3209045"/>
            <a:ext cx="320062" cy="257289"/>
          </a:xfrm>
          <a:prstGeom prst="rect">
            <a:avLst/>
          </a:prstGeom>
        </p:spPr>
      </p:pic>
      <p:sp>
        <p:nvSpPr>
          <p:cNvPr id="19" name="Rectangle 18"/>
          <p:cNvSpPr/>
          <p:nvPr/>
        </p:nvSpPr>
        <p:spPr>
          <a:xfrm>
            <a:off x="2802876" y="5737785"/>
            <a:ext cx="1637519" cy="56070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To help understand the issues of plastic pollution we can conduct fieldwork. </a:t>
            </a:r>
            <a:endParaRPr lang="en-US" sz="1000" dirty="0">
              <a:solidFill>
                <a:sysClr val="windowText" lastClr="000000"/>
              </a:solidFill>
              <a:latin typeface="Corbel" panose="020B0503020204020204" pitchFamily="34" charset="0"/>
            </a:endParaRPr>
          </a:p>
        </p:txBody>
      </p:sp>
      <p:sp>
        <p:nvSpPr>
          <p:cNvPr id="24" name="Rectangle 23"/>
          <p:cNvSpPr/>
          <p:nvPr/>
        </p:nvSpPr>
        <p:spPr>
          <a:xfrm>
            <a:off x="4422236" y="6476291"/>
            <a:ext cx="2215515" cy="83879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The Great Pacific Garbage Patch is an area 3 times the size of France in the North Atlantic Ocean which contains 79,000 </a:t>
            </a:r>
            <a:r>
              <a:rPr lang="en-US" sz="1000" dirty="0" err="1" smtClean="0">
                <a:solidFill>
                  <a:sysClr val="windowText" lastClr="000000"/>
                </a:solidFill>
                <a:latin typeface="Corbel" panose="020B0503020204020204" pitchFamily="34" charset="0"/>
              </a:rPr>
              <a:t>tonnes</a:t>
            </a:r>
            <a:r>
              <a:rPr lang="en-US" sz="1000" dirty="0" smtClean="0">
                <a:solidFill>
                  <a:sysClr val="windowText" lastClr="000000"/>
                </a:solidFill>
                <a:latin typeface="Corbel" panose="020B0503020204020204" pitchFamily="34" charset="0"/>
              </a:rPr>
              <a:t> of floating plastic and micro-plastic. </a:t>
            </a:r>
            <a:endParaRPr lang="en-US" sz="1000" dirty="0">
              <a:solidFill>
                <a:sysClr val="windowText" lastClr="000000"/>
              </a:solidFill>
              <a:latin typeface="Corbel" panose="020B0503020204020204" pitchFamily="34" charset="0"/>
            </a:endParaRPr>
          </a:p>
        </p:txBody>
      </p:sp>
      <p:cxnSp>
        <p:nvCxnSpPr>
          <p:cNvPr id="28" name="Straight Connector 27"/>
          <p:cNvCxnSpPr>
            <a:stCxn id="44" idx="3"/>
            <a:endCxn id="19" idx="0"/>
          </p:cNvCxnSpPr>
          <p:nvPr/>
        </p:nvCxnSpPr>
        <p:spPr>
          <a:xfrm>
            <a:off x="3204886" y="4940564"/>
            <a:ext cx="416750" cy="797221"/>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a:stCxn id="19" idx="2"/>
            <a:endCxn id="15" idx="0"/>
          </p:cNvCxnSpPr>
          <p:nvPr/>
        </p:nvCxnSpPr>
        <p:spPr>
          <a:xfrm flipH="1">
            <a:off x="3376854" y="6298494"/>
            <a:ext cx="244782" cy="222579"/>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a:stCxn id="24" idx="1"/>
            <a:endCxn id="15" idx="3"/>
          </p:cNvCxnSpPr>
          <p:nvPr/>
        </p:nvCxnSpPr>
        <p:spPr>
          <a:xfrm flipH="1" flipV="1">
            <a:off x="3943158" y="6713469"/>
            <a:ext cx="479078" cy="182220"/>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5255812" y="6296577"/>
            <a:ext cx="5083" cy="173346"/>
          </a:xfrm>
          <a:prstGeom prst="line">
            <a:avLst/>
          </a:prstGeom>
        </p:spPr>
        <p:style>
          <a:lnRef idx="1">
            <a:schemeClr val="dk1"/>
          </a:lnRef>
          <a:fillRef idx="0">
            <a:schemeClr val="dk1"/>
          </a:fillRef>
          <a:effectRef idx="0">
            <a:schemeClr val="dk1"/>
          </a:effectRef>
          <a:fontRef idx="minor">
            <a:schemeClr val="tx1"/>
          </a:fontRef>
        </p:style>
      </p:cxnSp>
      <p:sp>
        <p:nvSpPr>
          <p:cNvPr id="42" name="Rectangle 41"/>
          <p:cNvSpPr/>
          <p:nvPr/>
        </p:nvSpPr>
        <p:spPr>
          <a:xfrm>
            <a:off x="3553591" y="4468997"/>
            <a:ext cx="2463161" cy="88331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Before conducting fieldwork you have to do a risk assessment to find out if it is safe to do the fieldwork. When you do conduct fieldwork it is really important to reduce risks as much as possible. </a:t>
            </a:r>
            <a:endParaRPr lang="en-US" sz="1000" dirty="0">
              <a:solidFill>
                <a:sysClr val="windowText" lastClr="000000"/>
              </a:solidFill>
              <a:latin typeface="Corbel" panose="020B0503020204020204" pitchFamily="34" charset="0"/>
            </a:endParaRPr>
          </a:p>
        </p:txBody>
      </p:sp>
      <p:sp>
        <p:nvSpPr>
          <p:cNvPr id="44" name="Rectangle 43"/>
          <p:cNvSpPr/>
          <p:nvPr/>
        </p:nvSpPr>
        <p:spPr>
          <a:xfrm>
            <a:off x="1741962" y="4300915"/>
            <a:ext cx="1462924" cy="127929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Once you have conducted fieldwork you need to </a:t>
            </a:r>
            <a:r>
              <a:rPr lang="en-US" sz="1000" dirty="0" err="1" smtClean="0">
                <a:solidFill>
                  <a:sysClr val="windowText" lastClr="000000"/>
                </a:solidFill>
                <a:latin typeface="Corbel" panose="020B0503020204020204" pitchFamily="34" charset="0"/>
              </a:rPr>
              <a:t>analyse</a:t>
            </a:r>
            <a:r>
              <a:rPr lang="en-US" sz="1000" dirty="0" smtClean="0">
                <a:solidFill>
                  <a:sysClr val="windowText" lastClr="000000"/>
                </a:solidFill>
                <a:latin typeface="Corbel" panose="020B0503020204020204" pitchFamily="34" charset="0"/>
              </a:rPr>
              <a:t> the results and present the data. This helps you to make conclusions about the fieldwork you have conducted. </a:t>
            </a:r>
            <a:endParaRPr lang="en-US" sz="1000" dirty="0">
              <a:solidFill>
                <a:sysClr val="windowText" lastClr="000000"/>
              </a:solidFill>
              <a:latin typeface="Corbel" panose="020B0503020204020204" pitchFamily="34" charset="0"/>
            </a:endParaRPr>
          </a:p>
        </p:txBody>
      </p:sp>
      <p:cxnSp>
        <p:nvCxnSpPr>
          <p:cNvPr id="46" name="Straight Connector 45"/>
          <p:cNvCxnSpPr>
            <a:stCxn id="42" idx="2"/>
          </p:cNvCxnSpPr>
          <p:nvPr/>
        </p:nvCxnSpPr>
        <p:spPr>
          <a:xfrm flipH="1">
            <a:off x="4087476" y="5352312"/>
            <a:ext cx="697696" cy="385473"/>
          </a:xfrm>
          <a:prstGeom prst="line">
            <a:avLst/>
          </a:prstGeom>
        </p:spPr>
        <p:style>
          <a:lnRef idx="1">
            <a:schemeClr val="dk1"/>
          </a:lnRef>
          <a:fillRef idx="0">
            <a:schemeClr val="dk1"/>
          </a:fillRef>
          <a:effectRef idx="0">
            <a:schemeClr val="dk1"/>
          </a:effectRef>
          <a:fontRef idx="minor">
            <a:schemeClr val="tx1"/>
          </a:fontRef>
        </p:style>
      </p:cxnSp>
      <p:sp>
        <p:nvSpPr>
          <p:cNvPr id="60" name="Rectangle 59"/>
          <p:cNvSpPr/>
          <p:nvPr/>
        </p:nvSpPr>
        <p:spPr>
          <a:xfrm>
            <a:off x="4642486" y="5611313"/>
            <a:ext cx="2092270" cy="73458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The garbag</a:t>
            </a:r>
            <a:r>
              <a:rPr lang="en-US" sz="1000" dirty="0" smtClean="0">
                <a:solidFill>
                  <a:sysClr val="windowText" lastClr="000000"/>
                </a:solidFill>
                <a:latin typeface="Corbel" panose="020B0503020204020204" pitchFamily="34" charset="0"/>
              </a:rPr>
              <a:t>e patch was created when plastic entered large gyres (currents) in the ocean and became trapped. </a:t>
            </a:r>
            <a:endParaRPr lang="en-US" sz="1000" dirty="0">
              <a:solidFill>
                <a:sysClr val="windowText" lastClr="000000"/>
              </a:solidFill>
              <a:latin typeface="Corbel" panose="020B0503020204020204" pitchFamily="34" charset="0"/>
            </a:endParaRPr>
          </a:p>
        </p:txBody>
      </p:sp>
      <p:cxnSp>
        <p:nvCxnSpPr>
          <p:cNvPr id="66" name="Straight Connector 65"/>
          <p:cNvCxnSpPr/>
          <p:nvPr/>
        </p:nvCxnSpPr>
        <p:spPr>
          <a:xfrm>
            <a:off x="3553591" y="6923079"/>
            <a:ext cx="834842" cy="544353"/>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a:off x="4974715" y="8029961"/>
            <a:ext cx="146017" cy="222542"/>
          </a:xfrm>
          <a:prstGeom prst="line">
            <a:avLst/>
          </a:prstGeom>
        </p:spPr>
        <p:style>
          <a:lnRef idx="1">
            <a:schemeClr val="dk1"/>
          </a:lnRef>
          <a:fillRef idx="0">
            <a:schemeClr val="dk1"/>
          </a:fillRef>
          <a:effectRef idx="0">
            <a:schemeClr val="dk1"/>
          </a:effectRef>
          <a:fontRef idx="minor">
            <a:schemeClr val="tx1"/>
          </a:fontRef>
        </p:style>
      </p:cxnSp>
      <p:sp>
        <p:nvSpPr>
          <p:cNvPr id="64" name="Rectangle 63"/>
          <p:cNvSpPr/>
          <p:nvPr/>
        </p:nvSpPr>
        <p:spPr>
          <a:xfrm>
            <a:off x="4578757" y="8232775"/>
            <a:ext cx="2155999" cy="83879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Plastic can come in lots of different forms and is designed specifically for different uses. Most plastic is tough, lightweight and easily shaped into whatever shape is needed. </a:t>
            </a:r>
            <a:endParaRPr lang="en-US" sz="1000" dirty="0">
              <a:solidFill>
                <a:sysClr val="windowText" lastClr="000000"/>
              </a:solidFill>
              <a:latin typeface="Corbel" panose="020B0503020204020204" pitchFamily="34" charset="0"/>
            </a:endParaRPr>
          </a:p>
        </p:txBody>
      </p:sp>
      <p:cxnSp>
        <p:nvCxnSpPr>
          <p:cNvPr id="70" name="Straight Connector 69"/>
          <p:cNvCxnSpPr/>
          <p:nvPr/>
        </p:nvCxnSpPr>
        <p:spPr>
          <a:xfrm flipH="1">
            <a:off x="4336471" y="7994781"/>
            <a:ext cx="103924" cy="292902"/>
          </a:xfrm>
          <a:prstGeom prst="line">
            <a:avLst/>
          </a:prstGeom>
        </p:spPr>
        <p:style>
          <a:lnRef idx="1">
            <a:schemeClr val="dk1"/>
          </a:lnRef>
          <a:fillRef idx="0">
            <a:schemeClr val="dk1"/>
          </a:fillRef>
          <a:effectRef idx="0">
            <a:schemeClr val="dk1"/>
          </a:effectRef>
          <a:fontRef idx="minor">
            <a:schemeClr val="tx1"/>
          </a:fontRef>
        </p:style>
      </p:cxnSp>
      <p:sp>
        <p:nvSpPr>
          <p:cNvPr id="63" name="Rectangle 62"/>
          <p:cNvSpPr/>
          <p:nvPr/>
        </p:nvSpPr>
        <p:spPr>
          <a:xfrm>
            <a:off x="4027763" y="7467432"/>
            <a:ext cx="2340864" cy="57381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Mos</a:t>
            </a:r>
            <a:r>
              <a:rPr lang="en-US" sz="1000" dirty="0" smtClean="0">
                <a:solidFill>
                  <a:sysClr val="windowText" lastClr="000000"/>
                </a:solidFill>
                <a:latin typeface="Corbel" panose="020B0503020204020204" pitchFamily="34" charset="0"/>
              </a:rPr>
              <a:t>t plastics are made from materials like natural gas, oil and crude oil. Plastic as we know it was first created in 1907.</a:t>
            </a:r>
            <a:endParaRPr lang="en-US" sz="1000" dirty="0">
              <a:solidFill>
                <a:sysClr val="windowText" lastClr="000000"/>
              </a:solidFill>
              <a:latin typeface="Corbel" panose="020B0503020204020204" pitchFamily="34" charset="0"/>
            </a:endParaRPr>
          </a:p>
        </p:txBody>
      </p:sp>
      <p:sp>
        <p:nvSpPr>
          <p:cNvPr id="65" name="Rectangle 64"/>
          <p:cNvSpPr/>
          <p:nvPr/>
        </p:nvSpPr>
        <p:spPr>
          <a:xfrm>
            <a:off x="2214619" y="8232775"/>
            <a:ext cx="2293373" cy="83879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As plastic is very tough, it lasts for a really long time. This is good for certain plastic objects like laptops. But other plastic items like water bottles can take 450 years to break down. </a:t>
            </a:r>
            <a:endParaRPr lang="en-US" sz="1000" dirty="0">
              <a:solidFill>
                <a:sysClr val="windowText" lastClr="000000"/>
              </a:solidFill>
              <a:latin typeface="Corbel" panose="020B0503020204020204" pitchFamily="34" charset="0"/>
            </a:endParaRPr>
          </a:p>
        </p:txBody>
      </p:sp>
      <p:sp>
        <p:nvSpPr>
          <p:cNvPr id="72" name="Rectangle 71"/>
          <p:cNvSpPr/>
          <p:nvPr/>
        </p:nvSpPr>
        <p:spPr>
          <a:xfrm>
            <a:off x="1430850" y="7166631"/>
            <a:ext cx="2387687" cy="98861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There are lots of </a:t>
            </a:r>
            <a:r>
              <a:rPr lang="en-US" sz="1000" dirty="0" smtClean="0">
                <a:solidFill>
                  <a:sysClr val="windowText" lastClr="000000"/>
                </a:solidFill>
                <a:latin typeface="Corbel" panose="020B0503020204020204" pitchFamily="34" charset="0"/>
              </a:rPr>
              <a:t>different potential solutions to reducing plastic waste. One of these is to create a recycling or circular economy where raw materials are reused multiple times rather than being thrown away after one use. </a:t>
            </a:r>
            <a:endParaRPr lang="en-US" sz="1000" dirty="0">
              <a:solidFill>
                <a:sysClr val="windowText" lastClr="000000"/>
              </a:solidFill>
              <a:latin typeface="Corbel" panose="020B0503020204020204" pitchFamily="34" charset="0"/>
            </a:endParaRPr>
          </a:p>
        </p:txBody>
      </p:sp>
      <p:cxnSp>
        <p:nvCxnSpPr>
          <p:cNvPr id="74" name="Straight Connector 73"/>
          <p:cNvCxnSpPr/>
          <p:nvPr/>
        </p:nvCxnSpPr>
        <p:spPr>
          <a:xfrm flipH="1">
            <a:off x="3071412" y="6923830"/>
            <a:ext cx="48258" cy="271425"/>
          </a:xfrm>
          <a:prstGeom prst="line">
            <a:avLst/>
          </a:prstGeom>
        </p:spPr>
        <p:style>
          <a:lnRef idx="1">
            <a:schemeClr val="dk1"/>
          </a:lnRef>
          <a:fillRef idx="0">
            <a:schemeClr val="dk1"/>
          </a:fillRef>
          <a:effectRef idx="0">
            <a:schemeClr val="dk1"/>
          </a:effectRef>
          <a:fontRef idx="minor">
            <a:schemeClr val="tx1"/>
          </a:fontRef>
        </p:style>
      </p:cxnSp>
      <p:sp>
        <p:nvSpPr>
          <p:cNvPr id="78" name="Rectangle 77"/>
          <p:cNvSpPr/>
          <p:nvPr/>
        </p:nvSpPr>
        <p:spPr>
          <a:xfrm>
            <a:off x="133986" y="6039752"/>
            <a:ext cx="2210902" cy="104603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dirty="0" smtClean="0">
                <a:solidFill>
                  <a:sysClr val="windowText" lastClr="000000"/>
                </a:solidFill>
                <a:latin typeface="Corbel" panose="020B0503020204020204" pitchFamily="34" charset="0"/>
              </a:rPr>
              <a:t>Recycling is widely used and is thought of as an effective way to help deal with plastic pollution. However most plastic recycling from the UK is sent abroad to other countries where it is not actually recycled.. </a:t>
            </a:r>
            <a:endParaRPr lang="en-US" sz="1000" dirty="0">
              <a:solidFill>
                <a:sysClr val="windowText" lastClr="000000"/>
              </a:solidFill>
              <a:latin typeface="Corbel" panose="020B0503020204020204" pitchFamily="34" charset="0"/>
            </a:endParaRPr>
          </a:p>
        </p:txBody>
      </p:sp>
      <p:cxnSp>
        <p:nvCxnSpPr>
          <p:cNvPr id="79" name="Straight Connector 78"/>
          <p:cNvCxnSpPr>
            <a:endCxn id="15" idx="1"/>
          </p:cNvCxnSpPr>
          <p:nvPr/>
        </p:nvCxnSpPr>
        <p:spPr>
          <a:xfrm>
            <a:off x="2349500" y="6481523"/>
            <a:ext cx="461049" cy="231946"/>
          </a:xfrm>
          <a:prstGeom prst="line">
            <a:avLst/>
          </a:prstGeom>
        </p:spPr>
        <p:style>
          <a:lnRef idx="1">
            <a:schemeClr val="dk1"/>
          </a:lnRef>
          <a:fillRef idx="0">
            <a:schemeClr val="dk1"/>
          </a:fillRef>
          <a:effectRef idx="0">
            <a:schemeClr val="dk1"/>
          </a:effectRef>
          <a:fontRef idx="minor">
            <a:schemeClr val="tx1"/>
          </a:fontRef>
        </p:style>
      </p:cxnSp>
      <p:sp>
        <p:nvSpPr>
          <p:cNvPr id="81" name="Rectangle 80"/>
          <p:cNvSpPr/>
          <p:nvPr/>
        </p:nvSpPr>
        <p:spPr>
          <a:xfrm>
            <a:off x="204184" y="5294074"/>
            <a:ext cx="1457616" cy="54979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000">
                <a:solidFill>
                  <a:sysClr val="windowText" lastClr="000000"/>
                </a:solidFill>
                <a:latin typeface="Corbel" panose="020B0503020204020204" pitchFamily="34" charset="0"/>
              </a:rPr>
              <a:t>Only 9% of all plastic produced has been recycled</a:t>
            </a:r>
            <a:endParaRPr lang="en-US" sz="1000" dirty="0">
              <a:solidFill>
                <a:sysClr val="windowText" lastClr="000000"/>
              </a:solidFill>
              <a:latin typeface="Corbel" panose="020B0503020204020204" pitchFamily="34" charset="0"/>
            </a:endParaRPr>
          </a:p>
        </p:txBody>
      </p:sp>
      <p:cxnSp>
        <p:nvCxnSpPr>
          <p:cNvPr id="82" name="Straight Connector 81"/>
          <p:cNvCxnSpPr>
            <a:stCxn id="78" idx="0"/>
          </p:cNvCxnSpPr>
          <p:nvPr/>
        </p:nvCxnSpPr>
        <p:spPr>
          <a:xfrm flipH="1" flipV="1">
            <a:off x="910141" y="5863316"/>
            <a:ext cx="329296" cy="176436"/>
          </a:xfrm>
          <a:prstGeom prst="line">
            <a:avLst/>
          </a:prstGeom>
        </p:spPr>
        <p:style>
          <a:lnRef idx="1">
            <a:schemeClr val="dk1"/>
          </a:lnRef>
          <a:fillRef idx="0">
            <a:schemeClr val="dk1"/>
          </a:fillRef>
          <a:effectRef idx="0">
            <a:schemeClr val="dk1"/>
          </a:effectRef>
          <a:fontRef idx="minor">
            <a:schemeClr val="tx1"/>
          </a:fontRef>
        </p:style>
      </p:cxnSp>
      <p:sp>
        <p:nvSpPr>
          <p:cNvPr id="15" name="Rectangle 14"/>
          <p:cNvSpPr/>
          <p:nvPr/>
        </p:nvSpPr>
        <p:spPr>
          <a:xfrm>
            <a:off x="2810549" y="6521073"/>
            <a:ext cx="1132609" cy="38479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b="1" dirty="0" smtClean="0">
                <a:solidFill>
                  <a:sysClr val="windowText" lastClr="000000"/>
                </a:solidFill>
                <a:latin typeface="Corbel" panose="020B0503020204020204" pitchFamily="34" charset="0"/>
              </a:rPr>
              <a:t>The problem with plastic </a:t>
            </a:r>
            <a:endParaRPr lang="en-US" sz="1200" b="1" dirty="0">
              <a:solidFill>
                <a:sysClr val="windowText" lastClr="000000"/>
              </a:solidFill>
              <a:latin typeface="Corbel" panose="020B0503020204020204" pitchFamily="34" charset="0"/>
            </a:endParaRPr>
          </a:p>
        </p:txBody>
      </p:sp>
      <p:pic>
        <p:nvPicPr>
          <p:cNvPr id="2" name="Picture 2" descr="Map of Indonesia showing remoteness of Sumb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46895" y="3189763"/>
            <a:ext cx="2003356" cy="11268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hat is the Circular Economy? | Definition | Zero Waste Scotlan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916" y="7664333"/>
            <a:ext cx="1444668" cy="147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825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TotalTime>
  <Words>544</Words>
  <Application>Microsoft Office PowerPoint</Application>
  <PresentationFormat>A4 Paper (210x297 mm)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14</cp:revision>
  <dcterms:created xsi:type="dcterms:W3CDTF">2021-05-26T10:39:44Z</dcterms:created>
  <dcterms:modified xsi:type="dcterms:W3CDTF">2021-06-06T09:57:47Z</dcterms:modified>
</cp:coreProperties>
</file>