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0" r:id="rId3"/>
    <p:sldId id="263" r:id="rId4"/>
    <p:sldId id="265" r:id="rId5"/>
    <p:sldId id="264" r:id="rId6"/>
    <p:sldId id="266" r:id="rId7"/>
    <p:sldId id="261"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1710"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565921-BFD0-40C3-92F8-0B9FF8911691}"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294593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65921-BFD0-40C3-92F8-0B9FF8911691}"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10141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65921-BFD0-40C3-92F8-0B9FF8911691}"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210379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565921-BFD0-40C3-92F8-0B9FF8911691}"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351968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565921-BFD0-40C3-92F8-0B9FF8911691}" type="datetimeFigureOut">
              <a:rPr lang="en-GB" smtClean="0"/>
              <a:t>14/07/2020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276763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565921-BFD0-40C3-92F8-0B9FF8911691}" type="datetimeFigureOut">
              <a:rPr lang="en-GB" smtClean="0"/>
              <a:t>14/07/2020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101567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565921-BFD0-40C3-92F8-0B9FF8911691}" type="datetimeFigureOut">
              <a:rPr lang="en-GB" smtClean="0"/>
              <a:t>14/07/2020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3027989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565921-BFD0-40C3-92F8-0B9FF8911691}" type="datetimeFigureOut">
              <a:rPr lang="en-GB" smtClean="0"/>
              <a:t>14/07/2020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3116932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65921-BFD0-40C3-92F8-0B9FF8911691}" type="datetimeFigureOut">
              <a:rPr lang="en-GB" smtClean="0"/>
              <a:t>14/07/2020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17432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4565921-BFD0-40C3-92F8-0B9FF8911691}" type="datetimeFigureOut">
              <a:rPr lang="en-GB" smtClean="0"/>
              <a:t>14/07/2020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202410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4565921-BFD0-40C3-92F8-0B9FF8911691}" type="datetimeFigureOut">
              <a:rPr lang="en-GB" smtClean="0"/>
              <a:t>14/07/2020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DEC1BB-D778-4F16-8C45-38EC4AD8F609}" type="slidenum">
              <a:rPr lang="en-GB" smtClean="0"/>
              <a:t>‹#›</a:t>
            </a:fld>
            <a:endParaRPr lang="en-GB"/>
          </a:p>
        </p:txBody>
      </p:sp>
    </p:spTree>
    <p:extLst>
      <p:ext uri="{BB962C8B-B14F-4D97-AF65-F5344CB8AC3E}">
        <p14:creationId xmlns:p14="http://schemas.microsoft.com/office/powerpoint/2010/main" val="2762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4565921-BFD0-40C3-92F8-0B9FF8911691}" type="datetimeFigureOut">
              <a:rPr lang="en-GB" smtClean="0"/>
              <a:t>14/07/2020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0DEC1BB-D778-4F16-8C45-38EC4AD8F609}" type="slidenum">
              <a:rPr lang="en-GB" smtClean="0"/>
              <a:t>‹#›</a:t>
            </a:fld>
            <a:endParaRPr lang="en-GB"/>
          </a:p>
        </p:txBody>
      </p:sp>
    </p:spTree>
    <p:extLst>
      <p:ext uri="{BB962C8B-B14F-4D97-AF65-F5344CB8AC3E}">
        <p14:creationId xmlns:p14="http://schemas.microsoft.com/office/powerpoint/2010/main" val="34006473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082843" y="1287380"/>
          <a:ext cx="4572000" cy="39725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856871072"/>
                    </a:ext>
                  </a:extLst>
                </a:gridCol>
                <a:gridCol w="1524000">
                  <a:extLst>
                    <a:ext uri="{9D8B030D-6E8A-4147-A177-3AD203B41FA5}">
                      <a16:colId xmlns:a16="http://schemas.microsoft.com/office/drawing/2014/main" val="2590734493"/>
                    </a:ext>
                  </a:extLst>
                </a:gridCol>
                <a:gridCol w="1524000">
                  <a:extLst>
                    <a:ext uri="{9D8B030D-6E8A-4147-A177-3AD203B41FA5}">
                      <a16:colId xmlns:a16="http://schemas.microsoft.com/office/drawing/2014/main" val="47568007"/>
                    </a:ext>
                  </a:extLst>
                </a:gridCol>
              </a:tblGrid>
              <a:tr h="370840">
                <a:tc>
                  <a:txBody>
                    <a:bodyPr/>
                    <a:lstStyle/>
                    <a:p>
                      <a:r>
                        <a:rPr lang="en-GB" dirty="0" smtClean="0"/>
                        <a:t>2020/2021</a:t>
                      </a:r>
                      <a:endParaRPr lang="en-GB" dirty="0"/>
                    </a:p>
                  </a:txBody>
                  <a:tcPr/>
                </a:tc>
                <a:tc>
                  <a:txBody>
                    <a:bodyPr/>
                    <a:lstStyle/>
                    <a:p>
                      <a:endParaRPr lang="en-GB"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smtClean="0"/>
                        <a:t>Term Dates</a:t>
                      </a:r>
                    </a:p>
                    <a:p>
                      <a:endParaRPr lang="en-GB" dirty="0"/>
                    </a:p>
                  </a:txBody>
                  <a:tcPr/>
                </a:tc>
                <a:extLst>
                  <a:ext uri="{0D108BD9-81ED-4DB2-BD59-A6C34878D82A}">
                    <a16:rowId xmlns:a16="http://schemas.microsoft.com/office/drawing/2014/main" val="1974597110"/>
                  </a:ext>
                </a:extLst>
              </a:tr>
              <a:tr h="370840">
                <a:tc>
                  <a:txBody>
                    <a:bodyPr/>
                    <a:lstStyle/>
                    <a:p>
                      <a:pPr algn="ctr"/>
                      <a:r>
                        <a:rPr lang="en-GB" b="1" dirty="0" smtClean="0"/>
                        <a:t>Autumn</a:t>
                      </a:r>
                      <a:r>
                        <a:rPr lang="en-GB" b="1" baseline="0" dirty="0" smtClean="0"/>
                        <a:t> 1</a:t>
                      </a:r>
                      <a:endParaRPr lang="en-GB" b="1" dirty="0"/>
                    </a:p>
                  </a:txBody>
                  <a:tcPr/>
                </a:tc>
                <a:tc>
                  <a:txBody>
                    <a:bodyPr/>
                    <a:lstStyle/>
                    <a:p>
                      <a:r>
                        <a:rPr lang="en-GB" dirty="0" smtClean="0"/>
                        <a:t>Mon</a:t>
                      </a:r>
                      <a:r>
                        <a:rPr lang="en-GB" baseline="0" dirty="0" smtClean="0"/>
                        <a:t> 7</a:t>
                      </a:r>
                      <a:r>
                        <a:rPr lang="en-GB" baseline="30000" dirty="0" smtClean="0"/>
                        <a:t>th</a:t>
                      </a:r>
                      <a:r>
                        <a:rPr lang="en-GB" baseline="0" dirty="0" smtClean="0"/>
                        <a:t> Sept</a:t>
                      </a:r>
                      <a:endParaRPr lang="en-GB" dirty="0"/>
                    </a:p>
                  </a:txBody>
                  <a:tcPr/>
                </a:tc>
                <a:tc>
                  <a:txBody>
                    <a:bodyPr/>
                    <a:lstStyle/>
                    <a:p>
                      <a:r>
                        <a:rPr lang="en-GB" dirty="0" err="1" smtClean="0"/>
                        <a:t>Thur</a:t>
                      </a:r>
                      <a:r>
                        <a:rPr lang="en-GB" dirty="0" smtClean="0"/>
                        <a:t> 22</a:t>
                      </a:r>
                      <a:r>
                        <a:rPr lang="en-GB" baseline="30000" dirty="0" smtClean="0"/>
                        <a:t>nd</a:t>
                      </a:r>
                      <a:r>
                        <a:rPr lang="en-GB" dirty="0" smtClean="0"/>
                        <a:t> Oct</a:t>
                      </a:r>
                      <a:endParaRPr lang="en-GB" dirty="0"/>
                    </a:p>
                  </a:txBody>
                  <a:tcPr/>
                </a:tc>
                <a:extLst>
                  <a:ext uri="{0D108BD9-81ED-4DB2-BD59-A6C34878D82A}">
                    <a16:rowId xmlns:a16="http://schemas.microsoft.com/office/drawing/2014/main" val="2532914401"/>
                  </a:ext>
                </a:extLst>
              </a:tr>
              <a:tr h="370840">
                <a:tc>
                  <a:txBody>
                    <a:bodyPr/>
                    <a:lstStyle/>
                    <a:p>
                      <a:pPr algn="ctr"/>
                      <a:r>
                        <a:rPr lang="en-GB" b="1" dirty="0" smtClean="0"/>
                        <a:t>October</a:t>
                      </a:r>
                      <a:r>
                        <a:rPr lang="en-GB" b="1" baseline="0" dirty="0" smtClean="0"/>
                        <a:t> half term</a:t>
                      </a:r>
                      <a:endParaRPr lang="en-GB" b="1"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91855663"/>
                  </a:ext>
                </a:extLst>
              </a:tr>
              <a:tr h="370840">
                <a:tc>
                  <a:txBody>
                    <a:bodyPr/>
                    <a:lstStyle/>
                    <a:p>
                      <a:pPr algn="ctr"/>
                      <a:r>
                        <a:rPr lang="en-GB" b="1" dirty="0" smtClean="0"/>
                        <a:t>Autumn 2</a:t>
                      </a:r>
                      <a:endParaRPr lang="en-GB" b="1" dirty="0"/>
                    </a:p>
                  </a:txBody>
                  <a:tcPr/>
                </a:tc>
                <a:tc>
                  <a:txBody>
                    <a:bodyPr/>
                    <a:lstStyle/>
                    <a:p>
                      <a:r>
                        <a:rPr lang="en-GB" dirty="0" smtClean="0"/>
                        <a:t>Mon 2</a:t>
                      </a:r>
                      <a:r>
                        <a:rPr lang="en-GB" baseline="30000" dirty="0" smtClean="0"/>
                        <a:t>nd</a:t>
                      </a:r>
                      <a:r>
                        <a:rPr lang="en-GB" dirty="0" smtClean="0"/>
                        <a:t> Nov</a:t>
                      </a:r>
                      <a:endParaRPr lang="en-GB" dirty="0"/>
                    </a:p>
                  </a:txBody>
                  <a:tcPr/>
                </a:tc>
                <a:tc>
                  <a:txBody>
                    <a:bodyPr/>
                    <a:lstStyle/>
                    <a:p>
                      <a:r>
                        <a:rPr lang="en-GB" dirty="0" smtClean="0"/>
                        <a:t>Fri 18</a:t>
                      </a:r>
                      <a:r>
                        <a:rPr lang="en-GB" baseline="30000" dirty="0" smtClean="0"/>
                        <a:t>th</a:t>
                      </a:r>
                      <a:r>
                        <a:rPr lang="en-GB" dirty="0" smtClean="0"/>
                        <a:t> Dec</a:t>
                      </a:r>
                      <a:endParaRPr lang="en-GB" dirty="0"/>
                    </a:p>
                  </a:txBody>
                  <a:tcPr/>
                </a:tc>
                <a:extLst>
                  <a:ext uri="{0D108BD9-81ED-4DB2-BD59-A6C34878D82A}">
                    <a16:rowId xmlns:a16="http://schemas.microsoft.com/office/drawing/2014/main" val="2425185841"/>
                  </a:ext>
                </a:extLst>
              </a:tr>
              <a:tr h="370840">
                <a:tc>
                  <a:txBody>
                    <a:bodyPr/>
                    <a:lstStyle/>
                    <a:p>
                      <a:pPr algn="ctr"/>
                      <a:r>
                        <a:rPr lang="en-GB" b="1" dirty="0" smtClean="0"/>
                        <a:t>Spring 1</a:t>
                      </a:r>
                      <a:endParaRPr lang="en-GB" b="1" dirty="0"/>
                    </a:p>
                  </a:txBody>
                  <a:tcPr/>
                </a:tc>
                <a:tc>
                  <a:txBody>
                    <a:bodyPr/>
                    <a:lstStyle/>
                    <a:p>
                      <a:r>
                        <a:rPr lang="en-GB" dirty="0" smtClean="0"/>
                        <a:t>Tue 5</a:t>
                      </a:r>
                      <a:r>
                        <a:rPr lang="en-GB" baseline="30000" dirty="0" smtClean="0"/>
                        <a:t>th</a:t>
                      </a:r>
                      <a:r>
                        <a:rPr lang="en-GB" dirty="0" smtClean="0"/>
                        <a:t> Jan</a:t>
                      </a:r>
                      <a:endParaRPr lang="en-GB" dirty="0"/>
                    </a:p>
                  </a:txBody>
                  <a:tcPr/>
                </a:tc>
                <a:tc>
                  <a:txBody>
                    <a:bodyPr/>
                    <a:lstStyle/>
                    <a:p>
                      <a:r>
                        <a:rPr lang="en-GB" dirty="0" smtClean="0"/>
                        <a:t>Fri 12</a:t>
                      </a:r>
                      <a:r>
                        <a:rPr lang="en-GB" baseline="30000" dirty="0" smtClean="0"/>
                        <a:t>th</a:t>
                      </a:r>
                      <a:r>
                        <a:rPr lang="en-GB" dirty="0" smtClean="0"/>
                        <a:t> Feb</a:t>
                      </a:r>
                      <a:endParaRPr lang="en-GB" dirty="0"/>
                    </a:p>
                  </a:txBody>
                  <a:tcPr/>
                </a:tc>
                <a:extLst>
                  <a:ext uri="{0D108BD9-81ED-4DB2-BD59-A6C34878D82A}">
                    <a16:rowId xmlns:a16="http://schemas.microsoft.com/office/drawing/2014/main" val="3549072425"/>
                  </a:ext>
                </a:extLst>
              </a:tr>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dirty="0" smtClean="0"/>
                        <a:t>February half term</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891391743"/>
                  </a:ext>
                </a:extLst>
              </a:tr>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b="1" dirty="0" smtClean="0"/>
                        <a:t>Spring 2</a:t>
                      </a:r>
                    </a:p>
                    <a:p>
                      <a:pPr algn="ctr"/>
                      <a:endParaRPr lang="en-GB" b="1" dirty="0"/>
                    </a:p>
                  </a:txBody>
                  <a:tcPr/>
                </a:tc>
                <a:tc>
                  <a:txBody>
                    <a:bodyPr/>
                    <a:lstStyle/>
                    <a:p>
                      <a:r>
                        <a:rPr lang="en-GB" dirty="0" smtClean="0"/>
                        <a:t>Mon</a:t>
                      </a:r>
                      <a:r>
                        <a:rPr lang="en-GB" baseline="0" dirty="0" smtClean="0"/>
                        <a:t> </a:t>
                      </a:r>
                      <a:r>
                        <a:rPr lang="en-GB" dirty="0" smtClean="0"/>
                        <a:t>22</a:t>
                      </a:r>
                      <a:r>
                        <a:rPr lang="en-GB" baseline="30000" dirty="0" smtClean="0"/>
                        <a:t>nd</a:t>
                      </a:r>
                      <a:r>
                        <a:rPr lang="en-GB" dirty="0" smtClean="0"/>
                        <a:t> Feb</a:t>
                      </a:r>
                      <a:endParaRPr lang="en-GB" dirty="0"/>
                    </a:p>
                  </a:txBody>
                  <a:tcPr/>
                </a:tc>
                <a:tc>
                  <a:txBody>
                    <a:bodyPr/>
                    <a:lstStyle/>
                    <a:p>
                      <a:r>
                        <a:rPr lang="en-GB" dirty="0" smtClean="0"/>
                        <a:t>Fri 26</a:t>
                      </a:r>
                      <a:r>
                        <a:rPr lang="en-GB" baseline="30000" dirty="0" smtClean="0"/>
                        <a:t>th</a:t>
                      </a:r>
                      <a:r>
                        <a:rPr lang="en-GB" dirty="0" smtClean="0"/>
                        <a:t> Mar</a:t>
                      </a:r>
                      <a:endParaRPr lang="en-GB" dirty="0"/>
                    </a:p>
                  </a:txBody>
                  <a:tcPr/>
                </a:tc>
                <a:extLst>
                  <a:ext uri="{0D108BD9-81ED-4DB2-BD59-A6C34878D82A}">
                    <a16:rowId xmlns:a16="http://schemas.microsoft.com/office/drawing/2014/main" val="3429385524"/>
                  </a:ext>
                </a:extLst>
              </a:tr>
              <a:tr h="370840">
                <a:tc>
                  <a:txBody>
                    <a:bodyPr/>
                    <a:lstStyle/>
                    <a:p>
                      <a:pPr algn="ctr"/>
                      <a:r>
                        <a:rPr lang="en-GB" b="1" dirty="0" smtClean="0"/>
                        <a:t>Summer 1</a:t>
                      </a:r>
                      <a:endParaRPr lang="en-GB" b="1" dirty="0"/>
                    </a:p>
                  </a:txBody>
                  <a:tcPr/>
                </a:tc>
                <a:tc>
                  <a:txBody>
                    <a:bodyPr/>
                    <a:lstStyle/>
                    <a:p>
                      <a:r>
                        <a:rPr lang="en-GB" dirty="0" smtClean="0"/>
                        <a:t>Tue 13</a:t>
                      </a:r>
                      <a:r>
                        <a:rPr lang="en-GB" baseline="30000" dirty="0" smtClean="0"/>
                        <a:t>th</a:t>
                      </a:r>
                      <a:r>
                        <a:rPr lang="en-GB" dirty="0" smtClean="0"/>
                        <a:t> Apr</a:t>
                      </a:r>
                      <a:endParaRPr lang="en-GB" dirty="0"/>
                    </a:p>
                  </a:txBody>
                  <a:tcPr/>
                </a:tc>
                <a:tc>
                  <a:txBody>
                    <a:bodyPr/>
                    <a:lstStyle/>
                    <a:p>
                      <a:r>
                        <a:rPr lang="en-GB" dirty="0" smtClean="0"/>
                        <a:t>Fri 28</a:t>
                      </a:r>
                      <a:r>
                        <a:rPr lang="en-GB" baseline="30000" dirty="0" smtClean="0"/>
                        <a:t>th</a:t>
                      </a:r>
                      <a:r>
                        <a:rPr lang="en-GB" dirty="0" smtClean="0"/>
                        <a:t> May</a:t>
                      </a:r>
                      <a:endParaRPr lang="en-GB" dirty="0"/>
                    </a:p>
                  </a:txBody>
                  <a:tcPr/>
                </a:tc>
                <a:extLst>
                  <a:ext uri="{0D108BD9-81ED-4DB2-BD59-A6C34878D82A}">
                    <a16:rowId xmlns:a16="http://schemas.microsoft.com/office/drawing/2014/main" val="1959725719"/>
                  </a:ext>
                </a:extLst>
              </a:tr>
              <a:tr h="370840">
                <a:tc>
                  <a:txBody>
                    <a:bodyPr/>
                    <a:lstStyle/>
                    <a:p>
                      <a:pPr algn="ctr"/>
                      <a:r>
                        <a:rPr lang="en-GB" b="1" dirty="0" smtClean="0"/>
                        <a:t>May half term</a:t>
                      </a:r>
                      <a:endParaRPr lang="en-GB" b="1"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509609274"/>
                  </a:ext>
                </a:extLst>
              </a:tr>
              <a:tr h="370840">
                <a:tc>
                  <a:txBody>
                    <a:bodyPr/>
                    <a:lstStyle/>
                    <a:p>
                      <a:pPr algn="ctr"/>
                      <a:r>
                        <a:rPr lang="en-GB" b="1" dirty="0" smtClean="0"/>
                        <a:t>Summer</a:t>
                      </a:r>
                      <a:r>
                        <a:rPr lang="en-GB" b="1" baseline="0" dirty="0" smtClean="0"/>
                        <a:t> 2</a:t>
                      </a:r>
                      <a:endParaRPr lang="en-GB" b="1" dirty="0"/>
                    </a:p>
                  </a:txBody>
                  <a:tcPr/>
                </a:tc>
                <a:tc>
                  <a:txBody>
                    <a:bodyPr/>
                    <a:lstStyle/>
                    <a:p>
                      <a:r>
                        <a:rPr lang="en-GB" dirty="0" smtClean="0"/>
                        <a:t>Mon 7</a:t>
                      </a:r>
                      <a:r>
                        <a:rPr lang="en-GB" baseline="30000" dirty="0" smtClean="0"/>
                        <a:t>th</a:t>
                      </a:r>
                      <a:r>
                        <a:rPr lang="en-GB" dirty="0" smtClean="0"/>
                        <a:t> Jun</a:t>
                      </a:r>
                      <a:endParaRPr lang="en-GB" dirty="0"/>
                    </a:p>
                  </a:txBody>
                  <a:tcPr/>
                </a:tc>
                <a:tc>
                  <a:txBody>
                    <a:bodyPr/>
                    <a:lstStyle/>
                    <a:p>
                      <a:r>
                        <a:rPr lang="en-GB" dirty="0" smtClean="0"/>
                        <a:t>Fri 23</a:t>
                      </a:r>
                      <a:r>
                        <a:rPr lang="en-GB" baseline="30000" dirty="0" smtClean="0"/>
                        <a:t>rd</a:t>
                      </a:r>
                      <a:r>
                        <a:rPr lang="en-GB" dirty="0" smtClean="0"/>
                        <a:t> Jul</a:t>
                      </a:r>
                      <a:endParaRPr lang="en-GB" dirty="0"/>
                    </a:p>
                  </a:txBody>
                  <a:tcPr/>
                </a:tc>
                <a:extLst>
                  <a:ext uri="{0D108BD9-81ED-4DB2-BD59-A6C34878D82A}">
                    <a16:rowId xmlns:a16="http://schemas.microsoft.com/office/drawing/2014/main" val="2344478625"/>
                  </a:ext>
                </a:extLst>
              </a:tr>
            </a:tbl>
          </a:graphicData>
        </a:graphic>
      </p:graphicFrame>
      <p:sp>
        <p:nvSpPr>
          <p:cNvPr id="3" name="TextBox 2"/>
          <p:cNvSpPr txBox="1"/>
          <p:nvPr/>
        </p:nvSpPr>
        <p:spPr>
          <a:xfrm>
            <a:off x="1215190" y="661737"/>
            <a:ext cx="3789947" cy="923330"/>
          </a:xfrm>
          <a:prstGeom prst="rect">
            <a:avLst/>
          </a:prstGeom>
          <a:noFill/>
        </p:spPr>
        <p:txBody>
          <a:bodyPr wrap="square" rtlCol="0">
            <a:spAutoFit/>
          </a:bodyPr>
          <a:lstStyle/>
          <a:p>
            <a:pPr algn="ctr"/>
            <a:r>
              <a:rPr lang="en-GB" b="1" i="1" u="sng" dirty="0" smtClean="0"/>
              <a:t>Term dates – 2020/2021</a:t>
            </a:r>
          </a:p>
          <a:p>
            <a:endParaRPr lang="en-GB" dirty="0"/>
          </a:p>
          <a:p>
            <a:endParaRPr lang="en-GB" dirty="0"/>
          </a:p>
        </p:txBody>
      </p:sp>
    </p:spTree>
    <p:extLst>
      <p:ext uri="{BB962C8B-B14F-4D97-AF65-F5344CB8AC3E}">
        <p14:creationId xmlns:p14="http://schemas.microsoft.com/office/powerpoint/2010/main" val="145076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9715" y="191453"/>
            <a:ext cx="2991653" cy="954107"/>
          </a:xfrm>
          <a:prstGeom prst="rect">
            <a:avLst/>
          </a:prstGeom>
          <a:noFill/>
        </p:spPr>
        <p:txBody>
          <a:bodyPr wrap="none" lIns="91440" tIns="45720" rIns="91440" bIns="45720">
            <a:spAutoFit/>
          </a:bodyPr>
          <a:lstStyle/>
          <a:p>
            <a:pPr algn="ctr"/>
            <a:r>
              <a:rPr lang="en-US" sz="2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Year 8 – </a:t>
            </a:r>
            <a:r>
              <a:rPr lang="en-US"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Autumn</a:t>
            </a:r>
            <a:r>
              <a:rPr lang="en-US" sz="2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 </a:t>
            </a:r>
          </a:p>
          <a:p>
            <a:pPr algn="ctr"/>
            <a:r>
              <a:rPr lang="en-US"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Power &amp; Politics</a:t>
            </a:r>
            <a:endParaRPr lang="en-US" sz="2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325" y="103715"/>
            <a:ext cx="2642917" cy="1041845"/>
          </a:xfrm>
          <a:prstGeom prst="rect">
            <a:avLst/>
          </a:prstGeom>
        </p:spPr>
      </p:pic>
      <p:sp>
        <p:nvSpPr>
          <p:cNvPr id="6" name="TextBox 5"/>
          <p:cNvSpPr txBox="1"/>
          <p:nvPr/>
        </p:nvSpPr>
        <p:spPr>
          <a:xfrm>
            <a:off x="335344" y="1047195"/>
            <a:ext cx="4115159" cy="1938992"/>
          </a:xfrm>
          <a:prstGeom prst="rect">
            <a:avLst/>
          </a:prstGeom>
          <a:noFill/>
          <a:ln w="19050">
            <a:solidFill>
              <a:schemeClr val="tx1"/>
            </a:solidFill>
          </a:ln>
        </p:spPr>
        <p:txBody>
          <a:bodyPr wrap="square" numCol="1" rtlCol="0">
            <a:spAutoFit/>
          </a:bodyPr>
          <a:lstStyle/>
          <a:p>
            <a:r>
              <a:rPr lang="en-GB" sz="1200" b="1" i="1" u="sng" dirty="0" smtClean="0"/>
              <a:t>Unit Overview:</a:t>
            </a:r>
          </a:p>
          <a:p>
            <a:r>
              <a:rPr lang="en-GB" sz="1200" dirty="0" smtClean="0"/>
              <a:t>This unit aims to provide students with a contextual understanding of the Romantic period, with reference to the Suffragette movement, the French Revolution and the slave movement. Through the study of the central text, Sawbones, students will explore a challenging novel and learn how to unpick a text carefully. Contrasting poetry study and understanding form and language use. Students will complete some non-fiction writing of their own. They will focus on understanding structures within a text.</a:t>
            </a:r>
            <a:endParaRPr lang="en-GB" sz="1200" b="1" i="1" u="sng" dirty="0" smtClean="0"/>
          </a:p>
        </p:txBody>
      </p:sp>
      <p:sp>
        <p:nvSpPr>
          <p:cNvPr id="7" name="TextBox 6"/>
          <p:cNvSpPr txBox="1"/>
          <p:nvPr/>
        </p:nvSpPr>
        <p:spPr>
          <a:xfrm>
            <a:off x="335344" y="6230095"/>
            <a:ext cx="3093660" cy="2496742"/>
          </a:xfrm>
          <a:prstGeom prst="rect">
            <a:avLst/>
          </a:prstGeom>
          <a:noFill/>
          <a:ln w="19050">
            <a:solidFill>
              <a:schemeClr val="tx1"/>
            </a:solidFill>
          </a:ln>
        </p:spPr>
        <p:txBody>
          <a:bodyPr wrap="square" numCol="2" rtlCol="0">
            <a:normAutofit/>
          </a:bodyPr>
          <a:lstStyle/>
          <a:p>
            <a:r>
              <a:rPr lang="en-GB" sz="1200" b="1" i="1" u="sng" dirty="0" smtClean="0"/>
              <a:t>Vocabulary</a:t>
            </a:r>
            <a:r>
              <a:rPr lang="en-GB" sz="1200" dirty="0" smtClean="0"/>
              <a:t>:</a:t>
            </a:r>
          </a:p>
          <a:p>
            <a:r>
              <a:rPr lang="en-GB" sz="1200" i="1" dirty="0" smtClean="0"/>
              <a:t>Students should learn </a:t>
            </a:r>
            <a:r>
              <a:rPr lang="en-GB" sz="1200" i="1" u="sng" dirty="0" smtClean="0"/>
              <a:t>spellings and definitions</a:t>
            </a:r>
            <a:r>
              <a:rPr lang="en-GB" sz="1200" dirty="0" smtClean="0"/>
              <a:t>:</a:t>
            </a:r>
          </a:p>
          <a:p>
            <a:endParaRPr lang="en-GB" sz="1200" dirty="0" smtClean="0"/>
          </a:p>
          <a:p>
            <a:r>
              <a:rPr lang="en-GB" sz="1200" dirty="0" smtClean="0"/>
              <a:t>Power</a:t>
            </a:r>
          </a:p>
          <a:p>
            <a:r>
              <a:rPr lang="en-GB" sz="1200" dirty="0" smtClean="0"/>
              <a:t>Politics</a:t>
            </a:r>
          </a:p>
          <a:p>
            <a:r>
              <a:rPr lang="en-GB" sz="1200" dirty="0" smtClean="0"/>
              <a:t>Stereotype</a:t>
            </a:r>
          </a:p>
          <a:p>
            <a:r>
              <a:rPr lang="en-GB" sz="1200" dirty="0" smtClean="0"/>
              <a:t>Purpose</a:t>
            </a:r>
          </a:p>
          <a:p>
            <a:r>
              <a:rPr lang="en-GB" sz="1200" dirty="0" smtClean="0"/>
              <a:t>Audience </a:t>
            </a:r>
          </a:p>
          <a:p>
            <a:r>
              <a:rPr lang="en-GB" sz="1200" dirty="0" smtClean="0"/>
              <a:t>Language</a:t>
            </a:r>
          </a:p>
          <a:p>
            <a:r>
              <a:rPr lang="en-GB" sz="1200" dirty="0" smtClean="0"/>
              <a:t>Rhetorical Question</a:t>
            </a:r>
          </a:p>
          <a:p>
            <a:r>
              <a:rPr lang="en-GB" sz="1200" dirty="0" smtClean="0"/>
              <a:t>Narrative voice</a:t>
            </a:r>
          </a:p>
          <a:p>
            <a:r>
              <a:rPr lang="en-GB" sz="1200" dirty="0" smtClean="0"/>
              <a:t>Quatrain</a:t>
            </a:r>
          </a:p>
          <a:p>
            <a:r>
              <a:rPr lang="en-GB" sz="1200" dirty="0" smtClean="0"/>
              <a:t>Apostrophe</a:t>
            </a:r>
          </a:p>
          <a:p>
            <a:r>
              <a:rPr lang="en-GB" sz="1200" dirty="0" smtClean="0"/>
              <a:t>Sonnet</a:t>
            </a:r>
          </a:p>
          <a:p>
            <a:r>
              <a:rPr lang="en-GB" sz="1200" dirty="0" smtClean="0"/>
              <a:t>Clause</a:t>
            </a:r>
          </a:p>
          <a:p>
            <a:r>
              <a:rPr lang="en-GB" sz="1200" dirty="0" smtClean="0"/>
              <a:t>Complex sentence</a:t>
            </a:r>
          </a:p>
          <a:p>
            <a:r>
              <a:rPr lang="en-GB" sz="1200" dirty="0" smtClean="0"/>
              <a:t>Hyperbole</a:t>
            </a:r>
          </a:p>
          <a:p>
            <a:r>
              <a:rPr lang="en-GB" sz="1200" dirty="0" smtClean="0"/>
              <a:t>Oxymoron </a:t>
            </a:r>
          </a:p>
          <a:p>
            <a:r>
              <a:rPr lang="en-GB" sz="1200" dirty="0" smtClean="0"/>
              <a:t>Motif</a:t>
            </a:r>
          </a:p>
          <a:p>
            <a:r>
              <a:rPr lang="en-GB" sz="1200" dirty="0" smtClean="0"/>
              <a:t>Anaphora</a:t>
            </a:r>
            <a:endParaRPr lang="en-GB" sz="1200" dirty="0"/>
          </a:p>
          <a:p>
            <a:endParaRPr lang="en-GB" sz="1200" dirty="0" smtClean="0"/>
          </a:p>
          <a:p>
            <a:endParaRPr lang="en-GB" sz="1200" dirty="0" smtClean="0"/>
          </a:p>
        </p:txBody>
      </p:sp>
      <p:sp>
        <p:nvSpPr>
          <p:cNvPr id="8" name="TextBox 7"/>
          <p:cNvSpPr txBox="1"/>
          <p:nvPr/>
        </p:nvSpPr>
        <p:spPr>
          <a:xfrm>
            <a:off x="335344" y="4582407"/>
            <a:ext cx="6175587" cy="1569660"/>
          </a:xfrm>
          <a:prstGeom prst="rect">
            <a:avLst/>
          </a:prstGeom>
          <a:noFill/>
          <a:ln w="19050">
            <a:solidFill>
              <a:schemeClr val="tx1"/>
            </a:solidFill>
          </a:ln>
        </p:spPr>
        <p:txBody>
          <a:bodyPr wrap="square" rtlCol="0">
            <a:spAutoFit/>
          </a:bodyPr>
          <a:lstStyle/>
          <a:p>
            <a:r>
              <a:rPr lang="en-GB" sz="1200" b="1" i="1" u="sng" dirty="0"/>
              <a:t>Knowledge</a:t>
            </a:r>
            <a:r>
              <a:rPr lang="en-GB" sz="1200" dirty="0" smtClean="0"/>
              <a:t>:</a:t>
            </a:r>
          </a:p>
          <a:p>
            <a:pPr marL="171450" indent="-171450">
              <a:buFont typeface="Arial" panose="020B0604020202020204" pitchFamily="34" charset="0"/>
              <a:buChar char="•"/>
            </a:pPr>
            <a:r>
              <a:rPr lang="en-GB" sz="1200" dirty="0" smtClean="0"/>
              <a:t>Understanding of Power between groups of people in society and how the politics of the world often have a part to play in the way people are treated.</a:t>
            </a:r>
          </a:p>
          <a:p>
            <a:pPr marL="171450" indent="-171450">
              <a:buFont typeface="Arial" panose="020B0604020202020204" pitchFamily="34" charset="0"/>
              <a:buChar char="•"/>
            </a:pPr>
            <a:r>
              <a:rPr lang="en-GB" sz="1200" dirty="0" smtClean="0"/>
              <a:t>Be able to explain in own writing the impact of decision in a text. What impact the writer has.</a:t>
            </a:r>
          </a:p>
          <a:p>
            <a:pPr marL="171450" indent="-171450">
              <a:buFont typeface="Arial" panose="020B0604020202020204" pitchFamily="34" charset="0"/>
              <a:buChar char="•"/>
            </a:pPr>
            <a:r>
              <a:rPr lang="en-GB" sz="1200" dirty="0" smtClean="0"/>
              <a:t>Embedded understanding of context to support reading of a text.</a:t>
            </a:r>
          </a:p>
          <a:p>
            <a:pPr marL="171450" indent="-171450">
              <a:buFont typeface="Arial" panose="020B0604020202020204" pitchFamily="34" charset="0"/>
              <a:buChar char="•"/>
            </a:pPr>
            <a:r>
              <a:rPr lang="en-GB" sz="1200" dirty="0" smtClean="0"/>
              <a:t>Non-Fiction purpose – inform, argue</a:t>
            </a:r>
          </a:p>
          <a:p>
            <a:pPr marL="171450" indent="-171450">
              <a:buFont typeface="Arial" panose="020B0604020202020204" pitchFamily="34" charset="0"/>
              <a:buChar char="•"/>
            </a:pPr>
            <a:r>
              <a:rPr lang="en-GB" sz="1200" dirty="0" smtClean="0"/>
              <a:t>Narrative voice and structure of poetry</a:t>
            </a:r>
          </a:p>
          <a:p>
            <a:pPr marL="171450" indent="-171450">
              <a:buFont typeface="Arial" panose="020B0604020202020204" pitchFamily="34" charset="0"/>
              <a:buChar char="•"/>
            </a:pPr>
            <a:r>
              <a:rPr lang="en-GB" sz="1200" dirty="0" smtClean="0"/>
              <a:t>Complex sentences, apostrophe use, paragraphing, rhetorical question, assonance, oxymoron</a:t>
            </a:r>
            <a:endParaRPr lang="en-GB" dirty="0"/>
          </a:p>
        </p:txBody>
      </p:sp>
      <p:sp>
        <p:nvSpPr>
          <p:cNvPr id="9" name="TextBox 8"/>
          <p:cNvSpPr txBox="1"/>
          <p:nvPr/>
        </p:nvSpPr>
        <p:spPr>
          <a:xfrm>
            <a:off x="335344" y="2981462"/>
            <a:ext cx="6175587" cy="1569660"/>
          </a:xfrm>
          <a:prstGeom prst="rect">
            <a:avLst/>
          </a:prstGeom>
          <a:noFill/>
          <a:ln w="19050">
            <a:solidFill>
              <a:schemeClr val="tx1"/>
            </a:solidFill>
          </a:ln>
        </p:spPr>
        <p:txBody>
          <a:bodyPr wrap="square" rtlCol="0">
            <a:spAutoFit/>
          </a:bodyPr>
          <a:lstStyle/>
          <a:p>
            <a:r>
              <a:rPr lang="en-GB" sz="1200" b="1" i="1" u="sng" dirty="0"/>
              <a:t>Assessment</a:t>
            </a:r>
            <a:r>
              <a:rPr lang="en-GB" sz="1200" dirty="0" smtClean="0"/>
              <a:t>:</a:t>
            </a:r>
          </a:p>
          <a:p>
            <a:pPr marL="171450" indent="-171450">
              <a:buFont typeface="Arial" panose="020B0604020202020204" pitchFamily="34" charset="0"/>
              <a:buChar char="•"/>
            </a:pPr>
            <a:r>
              <a:rPr lang="en-GB" sz="1200" dirty="0" err="1" smtClean="0"/>
              <a:t>Oracy</a:t>
            </a:r>
            <a:r>
              <a:rPr lang="en-GB" sz="1200" dirty="0" smtClean="0"/>
              <a:t> – Assessed Group debate on extract – posed ‘Big Question’ to discuss and support their opinions </a:t>
            </a:r>
          </a:p>
          <a:p>
            <a:pPr marL="171450" indent="-171450">
              <a:buFont typeface="Arial" panose="020B0604020202020204" pitchFamily="34" charset="0"/>
              <a:buChar char="•"/>
            </a:pPr>
            <a:r>
              <a:rPr lang="en-GB" sz="1200" dirty="0" smtClean="0"/>
              <a:t>Knowledge Test – Terms and definitions from study, writing work and NF study; questions from key texts and context to gauge understanding of key concepts and ideas across Year 8</a:t>
            </a:r>
          </a:p>
          <a:p>
            <a:pPr marL="171450" indent="-171450">
              <a:buFont typeface="Arial" panose="020B0604020202020204" pitchFamily="34" charset="0"/>
              <a:buChar char="•"/>
            </a:pPr>
            <a:r>
              <a:rPr lang="en-GB" sz="1200" dirty="0" smtClean="0"/>
              <a:t>Non-Fiction Writing – Writing a diary entry from novel character – </a:t>
            </a:r>
            <a:r>
              <a:rPr lang="en-GB" sz="1200" dirty="0"/>
              <a:t>2</a:t>
            </a:r>
            <a:r>
              <a:rPr lang="en-GB" sz="1200" dirty="0" smtClean="0"/>
              <a:t> paragraphs, marked out of 15</a:t>
            </a:r>
          </a:p>
          <a:p>
            <a:pPr marL="171450" indent="-171450">
              <a:buFont typeface="Arial" panose="020B0604020202020204" pitchFamily="34" charset="0"/>
              <a:buChar char="•"/>
            </a:pPr>
            <a:r>
              <a:rPr lang="en-GB" sz="1200" dirty="0" smtClean="0"/>
              <a:t>Analytical Writing – Exploring extract and choices made – 2 paragraph, marked out of 15</a:t>
            </a:r>
            <a:endParaRPr lang="en-GB" dirty="0" smtClean="0"/>
          </a:p>
        </p:txBody>
      </p:sp>
      <p:sp>
        <p:nvSpPr>
          <p:cNvPr id="10" name="TextBox 9"/>
          <p:cNvSpPr txBox="1"/>
          <p:nvPr/>
        </p:nvSpPr>
        <p:spPr>
          <a:xfrm>
            <a:off x="335344" y="8772799"/>
            <a:ext cx="6175587" cy="830997"/>
          </a:xfrm>
          <a:prstGeom prst="rect">
            <a:avLst/>
          </a:prstGeom>
          <a:noFill/>
          <a:ln w="19050">
            <a:solidFill>
              <a:schemeClr val="tx1"/>
            </a:solidFill>
          </a:ln>
        </p:spPr>
        <p:txBody>
          <a:bodyPr wrap="square" rtlCol="0">
            <a:spAutoFit/>
          </a:bodyPr>
          <a:lstStyle/>
          <a:p>
            <a:r>
              <a:rPr lang="en-GB" sz="1200" b="1" i="1" u="sng" dirty="0" smtClean="0"/>
              <a:t>Home Learning / Independent reading / Enrichment:</a:t>
            </a:r>
          </a:p>
          <a:p>
            <a:pPr marL="171450" indent="-171450">
              <a:buFont typeface="Arial" panose="020B0604020202020204" pitchFamily="34" charset="0"/>
              <a:buChar char="•"/>
            </a:pPr>
            <a:r>
              <a:rPr lang="en-GB" sz="1200" dirty="0" smtClean="0"/>
              <a:t>Write own poetry</a:t>
            </a:r>
          </a:p>
          <a:p>
            <a:pPr marL="171450" indent="-171450">
              <a:buFont typeface="Arial" panose="020B0604020202020204" pitchFamily="34" charset="0"/>
              <a:buChar char="•"/>
            </a:pPr>
            <a:r>
              <a:rPr lang="en-GB" sz="1200" dirty="0" smtClean="0"/>
              <a:t>Nature walk to complete some poetry reading</a:t>
            </a:r>
          </a:p>
          <a:p>
            <a:pPr marL="171450" indent="-171450">
              <a:buFont typeface="Arial" panose="020B0604020202020204" pitchFamily="34" charset="0"/>
              <a:buChar char="•"/>
            </a:pPr>
            <a:r>
              <a:rPr lang="en-GB" sz="1200" dirty="0" smtClean="0"/>
              <a:t>Research around context of body snatching, medical history, </a:t>
            </a:r>
            <a:r>
              <a:rPr lang="en-GB" sz="1200" dirty="0" err="1" smtClean="0"/>
              <a:t>etc</a:t>
            </a:r>
            <a:endParaRPr lang="en-GB" sz="1200" dirty="0" smtClean="0"/>
          </a:p>
        </p:txBody>
      </p:sp>
      <p:sp>
        <p:nvSpPr>
          <p:cNvPr id="11" name="TextBox 10"/>
          <p:cNvSpPr txBox="1"/>
          <p:nvPr/>
        </p:nvSpPr>
        <p:spPr>
          <a:xfrm>
            <a:off x="4450503" y="1047195"/>
            <a:ext cx="2058066" cy="1938992"/>
          </a:xfrm>
          <a:prstGeom prst="rect">
            <a:avLst/>
          </a:prstGeom>
          <a:noFill/>
          <a:ln w="19050">
            <a:solidFill>
              <a:schemeClr val="tx1"/>
            </a:solidFill>
          </a:ln>
        </p:spPr>
        <p:txBody>
          <a:bodyPr wrap="square" numCol="1" rtlCol="0">
            <a:spAutoFit/>
          </a:bodyPr>
          <a:lstStyle/>
          <a:p>
            <a:r>
              <a:rPr lang="en-GB" sz="1200" b="1" i="1" u="sng" dirty="0" smtClean="0"/>
              <a:t>Texts and resources:</a:t>
            </a:r>
          </a:p>
          <a:p>
            <a:pPr marL="171450" indent="-171450">
              <a:buFont typeface="Arial" panose="020B0604020202020204" pitchFamily="34" charset="0"/>
              <a:buChar char="•"/>
            </a:pPr>
            <a:r>
              <a:rPr lang="en-GB" sz="1200" dirty="0" smtClean="0"/>
              <a:t>Sawbones</a:t>
            </a:r>
          </a:p>
          <a:p>
            <a:pPr marL="171450" indent="-171450">
              <a:buFont typeface="Arial" panose="020B0604020202020204" pitchFamily="34" charset="0"/>
              <a:buChar char="•"/>
            </a:pPr>
            <a:r>
              <a:rPr lang="en-GB" sz="1200" dirty="0" smtClean="0"/>
              <a:t>Romantic poetry – Blake, Wordsworth, Keats, Shelley</a:t>
            </a:r>
          </a:p>
          <a:p>
            <a:pPr marL="171450" indent="-171450">
              <a:buFont typeface="Arial" panose="020B0604020202020204" pitchFamily="34" charset="0"/>
              <a:buChar char="•"/>
            </a:pPr>
            <a:r>
              <a:rPr lang="en-GB" sz="1200" dirty="0" smtClean="0"/>
              <a:t>NF Suffragette images and texts, Rights of Woman and Rights of Man extracts, Beadle’s Dime guide for gentlemen</a:t>
            </a:r>
          </a:p>
          <a:p>
            <a:pPr marL="171450" indent="-171450">
              <a:buFont typeface="Arial" panose="020B0604020202020204" pitchFamily="34" charset="0"/>
              <a:buChar char="•"/>
            </a:pPr>
            <a:endParaRPr lang="en-GB" sz="1200" dirty="0"/>
          </a:p>
        </p:txBody>
      </p:sp>
      <p:sp>
        <p:nvSpPr>
          <p:cNvPr id="12" name="TextBox 11"/>
          <p:cNvSpPr txBox="1"/>
          <p:nvPr/>
        </p:nvSpPr>
        <p:spPr>
          <a:xfrm>
            <a:off x="3513835" y="6230095"/>
            <a:ext cx="2997096" cy="2496742"/>
          </a:xfrm>
          <a:prstGeom prst="rect">
            <a:avLst/>
          </a:prstGeom>
          <a:noFill/>
          <a:ln w="19050">
            <a:solidFill>
              <a:schemeClr val="tx1"/>
            </a:solidFill>
          </a:ln>
        </p:spPr>
        <p:txBody>
          <a:bodyPr wrap="square" numCol="1" rtlCol="0">
            <a:normAutofit/>
          </a:bodyPr>
          <a:lstStyle/>
          <a:p>
            <a:r>
              <a:rPr lang="en-GB" sz="1200" b="1" i="1" u="sng" dirty="0" smtClean="0"/>
              <a:t>Teaching and Learning elements:</a:t>
            </a:r>
          </a:p>
          <a:p>
            <a:pPr marL="171450" indent="-171450">
              <a:buFont typeface="Arial" panose="020B0604020202020204" pitchFamily="34" charset="0"/>
              <a:buChar char="•"/>
            </a:pPr>
            <a:r>
              <a:rPr lang="en-GB" sz="1200" dirty="0" smtClean="0"/>
              <a:t>Lessons should all have an element of </a:t>
            </a:r>
            <a:r>
              <a:rPr lang="en-GB" sz="1200" dirty="0" err="1" smtClean="0"/>
              <a:t>Oracy</a:t>
            </a:r>
            <a:r>
              <a:rPr lang="en-GB" sz="1200" dirty="0" smtClean="0"/>
              <a:t> within them: Talking Points starter, group discussion, paired opinions, team exercises, etc. Contextual visuals.</a:t>
            </a:r>
          </a:p>
          <a:p>
            <a:pPr marL="171450" indent="-171450">
              <a:buFont typeface="Arial" panose="020B0604020202020204" pitchFamily="34" charset="0"/>
              <a:buChar char="•"/>
            </a:pPr>
            <a:r>
              <a:rPr lang="en-GB" sz="1200" dirty="0" smtClean="0"/>
              <a:t>The unit should enable students to explore character and how plot is structured.</a:t>
            </a:r>
          </a:p>
          <a:p>
            <a:pPr marL="171450" indent="-171450">
              <a:buFont typeface="Arial" panose="020B0604020202020204" pitchFamily="34" charset="0"/>
              <a:buChar char="•"/>
            </a:pPr>
            <a:r>
              <a:rPr lang="en-GB" sz="1200" dirty="0" smtClean="0"/>
              <a:t>Students should all read aloud to some extent to build their confidence. </a:t>
            </a:r>
          </a:p>
          <a:p>
            <a:pPr marL="171450" indent="-171450">
              <a:buFont typeface="Arial" panose="020B0604020202020204" pitchFamily="34" charset="0"/>
              <a:buChar char="•"/>
            </a:pPr>
            <a:r>
              <a:rPr lang="en-GB" sz="1200" dirty="0" smtClean="0"/>
              <a:t>Challenging lessons and </a:t>
            </a:r>
            <a:r>
              <a:rPr lang="en-GB" sz="1200" dirty="0" err="1" smtClean="0"/>
              <a:t>scaffolded</a:t>
            </a:r>
            <a:r>
              <a:rPr lang="en-GB" sz="1200" dirty="0" smtClean="0"/>
              <a:t> support where necessary. HOT questions.</a:t>
            </a:r>
          </a:p>
          <a:p>
            <a:pPr marL="171450" indent="-171450">
              <a:buFont typeface="Arial" panose="020B0604020202020204" pitchFamily="34" charset="0"/>
              <a:buChar char="•"/>
            </a:pPr>
            <a:r>
              <a:rPr lang="en-GB" sz="1200" dirty="0" smtClean="0"/>
              <a:t>Reading focus to begin before exploring </a:t>
            </a:r>
          </a:p>
        </p:txBody>
      </p:sp>
    </p:spTree>
    <p:extLst>
      <p:ext uri="{BB962C8B-B14F-4D97-AF65-F5344CB8AC3E}">
        <p14:creationId xmlns:p14="http://schemas.microsoft.com/office/powerpoint/2010/main" val="136835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325" y="103715"/>
            <a:ext cx="2642917" cy="1041845"/>
          </a:xfrm>
          <a:prstGeom prst="rect">
            <a:avLst/>
          </a:prstGeom>
        </p:spPr>
      </p:pic>
      <p:sp>
        <p:nvSpPr>
          <p:cNvPr id="3" name="Rectangle 2"/>
          <p:cNvSpPr/>
          <p:nvPr/>
        </p:nvSpPr>
        <p:spPr>
          <a:xfrm>
            <a:off x="3279714" y="191453"/>
            <a:ext cx="2991653" cy="954107"/>
          </a:xfrm>
          <a:prstGeom prst="rect">
            <a:avLst/>
          </a:prstGeom>
          <a:noFill/>
        </p:spPr>
        <p:txBody>
          <a:bodyPr wrap="none" lIns="91440" tIns="45720" rIns="91440" bIns="45720">
            <a:spAutoFit/>
          </a:bodyPr>
          <a:lstStyle/>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Year 8 – Autumn – </a:t>
            </a:r>
          </a:p>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Power &amp; Politics</a:t>
            </a:r>
          </a:p>
        </p:txBody>
      </p:sp>
      <p:sp>
        <p:nvSpPr>
          <p:cNvPr id="4" name="TextBox 3"/>
          <p:cNvSpPr txBox="1"/>
          <p:nvPr/>
        </p:nvSpPr>
        <p:spPr>
          <a:xfrm>
            <a:off x="986589" y="1275347"/>
            <a:ext cx="5029200" cy="1754326"/>
          </a:xfrm>
          <a:prstGeom prst="rect">
            <a:avLst/>
          </a:prstGeom>
          <a:noFill/>
        </p:spPr>
        <p:txBody>
          <a:bodyPr wrap="square" rtlCol="0">
            <a:spAutoFit/>
          </a:bodyPr>
          <a:lstStyle/>
          <a:p>
            <a:pPr algn="ctr"/>
            <a:r>
              <a:rPr lang="en-GB" b="1" u="sng" dirty="0" smtClean="0"/>
              <a:t>Suggested Weekly Outline</a:t>
            </a:r>
          </a:p>
          <a:p>
            <a:pPr algn="ctr"/>
            <a:r>
              <a:rPr lang="en-GB" b="1" u="sng" dirty="0" smtClean="0"/>
              <a:t>(Split classes should liaise closely with the main teacher covering the key text and the other teacher running the Project lessons and Supporting main content)</a:t>
            </a:r>
          </a:p>
          <a:p>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4151087792"/>
              </p:ext>
            </p:extLst>
          </p:nvPr>
        </p:nvGraphicFramePr>
        <p:xfrm>
          <a:off x="273050" y="3186421"/>
          <a:ext cx="6473825" cy="3438525"/>
        </p:xfrm>
        <a:graphic>
          <a:graphicData uri="http://schemas.openxmlformats.org/presentationml/2006/ole">
            <mc:AlternateContent xmlns:mc="http://schemas.openxmlformats.org/markup-compatibility/2006">
              <mc:Choice xmlns:v="urn:schemas-microsoft-com:vml" Requires="v">
                <p:oleObj spid="_x0000_s2084" name="Worksheet" r:id="rId4" imgW="5600690" imgH="3438567" progId="Excel.Sheet.12">
                  <p:embed/>
                </p:oleObj>
              </mc:Choice>
              <mc:Fallback>
                <p:oleObj name="Worksheet" r:id="rId4" imgW="5600690" imgH="3438567" progId="Excel.Sheet.12">
                  <p:embed/>
                  <p:pic>
                    <p:nvPicPr>
                      <p:cNvPr id="5" name="Object 4"/>
                      <p:cNvPicPr/>
                      <p:nvPr/>
                    </p:nvPicPr>
                    <p:blipFill>
                      <a:blip r:embed="rId5"/>
                      <a:stretch>
                        <a:fillRect/>
                      </a:stretch>
                    </p:blipFill>
                    <p:spPr>
                      <a:xfrm>
                        <a:off x="273050" y="3186421"/>
                        <a:ext cx="6473825" cy="3438525"/>
                      </a:xfrm>
                      <a:prstGeom prst="rect">
                        <a:avLst/>
                      </a:prstGeom>
                    </p:spPr>
                  </p:pic>
                </p:oleObj>
              </mc:Fallback>
            </mc:AlternateContent>
          </a:graphicData>
        </a:graphic>
      </p:graphicFrame>
    </p:spTree>
    <p:extLst>
      <p:ext uri="{BB962C8B-B14F-4D97-AF65-F5344CB8AC3E}">
        <p14:creationId xmlns:p14="http://schemas.microsoft.com/office/powerpoint/2010/main" val="379630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15169" y="191453"/>
            <a:ext cx="2720745" cy="954107"/>
          </a:xfrm>
          <a:prstGeom prst="rect">
            <a:avLst/>
          </a:prstGeom>
          <a:noFill/>
        </p:spPr>
        <p:txBody>
          <a:bodyPr wrap="none" lIns="91440" tIns="45720" rIns="91440" bIns="45720">
            <a:spAutoFit/>
          </a:bodyPr>
          <a:lstStyle/>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Year 8 – Spring – </a:t>
            </a:r>
          </a:p>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Gothic</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325" y="103715"/>
            <a:ext cx="2642917" cy="1041845"/>
          </a:xfrm>
          <a:prstGeom prst="rect">
            <a:avLst/>
          </a:prstGeom>
        </p:spPr>
      </p:pic>
      <p:sp>
        <p:nvSpPr>
          <p:cNvPr id="6" name="TextBox 5"/>
          <p:cNvSpPr txBox="1"/>
          <p:nvPr/>
        </p:nvSpPr>
        <p:spPr>
          <a:xfrm>
            <a:off x="335344" y="1195851"/>
            <a:ext cx="3786274" cy="1754326"/>
          </a:xfrm>
          <a:prstGeom prst="rect">
            <a:avLst/>
          </a:prstGeom>
          <a:noFill/>
          <a:ln w="19050">
            <a:solidFill>
              <a:schemeClr val="tx1"/>
            </a:solidFill>
          </a:ln>
        </p:spPr>
        <p:txBody>
          <a:bodyPr wrap="square" numCol="1" rtlCol="0">
            <a:spAutoFit/>
          </a:bodyPr>
          <a:lstStyle/>
          <a:p>
            <a:r>
              <a:rPr lang="en-GB" sz="1200" b="1" i="1" u="sng" dirty="0" smtClean="0"/>
              <a:t>Unit Overview:</a:t>
            </a:r>
          </a:p>
          <a:p>
            <a:r>
              <a:rPr lang="en-GB" sz="1200" dirty="0" smtClean="0"/>
              <a:t>This unit aims to provide contextual knowledge of the Victorian period and explores the idea of The Gothic genre. A range of challenging extracts from different perspectives and not all ‘traditional’ gothic. Tell Tale Heart short story is the complete text and students are encouraged to experiment with their own gothic writing. Non Fiction study around Victorian society reports and gothic sightings. Theme and atmosphere within a text.</a:t>
            </a:r>
            <a:endParaRPr lang="en-GB" sz="1200" b="1" i="1" u="sng" dirty="0" smtClean="0"/>
          </a:p>
        </p:txBody>
      </p:sp>
      <p:sp>
        <p:nvSpPr>
          <p:cNvPr id="7" name="TextBox 6"/>
          <p:cNvSpPr txBox="1"/>
          <p:nvPr/>
        </p:nvSpPr>
        <p:spPr>
          <a:xfrm>
            <a:off x="335344" y="6230095"/>
            <a:ext cx="2985372" cy="2288263"/>
          </a:xfrm>
          <a:prstGeom prst="rect">
            <a:avLst/>
          </a:prstGeom>
          <a:noFill/>
          <a:ln w="19050">
            <a:solidFill>
              <a:schemeClr val="tx1"/>
            </a:solidFill>
          </a:ln>
        </p:spPr>
        <p:txBody>
          <a:bodyPr wrap="square" numCol="2" rtlCol="0">
            <a:normAutofit lnSpcReduction="10000"/>
          </a:bodyPr>
          <a:lstStyle/>
          <a:p>
            <a:r>
              <a:rPr lang="en-GB" sz="1200" b="1" i="1" u="sng" dirty="0" smtClean="0"/>
              <a:t>Vocabulary</a:t>
            </a:r>
            <a:r>
              <a:rPr lang="en-GB" sz="1200" dirty="0" smtClean="0"/>
              <a:t>:</a:t>
            </a:r>
          </a:p>
          <a:p>
            <a:r>
              <a:rPr lang="en-GB" sz="1200" i="1" dirty="0" smtClean="0"/>
              <a:t>Students should learn </a:t>
            </a:r>
            <a:r>
              <a:rPr lang="en-GB" sz="1200" i="1" u="sng" dirty="0" smtClean="0"/>
              <a:t>spellings and definitions</a:t>
            </a:r>
            <a:r>
              <a:rPr lang="en-GB" sz="1200" dirty="0" smtClean="0"/>
              <a:t>:</a:t>
            </a:r>
          </a:p>
          <a:p>
            <a:endParaRPr lang="en-GB" sz="1200" dirty="0" smtClean="0"/>
          </a:p>
          <a:p>
            <a:r>
              <a:rPr lang="en-GB" sz="1200" dirty="0" smtClean="0"/>
              <a:t>Gothic</a:t>
            </a:r>
          </a:p>
          <a:p>
            <a:r>
              <a:rPr lang="en-GB" sz="1200" dirty="0" smtClean="0"/>
              <a:t>Structural features</a:t>
            </a:r>
          </a:p>
          <a:p>
            <a:r>
              <a:rPr lang="en-GB" sz="1200" dirty="0" smtClean="0"/>
              <a:t>Persuade</a:t>
            </a:r>
          </a:p>
          <a:p>
            <a:r>
              <a:rPr lang="en-GB" sz="1200" dirty="0" smtClean="0"/>
              <a:t>Advise</a:t>
            </a:r>
          </a:p>
          <a:p>
            <a:r>
              <a:rPr lang="en-GB" sz="1200" dirty="0" smtClean="0"/>
              <a:t>Pathetic fallacy</a:t>
            </a:r>
          </a:p>
          <a:p>
            <a:r>
              <a:rPr lang="en-GB" sz="1200" dirty="0" smtClean="0"/>
              <a:t>Tension</a:t>
            </a:r>
          </a:p>
          <a:p>
            <a:r>
              <a:rPr lang="en-GB" sz="1200" dirty="0" smtClean="0"/>
              <a:t>Suspense</a:t>
            </a:r>
          </a:p>
          <a:p>
            <a:r>
              <a:rPr lang="en-GB" sz="1200" dirty="0" smtClean="0"/>
              <a:t>Antithesis</a:t>
            </a:r>
          </a:p>
          <a:p>
            <a:r>
              <a:rPr lang="en-GB" sz="1200" dirty="0" smtClean="0"/>
              <a:t>Parenthesis</a:t>
            </a:r>
          </a:p>
          <a:p>
            <a:r>
              <a:rPr lang="en-GB" sz="1200" dirty="0" smtClean="0"/>
              <a:t>Abstract vocabulary</a:t>
            </a:r>
          </a:p>
          <a:p>
            <a:r>
              <a:rPr lang="en-GB" sz="1200" dirty="0" smtClean="0"/>
              <a:t>Lexical field</a:t>
            </a:r>
          </a:p>
          <a:p>
            <a:r>
              <a:rPr lang="en-GB" sz="1200" dirty="0" smtClean="0"/>
              <a:t>Language</a:t>
            </a:r>
          </a:p>
          <a:p>
            <a:r>
              <a:rPr lang="en-GB" sz="1200" dirty="0" smtClean="0"/>
              <a:t>Personification</a:t>
            </a:r>
          </a:p>
          <a:p>
            <a:r>
              <a:rPr lang="en-GB" sz="1200" dirty="0" smtClean="0"/>
              <a:t>Syntax</a:t>
            </a:r>
          </a:p>
          <a:p>
            <a:r>
              <a:rPr lang="en-GB" sz="1200" dirty="0" smtClean="0"/>
              <a:t>Metaphor</a:t>
            </a:r>
          </a:p>
          <a:p>
            <a:r>
              <a:rPr lang="en-GB" sz="1200" dirty="0" smtClean="0"/>
              <a:t>Simile</a:t>
            </a:r>
          </a:p>
          <a:p>
            <a:r>
              <a:rPr lang="en-GB" sz="1200" dirty="0" smtClean="0"/>
              <a:t>Repetition</a:t>
            </a:r>
          </a:p>
          <a:p>
            <a:r>
              <a:rPr lang="en-GB" sz="1200" dirty="0" err="1" smtClean="0"/>
              <a:t>Polysyndeton</a:t>
            </a:r>
            <a:endParaRPr lang="en-GB" sz="1200" dirty="0" smtClean="0"/>
          </a:p>
          <a:p>
            <a:r>
              <a:rPr lang="en-GB" sz="1200" dirty="0" smtClean="0"/>
              <a:t>Asyndeton</a:t>
            </a:r>
            <a:endParaRPr lang="en-GB" sz="1200" dirty="0" smtClean="0"/>
          </a:p>
          <a:p>
            <a:endParaRPr lang="en-GB" sz="1200" dirty="0" smtClean="0"/>
          </a:p>
          <a:p>
            <a:endParaRPr lang="en-GB" sz="1200" dirty="0" smtClean="0"/>
          </a:p>
        </p:txBody>
      </p:sp>
      <p:sp>
        <p:nvSpPr>
          <p:cNvPr id="8" name="TextBox 7"/>
          <p:cNvSpPr txBox="1"/>
          <p:nvPr/>
        </p:nvSpPr>
        <p:spPr>
          <a:xfrm>
            <a:off x="335344" y="4582407"/>
            <a:ext cx="6175587" cy="1569660"/>
          </a:xfrm>
          <a:prstGeom prst="rect">
            <a:avLst/>
          </a:prstGeom>
          <a:noFill/>
          <a:ln w="19050">
            <a:solidFill>
              <a:schemeClr val="tx1"/>
            </a:solidFill>
          </a:ln>
        </p:spPr>
        <p:txBody>
          <a:bodyPr wrap="square" rtlCol="0">
            <a:spAutoFit/>
          </a:bodyPr>
          <a:lstStyle/>
          <a:p>
            <a:r>
              <a:rPr lang="en-GB" sz="1200" b="1" i="1" u="sng" dirty="0"/>
              <a:t>Knowledge</a:t>
            </a:r>
            <a:r>
              <a:rPr lang="en-GB" sz="1200" dirty="0" smtClean="0"/>
              <a:t>:</a:t>
            </a:r>
          </a:p>
          <a:p>
            <a:pPr marL="171450" indent="-171450">
              <a:buFont typeface="Arial" panose="020B0604020202020204" pitchFamily="34" charset="0"/>
              <a:buChar char="•"/>
            </a:pPr>
            <a:r>
              <a:rPr lang="en-GB" sz="1200" dirty="0" smtClean="0"/>
              <a:t>Understanding of Gothic genre and its history. Characteristics of the genre, typical authors and styles.</a:t>
            </a:r>
          </a:p>
          <a:p>
            <a:pPr marL="171450" indent="-171450">
              <a:buFont typeface="Arial" panose="020B0604020202020204" pitchFamily="34" charset="0"/>
              <a:buChar char="•"/>
            </a:pPr>
            <a:r>
              <a:rPr lang="en-GB" sz="1200" dirty="0" smtClean="0"/>
              <a:t>Victorian context and social class differences in quality of environments. Childhood and education experiences. Historical reference to minority groups and education entitlement.</a:t>
            </a:r>
          </a:p>
          <a:p>
            <a:pPr marL="171450" indent="-171450">
              <a:buFont typeface="Arial" panose="020B0604020202020204" pitchFamily="34" charset="0"/>
              <a:buChar char="•"/>
            </a:pPr>
            <a:r>
              <a:rPr lang="en-GB" sz="1200" dirty="0" smtClean="0"/>
              <a:t>Non Fiction purpose – persuade, advise</a:t>
            </a:r>
          </a:p>
          <a:p>
            <a:pPr marL="171450" indent="-171450">
              <a:buFont typeface="Arial" panose="020B0604020202020204" pitchFamily="34" charset="0"/>
              <a:buChar char="•"/>
            </a:pPr>
            <a:r>
              <a:rPr lang="en-GB" sz="1200" dirty="0" smtClean="0"/>
              <a:t>Pathetic fallacy, tension, suspense, antithesis, parenthesis. Vocabulary and spelling.</a:t>
            </a:r>
          </a:p>
          <a:p>
            <a:pPr marL="171450" indent="-171450">
              <a:buFont typeface="Arial" panose="020B0604020202020204" pitchFamily="34" charset="0"/>
              <a:buChar char="•"/>
            </a:pPr>
            <a:r>
              <a:rPr lang="en-GB" sz="1200" dirty="0" smtClean="0"/>
              <a:t>Structural impact and basic punctuation range. Use of imagination within own writing.  </a:t>
            </a:r>
            <a:endParaRPr lang="en-GB" dirty="0"/>
          </a:p>
        </p:txBody>
      </p:sp>
      <p:sp>
        <p:nvSpPr>
          <p:cNvPr id="9" name="TextBox 8"/>
          <p:cNvSpPr txBox="1"/>
          <p:nvPr/>
        </p:nvSpPr>
        <p:spPr>
          <a:xfrm>
            <a:off x="335344" y="2981462"/>
            <a:ext cx="6175587" cy="1661993"/>
          </a:xfrm>
          <a:prstGeom prst="rect">
            <a:avLst/>
          </a:prstGeom>
          <a:noFill/>
          <a:ln w="19050">
            <a:solidFill>
              <a:schemeClr val="tx1"/>
            </a:solidFill>
          </a:ln>
        </p:spPr>
        <p:txBody>
          <a:bodyPr wrap="square" rtlCol="0">
            <a:spAutoFit/>
          </a:bodyPr>
          <a:lstStyle/>
          <a:p>
            <a:r>
              <a:rPr lang="en-GB" sz="1200" b="1" i="1" u="sng" dirty="0"/>
              <a:t>Assessment</a:t>
            </a:r>
            <a:r>
              <a:rPr lang="en-GB" sz="1200" dirty="0" smtClean="0"/>
              <a:t>:</a:t>
            </a:r>
          </a:p>
          <a:p>
            <a:pPr marL="171450" indent="-171450">
              <a:buFont typeface="Arial" panose="020B0604020202020204" pitchFamily="34" charset="0"/>
              <a:buChar char="•"/>
            </a:pPr>
            <a:r>
              <a:rPr lang="en-GB" sz="1200" dirty="0" err="1" smtClean="0"/>
              <a:t>Oracy</a:t>
            </a:r>
            <a:r>
              <a:rPr lang="en-GB" sz="1200" dirty="0" smtClean="0"/>
              <a:t> – Assessed independent/group analysis of extract – posed ‘Big Question’ to discuss and support their opinions with analysis from the text</a:t>
            </a:r>
          </a:p>
          <a:p>
            <a:pPr marL="171450" indent="-171450">
              <a:buFont typeface="Arial" panose="020B0604020202020204" pitchFamily="34" charset="0"/>
              <a:buChar char="•"/>
            </a:pPr>
            <a:r>
              <a:rPr lang="en-GB" sz="1200" dirty="0" smtClean="0"/>
              <a:t>Knowledge Test – Terms and definitions from study, writing work and NF study; questions from texts and context to gauge understanding of key concepts and ideas </a:t>
            </a:r>
          </a:p>
          <a:p>
            <a:pPr marL="171450" indent="-171450">
              <a:buFont typeface="Arial" panose="020B0604020202020204" pitchFamily="34" charset="0"/>
              <a:buChar char="•"/>
            </a:pPr>
            <a:r>
              <a:rPr lang="en-GB" sz="1200" dirty="0" smtClean="0"/>
              <a:t>Narrative Writing – Continuing extract in gothic style – </a:t>
            </a:r>
            <a:r>
              <a:rPr lang="en-GB" sz="1200" dirty="0"/>
              <a:t>2</a:t>
            </a:r>
            <a:r>
              <a:rPr lang="en-GB" sz="1200" dirty="0" smtClean="0"/>
              <a:t> paragraphs, marked out of 15</a:t>
            </a:r>
          </a:p>
          <a:p>
            <a:pPr marL="171450" indent="-171450">
              <a:buFont typeface="Arial" panose="020B0604020202020204" pitchFamily="34" charset="0"/>
              <a:buChar char="•"/>
            </a:pPr>
            <a:r>
              <a:rPr lang="en-GB" sz="1200" dirty="0" smtClean="0"/>
              <a:t>Analytical Writing – Exploring extract and choices made – 2 paragraphs, marked out of 15</a:t>
            </a:r>
          </a:p>
          <a:p>
            <a:pPr marL="171450" indent="-171450">
              <a:buFont typeface="Arial" panose="020B0604020202020204" pitchFamily="34" charset="0"/>
              <a:buChar char="•"/>
            </a:pPr>
            <a:endParaRPr lang="en-GB" dirty="0" smtClean="0"/>
          </a:p>
        </p:txBody>
      </p:sp>
      <p:sp>
        <p:nvSpPr>
          <p:cNvPr id="10" name="TextBox 9"/>
          <p:cNvSpPr txBox="1"/>
          <p:nvPr/>
        </p:nvSpPr>
        <p:spPr>
          <a:xfrm>
            <a:off x="327375" y="8596386"/>
            <a:ext cx="6175587" cy="1200329"/>
          </a:xfrm>
          <a:prstGeom prst="rect">
            <a:avLst/>
          </a:prstGeom>
          <a:noFill/>
          <a:ln w="19050">
            <a:solidFill>
              <a:schemeClr val="tx1"/>
            </a:solidFill>
          </a:ln>
        </p:spPr>
        <p:txBody>
          <a:bodyPr wrap="square" rtlCol="0">
            <a:spAutoFit/>
          </a:bodyPr>
          <a:lstStyle/>
          <a:p>
            <a:r>
              <a:rPr lang="en-GB" sz="1200" b="1" i="1" u="sng" dirty="0" smtClean="0"/>
              <a:t>Home Learning / Independent reading / Enrichment:</a:t>
            </a:r>
          </a:p>
          <a:p>
            <a:pPr marL="171450" indent="-171450">
              <a:buFont typeface="Arial" panose="020B0604020202020204" pitchFamily="34" charset="0"/>
              <a:buChar char="•"/>
            </a:pPr>
            <a:r>
              <a:rPr lang="en-GB" sz="1200" dirty="0" smtClean="0"/>
              <a:t>Wider reading and research – gothic reading list</a:t>
            </a:r>
          </a:p>
          <a:p>
            <a:pPr marL="171450" indent="-171450">
              <a:buFont typeface="Arial" panose="020B0604020202020204" pitchFamily="34" charset="0"/>
              <a:buChar char="•"/>
            </a:pPr>
            <a:r>
              <a:rPr lang="en-GB" sz="1200" dirty="0" smtClean="0"/>
              <a:t>Film study and gothic adaptations. Characteristics of film compared to written descriptions/choices.</a:t>
            </a:r>
          </a:p>
          <a:p>
            <a:pPr marL="171450" indent="-171450">
              <a:buFont typeface="Arial" panose="020B0604020202020204" pitchFamily="34" charset="0"/>
              <a:buChar char="•"/>
            </a:pPr>
            <a:r>
              <a:rPr lang="en-GB" sz="1200" dirty="0" smtClean="0"/>
              <a:t>Churchyard walk for creative writing element. </a:t>
            </a:r>
          </a:p>
          <a:p>
            <a:pPr marL="171450" indent="-171450">
              <a:buFont typeface="Arial" panose="020B0604020202020204" pitchFamily="34" charset="0"/>
              <a:buChar char="•"/>
            </a:pPr>
            <a:r>
              <a:rPr lang="en-GB" sz="1200" dirty="0" smtClean="0"/>
              <a:t>Local ghost stories</a:t>
            </a:r>
          </a:p>
        </p:txBody>
      </p:sp>
      <p:sp>
        <p:nvSpPr>
          <p:cNvPr id="11" name="TextBox 10"/>
          <p:cNvSpPr txBox="1"/>
          <p:nvPr/>
        </p:nvSpPr>
        <p:spPr>
          <a:xfrm>
            <a:off x="4120443" y="1195851"/>
            <a:ext cx="2389307" cy="1754326"/>
          </a:xfrm>
          <a:prstGeom prst="rect">
            <a:avLst/>
          </a:prstGeom>
          <a:noFill/>
          <a:ln w="19050">
            <a:solidFill>
              <a:schemeClr val="tx1"/>
            </a:solidFill>
          </a:ln>
        </p:spPr>
        <p:txBody>
          <a:bodyPr wrap="square" numCol="1" rtlCol="0">
            <a:spAutoFit/>
          </a:bodyPr>
          <a:lstStyle/>
          <a:p>
            <a:r>
              <a:rPr lang="en-GB" sz="1200" b="1" i="1" u="sng" dirty="0" smtClean="0"/>
              <a:t>Texts and resources:</a:t>
            </a:r>
          </a:p>
          <a:p>
            <a:pPr marL="171450" indent="-171450">
              <a:buFont typeface="Arial" panose="020B0604020202020204" pitchFamily="34" charset="0"/>
              <a:buChar char="•"/>
            </a:pPr>
            <a:r>
              <a:rPr lang="en-GB" sz="1200" dirty="0" smtClean="0"/>
              <a:t>Tell Tale Heart</a:t>
            </a:r>
          </a:p>
          <a:p>
            <a:pPr marL="171450" indent="-171450">
              <a:buFont typeface="Arial" panose="020B0604020202020204" pitchFamily="34" charset="0"/>
              <a:buChar char="•"/>
            </a:pPr>
            <a:r>
              <a:rPr lang="en-GB" sz="1200" dirty="0" smtClean="0"/>
              <a:t>Dracula, Frankenstein, Jekyll and Hyde, Woman in Black</a:t>
            </a:r>
          </a:p>
          <a:p>
            <a:pPr marL="171450" indent="-171450">
              <a:buFont typeface="Arial" panose="020B0604020202020204" pitchFamily="34" charset="0"/>
              <a:buChar char="•"/>
            </a:pPr>
            <a:r>
              <a:rPr lang="en-GB" sz="1200" dirty="0" smtClean="0"/>
              <a:t>Rebecca, Wide Sargasso Sea, Jane Eyre</a:t>
            </a:r>
          </a:p>
          <a:p>
            <a:pPr marL="171450" indent="-171450">
              <a:buFont typeface="Arial" panose="020B0604020202020204" pitchFamily="34" charset="0"/>
              <a:buChar char="•"/>
            </a:pPr>
            <a:r>
              <a:rPr lang="en-GB" sz="1200" dirty="0" smtClean="0"/>
              <a:t>Victorian accounts and lack of education for some of society, leading to under representation</a:t>
            </a:r>
            <a:endParaRPr lang="en-GB" sz="1200" dirty="0"/>
          </a:p>
        </p:txBody>
      </p:sp>
      <p:sp>
        <p:nvSpPr>
          <p:cNvPr id="12" name="TextBox 11"/>
          <p:cNvSpPr txBox="1"/>
          <p:nvPr/>
        </p:nvSpPr>
        <p:spPr>
          <a:xfrm>
            <a:off x="3415169" y="6230095"/>
            <a:ext cx="3095762" cy="2288263"/>
          </a:xfrm>
          <a:prstGeom prst="rect">
            <a:avLst/>
          </a:prstGeom>
          <a:noFill/>
          <a:ln w="19050">
            <a:solidFill>
              <a:schemeClr val="tx1"/>
            </a:solidFill>
          </a:ln>
        </p:spPr>
        <p:txBody>
          <a:bodyPr wrap="square" numCol="1" rtlCol="0">
            <a:normAutofit fontScale="92500"/>
          </a:bodyPr>
          <a:lstStyle/>
          <a:p>
            <a:r>
              <a:rPr lang="en-GB" sz="1200" b="1" i="1" u="sng" dirty="0" smtClean="0"/>
              <a:t>Teaching and Learning elements:</a:t>
            </a:r>
          </a:p>
          <a:p>
            <a:pPr marL="171450" indent="-171450">
              <a:buFont typeface="Arial" panose="020B0604020202020204" pitchFamily="34" charset="0"/>
              <a:buChar char="•"/>
            </a:pPr>
            <a:r>
              <a:rPr lang="en-GB" sz="1200" dirty="0" smtClean="0"/>
              <a:t>Lessons should all have an element of </a:t>
            </a:r>
            <a:r>
              <a:rPr lang="en-GB" sz="1200" dirty="0" err="1" smtClean="0"/>
              <a:t>Oracy</a:t>
            </a:r>
            <a:r>
              <a:rPr lang="en-GB" sz="1200" dirty="0" smtClean="0"/>
              <a:t> within them: Talking Points starter, group discussion, paired opinions, team exercises, etc.</a:t>
            </a:r>
          </a:p>
          <a:p>
            <a:pPr marL="171450" indent="-171450">
              <a:buFont typeface="Arial" panose="020B0604020202020204" pitchFamily="34" charset="0"/>
              <a:buChar char="•"/>
            </a:pPr>
            <a:r>
              <a:rPr lang="en-GB" sz="1200" dirty="0" smtClean="0"/>
              <a:t>The unit should enable students to explore deeply a range of extracts and build their analytical skills</a:t>
            </a:r>
          </a:p>
          <a:p>
            <a:pPr marL="171450" indent="-171450">
              <a:buFont typeface="Arial" panose="020B0604020202020204" pitchFamily="34" charset="0"/>
              <a:buChar char="•"/>
            </a:pPr>
            <a:r>
              <a:rPr lang="en-GB" sz="1200" dirty="0" smtClean="0"/>
              <a:t>Students should all read aloud to some extent to build their confidence. </a:t>
            </a:r>
          </a:p>
          <a:p>
            <a:pPr marL="171450" indent="-171450">
              <a:buFont typeface="Arial" panose="020B0604020202020204" pitchFamily="34" charset="0"/>
              <a:buChar char="•"/>
            </a:pPr>
            <a:r>
              <a:rPr lang="en-GB" sz="1200" dirty="0" smtClean="0"/>
              <a:t>Challenging lessons and </a:t>
            </a:r>
            <a:r>
              <a:rPr lang="en-GB" sz="1200" dirty="0" err="1" smtClean="0"/>
              <a:t>scaffolded</a:t>
            </a:r>
            <a:r>
              <a:rPr lang="en-GB" sz="1200" dirty="0" smtClean="0"/>
              <a:t> support where necessary. HOT questions.</a:t>
            </a:r>
          </a:p>
          <a:p>
            <a:pPr marL="171450" indent="-171450">
              <a:buFont typeface="Arial" panose="020B0604020202020204" pitchFamily="34" charset="0"/>
              <a:buChar char="•"/>
            </a:pPr>
            <a:r>
              <a:rPr lang="en-GB" sz="1200" dirty="0" smtClean="0"/>
              <a:t>Comparisons to modern gothic adaptations/authors</a:t>
            </a:r>
          </a:p>
        </p:txBody>
      </p:sp>
    </p:spTree>
    <p:extLst>
      <p:ext uri="{BB962C8B-B14F-4D97-AF65-F5344CB8AC3E}">
        <p14:creationId xmlns:p14="http://schemas.microsoft.com/office/powerpoint/2010/main" val="612600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325" y="103715"/>
            <a:ext cx="2642917" cy="1041845"/>
          </a:xfrm>
          <a:prstGeom prst="rect">
            <a:avLst/>
          </a:prstGeom>
        </p:spPr>
      </p:pic>
      <p:sp>
        <p:nvSpPr>
          <p:cNvPr id="3" name="Rectangle 2"/>
          <p:cNvSpPr/>
          <p:nvPr/>
        </p:nvSpPr>
        <p:spPr>
          <a:xfrm>
            <a:off x="3415169" y="191453"/>
            <a:ext cx="2720746" cy="954107"/>
          </a:xfrm>
          <a:prstGeom prst="rect">
            <a:avLst/>
          </a:prstGeom>
          <a:noFill/>
        </p:spPr>
        <p:txBody>
          <a:bodyPr wrap="none" lIns="91440" tIns="45720" rIns="91440" bIns="45720">
            <a:spAutoFit/>
          </a:bodyPr>
          <a:lstStyle/>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Year 8 – Spring – </a:t>
            </a:r>
          </a:p>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The Gothic</a:t>
            </a:r>
          </a:p>
        </p:txBody>
      </p:sp>
      <p:sp>
        <p:nvSpPr>
          <p:cNvPr id="4" name="TextBox 3"/>
          <p:cNvSpPr txBox="1"/>
          <p:nvPr/>
        </p:nvSpPr>
        <p:spPr>
          <a:xfrm>
            <a:off x="986589" y="1275347"/>
            <a:ext cx="5029200" cy="1754326"/>
          </a:xfrm>
          <a:prstGeom prst="rect">
            <a:avLst/>
          </a:prstGeom>
          <a:noFill/>
        </p:spPr>
        <p:txBody>
          <a:bodyPr wrap="square" rtlCol="0">
            <a:spAutoFit/>
          </a:bodyPr>
          <a:lstStyle/>
          <a:p>
            <a:pPr algn="ctr"/>
            <a:r>
              <a:rPr lang="en-GB" b="1" u="sng" dirty="0" smtClean="0"/>
              <a:t>Suggested Weekly Outline</a:t>
            </a:r>
          </a:p>
          <a:p>
            <a:pPr algn="ctr"/>
            <a:r>
              <a:rPr lang="en-GB" b="1" u="sng" dirty="0" smtClean="0"/>
              <a:t>(Split classes should liaise closely with the main teacher covering the key text and the other teacher running the Project lessons and Supporting main content)</a:t>
            </a:r>
          </a:p>
          <a:p>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1174784770"/>
              </p:ext>
            </p:extLst>
          </p:nvPr>
        </p:nvGraphicFramePr>
        <p:xfrm>
          <a:off x="273050" y="3159125"/>
          <a:ext cx="6473825" cy="3438525"/>
        </p:xfrm>
        <a:graphic>
          <a:graphicData uri="http://schemas.openxmlformats.org/presentationml/2006/ole">
            <mc:AlternateContent xmlns:mc="http://schemas.openxmlformats.org/markup-compatibility/2006">
              <mc:Choice xmlns:v="urn:schemas-microsoft-com:vml" Requires="v">
                <p:oleObj spid="_x0000_s3108" name="Worksheet" r:id="rId4" imgW="5600690" imgH="3438567" progId="Excel.Sheet.12">
                  <p:embed/>
                </p:oleObj>
              </mc:Choice>
              <mc:Fallback>
                <p:oleObj name="Worksheet" r:id="rId4" imgW="5600690" imgH="3438567" progId="Excel.Sheet.12">
                  <p:embed/>
                  <p:pic>
                    <p:nvPicPr>
                      <p:cNvPr id="5" name="Object 4"/>
                      <p:cNvPicPr/>
                      <p:nvPr/>
                    </p:nvPicPr>
                    <p:blipFill>
                      <a:blip r:embed="rId5"/>
                      <a:stretch>
                        <a:fillRect/>
                      </a:stretch>
                    </p:blipFill>
                    <p:spPr>
                      <a:xfrm>
                        <a:off x="273050" y="3159125"/>
                        <a:ext cx="6473825" cy="3438525"/>
                      </a:xfrm>
                      <a:prstGeom prst="rect">
                        <a:avLst/>
                      </a:prstGeom>
                    </p:spPr>
                  </p:pic>
                </p:oleObj>
              </mc:Fallback>
            </mc:AlternateContent>
          </a:graphicData>
        </a:graphic>
      </p:graphicFrame>
    </p:spTree>
    <p:extLst>
      <p:ext uri="{BB962C8B-B14F-4D97-AF65-F5344CB8AC3E}">
        <p14:creationId xmlns:p14="http://schemas.microsoft.com/office/powerpoint/2010/main" val="190392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58075" y="191453"/>
            <a:ext cx="3034934" cy="954107"/>
          </a:xfrm>
          <a:prstGeom prst="rect">
            <a:avLst/>
          </a:prstGeom>
          <a:noFill/>
        </p:spPr>
        <p:txBody>
          <a:bodyPr wrap="none" lIns="91440" tIns="45720" rIns="91440" bIns="45720">
            <a:spAutoFit/>
          </a:bodyPr>
          <a:lstStyle/>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Year 8 – Summer – </a:t>
            </a:r>
          </a:p>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Fantasy &amp; Magic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325" y="103715"/>
            <a:ext cx="2642917" cy="1041845"/>
          </a:xfrm>
          <a:prstGeom prst="rect">
            <a:avLst/>
          </a:prstGeom>
        </p:spPr>
      </p:pic>
      <p:sp>
        <p:nvSpPr>
          <p:cNvPr id="6" name="TextBox 5"/>
          <p:cNvSpPr txBox="1"/>
          <p:nvPr/>
        </p:nvSpPr>
        <p:spPr>
          <a:xfrm>
            <a:off x="335344" y="1195851"/>
            <a:ext cx="3786274" cy="1569660"/>
          </a:xfrm>
          <a:prstGeom prst="rect">
            <a:avLst/>
          </a:prstGeom>
          <a:noFill/>
          <a:ln w="19050">
            <a:solidFill>
              <a:schemeClr val="tx1"/>
            </a:solidFill>
          </a:ln>
        </p:spPr>
        <p:txBody>
          <a:bodyPr wrap="square" numCol="1" rtlCol="0">
            <a:spAutoFit/>
          </a:bodyPr>
          <a:lstStyle/>
          <a:p>
            <a:r>
              <a:rPr lang="en-GB" sz="1200" b="1" i="1" u="sng" dirty="0" smtClean="0"/>
              <a:t>Unit Overview:</a:t>
            </a:r>
          </a:p>
          <a:p>
            <a:r>
              <a:rPr lang="en-GB" sz="1200" dirty="0" smtClean="0"/>
              <a:t>This unit aims to give students the opportunity to study one of Shakespeare’s plays, A Midsummer Night’s Dream, in detail and explore character creation. Students will also look at examples of creative writing to unpick different aspects and apply to their own Alter Ego writing piece. Focus will be on building a rounded character and creating an imaginative text.</a:t>
            </a:r>
            <a:endParaRPr lang="en-GB" sz="1200" b="1" i="1" u="sng" dirty="0" smtClean="0"/>
          </a:p>
        </p:txBody>
      </p:sp>
      <p:sp>
        <p:nvSpPr>
          <p:cNvPr id="7" name="TextBox 6"/>
          <p:cNvSpPr txBox="1"/>
          <p:nvPr/>
        </p:nvSpPr>
        <p:spPr>
          <a:xfrm>
            <a:off x="335344" y="6230095"/>
            <a:ext cx="3093660" cy="2496742"/>
          </a:xfrm>
          <a:prstGeom prst="rect">
            <a:avLst/>
          </a:prstGeom>
          <a:noFill/>
          <a:ln w="19050">
            <a:solidFill>
              <a:schemeClr val="tx1"/>
            </a:solidFill>
          </a:ln>
        </p:spPr>
        <p:txBody>
          <a:bodyPr wrap="square" numCol="2" rtlCol="0">
            <a:normAutofit/>
          </a:bodyPr>
          <a:lstStyle/>
          <a:p>
            <a:r>
              <a:rPr lang="en-GB" sz="1200" b="1" i="1" u="sng" dirty="0" smtClean="0"/>
              <a:t>Vocabulary</a:t>
            </a:r>
            <a:r>
              <a:rPr lang="en-GB" sz="1200" dirty="0" smtClean="0"/>
              <a:t>:</a:t>
            </a:r>
          </a:p>
          <a:p>
            <a:r>
              <a:rPr lang="en-GB" sz="1200" i="1" dirty="0" smtClean="0"/>
              <a:t>Students should learn </a:t>
            </a:r>
            <a:r>
              <a:rPr lang="en-GB" sz="1200" i="1" u="sng" dirty="0" smtClean="0"/>
              <a:t>spellings and definitions</a:t>
            </a:r>
            <a:r>
              <a:rPr lang="en-GB" sz="1200" dirty="0" smtClean="0"/>
              <a:t>:</a:t>
            </a:r>
          </a:p>
          <a:p>
            <a:endParaRPr lang="en-GB" sz="1200" dirty="0" smtClean="0"/>
          </a:p>
          <a:p>
            <a:r>
              <a:rPr lang="en-GB" sz="1200" dirty="0" smtClean="0"/>
              <a:t>Fantasy</a:t>
            </a:r>
          </a:p>
          <a:p>
            <a:r>
              <a:rPr lang="en-GB" sz="1200" dirty="0" smtClean="0"/>
              <a:t>Magic</a:t>
            </a:r>
          </a:p>
          <a:p>
            <a:r>
              <a:rPr lang="en-GB" sz="1200" dirty="0" smtClean="0"/>
              <a:t>Soliloquy</a:t>
            </a:r>
          </a:p>
          <a:p>
            <a:r>
              <a:rPr lang="en-GB" sz="1200" dirty="0" smtClean="0"/>
              <a:t>Dramatic Irony</a:t>
            </a:r>
          </a:p>
          <a:p>
            <a:r>
              <a:rPr lang="en-GB" sz="1200" dirty="0" smtClean="0"/>
              <a:t>Stereotype</a:t>
            </a:r>
          </a:p>
          <a:p>
            <a:r>
              <a:rPr lang="en-GB" sz="1200" dirty="0" smtClean="0"/>
              <a:t>Language</a:t>
            </a:r>
          </a:p>
          <a:p>
            <a:r>
              <a:rPr lang="en-GB" sz="1200" dirty="0" smtClean="0"/>
              <a:t>Metaphor</a:t>
            </a:r>
          </a:p>
          <a:p>
            <a:r>
              <a:rPr lang="en-GB" sz="1200" dirty="0" smtClean="0"/>
              <a:t>Simile</a:t>
            </a:r>
          </a:p>
          <a:p>
            <a:r>
              <a:rPr lang="en-GB" sz="1200" dirty="0" smtClean="0"/>
              <a:t>Repetition</a:t>
            </a:r>
          </a:p>
          <a:p>
            <a:r>
              <a:rPr lang="en-GB" sz="1200" dirty="0" smtClean="0"/>
              <a:t>Foreshadowing</a:t>
            </a:r>
          </a:p>
          <a:p>
            <a:r>
              <a:rPr lang="en-GB" sz="1200" dirty="0" smtClean="0"/>
              <a:t>Oxymoron</a:t>
            </a:r>
          </a:p>
          <a:p>
            <a:r>
              <a:rPr lang="en-GB" sz="1200" dirty="0" smtClean="0"/>
              <a:t>Juxtaposition</a:t>
            </a:r>
          </a:p>
          <a:p>
            <a:r>
              <a:rPr lang="en-GB" sz="1200" dirty="0" smtClean="0"/>
              <a:t>Sub-plot</a:t>
            </a:r>
          </a:p>
          <a:p>
            <a:r>
              <a:rPr lang="en-GB" sz="1200" dirty="0" smtClean="0"/>
              <a:t>Stage conventions</a:t>
            </a:r>
          </a:p>
          <a:p>
            <a:r>
              <a:rPr lang="en-GB" sz="1200" dirty="0" smtClean="0"/>
              <a:t>Symbol</a:t>
            </a:r>
          </a:p>
          <a:p>
            <a:r>
              <a:rPr lang="en-GB" sz="1200" dirty="0" smtClean="0"/>
              <a:t>Blank verse</a:t>
            </a:r>
          </a:p>
          <a:p>
            <a:r>
              <a:rPr lang="en-GB" sz="1200" dirty="0" smtClean="0"/>
              <a:t>Iambic </a:t>
            </a:r>
            <a:r>
              <a:rPr lang="en-GB" sz="1200" dirty="0"/>
              <a:t>pentameter</a:t>
            </a:r>
          </a:p>
          <a:p>
            <a:r>
              <a:rPr lang="en-GB" sz="1200" dirty="0"/>
              <a:t>Caesura</a:t>
            </a:r>
          </a:p>
          <a:p>
            <a:endParaRPr lang="en-GB" sz="1200" dirty="0" smtClean="0"/>
          </a:p>
          <a:p>
            <a:endParaRPr lang="en-GB" sz="1200" dirty="0" smtClean="0"/>
          </a:p>
        </p:txBody>
      </p:sp>
      <p:sp>
        <p:nvSpPr>
          <p:cNvPr id="8" name="TextBox 7"/>
          <p:cNvSpPr txBox="1"/>
          <p:nvPr/>
        </p:nvSpPr>
        <p:spPr>
          <a:xfrm>
            <a:off x="335344" y="4582407"/>
            <a:ext cx="6175587" cy="1569660"/>
          </a:xfrm>
          <a:prstGeom prst="rect">
            <a:avLst/>
          </a:prstGeom>
          <a:noFill/>
          <a:ln w="19050">
            <a:solidFill>
              <a:schemeClr val="tx1"/>
            </a:solidFill>
          </a:ln>
        </p:spPr>
        <p:txBody>
          <a:bodyPr wrap="square" rtlCol="0">
            <a:spAutoFit/>
          </a:bodyPr>
          <a:lstStyle/>
          <a:p>
            <a:r>
              <a:rPr lang="en-GB" sz="1200" b="1" i="1" u="sng" dirty="0"/>
              <a:t>Knowledge</a:t>
            </a:r>
            <a:r>
              <a:rPr lang="en-GB" sz="1200" dirty="0" smtClean="0"/>
              <a:t>:</a:t>
            </a:r>
          </a:p>
          <a:p>
            <a:pPr marL="171450" indent="-171450">
              <a:buFont typeface="Arial" panose="020B0604020202020204" pitchFamily="34" charset="0"/>
              <a:buChar char="•"/>
            </a:pPr>
            <a:r>
              <a:rPr lang="en-GB" sz="1200" dirty="0" smtClean="0"/>
              <a:t>Understanding of fantasy and magic and how they are seen by society</a:t>
            </a:r>
          </a:p>
          <a:p>
            <a:pPr marL="171450" indent="-171450">
              <a:buFont typeface="Arial" panose="020B0604020202020204" pitchFamily="34" charset="0"/>
              <a:buChar char="•"/>
            </a:pPr>
            <a:r>
              <a:rPr lang="en-GB" sz="1200" dirty="0" smtClean="0"/>
              <a:t>Knowledge of Shakespeare’s context – gender roles, entertainment, social mobility, theatre structure, monarchy</a:t>
            </a:r>
          </a:p>
          <a:p>
            <a:pPr marL="171450" indent="-171450">
              <a:buFont typeface="Arial" panose="020B0604020202020204" pitchFamily="34" charset="0"/>
              <a:buChar char="•"/>
            </a:pPr>
            <a:r>
              <a:rPr lang="en-GB" sz="1200" dirty="0" smtClean="0"/>
              <a:t>Focus on figurative language and devices to build character.</a:t>
            </a:r>
          </a:p>
          <a:p>
            <a:pPr marL="171450" indent="-171450">
              <a:buFont typeface="Arial" panose="020B0604020202020204" pitchFamily="34" charset="0"/>
              <a:buChar char="•"/>
            </a:pPr>
            <a:r>
              <a:rPr lang="en-GB" sz="1200" dirty="0" smtClean="0"/>
              <a:t>Personification, alliteration, metaphor, simile, repetition</a:t>
            </a:r>
          </a:p>
          <a:p>
            <a:pPr marL="171450" indent="-171450">
              <a:buFont typeface="Arial" panose="020B0604020202020204" pitchFamily="34" charset="0"/>
              <a:buChar char="•"/>
            </a:pPr>
            <a:r>
              <a:rPr lang="en-GB" sz="1200" dirty="0" smtClean="0"/>
              <a:t>Soliloquy and dramatic irony. </a:t>
            </a:r>
          </a:p>
          <a:p>
            <a:pPr marL="171450" indent="-171450">
              <a:buFont typeface="Arial" panose="020B0604020202020204" pitchFamily="34" charset="0"/>
              <a:buChar char="•"/>
            </a:pPr>
            <a:r>
              <a:rPr lang="en-GB" sz="1200" dirty="0" smtClean="0"/>
              <a:t>Knowledge of play structure – importance of stage directions and foreshadowing</a:t>
            </a:r>
            <a:endParaRPr lang="en-GB" dirty="0"/>
          </a:p>
        </p:txBody>
      </p:sp>
      <p:sp>
        <p:nvSpPr>
          <p:cNvPr id="9" name="TextBox 8"/>
          <p:cNvSpPr txBox="1"/>
          <p:nvPr/>
        </p:nvSpPr>
        <p:spPr>
          <a:xfrm>
            <a:off x="335344" y="2981462"/>
            <a:ext cx="6175587" cy="1569660"/>
          </a:xfrm>
          <a:prstGeom prst="rect">
            <a:avLst/>
          </a:prstGeom>
          <a:noFill/>
          <a:ln w="19050">
            <a:solidFill>
              <a:schemeClr val="tx1"/>
            </a:solidFill>
          </a:ln>
        </p:spPr>
        <p:txBody>
          <a:bodyPr wrap="square" rtlCol="0">
            <a:spAutoFit/>
          </a:bodyPr>
          <a:lstStyle/>
          <a:p>
            <a:r>
              <a:rPr lang="en-GB" sz="1200" b="1" i="1" u="sng" dirty="0"/>
              <a:t>Assessment</a:t>
            </a:r>
            <a:r>
              <a:rPr lang="en-GB" sz="1200" dirty="0" smtClean="0"/>
              <a:t>:</a:t>
            </a:r>
          </a:p>
          <a:p>
            <a:pPr marL="171450" indent="-171450">
              <a:buFont typeface="Arial" panose="020B0604020202020204" pitchFamily="34" charset="0"/>
              <a:buChar char="•"/>
            </a:pPr>
            <a:r>
              <a:rPr lang="en-GB" sz="1200" dirty="0" err="1" smtClean="0"/>
              <a:t>Oracy</a:t>
            </a:r>
            <a:r>
              <a:rPr lang="en-GB" sz="1200" dirty="0" smtClean="0"/>
              <a:t> – Assessed Group performance on extract – posed ‘Big Question’ to discuss and support their opinions with analysis from the text. Character portrayal.</a:t>
            </a:r>
          </a:p>
          <a:p>
            <a:pPr marL="171450" indent="-171450">
              <a:buFont typeface="Arial" panose="020B0604020202020204" pitchFamily="34" charset="0"/>
              <a:buChar char="•"/>
            </a:pPr>
            <a:r>
              <a:rPr lang="en-GB" sz="1200" dirty="0" smtClean="0"/>
              <a:t>Knowledge Test – Terms and definitions from study, writing work, questions from text and context to gauge understanding of key concepts and ideas across Year 8</a:t>
            </a:r>
          </a:p>
          <a:p>
            <a:pPr marL="171450" indent="-171450">
              <a:buFont typeface="Arial" panose="020B0604020202020204" pitchFamily="34" charset="0"/>
              <a:buChar char="•"/>
            </a:pPr>
            <a:r>
              <a:rPr lang="en-GB" sz="1200" dirty="0" smtClean="0"/>
              <a:t>EOY GL Progress assessment</a:t>
            </a:r>
          </a:p>
          <a:p>
            <a:pPr marL="171450" indent="-171450">
              <a:buFont typeface="Arial" panose="020B0604020202020204" pitchFamily="34" charset="0"/>
              <a:buChar char="•"/>
            </a:pPr>
            <a:r>
              <a:rPr lang="en-GB" sz="1200" dirty="0" smtClean="0"/>
              <a:t>Narrative Writing – </a:t>
            </a:r>
            <a:r>
              <a:rPr lang="en-GB" sz="1200" dirty="0"/>
              <a:t>2</a:t>
            </a:r>
            <a:r>
              <a:rPr lang="en-GB" sz="1200" dirty="0" smtClean="0"/>
              <a:t> paragraphs, marked out of 15</a:t>
            </a:r>
          </a:p>
          <a:p>
            <a:pPr marL="171450" indent="-171450">
              <a:buFont typeface="Arial" panose="020B0604020202020204" pitchFamily="34" charset="0"/>
              <a:buChar char="•"/>
            </a:pPr>
            <a:r>
              <a:rPr lang="en-GB" sz="1200" dirty="0" smtClean="0"/>
              <a:t>Analytical Writing – Exploring extract and choices made – 2 paragraphs, marked out of 15</a:t>
            </a:r>
            <a:endParaRPr lang="en-GB" dirty="0" smtClean="0"/>
          </a:p>
        </p:txBody>
      </p:sp>
      <p:sp>
        <p:nvSpPr>
          <p:cNvPr id="10" name="TextBox 9"/>
          <p:cNvSpPr txBox="1"/>
          <p:nvPr/>
        </p:nvSpPr>
        <p:spPr>
          <a:xfrm>
            <a:off x="335344" y="8772799"/>
            <a:ext cx="6175587" cy="1015663"/>
          </a:xfrm>
          <a:prstGeom prst="rect">
            <a:avLst/>
          </a:prstGeom>
          <a:noFill/>
          <a:ln w="19050">
            <a:solidFill>
              <a:schemeClr val="tx1"/>
            </a:solidFill>
          </a:ln>
        </p:spPr>
        <p:txBody>
          <a:bodyPr wrap="square" rtlCol="0">
            <a:spAutoFit/>
          </a:bodyPr>
          <a:lstStyle/>
          <a:p>
            <a:r>
              <a:rPr lang="en-GB" sz="1200" b="1" i="1" u="sng" dirty="0" smtClean="0"/>
              <a:t>Home Learning / Independent reading / Enrichment:</a:t>
            </a:r>
          </a:p>
          <a:p>
            <a:pPr marL="171450" indent="-171450">
              <a:buFont typeface="Arial" panose="020B0604020202020204" pitchFamily="34" charset="0"/>
              <a:buChar char="•"/>
            </a:pPr>
            <a:r>
              <a:rPr lang="en-GB" sz="1200" dirty="0" smtClean="0"/>
              <a:t>Wider reading and research – create Globe Theatre or text study of a play</a:t>
            </a:r>
          </a:p>
          <a:p>
            <a:pPr marL="171450" indent="-171450">
              <a:buFont typeface="Arial" panose="020B0604020202020204" pitchFamily="34" charset="0"/>
              <a:buChar char="•"/>
            </a:pPr>
            <a:r>
              <a:rPr lang="en-GB" sz="1200" dirty="0" smtClean="0"/>
              <a:t>Theme of </a:t>
            </a:r>
            <a:r>
              <a:rPr lang="en-GB" sz="1200" dirty="0" err="1" smtClean="0"/>
              <a:t>Fairytale</a:t>
            </a:r>
            <a:r>
              <a:rPr lang="en-GB" sz="1200" dirty="0" smtClean="0"/>
              <a:t>. Link to Panto and theatre.</a:t>
            </a:r>
          </a:p>
          <a:p>
            <a:pPr marL="171450" indent="-171450">
              <a:buFont typeface="Arial" panose="020B0604020202020204" pitchFamily="34" charset="0"/>
              <a:buChar char="•"/>
            </a:pPr>
            <a:r>
              <a:rPr lang="en-GB" sz="1200" dirty="0" smtClean="0"/>
              <a:t>Theatre visit. </a:t>
            </a:r>
          </a:p>
          <a:p>
            <a:pPr marL="171450" indent="-171450">
              <a:buFont typeface="Arial" panose="020B0604020202020204" pitchFamily="34" charset="0"/>
              <a:buChar char="•"/>
            </a:pPr>
            <a:r>
              <a:rPr lang="en-GB" sz="1200" dirty="0" smtClean="0"/>
              <a:t>Write character description of hero/villain from film</a:t>
            </a:r>
          </a:p>
        </p:txBody>
      </p:sp>
      <p:sp>
        <p:nvSpPr>
          <p:cNvPr id="11" name="TextBox 10"/>
          <p:cNvSpPr txBox="1"/>
          <p:nvPr/>
        </p:nvSpPr>
        <p:spPr>
          <a:xfrm>
            <a:off x="4211053" y="1195851"/>
            <a:ext cx="2298697" cy="1569660"/>
          </a:xfrm>
          <a:prstGeom prst="rect">
            <a:avLst/>
          </a:prstGeom>
          <a:noFill/>
          <a:ln w="19050">
            <a:solidFill>
              <a:schemeClr val="tx1"/>
            </a:solidFill>
          </a:ln>
        </p:spPr>
        <p:txBody>
          <a:bodyPr wrap="square" numCol="1" rtlCol="0">
            <a:spAutoFit/>
          </a:bodyPr>
          <a:lstStyle/>
          <a:p>
            <a:r>
              <a:rPr lang="en-GB" sz="1200" b="1" i="1" u="sng" dirty="0" smtClean="0"/>
              <a:t>Texts and resources:</a:t>
            </a:r>
          </a:p>
          <a:p>
            <a:pPr marL="171450" indent="-171450">
              <a:buFont typeface="Arial" panose="020B0604020202020204" pitchFamily="34" charset="0"/>
              <a:buChar char="•"/>
            </a:pPr>
            <a:r>
              <a:rPr lang="en-GB" sz="1200" dirty="0" smtClean="0"/>
              <a:t>Midsummer Night’s Dream</a:t>
            </a:r>
          </a:p>
          <a:p>
            <a:pPr marL="171450" indent="-171450">
              <a:buFont typeface="Arial" panose="020B0604020202020204" pitchFamily="34" charset="0"/>
              <a:buChar char="•"/>
            </a:pPr>
            <a:r>
              <a:rPr lang="en-GB" sz="1200" dirty="0" smtClean="0"/>
              <a:t>Harry Potter extracts</a:t>
            </a:r>
          </a:p>
          <a:p>
            <a:pPr marL="171450" indent="-171450">
              <a:buFont typeface="Arial" panose="020B0604020202020204" pitchFamily="34" charset="0"/>
              <a:buChar char="•"/>
            </a:pPr>
            <a:r>
              <a:rPr lang="en-GB" sz="1200" dirty="0" smtClean="0"/>
              <a:t>Non Fiction witch trials and images</a:t>
            </a:r>
          </a:p>
          <a:p>
            <a:pPr marL="171450" indent="-171450">
              <a:buFont typeface="Arial" panose="020B0604020202020204" pitchFamily="34" charset="0"/>
              <a:buChar char="•"/>
            </a:pPr>
            <a:r>
              <a:rPr lang="en-GB" sz="1200" dirty="0" smtClean="0"/>
              <a:t>Alter Ego Writing textbook unit 1</a:t>
            </a:r>
          </a:p>
          <a:p>
            <a:pPr marL="171450" indent="-171450">
              <a:buFont typeface="Arial" panose="020B0604020202020204" pitchFamily="34" charset="0"/>
              <a:buChar char="•"/>
            </a:pPr>
            <a:endParaRPr lang="en-GB" sz="1200" dirty="0"/>
          </a:p>
        </p:txBody>
      </p:sp>
      <p:sp>
        <p:nvSpPr>
          <p:cNvPr id="12" name="TextBox 11"/>
          <p:cNvSpPr txBox="1"/>
          <p:nvPr/>
        </p:nvSpPr>
        <p:spPr>
          <a:xfrm>
            <a:off x="3513835" y="6230095"/>
            <a:ext cx="2997096" cy="2496742"/>
          </a:xfrm>
          <a:prstGeom prst="rect">
            <a:avLst/>
          </a:prstGeom>
          <a:noFill/>
          <a:ln w="19050">
            <a:solidFill>
              <a:schemeClr val="tx1"/>
            </a:solidFill>
          </a:ln>
        </p:spPr>
        <p:txBody>
          <a:bodyPr wrap="square" numCol="1" rtlCol="0">
            <a:normAutofit/>
          </a:bodyPr>
          <a:lstStyle/>
          <a:p>
            <a:r>
              <a:rPr lang="en-GB" sz="1200" b="1" i="1" u="sng" dirty="0" smtClean="0"/>
              <a:t>Teaching and Learning elements:</a:t>
            </a:r>
          </a:p>
          <a:p>
            <a:pPr marL="171450" indent="-171450">
              <a:buFont typeface="Arial" panose="020B0604020202020204" pitchFamily="34" charset="0"/>
              <a:buChar char="•"/>
            </a:pPr>
            <a:r>
              <a:rPr lang="en-GB" sz="1200" dirty="0" smtClean="0"/>
              <a:t>Lessons should all have an element of </a:t>
            </a:r>
            <a:r>
              <a:rPr lang="en-GB" sz="1200" dirty="0" err="1" smtClean="0"/>
              <a:t>Oracy</a:t>
            </a:r>
            <a:r>
              <a:rPr lang="en-GB" sz="1200" dirty="0" smtClean="0"/>
              <a:t> within them: Talking Points starter, group discussion, paired opinions, team exercises, etc.</a:t>
            </a:r>
          </a:p>
          <a:p>
            <a:pPr marL="171450" indent="-171450">
              <a:buFont typeface="Arial" panose="020B0604020202020204" pitchFamily="34" charset="0"/>
              <a:buChar char="•"/>
            </a:pPr>
            <a:r>
              <a:rPr lang="en-GB" sz="1200" dirty="0" smtClean="0"/>
              <a:t>The unit should enable students to ‘perform’ Shakespeare extracts, as though in a play.</a:t>
            </a:r>
          </a:p>
          <a:p>
            <a:pPr marL="171450" indent="-171450">
              <a:buFont typeface="Arial" panose="020B0604020202020204" pitchFamily="34" charset="0"/>
              <a:buChar char="•"/>
            </a:pPr>
            <a:r>
              <a:rPr lang="en-GB" sz="1200" dirty="0" smtClean="0"/>
              <a:t>Students should all read aloud to some extent to build their confidence. </a:t>
            </a:r>
          </a:p>
          <a:p>
            <a:pPr marL="171450" indent="-171450">
              <a:buFont typeface="Arial" panose="020B0604020202020204" pitchFamily="34" charset="0"/>
              <a:buChar char="•"/>
            </a:pPr>
            <a:r>
              <a:rPr lang="en-GB" sz="1200" dirty="0" smtClean="0"/>
              <a:t>Challenging lessons and </a:t>
            </a:r>
            <a:r>
              <a:rPr lang="en-GB" sz="1200" dirty="0" err="1" smtClean="0"/>
              <a:t>scaffolded</a:t>
            </a:r>
            <a:r>
              <a:rPr lang="en-GB" sz="1200" dirty="0" smtClean="0"/>
              <a:t> support where necessary. HOT questions. Comparisons to modern events.</a:t>
            </a:r>
          </a:p>
        </p:txBody>
      </p:sp>
    </p:spTree>
    <p:extLst>
      <p:ext uri="{BB962C8B-B14F-4D97-AF65-F5344CB8AC3E}">
        <p14:creationId xmlns:p14="http://schemas.microsoft.com/office/powerpoint/2010/main" val="171241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325" y="103715"/>
            <a:ext cx="2642917" cy="1041845"/>
          </a:xfrm>
          <a:prstGeom prst="rect">
            <a:avLst/>
          </a:prstGeom>
        </p:spPr>
      </p:pic>
      <p:sp>
        <p:nvSpPr>
          <p:cNvPr id="3" name="Rectangle 2"/>
          <p:cNvSpPr/>
          <p:nvPr/>
        </p:nvSpPr>
        <p:spPr>
          <a:xfrm>
            <a:off x="3258075" y="191453"/>
            <a:ext cx="3034933" cy="954107"/>
          </a:xfrm>
          <a:prstGeom prst="rect">
            <a:avLst/>
          </a:prstGeom>
          <a:noFill/>
        </p:spPr>
        <p:txBody>
          <a:bodyPr wrap="none" lIns="91440" tIns="45720" rIns="91440" bIns="45720">
            <a:spAutoFit/>
          </a:bodyPr>
          <a:lstStyle/>
          <a:p>
            <a:pPr algn="ctr"/>
            <a:r>
              <a:rPr lang="en-US" sz="2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Year 8 – </a:t>
            </a:r>
            <a:r>
              <a:rPr lang="en-US"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Summer</a:t>
            </a:r>
            <a:r>
              <a:rPr lang="en-US" sz="2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 </a:t>
            </a:r>
          </a:p>
          <a:p>
            <a:pPr algn="ctr"/>
            <a:r>
              <a:rPr lang="en-US"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Fantasy &amp; Magic </a:t>
            </a:r>
          </a:p>
        </p:txBody>
      </p:sp>
      <p:sp>
        <p:nvSpPr>
          <p:cNvPr id="4" name="TextBox 3"/>
          <p:cNvSpPr txBox="1"/>
          <p:nvPr/>
        </p:nvSpPr>
        <p:spPr>
          <a:xfrm>
            <a:off x="986589" y="1275347"/>
            <a:ext cx="5029200" cy="1754326"/>
          </a:xfrm>
          <a:prstGeom prst="rect">
            <a:avLst/>
          </a:prstGeom>
          <a:noFill/>
        </p:spPr>
        <p:txBody>
          <a:bodyPr wrap="square" rtlCol="0">
            <a:spAutoFit/>
          </a:bodyPr>
          <a:lstStyle/>
          <a:p>
            <a:pPr algn="ctr"/>
            <a:r>
              <a:rPr lang="en-GB" b="1" u="sng" dirty="0" smtClean="0"/>
              <a:t>Suggested Weekly Outline</a:t>
            </a:r>
          </a:p>
          <a:p>
            <a:pPr algn="ctr"/>
            <a:r>
              <a:rPr lang="en-GB" b="1" u="sng" dirty="0" smtClean="0"/>
              <a:t>(Split classes should liaise closely with the main teacher covering the key text and the other teacher running the Project lessons and Supporting main content)</a:t>
            </a:r>
          </a:p>
          <a:p>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2759384107"/>
              </p:ext>
            </p:extLst>
          </p:nvPr>
        </p:nvGraphicFramePr>
        <p:xfrm>
          <a:off x="273050" y="3159125"/>
          <a:ext cx="6473825" cy="3438525"/>
        </p:xfrm>
        <a:graphic>
          <a:graphicData uri="http://schemas.openxmlformats.org/presentationml/2006/ole">
            <mc:AlternateContent xmlns:mc="http://schemas.openxmlformats.org/markup-compatibility/2006">
              <mc:Choice xmlns:v="urn:schemas-microsoft-com:vml" Requires="v">
                <p:oleObj spid="_x0000_s1060" name="Worksheet" r:id="rId4" imgW="5600690" imgH="3438567" progId="Excel.Sheet.12">
                  <p:embed/>
                </p:oleObj>
              </mc:Choice>
              <mc:Fallback>
                <p:oleObj name="Worksheet" r:id="rId4" imgW="5600690" imgH="3438567" progId="Excel.Sheet.12">
                  <p:embed/>
                  <p:pic>
                    <p:nvPicPr>
                      <p:cNvPr id="5" name="Object 4"/>
                      <p:cNvPicPr/>
                      <p:nvPr/>
                    </p:nvPicPr>
                    <p:blipFill>
                      <a:blip r:embed="rId5"/>
                      <a:stretch>
                        <a:fillRect/>
                      </a:stretch>
                    </p:blipFill>
                    <p:spPr>
                      <a:xfrm>
                        <a:off x="273050" y="3159125"/>
                        <a:ext cx="6473825" cy="3438525"/>
                      </a:xfrm>
                      <a:prstGeom prst="rect">
                        <a:avLst/>
                      </a:prstGeom>
                    </p:spPr>
                  </p:pic>
                </p:oleObj>
              </mc:Fallback>
            </mc:AlternateContent>
          </a:graphicData>
        </a:graphic>
      </p:graphicFrame>
    </p:spTree>
    <p:extLst>
      <p:ext uri="{BB962C8B-B14F-4D97-AF65-F5344CB8AC3E}">
        <p14:creationId xmlns:p14="http://schemas.microsoft.com/office/powerpoint/2010/main" val="31344142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750</TotalTime>
  <Words>1464</Words>
  <Application>Microsoft Office PowerPoint</Application>
  <PresentationFormat>A4 Paper (210x297 mm)</PresentationFormat>
  <Paragraphs>192</Paragraphs>
  <Slides>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Calibri Light</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Radcliffe</dc:creator>
  <cp:lastModifiedBy>Ashley Radcliffe</cp:lastModifiedBy>
  <cp:revision>39</cp:revision>
  <dcterms:created xsi:type="dcterms:W3CDTF">2020-07-08T13:06:59Z</dcterms:created>
  <dcterms:modified xsi:type="dcterms:W3CDTF">2020-07-14T08:30:28Z</dcterms:modified>
</cp:coreProperties>
</file>