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F5"/>
    <a:srgbClr val="FCE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9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938644" y="2226504"/>
            <a:ext cx="641081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938644" y="4777380"/>
            <a:ext cx="641081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8164196" y="1819273"/>
            <a:ext cx="990599" cy="247714"/>
          </a:xfrm>
        </p:spPr>
        <p:txBody>
          <a:bodyPr anchor="t"/>
          <a:lstStyle>
            <a:lvl1pPr algn="l">
              <a:defRPr b="0" i="0">
                <a:solidFill>
                  <a:schemeClr val="bg1">
                    <a:alpha val="60000"/>
                  </a:schemeClr>
                </a:solidFill>
              </a:defRPr>
            </a:lvl1p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bwMode="gray">
          <a:xfrm rot="5400000">
            <a:off x="6916717" y="3254881"/>
            <a:ext cx="3859795" cy="247715"/>
          </a:xfrm>
        </p:spPr>
        <p:txBody>
          <a:bodyPr/>
          <a:lstStyle>
            <a:lvl1pPr>
              <a:defRPr b="0" i="0">
                <a:solidFill>
                  <a:schemeClr val="bg1">
                    <a:alpha val="60000"/>
                  </a:schemeClr>
                </a:solidFill>
              </a:defRPr>
            </a:lvl1pPr>
          </a:lstStyle>
          <a:p>
            <a:endParaRPr lang="en-GB"/>
          </a:p>
        </p:txBody>
      </p:sp>
      <p:sp>
        <p:nvSpPr>
          <p:cNvPr id="11" name="Rectangle 10"/>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85900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38644" y="4961454"/>
            <a:ext cx="6957171"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8644" y="685800"/>
            <a:ext cx="6957171"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938643" y="5528192"/>
            <a:ext cx="6957171"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5272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38644" y="927100"/>
            <a:ext cx="6957172"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938644" y="3488024"/>
            <a:ext cx="6957172"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843244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701383" y="651691"/>
            <a:ext cx="651724"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658537" y="2900293"/>
            <a:ext cx="670652"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222066" y="927100"/>
            <a:ext cx="6673750"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502885" y="3809279"/>
            <a:ext cx="6116655"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938644" y="5000817"/>
            <a:ext cx="6872312"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4131333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720" y="0"/>
            <a:ext cx="9907720"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38644" y="2057400"/>
            <a:ext cx="6957172"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38644" y="5024909"/>
            <a:ext cx="6957171"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511629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938644" y="927100"/>
            <a:ext cx="69588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38643" y="2489200"/>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938643" y="3147164"/>
            <a:ext cx="25062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689415"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692510" y="3147164"/>
            <a:ext cx="2512161"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6455196"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6457680" y="3147164"/>
            <a:ext cx="2509677"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569074"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361071-817D-4C07-96A1-A7B2B4269122}" type="datetimeFigureOut">
              <a:rPr lang="en-GB" smtClean="0"/>
              <a:t>02/02/2022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947933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938643" y="927100"/>
            <a:ext cx="687403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38643" y="4179596"/>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103976"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938642" y="4837559"/>
            <a:ext cx="25062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695386" y="4179595"/>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849288"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695386" y="484820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6455196" y="4179596"/>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617694"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6455196" y="483755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564187"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361071-817D-4C07-96A1-A7B2B4269122}" type="datetimeFigureOut">
              <a:rPr lang="en-GB" smtClean="0"/>
              <a:t>02/02/2022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2786489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56410" y="6387911"/>
            <a:ext cx="1073149" cy="228659"/>
          </a:xfrm>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a:xfrm>
            <a:off x="559144" y="6387910"/>
            <a:ext cx="4181445" cy="228660"/>
          </a:xfrm>
        </p:spPr>
        <p:txBody>
          <a:bodyPr/>
          <a:lstStyle/>
          <a:p>
            <a:endParaRPr lang="en-GB"/>
          </a:p>
        </p:txBody>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4081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720" y="0"/>
            <a:ext cx="9880455"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49440" y="402165"/>
            <a:ext cx="499477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657418" y="1626980"/>
            <a:ext cx="5995993" cy="3604043"/>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906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689505" y="1447799"/>
            <a:ext cx="1206309"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938966" y="1447799"/>
            <a:ext cx="4785014"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a:xfrm>
            <a:off x="583425" y="6365498"/>
            <a:ext cx="4181445" cy="228660"/>
          </a:xfrm>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4478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8134" y="927099"/>
            <a:ext cx="6872311"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17348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50662" y="2257588"/>
            <a:ext cx="3348228"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545866" y="2257588"/>
            <a:ext cx="3339392"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171838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938643" y="2489201"/>
            <a:ext cx="3940062"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27296" y="2489203"/>
            <a:ext cx="3940062"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361071-817D-4C07-96A1-A7B2B4269122}"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85194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42411" y="2489200"/>
            <a:ext cx="3936294"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38643" y="3248491"/>
            <a:ext cx="3940062"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7296" y="2489201"/>
            <a:ext cx="3940061"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27296" y="3245836"/>
            <a:ext cx="3940062"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361071-817D-4C07-96A1-A7B2B4269122}" type="datetimeFigureOut">
              <a:rPr lang="en-GB" smtClean="0"/>
              <a:t>02/02/2022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95080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361071-817D-4C07-96A1-A7B2B4269122}" type="datetimeFigureOut">
              <a:rPr lang="en-GB" smtClean="0"/>
              <a:t>02/02/2022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56886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42361071-817D-4C07-96A1-A7B2B4269122}" type="datetimeFigureOut">
              <a:rPr lang="en-GB" smtClean="0"/>
              <a:t>02/02/2022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92723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38643" y="1447800"/>
            <a:ext cx="2938639"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949671" y="1447800"/>
            <a:ext cx="3935588"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938645" y="3086846"/>
            <a:ext cx="2938638"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83406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938644" y="1381390"/>
            <a:ext cx="3236013"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6485" y="1320800"/>
            <a:ext cx="3023694"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38644" y="3086100"/>
            <a:ext cx="3236013"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78631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938643" y="927100"/>
            <a:ext cx="6874032"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36414" y="2489200"/>
            <a:ext cx="6874032"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05647" y="6365499"/>
            <a:ext cx="1073149" cy="228659"/>
          </a:xfrm>
          <a:prstGeom prst="rect">
            <a:avLst/>
          </a:prstGeom>
        </p:spPr>
        <p:txBody>
          <a:bodyPr vert="horz" lIns="91440" tIns="45720" rIns="91440" bIns="45720" rtlCol="0" anchor="b"/>
          <a:lstStyle>
            <a:lvl1pPr algn="r">
              <a:defRPr sz="900" b="1" i="0">
                <a:solidFill>
                  <a:schemeClr val="accent1"/>
                </a:solidFill>
              </a:defRPr>
            </a:lvl1pPr>
          </a:lstStyle>
          <a:p>
            <a:fld id="{42361071-817D-4C07-96A1-A7B2B4269122}" type="datetimeFigureOut">
              <a:rPr lang="en-GB" smtClean="0"/>
              <a:t>02/02/2022</a:t>
            </a:fld>
            <a:endParaRPr lang="en-GB"/>
          </a:p>
        </p:txBody>
      </p:sp>
      <p:sp>
        <p:nvSpPr>
          <p:cNvPr id="5" name="Footer Placeholder 4"/>
          <p:cNvSpPr>
            <a:spLocks noGrp="1"/>
          </p:cNvSpPr>
          <p:nvPr>
            <p:ph type="ftr" sz="quarter" idx="3"/>
          </p:nvPr>
        </p:nvSpPr>
        <p:spPr>
          <a:xfrm>
            <a:off x="640080" y="6365497"/>
            <a:ext cx="418144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6" name="Rectangle 25"/>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8318501" y="295731"/>
            <a:ext cx="857250" cy="767687"/>
          </a:xfrm>
          <a:prstGeom prst="rect">
            <a:avLst/>
          </a:prstGeom>
        </p:spPr>
        <p:txBody>
          <a:bodyPr anchor="b"/>
          <a:lstStyle>
            <a:lvl1pPr algn="ctr">
              <a:defRPr sz="2800">
                <a:solidFill>
                  <a:schemeClr val="bg1"/>
                </a:solidFill>
              </a:defRPr>
            </a:lvl1pPr>
          </a:lstStyle>
          <a:p>
            <a:fld id="{9243EBC1-9773-42C1-BEA4-10626209E8AA}" type="slidenum">
              <a:rPr lang="en-GB" smtClean="0"/>
              <a:t>‹#›</a:t>
            </a:fld>
            <a:endParaRPr lang="en-GB"/>
          </a:p>
        </p:txBody>
      </p:sp>
    </p:spTree>
    <p:extLst>
      <p:ext uri="{BB962C8B-B14F-4D97-AF65-F5344CB8AC3E}">
        <p14:creationId xmlns:p14="http://schemas.microsoft.com/office/powerpoint/2010/main" val="28770591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3" Type="http://schemas.openxmlformats.org/officeDocument/2006/relationships/image" Target="../media/image3.jp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090"/>
          <a:stretch/>
        </p:blipFill>
        <p:spPr bwMode="auto">
          <a:xfrm>
            <a:off x="7042561" y="59381"/>
            <a:ext cx="2620230" cy="1708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50729" y="2548470"/>
            <a:ext cx="3637225" cy="369332"/>
          </a:xfrm>
          <a:prstGeom prst="rect">
            <a:avLst/>
          </a:prstGeom>
          <a:noFill/>
        </p:spPr>
        <p:txBody>
          <a:bodyPr wrap="square" rtlCol="0">
            <a:spAutoFit/>
          </a:bodyPr>
          <a:lstStyle/>
          <a:p>
            <a:pPr algn="ctr"/>
            <a:r>
              <a:rPr lang="en-GB" b="1" dirty="0" smtClean="0">
                <a:solidFill>
                  <a:schemeClr val="accent6"/>
                </a:solidFill>
                <a:effectLst>
                  <a:outerShdw blurRad="38100" dist="38100" dir="2700000" algn="tl">
                    <a:srgbClr val="000000">
                      <a:alpha val="43137"/>
                    </a:srgbClr>
                  </a:outerShdw>
                </a:effectLst>
              </a:rPr>
              <a:t>KS3 KO: Development</a:t>
            </a:r>
            <a:endParaRPr lang="en-GB" b="1" dirty="0">
              <a:solidFill>
                <a:schemeClr val="accent6"/>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2839457949"/>
              </p:ext>
            </p:extLst>
          </p:nvPr>
        </p:nvGraphicFramePr>
        <p:xfrm>
          <a:off x="33801" y="59381"/>
          <a:ext cx="3116928" cy="2301240"/>
        </p:xfrm>
        <a:graphic>
          <a:graphicData uri="http://schemas.openxmlformats.org/drawingml/2006/table">
            <a:tbl>
              <a:tblPr firstRow="1" bandRow="1">
                <a:tableStyleId>{93296810-A885-4BE3-A3E7-6D5BEEA58F35}</a:tableStyleId>
              </a:tblPr>
              <a:tblGrid>
                <a:gridCol w="925903">
                  <a:extLst>
                    <a:ext uri="{9D8B030D-6E8A-4147-A177-3AD203B41FA5}">
                      <a16:colId xmlns:a16="http://schemas.microsoft.com/office/drawing/2014/main" val="2952904091"/>
                    </a:ext>
                  </a:extLst>
                </a:gridCol>
                <a:gridCol w="2191025">
                  <a:extLst>
                    <a:ext uri="{9D8B030D-6E8A-4147-A177-3AD203B41FA5}">
                      <a16:colId xmlns:a16="http://schemas.microsoft.com/office/drawing/2014/main" val="3100833284"/>
                    </a:ext>
                  </a:extLst>
                </a:gridCol>
              </a:tblGrid>
              <a:tr h="217817">
                <a:tc gridSpan="2">
                  <a:txBody>
                    <a:bodyPr/>
                    <a:lstStyle/>
                    <a:p>
                      <a:pPr algn="ctr"/>
                      <a:r>
                        <a:rPr lang="en-GB" sz="1000" dirty="0">
                          <a:latin typeface="Calibri" panose="020F0502020204030204" pitchFamily="34" charset="0"/>
                          <a:cs typeface="Calibri" panose="020F0502020204030204" pitchFamily="34" charset="0"/>
                        </a:rPr>
                        <a:t>What is development?</a:t>
                      </a:r>
                    </a:p>
                  </a:txBody>
                  <a:tcPr/>
                </a:tc>
                <a:tc hMerge="1">
                  <a:txBody>
                    <a:bodyPr/>
                    <a:lstStyle/>
                    <a:p>
                      <a:endParaRPr lang="en-GB" dirty="0"/>
                    </a:p>
                  </a:txBody>
                  <a:tcPr/>
                </a:tc>
                <a:extLst>
                  <a:ext uri="{0D108BD9-81ED-4DB2-BD59-A6C34878D82A}">
                    <a16:rowId xmlns:a16="http://schemas.microsoft.com/office/drawing/2014/main" val="3003020488"/>
                  </a:ext>
                </a:extLst>
              </a:tr>
              <a:tr h="342284">
                <a:tc gridSpan="2">
                  <a:txBody>
                    <a:bodyPr/>
                    <a:lstStyle/>
                    <a:p>
                      <a:pPr algn="ctr"/>
                      <a:r>
                        <a:rPr lang="en-GB" sz="1050" b="1" dirty="0">
                          <a:latin typeface="Calibri" panose="020F0502020204030204" pitchFamily="34" charset="0"/>
                          <a:cs typeface="Calibri" panose="020F0502020204030204" pitchFamily="34" charset="0"/>
                        </a:rPr>
                        <a:t>Development is an improvement in living standards through better use of resources. </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3435187088"/>
                  </a:ext>
                </a:extLst>
              </a:tr>
              <a:tr h="391132">
                <a:tc>
                  <a:txBody>
                    <a:bodyPr/>
                    <a:lstStyle/>
                    <a:p>
                      <a:r>
                        <a:rPr lang="en-GB" sz="900" b="1" dirty="0">
                          <a:latin typeface="Calibri" panose="020F0502020204030204" pitchFamily="34" charset="0"/>
                          <a:cs typeface="Calibri" panose="020F0502020204030204" pitchFamily="34" charset="0"/>
                        </a:rPr>
                        <a:t>Economic </a:t>
                      </a:r>
                    </a:p>
                  </a:txBody>
                  <a:tcPr/>
                </a:tc>
                <a:tc>
                  <a:txBody>
                    <a:bodyPr/>
                    <a:lstStyle/>
                    <a:p>
                      <a:r>
                        <a:rPr lang="en-GB" sz="1000" dirty="0">
                          <a:latin typeface="Calibri" panose="020F0502020204030204" pitchFamily="34" charset="0"/>
                          <a:cs typeface="Calibri" panose="020F0502020204030204" pitchFamily="34" charset="0"/>
                        </a:rPr>
                        <a:t>This is progress in economic growth through levels of industrialisation and use of technology. </a:t>
                      </a:r>
                    </a:p>
                  </a:txBody>
                  <a:tcPr/>
                </a:tc>
                <a:extLst>
                  <a:ext uri="{0D108BD9-81ED-4DB2-BD59-A6C34878D82A}">
                    <a16:rowId xmlns:a16="http://schemas.microsoft.com/office/drawing/2014/main" val="829842273"/>
                  </a:ext>
                </a:extLst>
              </a:tr>
              <a:tr h="391132">
                <a:tc>
                  <a:txBody>
                    <a:bodyPr/>
                    <a:lstStyle/>
                    <a:p>
                      <a:r>
                        <a:rPr lang="en-GB" sz="900" b="1" dirty="0">
                          <a:latin typeface="Calibri" panose="020F0502020204030204" pitchFamily="34" charset="0"/>
                          <a:cs typeface="Calibri" panose="020F0502020204030204" pitchFamily="34" charset="0"/>
                        </a:rPr>
                        <a:t>Social </a:t>
                      </a:r>
                    </a:p>
                  </a:txBody>
                  <a:tcPr/>
                </a:tc>
                <a:tc>
                  <a:txBody>
                    <a:bodyPr/>
                    <a:lstStyle/>
                    <a:p>
                      <a:r>
                        <a:rPr lang="en-GB" sz="1000" dirty="0">
                          <a:latin typeface="Calibri" panose="020F0502020204030204" pitchFamily="34" charset="0"/>
                          <a:cs typeface="Calibri" panose="020F0502020204030204" pitchFamily="34" charset="0"/>
                        </a:rPr>
                        <a:t>This is an improvement in people’s standard of living. For example, clean water and electricity. </a:t>
                      </a:r>
                    </a:p>
                  </a:txBody>
                  <a:tcPr/>
                </a:tc>
                <a:extLst>
                  <a:ext uri="{0D108BD9-81ED-4DB2-BD59-A6C34878D82A}">
                    <a16:rowId xmlns:a16="http://schemas.microsoft.com/office/drawing/2014/main" val="860078059"/>
                  </a:ext>
                </a:extLst>
              </a:tr>
              <a:tr h="342284">
                <a:tc>
                  <a:txBody>
                    <a:bodyPr/>
                    <a:lstStyle/>
                    <a:p>
                      <a:r>
                        <a:rPr lang="en-GB" sz="900" b="1" dirty="0">
                          <a:latin typeface="Calibri" panose="020F0502020204030204" pitchFamily="34" charset="0"/>
                          <a:cs typeface="Calibri" panose="020F0502020204030204" pitchFamily="34" charset="0"/>
                        </a:rPr>
                        <a:t>Environmental </a:t>
                      </a:r>
                    </a:p>
                  </a:txBody>
                  <a:tcPr/>
                </a:tc>
                <a:tc>
                  <a:txBody>
                    <a:bodyPr/>
                    <a:lstStyle/>
                    <a:p>
                      <a:r>
                        <a:rPr lang="en-GB" sz="1000" dirty="0">
                          <a:latin typeface="Calibri" panose="020F0502020204030204" pitchFamily="34" charset="0"/>
                          <a:cs typeface="Calibri" panose="020F0502020204030204" pitchFamily="34" charset="0"/>
                        </a:rPr>
                        <a:t>This involves advances in the management and protection of the environment.</a:t>
                      </a:r>
                    </a:p>
                  </a:txBody>
                  <a:tcPr/>
                </a:tc>
                <a:extLst>
                  <a:ext uri="{0D108BD9-81ED-4DB2-BD59-A6C34878D82A}">
                    <a16:rowId xmlns:a16="http://schemas.microsoft.com/office/drawing/2014/main" val="34368977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36381205"/>
              </p:ext>
            </p:extLst>
          </p:nvPr>
        </p:nvGraphicFramePr>
        <p:xfrm>
          <a:off x="10800" y="2331720"/>
          <a:ext cx="3105972" cy="4526280"/>
        </p:xfrm>
        <a:graphic>
          <a:graphicData uri="http://schemas.openxmlformats.org/drawingml/2006/table">
            <a:tbl>
              <a:tblPr firstRow="1" bandRow="1">
                <a:tableStyleId>{93296810-A885-4BE3-A3E7-6D5BEEA58F35}</a:tableStyleId>
              </a:tblPr>
              <a:tblGrid>
                <a:gridCol w="1119595">
                  <a:extLst>
                    <a:ext uri="{9D8B030D-6E8A-4147-A177-3AD203B41FA5}">
                      <a16:colId xmlns:a16="http://schemas.microsoft.com/office/drawing/2014/main" val="2952904091"/>
                    </a:ext>
                  </a:extLst>
                </a:gridCol>
                <a:gridCol w="1986377">
                  <a:extLst>
                    <a:ext uri="{9D8B030D-6E8A-4147-A177-3AD203B41FA5}">
                      <a16:colId xmlns:a16="http://schemas.microsoft.com/office/drawing/2014/main" val="3100833284"/>
                    </a:ext>
                  </a:extLst>
                </a:gridCol>
              </a:tblGrid>
              <a:tr h="221695">
                <a:tc gridSpan="2">
                  <a:txBody>
                    <a:bodyPr/>
                    <a:lstStyle/>
                    <a:p>
                      <a:pPr algn="ctr"/>
                      <a:r>
                        <a:rPr lang="en-GB" sz="900" dirty="0">
                          <a:latin typeface="Calibri" panose="020F0502020204030204" pitchFamily="34" charset="0"/>
                          <a:cs typeface="Calibri" panose="020F0502020204030204" pitchFamily="34" charset="0"/>
                        </a:rPr>
                        <a:t>Measuring development</a:t>
                      </a:r>
                    </a:p>
                  </a:txBody>
                  <a:tcPr/>
                </a:tc>
                <a:tc hMerge="1">
                  <a:txBody>
                    <a:bodyPr/>
                    <a:lstStyle/>
                    <a:p>
                      <a:endParaRPr lang="en-GB" dirty="0"/>
                    </a:p>
                  </a:txBody>
                  <a:tcPr/>
                </a:tc>
                <a:extLst>
                  <a:ext uri="{0D108BD9-81ED-4DB2-BD59-A6C34878D82A}">
                    <a16:rowId xmlns:a16="http://schemas.microsoft.com/office/drawing/2014/main" val="3003020488"/>
                  </a:ext>
                </a:extLst>
              </a:tr>
              <a:tr h="354713">
                <a:tc gridSpan="2">
                  <a:txBody>
                    <a:bodyPr/>
                    <a:lstStyle/>
                    <a:p>
                      <a:r>
                        <a:rPr lang="en-GB" sz="900" b="1" dirty="0">
                          <a:latin typeface="Calibri" panose="020F0502020204030204" pitchFamily="34" charset="0"/>
                          <a:cs typeface="Calibri" panose="020F0502020204030204" pitchFamily="34" charset="0"/>
                        </a:rPr>
                        <a:t>These are used to compare and understand a country’s level of development. </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3435187088"/>
                  </a:ext>
                </a:extLst>
              </a:tr>
              <a:tr h="221695">
                <a:tc gridSpan="2">
                  <a:txBody>
                    <a:bodyPr/>
                    <a:lstStyle/>
                    <a:p>
                      <a:pPr algn="ctr"/>
                      <a:r>
                        <a:rPr lang="en-GB" sz="900" b="1" dirty="0">
                          <a:latin typeface="Calibri" panose="020F0502020204030204" pitchFamily="34" charset="0"/>
                          <a:cs typeface="Calibri" panose="020F0502020204030204" pitchFamily="34" charset="0"/>
                        </a:rPr>
                        <a:t>Economic indictors examples</a:t>
                      </a:r>
                    </a:p>
                  </a:txBody>
                  <a:tcPr>
                    <a:solidFill>
                      <a:schemeClr val="accent6">
                        <a:lumMod val="40000"/>
                        <a:lumOff val="60000"/>
                      </a:schemeClr>
                    </a:solidFill>
                  </a:tcPr>
                </a:tc>
                <a:tc hMerge="1">
                  <a:txBody>
                    <a:bodyPr/>
                    <a:lstStyle/>
                    <a:p>
                      <a:endParaRPr lang="en-GB"/>
                    </a:p>
                  </a:txBody>
                  <a:tcPr/>
                </a:tc>
                <a:extLst>
                  <a:ext uri="{0D108BD9-81ED-4DB2-BD59-A6C34878D82A}">
                    <a16:rowId xmlns:a16="http://schemas.microsoft.com/office/drawing/2014/main" val="2897709399"/>
                  </a:ext>
                </a:extLst>
              </a:tr>
              <a:tr h="487730">
                <a:tc>
                  <a:txBody>
                    <a:bodyPr/>
                    <a:lstStyle/>
                    <a:p>
                      <a:r>
                        <a:rPr lang="en-GB" sz="900" b="1" dirty="0">
                          <a:latin typeface="Calibri" panose="020F0502020204030204" pitchFamily="34" charset="0"/>
                          <a:cs typeface="Calibri" panose="020F0502020204030204" pitchFamily="34" charset="0"/>
                        </a:rPr>
                        <a:t>Employment type</a:t>
                      </a:r>
                    </a:p>
                  </a:txBody>
                  <a:tcPr/>
                </a:tc>
                <a:tc>
                  <a:txBody>
                    <a:bodyPr/>
                    <a:lstStyle/>
                    <a:p>
                      <a:r>
                        <a:rPr lang="en-GB" sz="900" dirty="0">
                          <a:latin typeface="Calibri" panose="020F0502020204030204" pitchFamily="34" charset="0"/>
                          <a:cs typeface="Calibri" panose="020F0502020204030204" pitchFamily="34" charset="0"/>
                        </a:rPr>
                        <a:t>The proportion of the population working in primary, secondary, tertiary and quaternary industries.</a:t>
                      </a:r>
                    </a:p>
                  </a:txBody>
                  <a:tcPr/>
                </a:tc>
                <a:extLst>
                  <a:ext uri="{0D108BD9-81ED-4DB2-BD59-A6C34878D82A}">
                    <a16:rowId xmlns:a16="http://schemas.microsoft.com/office/drawing/2014/main" val="829842273"/>
                  </a:ext>
                </a:extLst>
              </a:tr>
              <a:tr h="487730">
                <a:tc>
                  <a:txBody>
                    <a:bodyPr/>
                    <a:lstStyle/>
                    <a:p>
                      <a:r>
                        <a:rPr lang="en-GB" sz="900" b="1" dirty="0">
                          <a:latin typeface="Calibri" panose="020F0502020204030204" pitchFamily="34" charset="0"/>
                          <a:cs typeface="Calibri" panose="020F0502020204030204" pitchFamily="34" charset="0"/>
                        </a:rPr>
                        <a:t>Gross Domestic Product per capita</a:t>
                      </a:r>
                    </a:p>
                  </a:txBody>
                  <a:tcPr/>
                </a:tc>
                <a:tc>
                  <a:txBody>
                    <a:bodyPr/>
                    <a:lstStyle/>
                    <a:p>
                      <a:pPr algn="l"/>
                      <a:r>
                        <a:rPr lang="en-GB" sz="900" dirty="0">
                          <a:latin typeface="Calibri" panose="020F0502020204030204" pitchFamily="34" charset="0"/>
                          <a:cs typeface="Calibri" panose="020F0502020204030204" pitchFamily="34" charset="0"/>
                        </a:rPr>
                        <a:t>This is the total value of goods and services produced in a country per person, per year.</a:t>
                      </a:r>
                      <a:endParaRPr lang="en-GB" sz="9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60078059"/>
                  </a:ext>
                </a:extLst>
              </a:tr>
              <a:tr h="487730">
                <a:tc>
                  <a:txBody>
                    <a:bodyPr/>
                    <a:lstStyle/>
                    <a:p>
                      <a:r>
                        <a:rPr lang="en-GB" sz="900" b="1" dirty="0">
                          <a:latin typeface="Calibri" panose="020F0502020204030204" pitchFamily="34" charset="0"/>
                          <a:cs typeface="Calibri" panose="020F0502020204030204" pitchFamily="34" charset="0"/>
                        </a:rPr>
                        <a:t>Gross National Income per </a:t>
                      </a:r>
                      <a:r>
                        <a:rPr lang="en-GB" sz="900" b="1" dirty="0" smtClean="0">
                          <a:latin typeface="Calibri" panose="020F0502020204030204" pitchFamily="34" charset="0"/>
                          <a:cs typeface="Calibri" panose="020F0502020204030204" pitchFamily="34" charset="0"/>
                        </a:rPr>
                        <a:t>capita (GNI)</a:t>
                      </a:r>
                      <a:endParaRPr lang="en-GB" sz="900" b="1" dirty="0">
                        <a:latin typeface="Calibri" panose="020F0502020204030204" pitchFamily="34" charset="0"/>
                        <a:cs typeface="Calibri" panose="020F0502020204030204" pitchFamily="34" charset="0"/>
                      </a:endParaRPr>
                    </a:p>
                  </a:txBody>
                  <a:tcPr/>
                </a:tc>
                <a:tc>
                  <a:txBody>
                    <a:bodyPr/>
                    <a:lstStyle/>
                    <a:p>
                      <a:r>
                        <a:rPr lang="en-GB" sz="900" dirty="0">
                          <a:latin typeface="Calibri" panose="020F0502020204030204" pitchFamily="34" charset="0"/>
                          <a:cs typeface="Calibri" panose="020F0502020204030204" pitchFamily="34" charset="0"/>
                        </a:rPr>
                        <a:t>An average of gross national income per person, per year in US dollars.</a:t>
                      </a:r>
                    </a:p>
                  </a:txBody>
                  <a:tcPr/>
                </a:tc>
                <a:extLst>
                  <a:ext uri="{0D108BD9-81ED-4DB2-BD59-A6C34878D82A}">
                    <a16:rowId xmlns:a16="http://schemas.microsoft.com/office/drawing/2014/main" val="343689777"/>
                  </a:ext>
                </a:extLst>
              </a:tr>
              <a:tr h="221695">
                <a:tc gridSpan="2">
                  <a:txBody>
                    <a:bodyPr/>
                    <a:lstStyle/>
                    <a:p>
                      <a:pPr algn="ctr"/>
                      <a:r>
                        <a:rPr lang="en-GB" sz="900" b="1" dirty="0">
                          <a:latin typeface="Calibri" panose="020F0502020204030204" pitchFamily="34" charset="0"/>
                          <a:cs typeface="Calibri" panose="020F0502020204030204" pitchFamily="34" charset="0"/>
                        </a:rPr>
                        <a:t>Social indicators examples</a:t>
                      </a:r>
                    </a:p>
                  </a:txBody>
                  <a:tcPr>
                    <a:solidFill>
                      <a:schemeClr val="accent6">
                        <a:lumMod val="40000"/>
                        <a:lumOff val="60000"/>
                      </a:schemeClr>
                    </a:solidFill>
                  </a:tcPr>
                </a:tc>
                <a:tc hMerge="1">
                  <a:txBody>
                    <a:bodyPr/>
                    <a:lstStyle/>
                    <a:p>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9075403"/>
                  </a:ext>
                </a:extLst>
              </a:tr>
              <a:tr h="487730">
                <a:tc>
                  <a:txBody>
                    <a:bodyPr/>
                    <a:lstStyle/>
                    <a:p>
                      <a:r>
                        <a:rPr lang="en-GB" sz="900" b="1" dirty="0">
                          <a:latin typeface="Calibri" panose="020F0502020204030204" pitchFamily="34" charset="0"/>
                          <a:cs typeface="Calibri" panose="020F0502020204030204" pitchFamily="34" charset="0"/>
                        </a:rPr>
                        <a:t>Infant mortality</a:t>
                      </a:r>
                    </a:p>
                  </a:txBody>
                  <a:tcPr/>
                </a:tc>
                <a:tc>
                  <a:txBody>
                    <a:bodyPr/>
                    <a:lstStyle/>
                    <a:p>
                      <a:r>
                        <a:rPr lang="en-GB" sz="900" dirty="0">
                          <a:latin typeface="Calibri" panose="020F0502020204030204" pitchFamily="34" charset="0"/>
                          <a:cs typeface="Calibri" panose="020F0502020204030204" pitchFamily="34" charset="0"/>
                        </a:rPr>
                        <a:t>The number of children who die before reaching 1 per 1000 babies born.</a:t>
                      </a:r>
                    </a:p>
                  </a:txBody>
                  <a:tcPr/>
                </a:tc>
                <a:extLst>
                  <a:ext uri="{0D108BD9-81ED-4DB2-BD59-A6C34878D82A}">
                    <a16:rowId xmlns:a16="http://schemas.microsoft.com/office/drawing/2014/main" val="2700669335"/>
                  </a:ext>
                </a:extLst>
              </a:tr>
              <a:tr h="354713">
                <a:tc>
                  <a:txBody>
                    <a:bodyPr/>
                    <a:lstStyle/>
                    <a:p>
                      <a:r>
                        <a:rPr lang="en-GB" sz="900" b="1" dirty="0">
                          <a:latin typeface="Calibri" panose="020F0502020204030204" pitchFamily="34" charset="0"/>
                          <a:cs typeface="Calibri" panose="020F0502020204030204" pitchFamily="34" charset="0"/>
                        </a:rPr>
                        <a:t>Literacy rate</a:t>
                      </a:r>
                    </a:p>
                  </a:txBody>
                  <a:tcPr/>
                </a:tc>
                <a:tc>
                  <a:txBody>
                    <a:bodyPr/>
                    <a:lstStyle/>
                    <a:p>
                      <a:r>
                        <a:rPr lang="en-GB" sz="900" dirty="0">
                          <a:latin typeface="Calibri" panose="020F0502020204030204" pitchFamily="34" charset="0"/>
                          <a:cs typeface="Calibri" panose="020F0502020204030204" pitchFamily="34" charset="0"/>
                        </a:rPr>
                        <a:t>The percentage of population over the age of 15 who can read and write.</a:t>
                      </a:r>
                    </a:p>
                  </a:txBody>
                  <a:tcPr/>
                </a:tc>
                <a:extLst>
                  <a:ext uri="{0D108BD9-81ED-4DB2-BD59-A6C34878D82A}">
                    <a16:rowId xmlns:a16="http://schemas.microsoft.com/office/drawing/2014/main" val="2351883429"/>
                  </a:ext>
                </a:extLst>
              </a:tr>
              <a:tr h="354713">
                <a:tc>
                  <a:txBody>
                    <a:bodyPr/>
                    <a:lstStyle/>
                    <a:p>
                      <a:r>
                        <a:rPr lang="en-GB" sz="900" b="1" dirty="0">
                          <a:latin typeface="Calibri" panose="020F0502020204030204" pitchFamily="34" charset="0"/>
                          <a:cs typeface="Calibri" panose="020F0502020204030204" pitchFamily="34" charset="0"/>
                        </a:rPr>
                        <a:t>Life expectancy </a:t>
                      </a:r>
                    </a:p>
                  </a:txBody>
                  <a:tcPr/>
                </a:tc>
                <a:tc>
                  <a:txBody>
                    <a:bodyPr/>
                    <a:lstStyle/>
                    <a:p>
                      <a:r>
                        <a:rPr lang="en-GB" sz="900" dirty="0">
                          <a:latin typeface="Calibri" panose="020F0502020204030204" pitchFamily="34" charset="0"/>
                          <a:cs typeface="Calibri" panose="020F0502020204030204" pitchFamily="34" charset="0"/>
                        </a:rPr>
                        <a:t>The average lifespan of someone born in that country. </a:t>
                      </a:r>
                    </a:p>
                  </a:txBody>
                  <a:tcPr/>
                </a:tc>
                <a:extLst>
                  <a:ext uri="{0D108BD9-81ED-4DB2-BD59-A6C34878D82A}">
                    <a16:rowId xmlns:a16="http://schemas.microsoft.com/office/drawing/2014/main" val="2575405832"/>
                  </a:ext>
                </a:extLst>
              </a:tr>
              <a:tr h="221695">
                <a:tc gridSpan="2">
                  <a:txBody>
                    <a:bodyPr/>
                    <a:lstStyle/>
                    <a:p>
                      <a:pPr algn="ctr"/>
                      <a:r>
                        <a:rPr lang="en-GB" sz="900" b="1" dirty="0">
                          <a:latin typeface="Calibri" panose="020F0502020204030204" pitchFamily="34" charset="0"/>
                          <a:cs typeface="Calibri" panose="020F0502020204030204" pitchFamily="34" charset="0"/>
                        </a:rPr>
                        <a:t>Mixed indicators </a:t>
                      </a:r>
                    </a:p>
                  </a:txBody>
                  <a:tcPr>
                    <a:solidFill>
                      <a:schemeClr val="accent6">
                        <a:lumMod val="40000"/>
                        <a:lumOff val="60000"/>
                      </a:schemeClr>
                    </a:solidFill>
                  </a:tcPr>
                </a:tc>
                <a:tc hMerge="1">
                  <a:txBody>
                    <a:bodyPr/>
                    <a:lstStyle/>
                    <a:p>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631512"/>
                  </a:ext>
                </a:extLst>
              </a:tr>
              <a:tr h="487730">
                <a:tc>
                  <a:txBody>
                    <a:bodyPr/>
                    <a:lstStyle/>
                    <a:p>
                      <a:r>
                        <a:rPr lang="en-GB" sz="900" b="1" dirty="0">
                          <a:latin typeface="Calibri" panose="020F0502020204030204" pitchFamily="34" charset="0"/>
                          <a:cs typeface="Calibri" panose="020F0502020204030204" pitchFamily="34" charset="0"/>
                        </a:rPr>
                        <a:t>Human Development Index (HDI)</a:t>
                      </a:r>
                    </a:p>
                  </a:txBody>
                  <a:tcPr/>
                </a:tc>
                <a:tc>
                  <a:txBody>
                    <a:bodyPr/>
                    <a:lstStyle/>
                    <a:p>
                      <a:r>
                        <a:rPr lang="en-GB" sz="900" dirty="0">
                          <a:latin typeface="Calibri" panose="020F0502020204030204" pitchFamily="34" charset="0"/>
                          <a:cs typeface="Calibri" panose="020F0502020204030204" pitchFamily="34" charset="0"/>
                        </a:rPr>
                        <a:t>A number that uses life expectancy, education level and income per person.</a:t>
                      </a:r>
                    </a:p>
                  </a:txBody>
                  <a:tcPr/>
                </a:tc>
                <a:extLst>
                  <a:ext uri="{0D108BD9-81ED-4DB2-BD59-A6C34878D82A}">
                    <a16:rowId xmlns:a16="http://schemas.microsoft.com/office/drawing/2014/main" val="262628523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91580558"/>
              </p:ext>
            </p:extLst>
          </p:nvPr>
        </p:nvGraphicFramePr>
        <p:xfrm>
          <a:off x="3207372" y="45434"/>
          <a:ext cx="2238568" cy="2574897"/>
        </p:xfrm>
        <a:graphic>
          <a:graphicData uri="http://schemas.openxmlformats.org/drawingml/2006/table">
            <a:tbl>
              <a:tblPr firstRow="1" bandRow="1">
                <a:tableStyleId>{93296810-A885-4BE3-A3E7-6D5BEEA58F35}</a:tableStyleId>
              </a:tblPr>
              <a:tblGrid>
                <a:gridCol w="598550">
                  <a:extLst>
                    <a:ext uri="{9D8B030D-6E8A-4147-A177-3AD203B41FA5}">
                      <a16:colId xmlns:a16="http://schemas.microsoft.com/office/drawing/2014/main" val="197038163"/>
                    </a:ext>
                  </a:extLst>
                </a:gridCol>
                <a:gridCol w="1640018">
                  <a:extLst>
                    <a:ext uri="{9D8B030D-6E8A-4147-A177-3AD203B41FA5}">
                      <a16:colId xmlns:a16="http://schemas.microsoft.com/office/drawing/2014/main" val="2130761613"/>
                    </a:ext>
                  </a:extLst>
                </a:gridCol>
              </a:tblGrid>
              <a:tr h="243177">
                <a:tc gridSpan="2">
                  <a:txBody>
                    <a:bodyPr/>
                    <a:lstStyle/>
                    <a:p>
                      <a:pPr algn="ctr"/>
                      <a:r>
                        <a:rPr lang="en-GB" sz="800" dirty="0">
                          <a:latin typeface="Calibri" panose="020F0502020204030204" pitchFamily="34" charset="0"/>
                          <a:cs typeface="Calibri" panose="020F0502020204030204" pitchFamily="34" charset="0"/>
                        </a:rPr>
                        <a:t>Variations in the level of development</a:t>
                      </a:r>
                    </a:p>
                  </a:txBody>
                  <a:tcPr/>
                </a:tc>
                <a:tc hMerge="1">
                  <a:txBody>
                    <a:bodyPr/>
                    <a:lstStyle/>
                    <a:p>
                      <a:endParaRPr lang="en-GB"/>
                    </a:p>
                  </a:txBody>
                  <a:tcPr/>
                </a:tc>
                <a:extLst>
                  <a:ext uri="{0D108BD9-81ED-4DB2-BD59-A6C34878D82A}">
                    <a16:rowId xmlns:a16="http://schemas.microsoft.com/office/drawing/2014/main" val="2972515508"/>
                  </a:ext>
                </a:extLst>
              </a:tr>
              <a:tr h="521094">
                <a:tc>
                  <a:txBody>
                    <a:bodyPr/>
                    <a:lstStyle/>
                    <a:p>
                      <a:r>
                        <a:rPr lang="en-GB" sz="900" b="1" dirty="0">
                          <a:latin typeface="Calibri" panose="020F0502020204030204" pitchFamily="34" charset="0"/>
                          <a:cs typeface="Calibri" panose="020F0502020204030204" pitchFamily="34" charset="0"/>
                        </a:rPr>
                        <a:t>LICs</a:t>
                      </a:r>
                    </a:p>
                  </a:txBody>
                  <a:tcPr/>
                </a:tc>
                <a:tc>
                  <a:txBody>
                    <a:bodyPr/>
                    <a:lstStyle/>
                    <a:p>
                      <a:r>
                        <a:rPr lang="en-GB" sz="900" dirty="0">
                          <a:latin typeface="Calibri" panose="020F0502020204030204" pitchFamily="34" charset="0"/>
                          <a:cs typeface="Calibri" panose="020F0502020204030204" pitchFamily="34" charset="0"/>
                        </a:rPr>
                        <a:t>Poorest countries in the world. GNI per capita is low and most citizens have a low standard of living</a:t>
                      </a:r>
                      <a:r>
                        <a:rPr lang="en-GB" sz="900" dirty="0" smtClean="0">
                          <a:latin typeface="Calibri" panose="020F0502020204030204" pitchFamily="34" charset="0"/>
                          <a:cs typeface="Calibri" panose="020F0502020204030204" pitchFamily="34" charset="0"/>
                        </a:rPr>
                        <a:t>. Ethiopia, Libya</a:t>
                      </a:r>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44908228"/>
                  </a:ext>
                </a:extLst>
              </a:tr>
              <a:tr h="689228">
                <a:tc>
                  <a:txBody>
                    <a:bodyPr/>
                    <a:lstStyle/>
                    <a:p>
                      <a:r>
                        <a:rPr lang="en-GB" sz="900" b="1" dirty="0">
                          <a:latin typeface="Calibri" panose="020F0502020204030204" pitchFamily="34" charset="0"/>
                          <a:cs typeface="Calibri" panose="020F0502020204030204" pitchFamily="34" charset="0"/>
                        </a:rPr>
                        <a:t>NEEs</a:t>
                      </a:r>
                    </a:p>
                  </a:txBody>
                  <a:tcPr/>
                </a:tc>
                <a:tc>
                  <a:txBody>
                    <a:bodyPr/>
                    <a:lstStyle/>
                    <a:p>
                      <a:r>
                        <a:rPr lang="en-GB" sz="900" dirty="0">
                          <a:latin typeface="Calibri" panose="020F0502020204030204" pitchFamily="34" charset="0"/>
                          <a:cs typeface="Calibri" panose="020F0502020204030204" pitchFamily="34" charset="0"/>
                        </a:rPr>
                        <a:t>These countries are getting richer as their economy is progressing from the primary industry to the secondary industry. Greater exports leads to better wages. </a:t>
                      </a:r>
                      <a:r>
                        <a:rPr lang="en-GB" sz="900" dirty="0" smtClean="0">
                          <a:latin typeface="Calibri" panose="020F0502020204030204" pitchFamily="34" charset="0"/>
                          <a:cs typeface="Calibri" panose="020F0502020204030204" pitchFamily="34" charset="0"/>
                        </a:rPr>
                        <a:t>Brazil,</a:t>
                      </a:r>
                      <a:r>
                        <a:rPr lang="en-GB" sz="900" baseline="0" dirty="0" smtClean="0">
                          <a:latin typeface="Calibri" panose="020F0502020204030204" pitchFamily="34" charset="0"/>
                          <a:cs typeface="Calibri" panose="020F0502020204030204" pitchFamily="34" charset="0"/>
                        </a:rPr>
                        <a:t> India</a:t>
                      </a:r>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12803352"/>
                  </a:ext>
                </a:extLst>
              </a:tr>
              <a:tr h="569362">
                <a:tc>
                  <a:txBody>
                    <a:bodyPr/>
                    <a:lstStyle/>
                    <a:p>
                      <a:r>
                        <a:rPr lang="en-GB" sz="900" b="1" dirty="0">
                          <a:latin typeface="Calibri" panose="020F0502020204030204" pitchFamily="34" charset="0"/>
                          <a:cs typeface="Calibri" panose="020F0502020204030204" pitchFamily="34" charset="0"/>
                        </a:rPr>
                        <a:t>HICs</a:t>
                      </a:r>
                    </a:p>
                  </a:txBody>
                  <a:tcPr/>
                </a:tc>
                <a:tc>
                  <a:txBody>
                    <a:bodyPr/>
                    <a:lstStyle/>
                    <a:p>
                      <a:r>
                        <a:rPr lang="en-GB" sz="900" dirty="0">
                          <a:latin typeface="Calibri" panose="020F0502020204030204" pitchFamily="34" charset="0"/>
                          <a:cs typeface="Calibri" panose="020F0502020204030204" pitchFamily="34" charset="0"/>
                        </a:rPr>
                        <a:t>These countries are wealthy with a high GNI per capita and standards of living. These countries can spend money on services. </a:t>
                      </a:r>
                      <a:r>
                        <a:rPr lang="en-GB" sz="900" dirty="0" smtClean="0">
                          <a:latin typeface="Calibri" panose="020F0502020204030204" pitchFamily="34" charset="0"/>
                          <a:cs typeface="Calibri" panose="020F0502020204030204" pitchFamily="34" charset="0"/>
                        </a:rPr>
                        <a:t>Eg: UK, France,</a:t>
                      </a:r>
                      <a:r>
                        <a:rPr lang="en-GB" sz="900" baseline="0" dirty="0" smtClean="0">
                          <a:latin typeface="Calibri" panose="020F0502020204030204" pitchFamily="34" charset="0"/>
                          <a:cs typeface="Calibri" panose="020F0502020204030204" pitchFamily="34" charset="0"/>
                        </a:rPr>
                        <a:t> USA</a:t>
                      </a:r>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25964624"/>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886141" y="661878"/>
            <a:ext cx="2574895" cy="134201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138149058"/>
              </p:ext>
            </p:extLst>
          </p:nvPr>
        </p:nvGraphicFramePr>
        <p:xfrm>
          <a:off x="3177556" y="2845940"/>
          <a:ext cx="3637225" cy="891540"/>
        </p:xfrm>
        <a:graphic>
          <a:graphicData uri="http://schemas.openxmlformats.org/drawingml/2006/table">
            <a:tbl>
              <a:tblPr firstRow="1" bandRow="1">
                <a:tableStyleId>{93296810-A885-4BE3-A3E7-6D5BEEA58F35}</a:tableStyleId>
              </a:tblPr>
              <a:tblGrid>
                <a:gridCol w="3637225">
                  <a:extLst>
                    <a:ext uri="{9D8B030D-6E8A-4147-A177-3AD203B41FA5}">
                      <a16:colId xmlns:a16="http://schemas.microsoft.com/office/drawing/2014/main" val="3210703168"/>
                    </a:ext>
                  </a:extLst>
                </a:gridCol>
              </a:tblGrid>
              <a:tr h="163636">
                <a:tc>
                  <a:txBody>
                    <a:bodyPr/>
                    <a:lstStyle/>
                    <a:p>
                      <a:pPr algn="ctr"/>
                      <a:r>
                        <a:rPr lang="en-GB" sz="1050" b="1" dirty="0">
                          <a:latin typeface="Calibri" panose="020F0502020204030204" pitchFamily="34" charset="0"/>
                          <a:cs typeface="Calibri" panose="020F0502020204030204" pitchFamily="34" charset="0"/>
                        </a:rPr>
                        <a:t>Causes of uneven development </a:t>
                      </a:r>
                    </a:p>
                  </a:txBody>
                  <a:tcPr/>
                </a:tc>
                <a:extLst>
                  <a:ext uri="{0D108BD9-81ED-4DB2-BD59-A6C34878D82A}">
                    <a16:rowId xmlns:a16="http://schemas.microsoft.com/office/drawing/2014/main" val="930281905"/>
                  </a:ext>
                </a:extLst>
              </a:tr>
              <a:tr h="458180">
                <a:tc>
                  <a:txBody>
                    <a:bodyPr/>
                    <a:lstStyle/>
                    <a:p>
                      <a:pPr algn="ctr"/>
                      <a:r>
                        <a:rPr lang="en-GB" sz="900" b="1" dirty="0">
                          <a:latin typeface="Calibri" panose="020F0502020204030204" pitchFamily="34" charset="0"/>
                          <a:cs typeface="Calibri" panose="020F0502020204030204" pitchFamily="34" charset="0"/>
                        </a:rPr>
                        <a:t>Development is globally uneven with most HICs located in Europe, North America and Oceania. Most NEEs are in Asia and South America, whilst most LICs are in Africa. Remember, development can also vary within countries too.</a:t>
                      </a:r>
                    </a:p>
                  </a:txBody>
                  <a:tcPr>
                    <a:solidFill>
                      <a:schemeClr val="accent6">
                        <a:lumMod val="40000"/>
                        <a:lumOff val="60000"/>
                      </a:schemeClr>
                    </a:solidFill>
                  </a:tcPr>
                </a:tc>
                <a:extLst>
                  <a:ext uri="{0D108BD9-81ED-4DB2-BD59-A6C34878D82A}">
                    <a16:rowId xmlns:a16="http://schemas.microsoft.com/office/drawing/2014/main" val="253927889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96200775"/>
              </p:ext>
            </p:extLst>
          </p:nvPr>
        </p:nvGraphicFramePr>
        <p:xfrm>
          <a:off x="3162070" y="3740783"/>
          <a:ext cx="3694507" cy="2986588"/>
        </p:xfrm>
        <a:graphic>
          <a:graphicData uri="http://schemas.openxmlformats.org/drawingml/2006/table">
            <a:tbl>
              <a:tblPr firstRow="1" bandRow="1">
                <a:tableStyleId>{93296810-A885-4BE3-A3E7-6D5BEEA58F35}</a:tableStyleId>
              </a:tblPr>
              <a:tblGrid>
                <a:gridCol w="1666836">
                  <a:extLst>
                    <a:ext uri="{9D8B030D-6E8A-4147-A177-3AD203B41FA5}">
                      <a16:colId xmlns:a16="http://schemas.microsoft.com/office/drawing/2014/main" val="3422049498"/>
                    </a:ext>
                  </a:extLst>
                </a:gridCol>
                <a:gridCol w="2027671">
                  <a:extLst>
                    <a:ext uri="{9D8B030D-6E8A-4147-A177-3AD203B41FA5}">
                      <a16:colId xmlns:a16="http://schemas.microsoft.com/office/drawing/2014/main" val="3609811313"/>
                    </a:ext>
                  </a:extLst>
                </a:gridCol>
              </a:tblGrid>
              <a:tr h="225944">
                <a:tc gridSpan="2">
                  <a:txBody>
                    <a:bodyPr/>
                    <a:lstStyle/>
                    <a:p>
                      <a:pPr algn="ctr"/>
                      <a:r>
                        <a:rPr lang="en-GB" sz="1000" dirty="0" smtClean="0">
                          <a:latin typeface="Calibri" panose="020F0502020204030204" pitchFamily="34" charset="0"/>
                          <a:cs typeface="Calibri" panose="020F0502020204030204" pitchFamily="34" charset="0"/>
                        </a:rPr>
                        <a:t>Factors </a:t>
                      </a:r>
                      <a:r>
                        <a:rPr lang="en-GB" sz="1000" dirty="0">
                          <a:latin typeface="Calibri" panose="020F0502020204030204" pitchFamily="34" charset="0"/>
                          <a:cs typeface="Calibri" panose="020F0502020204030204" pitchFamily="34" charset="0"/>
                        </a:rPr>
                        <a:t>affecting uneven development </a:t>
                      </a:r>
                    </a:p>
                  </a:txBody>
                  <a:tcPr/>
                </a:tc>
                <a:tc hMerge="1">
                  <a:txBody>
                    <a:bodyPr/>
                    <a:lstStyle/>
                    <a:p>
                      <a:endParaRPr lang="en-GB" dirty="0"/>
                    </a:p>
                  </a:txBody>
                  <a:tcPr/>
                </a:tc>
                <a:extLst>
                  <a:ext uri="{0D108BD9-81ED-4DB2-BD59-A6C34878D82A}">
                    <a16:rowId xmlns:a16="http://schemas.microsoft.com/office/drawing/2014/main" val="3833288167"/>
                  </a:ext>
                </a:extLst>
              </a:tr>
              <a:tr h="225944">
                <a:tc>
                  <a:txBody>
                    <a:bodyPr/>
                    <a:lstStyle/>
                    <a:p>
                      <a:pPr algn="ctr"/>
                      <a:r>
                        <a:rPr lang="en-GB" sz="1000" b="1" dirty="0" smtClean="0">
                          <a:latin typeface="Calibri" panose="020F0502020204030204" pitchFamily="34" charset="0"/>
                          <a:cs typeface="Calibri" panose="020F0502020204030204" pitchFamily="34" charset="0"/>
                        </a:rPr>
                        <a:t>Economic</a:t>
                      </a:r>
                      <a:r>
                        <a:rPr lang="en-GB" sz="1000" b="1" baseline="0" dirty="0" smtClean="0">
                          <a:latin typeface="Calibri" panose="020F0502020204030204" pitchFamily="34" charset="0"/>
                          <a:cs typeface="Calibri" panose="020F0502020204030204" pitchFamily="34" charset="0"/>
                        </a:rPr>
                        <a:t> reasons</a:t>
                      </a:r>
                      <a:endParaRPr lang="en-GB" sz="1000" b="1"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tc>
                  <a:txBody>
                    <a:bodyPr/>
                    <a:lstStyle/>
                    <a:p>
                      <a:pPr algn="ctr"/>
                      <a:r>
                        <a:rPr lang="en-GB" sz="1000" b="1" dirty="0" smtClean="0">
                          <a:latin typeface="Calibri" panose="020F0502020204030204" pitchFamily="34" charset="0"/>
                          <a:cs typeface="Calibri" panose="020F0502020204030204" pitchFamily="34" charset="0"/>
                        </a:rPr>
                        <a:t>Environmental</a:t>
                      </a:r>
                      <a:r>
                        <a:rPr lang="en-GB" sz="1000" b="1" baseline="0" dirty="0" smtClean="0">
                          <a:latin typeface="Calibri" panose="020F0502020204030204" pitchFamily="34" charset="0"/>
                          <a:cs typeface="Calibri" panose="020F0502020204030204" pitchFamily="34" charset="0"/>
                        </a:rPr>
                        <a:t> reasons</a:t>
                      </a:r>
                      <a:endParaRPr lang="en-GB" sz="1000" b="1"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3276437158"/>
                  </a:ext>
                </a:extLst>
              </a:tr>
              <a:tr h="944428">
                <a:tc>
                  <a:txBody>
                    <a:bodyPr/>
                    <a:lstStyle/>
                    <a:p>
                      <a:pPr marL="285750" indent="-285750">
                        <a:buFont typeface="Arial" panose="020B0604020202020204" pitchFamily="34" charset="0"/>
                        <a:buChar char="•"/>
                      </a:pPr>
                      <a:r>
                        <a:rPr lang="en-GB" sz="900" b="1" dirty="0" smtClean="0">
                          <a:latin typeface="Calibri" panose="020F0502020204030204" pitchFamily="34" charset="0"/>
                          <a:cs typeface="Calibri" panose="020F0502020204030204" pitchFamily="34" charset="0"/>
                        </a:rPr>
                        <a:t>Fuel sources </a:t>
                      </a:r>
                      <a:r>
                        <a:rPr lang="en-GB" sz="900" dirty="0" smtClean="0">
                          <a:latin typeface="Calibri" panose="020F0502020204030204" pitchFamily="34" charset="0"/>
                          <a:cs typeface="Calibri" panose="020F0502020204030204" pitchFamily="34" charset="0"/>
                        </a:rPr>
                        <a:t>such as oil.</a:t>
                      </a:r>
                    </a:p>
                    <a:p>
                      <a:pPr marL="285750" indent="-285750">
                        <a:buFont typeface="Arial" panose="020B0604020202020204" pitchFamily="34" charset="0"/>
                        <a:buChar char="•"/>
                      </a:pPr>
                      <a:r>
                        <a:rPr lang="en-GB" sz="900" dirty="0" smtClean="0">
                          <a:latin typeface="Calibri" panose="020F0502020204030204" pitchFamily="34" charset="0"/>
                          <a:cs typeface="Calibri" panose="020F0502020204030204" pitchFamily="34" charset="0"/>
                        </a:rPr>
                        <a:t>Minerals and metals for fuel. </a:t>
                      </a:r>
                    </a:p>
                    <a:p>
                      <a:pPr marL="285750" indent="-285750">
                        <a:buFont typeface="Arial" panose="020B0604020202020204" pitchFamily="34" charset="0"/>
                        <a:buChar char="•"/>
                      </a:pPr>
                      <a:r>
                        <a:rPr lang="en-GB" sz="900" b="1" dirty="0" smtClean="0">
                          <a:latin typeface="Calibri" panose="020F0502020204030204" pitchFamily="34" charset="0"/>
                          <a:cs typeface="Calibri" panose="020F0502020204030204" pitchFamily="34" charset="0"/>
                        </a:rPr>
                        <a:t>Has</a:t>
                      </a:r>
                      <a:r>
                        <a:rPr lang="en-GB" sz="900" b="1" baseline="0" dirty="0" smtClean="0">
                          <a:latin typeface="Calibri" panose="020F0502020204030204" pitchFamily="34" charset="0"/>
                          <a:cs typeface="Calibri" panose="020F0502020204030204" pitchFamily="34" charset="0"/>
                        </a:rPr>
                        <a:t> to rely on imports</a:t>
                      </a:r>
                      <a:r>
                        <a:rPr lang="en-GB" sz="900" dirty="0" smtClean="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GB" sz="900" dirty="0" smtClean="0">
                          <a:latin typeface="Calibri" panose="020F0502020204030204" pitchFamily="34" charset="0"/>
                          <a:cs typeface="Calibri" panose="020F0502020204030204" pitchFamily="34" charset="0"/>
                        </a:rPr>
                        <a:t>Access to </a:t>
                      </a:r>
                      <a:r>
                        <a:rPr lang="en-GB" sz="900" b="1" dirty="0" smtClean="0">
                          <a:latin typeface="Calibri" panose="020F0502020204030204" pitchFamily="34" charset="0"/>
                          <a:cs typeface="Calibri" panose="020F0502020204030204" pitchFamily="34" charset="0"/>
                        </a:rPr>
                        <a:t>safe water</a:t>
                      </a:r>
                      <a:r>
                        <a:rPr lang="en-GB" sz="900" dirty="0" smtClean="0">
                          <a:latin typeface="Calibri" panose="020F0502020204030204" pitchFamily="34" charset="0"/>
                          <a:cs typeface="Calibri" panose="020F0502020204030204" pitchFamily="34" charset="0"/>
                        </a:rPr>
                        <a:t>.</a:t>
                      </a:r>
                      <a:endParaRPr lang="en-GB" sz="9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GB" sz="1000" dirty="0">
                          <a:latin typeface="Calibri" panose="020F0502020204030204" pitchFamily="34" charset="0"/>
                          <a:cs typeface="Calibri" panose="020F0502020204030204" pitchFamily="34" charset="0"/>
                        </a:rPr>
                        <a:t>Risk of tectonic hazards.</a:t>
                      </a:r>
                    </a:p>
                    <a:p>
                      <a:pPr marL="285750" indent="-285750">
                        <a:buFont typeface="Arial" panose="020B0604020202020204" pitchFamily="34" charset="0"/>
                        <a:buChar char="•"/>
                      </a:pPr>
                      <a:r>
                        <a:rPr lang="en-GB" sz="1000" dirty="0">
                          <a:latin typeface="Calibri" panose="020F0502020204030204" pitchFamily="34" charset="0"/>
                          <a:cs typeface="Calibri" panose="020F0502020204030204" pitchFamily="34" charset="0"/>
                        </a:rPr>
                        <a:t>Benefits from </a:t>
                      </a:r>
                      <a:r>
                        <a:rPr lang="en-GB" sz="1000" b="1" dirty="0">
                          <a:latin typeface="Calibri" panose="020F0502020204030204" pitchFamily="34" charset="0"/>
                          <a:cs typeface="Calibri" panose="020F0502020204030204" pitchFamily="34" charset="0"/>
                        </a:rPr>
                        <a:t>volcanic material </a:t>
                      </a:r>
                      <a:r>
                        <a:rPr lang="en-GB" sz="1000" dirty="0">
                          <a:latin typeface="Calibri" panose="020F0502020204030204" pitchFamily="34" charset="0"/>
                          <a:cs typeface="Calibri" panose="020F0502020204030204" pitchFamily="34" charset="0"/>
                        </a:rPr>
                        <a:t>and </a:t>
                      </a:r>
                      <a:r>
                        <a:rPr lang="en-GB" sz="1000" b="1" dirty="0">
                          <a:latin typeface="Calibri" panose="020F0502020204030204" pitchFamily="34" charset="0"/>
                          <a:cs typeface="Calibri" panose="020F0502020204030204" pitchFamily="34" charset="0"/>
                        </a:rPr>
                        <a:t>floodwater.</a:t>
                      </a:r>
                    </a:p>
                    <a:p>
                      <a:pPr marL="285750" indent="-285750">
                        <a:buFont typeface="Arial" panose="020B0604020202020204" pitchFamily="34" charset="0"/>
                        <a:buChar char="•"/>
                      </a:pPr>
                      <a:r>
                        <a:rPr lang="en-GB" sz="1000" dirty="0">
                          <a:latin typeface="Calibri" panose="020F0502020204030204" pitchFamily="34" charset="0"/>
                          <a:cs typeface="Calibri" panose="020F0502020204030204" pitchFamily="34" charset="0"/>
                        </a:rPr>
                        <a:t>Frequent hazards</a:t>
                      </a:r>
                      <a:r>
                        <a:rPr lang="en-GB" sz="1000" b="1" dirty="0">
                          <a:latin typeface="Calibri" panose="020F0502020204030204" pitchFamily="34" charset="0"/>
                          <a:cs typeface="Calibri" panose="020F0502020204030204" pitchFamily="34" charset="0"/>
                        </a:rPr>
                        <a:t> undermines redevelopment</a:t>
                      </a:r>
                      <a:r>
                        <a:rPr lang="en-GB" sz="1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129141221"/>
                  </a:ext>
                </a:extLst>
              </a:tr>
              <a:tr h="225944">
                <a:tc>
                  <a:txBody>
                    <a:bodyPr/>
                    <a:lstStyle/>
                    <a:p>
                      <a:pPr algn="ctr"/>
                      <a:r>
                        <a:rPr lang="en-GB" sz="1000" b="1" dirty="0" smtClean="0">
                          <a:latin typeface="Calibri" panose="020F0502020204030204" pitchFamily="34" charset="0"/>
                          <a:cs typeface="Calibri" panose="020F0502020204030204" pitchFamily="34" charset="0"/>
                        </a:rPr>
                        <a:t>Environmental</a:t>
                      </a:r>
                      <a:r>
                        <a:rPr lang="en-GB" sz="1000" b="1" baseline="0" dirty="0" smtClean="0">
                          <a:latin typeface="Calibri" panose="020F0502020204030204" pitchFamily="34" charset="0"/>
                          <a:cs typeface="Calibri" panose="020F0502020204030204" pitchFamily="34" charset="0"/>
                        </a:rPr>
                        <a:t> Reasons</a:t>
                      </a:r>
                      <a:endParaRPr lang="en-GB" sz="1000" b="1"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tc>
                  <a:txBody>
                    <a:bodyPr/>
                    <a:lstStyle/>
                    <a:p>
                      <a:pPr algn="ctr"/>
                      <a:r>
                        <a:rPr lang="en-GB" sz="1000" b="1" dirty="0" smtClean="0">
                          <a:latin typeface="Calibri" panose="020F0502020204030204" pitchFamily="34" charset="0"/>
                          <a:cs typeface="Calibri" panose="020F0502020204030204" pitchFamily="34" charset="0"/>
                        </a:rPr>
                        <a:t>Historical Reasons</a:t>
                      </a:r>
                      <a:endParaRPr lang="en-GB" sz="1000" b="1"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2249006052"/>
                  </a:ext>
                </a:extLst>
              </a:tr>
              <a:tr h="1214449">
                <a:tc>
                  <a:txBody>
                    <a:bodyPr/>
                    <a:lstStyle/>
                    <a:p>
                      <a:pPr marL="285750" indent="-285750">
                        <a:buFont typeface="Arial" panose="020B0604020202020204" pitchFamily="34" charset="0"/>
                        <a:buChar char="•"/>
                      </a:pPr>
                      <a:r>
                        <a:rPr lang="en-GB" sz="1000" b="1" dirty="0">
                          <a:latin typeface="Calibri" panose="020F0502020204030204" pitchFamily="34" charset="0"/>
                          <a:cs typeface="Calibri" panose="020F0502020204030204" pitchFamily="34" charset="0"/>
                        </a:rPr>
                        <a:t>Reliability</a:t>
                      </a:r>
                      <a:r>
                        <a:rPr lang="en-GB" sz="1000" dirty="0">
                          <a:latin typeface="Calibri" panose="020F0502020204030204" pitchFamily="34" charset="0"/>
                          <a:cs typeface="Calibri" panose="020F0502020204030204" pitchFamily="34" charset="0"/>
                        </a:rPr>
                        <a:t> of rainfall to benefit farming. </a:t>
                      </a:r>
                    </a:p>
                    <a:p>
                      <a:pPr marL="285750" indent="-285750">
                        <a:buFont typeface="Arial" panose="020B0604020202020204" pitchFamily="34" charset="0"/>
                        <a:buChar char="•"/>
                      </a:pPr>
                      <a:r>
                        <a:rPr lang="en-GB" sz="1000" b="1" dirty="0">
                          <a:latin typeface="Calibri" panose="020F0502020204030204" pitchFamily="34" charset="0"/>
                          <a:cs typeface="Calibri" panose="020F0502020204030204" pitchFamily="34" charset="0"/>
                        </a:rPr>
                        <a:t>Extreme climates </a:t>
                      </a:r>
                      <a:r>
                        <a:rPr lang="en-GB" sz="1000" dirty="0">
                          <a:latin typeface="Calibri" panose="020F0502020204030204" pitchFamily="34" charset="0"/>
                          <a:cs typeface="Calibri" panose="020F0502020204030204" pitchFamily="34" charset="0"/>
                        </a:rPr>
                        <a:t>limit industry and affects health.</a:t>
                      </a:r>
                    </a:p>
                    <a:p>
                      <a:pPr marL="285750" indent="-285750">
                        <a:buFont typeface="Arial" panose="020B0604020202020204" pitchFamily="34" charset="0"/>
                        <a:buChar char="•"/>
                      </a:pPr>
                      <a:r>
                        <a:rPr lang="en-GB" sz="1000" dirty="0">
                          <a:latin typeface="Calibri" panose="020F0502020204030204" pitchFamily="34" charset="0"/>
                          <a:cs typeface="Calibri" panose="020F0502020204030204" pitchFamily="34" charset="0"/>
                        </a:rPr>
                        <a:t>Climate can </a:t>
                      </a:r>
                      <a:r>
                        <a:rPr lang="en-GB" sz="1000" b="1" dirty="0">
                          <a:latin typeface="Calibri" panose="020F0502020204030204" pitchFamily="34" charset="0"/>
                          <a:cs typeface="Calibri" panose="020F0502020204030204" pitchFamily="34" charset="0"/>
                        </a:rPr>
                        <a:t>attract tourists. </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latin typeface="Calibri" panose="020F0502020204030204" pitchFamily="34" charset="0"/>
                          <a:cs typeface="Calibri" panose="020F0502020204030204" pitchFamily="34" charset="0"/>
                        </a:rPr>
                        <a:t>A civi</a:t>
                      </a:r>
                      <a:r>
                        <a:rPr lang="en-GB" sz="1000" b="1" dirty="0" smtClean="0">
                          <a:solidFill>
                            <a:schemeClr val="tx1"/>
                          </a:solidFill>
                          <a:latin typeface="Calibri" panose="020F0502020204030204" pitchFamily="34" charset="0"/>
                          <a:cs typeface="Calibri" panose="020F0502020204030204" pitchFamily="34" charset="0"/>
                        </a:rPr>
                        <a:t>l war </a:t>
                      </a:r>
                      <a:r>
                        <a:rPr lang="en-GB" sz="1000" b="0" dirty="0" smtClean="0">
                          <a:solidFill>
                            <a:schemeClr val="tx1"/>
                          </a:solidFill>
                          <a:latin typeface="Calibri" panose="020F0502020204030204" pitchFamily="34" charset="0"/>
                          <a:cs typeface="Calibri" panose="020F0502020204030204" pitchFamily="34" charset="0"/>
                        </a:rPr>
                        <a:t>(war within same country) has been going on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latin typeface="Calibri" panose="020F0502020204030204" pitchFamily="34" charset="0"/>
                          <a:cs typeface="Calibri" panose="020F0502020204030204" pitchFamily="34" charset="0"/>
                        </a:rPr>
                        <a:t>The people who </a:t>
                      </a:r>
                      <a:r>
                        <a:rPr lang="en-GB" sz="1000" b="1" dirty="0" smtClean="0">
                          <a:latin typeface="Calibri" panose="020F0502020204030204" pitchFamily="34" charset="0"/>
                          <a:cs typeface="Calibri" panose="020F0502020204030204" pitchFamily="34" charset="0"/>
                        </a:rPr>
                        <a:t>colonised</a:t>
                      </a:r>
                      <a:r>
                        <a:rPr lang="en-GB" sz="1000" b="0" dirty="0" smtClean="0">
                          <a:latin typeface="Calibri" panose="020F0502020204030204" pitchFamily="34" charset="0"/>
                          <a:cs typeface="Calibri" panose="020F0502020204030204" pitchFamily="34" charset="0"/>
                        </a:rPr>
                        <a:t> the country built no factories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latin typeface="Calibri" panose="020F0502020204030204" pitchFamily="34" charset="0"/>
                          <a:cs typeface="Calibri" panose="020F0502020204030204" pitchFamily="34" charset="0"/>
                        </a:rPr>
                        <a:t>The </a:t>
                      </a:r>
                      <a:r>
                        <a:rPr lang="en-GB" sz="1000" b="1" dirty="0" smtClean="0">
                          <a:solidFill>
                            <a:schemeClr val="tx1"/>
                          </a:solidFill>
                          <a:latin typeface="Calibri" panose="020F0502020204030204" pitchFamily="34" charset="0"/>
                          <a:cs typeface="Calibri" panose="020F0502020204030204" pitchFamily="34" charset="0"/>
                        </a:rPr>
                        <a:t>slave trade </a:t>
                      </a:r>
                      <a:r>
                        <a:rPr lang="en-GB" sz="1000" b="0" dirty="0" smtClean="0">
                          <a:solidFill>
                            <a:schemeClr val="tx1"/>
                          </a:solidFill>
                          <a:latin typeface="Calibri" panose="020F0502020204030204" pitchFamily="34" charset="0"/>
                          <a:cs typeface="Calibri" panose="020F0502020204030204" pitchFamily="34" charset="0"/>
                        </a:rPr>
                        <a:t>meant millions of healthy adults were forced to leave their countries</a:t>
                      </a:r>
                    </a:p>
                  </a:txBody>
                  <a:tcPr/>
                </a:tc>
                <a:extLst>
                  <a:ext uri="{0D108BD9-81ED-4DB2-BD59-A6C34878D82A}">
                    <a16:rowId xmlns:a16="http://schemas.microsoft.com/office/drawing/2014/main" val="923805809"/>
                  </a:ext>
                </a:extLst>
              </a:tr>
            </a:tbl>
          </a:graphicData>
        </a:graphic>
      </p:graphicFrame>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6976" y="4770477"/>
            <a:ext cx="471872" cy="471872"/>
          </a:xfrm>
          <a:prstGeom prst="rect">
            <a:avLst/>
          </a:prstGeom>
        </p:spPr>
      </p:pic>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3746" y="6211595"/>
            <a:ext cx="335365" cy="335365"/>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36921" y="4515742"/>
            <a:ext cx="342190" cy="342190"/>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84042" y="2874909"/>
            <a:ext cx="332730" cy="321625"/>
          </a:xfrm>
          <a:prstGeom prst="rect">
            <a:avLst/>
          </a:prstGeom>
        </p:spPr>
      </p:pic>
      <p:pic>
        <p:nvPicPr>
          <p:cNvPr id="26" name="Picture 25"/>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99375" y="4565731"/>
            <a:ext cx="500583" cy="332418"/>
          </a:xfrm>
          <a:prstGeom prst="rect">
            <a:avLst/>
          </a:prstGeom>
        </p:spPr>
      </p:pic>
      <p:graphicFrame>
        <p:nvGraphicFramePr>
          <p:cNvPr id="27" name="Table 26"/>
          <p:cNvGraphicFramePr>
            <a:graphicFrameLocks noGrp="1"/>
          </p:cNvGraphicFramePr>
          <p:nvPr>
            <p:extLst>
              <p:ext uri="{D42A27DB-BD31-4B8C-83A1-F6EECF244321}">
                <p14:modId xmlns:p14="http://schemas.microsoft.com/office/powerpoint/2010/main" val="226385644"/>
              </p:ext>
            </p:extLst>
          </p:nvPr>
        </p:nvGraphicFramePr>
        <p:xfrm>
          <a:off x="6881270" y="1677737"/>
          <a:ext cx="2996300" cy="5004869"/>
        </p:xfrm>
        <a:graphic>
          <a:graphicData uri="http://schemas.openxmlformats.org/drawingml/2006/table">
            <a:tbl>
              <a:tblPr firstRow="1" bandRow="1">
                <a:tableStyleId>{93296810-A885-4BE3-A3E7-6D5BEEA58F35}</a:tableStyleId>
              </a:tblPr>
              <a:tblGrid>
                <a:gridCol w="1495318">
                  <a:extLst>
                    <a:ext uri="{9D8B030D-6E8A-4147-A177-3AD203B41FA5}">
                      <a16:colId xmlns:a16="http://schemas.microsoft.com/office/drawing/2014/main" val="2478287318"/>
                    </a:ext>
                  </a:extLst>
                </a:gridCol>
                <a:gridCol w="1500982">
                  <a:extLst>
                    <a:ext uri="{9D8B030D-6E8A-4147-A177-3AD203B41FA5}">
                      <a16:colId xmlns:a16="http://schemas.microsoft.com/office/drawing/2014/main" val="1833158164"/>
                    </a:ext>
                  </a:extLst>
                </a:gridCol>
              </a:tblGrid>
              <a:tr h="300745">
                <a:tc gridSpan="2">
                  <a:txBody>
                    <a:bodyPr/>
                    <a:lstStyle/>
                    <a:p>
                      <a:pPr algn="ctr"/>
                      <a:r>
                        <a:rPr lang="en-GB" sz="1000" dirty="0">
                          <a:latin typeface="Calibri" panose="020F0502020204030204" pitchFamily="34" charset="0"/>
                          <a:cs typeface="Calibri" panose="020F0502020204030204" pitchFamily="34" charset="0"/>
                        </a:rPr>
                        <a:t>Reducing the Global Development Gap</a:t>
                      </a:r>
                    </a:p>
                  </a:txBody>
                  <a:tcPr/>
                </a:tc>
                <a:tc hMerge="1">
                  <a:txBody>
                    <a:bodyPr/>
                    <a:lstStyle/>
                    <a:p>
                      <a:endParaRPr lang="en-GB" dirty="0"/>
                    </a:p>
                  </a:txBody>
                  <a:tcPr/>
                </a:tc>
                <a:extLst>
                  <a:ext uri="{0D108BD9-81ED-4DB2-BD59-A6C34878D82A}">
                    <a16:rowId xmlns:a16="http://schemas.microsoft.com/office/drawing/2014/main" val="3999279524"/>
                  </a:ext>
                </a:extLst>
              </a:tr>
              <a:tr h="1603584">
                <a:tc>
                  <a:txBody>
                    <a:bodyPr/>
                    <a:lstStyle/>
                    <a:p>
                      <a:pPr marL="0" indent="0" algn="ctr">
                        <a:buFontTx/>
                        <a:buNone/>
                      </a:pPr>
                      <a:r>
                        <a:rPr lang="en-GB" sz="900" b="1" u="sng" dirty="0">
                          <a:solidFill>
                            <a:schemeClr val="tx1"/>
                          </a:solidFill>
                          <a:latin typeface="Calibri" panose="020F0502020204030204" pitchFamily="34" charset="0"/>
                          <a:cs typeface="Calibri" panose="020F0502020204030204" pitchFamily="34" charset="0"/>
                        </a:rPr>
                        <a:t>Microfinance Loans</a:t>
                      </a:r>
                    </a:p>
                    <a:p>
                      <a:pPr marL="0" indent="0">
                        <a:buFontTx/>
                        <a:buNone/>
                      </a:pPr>
                      <a:r>
                        <a:rPr lang="en-GB" sz="900" b="1" dirty="0">
                          <a:solidFill>
                            <a:schemeClr val="tx1"/>
                          </a:solidFill>
                          <a:latin typeface="Calibri" panose="020F0502020204030204" pitchFamily="34" charset="0"/>
                          <a:cs typeface="Calibri" panose="020F0502020204030204" pitchFamily="34" charset="0"/>
                        </a:rPr>
                        <a:t>This involves people in LICs  receiving smalls loans from traditional banks. </a:t>
                      </a:r>
                    </a:p>
                    <a:p>
                      <a:pPr marL="0" indent="0">
                        <a:buFontTx/>
                        <a:buNone/>
                      </a:pPr>
                      <a:r>
                        <a:rPr lang="en-GB" sz="900" b="1" dirty="0">
                          <a:solidFill>
                            <a:srgbClr val="00B050"/>
                          </a:solidFill>
                          <a:latin typeface="Calibri" panose="020F0502020204030204" pitchFamily="34" charset="0"/>
                          <a:cs typeface="Calibri" panose="020F0502020204030204" pitchFamily="34" charset="0"/>
                        </a:rPr>
                        <a:t>+ Loans enable people to begin their own businesses</a:t>
                      </a:r>
                    </a:p>
                    <a:p>
                      <a:pPr marL="0" indent="0">
                        <a:buFontTx/>
                        <a:buNone/>
                      </a:pPr>
                      <a:r>
                        <a:rPr lang="en-GB" sz="900" b="1" dirty="0">
                          <a:solidFill>
                            <a:srgbClr val="FF0000"/>
                          </a:solidFill>
                          <a:latin typeface="Calibri" panose="020F0502020204030204" pitchFamily="34" charset="0"/>
                          <a:cs typeface="Calibri" panose="020F0502020204030204" pitchFamily="34" charset="0"/>
                        </a:rPr>
                        <a:t>- Its not clear they can reduce poverty at a large scale. </a:t>
                      </a:r>
                    </a:p>
                  </a:txBody>
                  <a:tcPr anchor="ctr"/>
                </a:tc>
                <a:tc>
                  <a:txBody>
                    <a:bodyPr/>
                    <a:lstStyle/>
                    <a:p>
                      <a:pPr algn="ctr"/>
                      <a:r>
                        <a:rPr lang="en-GB" sz="900" b="1" u="sng" dirty="0">
                          <a:latin typeface="Calibri" panose="020F0502020204030204" pitchFamily="34" charset="0"/>
                          <a:cs typeface="Calibri" panose="020F0502020204030204" pitchFamily="34" charset="0"/>
                        </a:rPr>
                        <a:t>Foreign-direct investment</a:t>
                      </a:r>
                    </a:p>
                    <a:p>
                      <a:r>
                        <a:rPr lang="en-GB" sz="900" b="1" dirty="0">
                          <a:latin typeface="Calibri" panose="020F0502020204030204" pitchFamily="34" charset="0"/>
                          <a:cs typeface="Calibri" panose="020F0502020204030204" pitchFamily="34" charset="0"/>
                        </a:rPr>
                        <a:t>This is when one country buys property or infrastructure in another country.</a:t>
                      </a:r>
                    </a:p>
                    <a:p>
                      <a:r>
                        <a:rPr lang="en-GB" sz="900" dirty="0">
                          <a:solidFill>
                            <a:srgbClr val="00B050"/>
                          </a:solidFill>
                          <a:latin typeface="Calibri" panose="020F0502020204030204" pitchFamily="34" charset="0"/>
                          <a:cs typeface="Calibri" panose="020F0502020204030204" pitchFamily="34" charset="0"/>
                        </a:rPr>
                        <a:t>+ </a:t>
                      </a:r>
                      <a:r>
                        <a:rPr lang="en-GB" sz="900" b="1" dirty="0">
                          <a:solidFill>
                            <a:srgbClr val="00B050"/>
                          </a:solidFill>
                          <a:latin typeface="Calibri" panose="020F0502020204030204" pitchFamily="34" charset="0"/>
                          <a:cs typeface="Calibri" panose="020F0502020204030204" pitchFamily="34" charset="0"/>
                        </a:rPr>
                        <a:t>Leads to better access to finance, technology &amp; expertise.</a:t>
                      </a:r>
                    </a:p>
                    <a:p>
                      <a:pPr marL="0" indent="0">
                        <a:buFontTx/>
                        <a:buNone/>
                      </a:pPr>
                      <a:r>
                        <a:rPr lang="en-GB" sz="900" b="1" dirty="0">
                          <a:solidFill>
                            <a:srgbClr val="FF0000"/>
                          </a:solidFill>
                          <a:latin typeface="Calibri" panose="020F0502020204030204" pitchFamily="34" charset="0"/>
                          <a:cs typeface="Calibri" panose="020F0502020204030204" pitchFamily="34" charset="0"/>
                        </a:rPr>
                        <a:t>- Investment can come with strings attached that country’s will need to comply with.</a:t>
                      </a:r>
                    </a:p>
                  </a:txBody>
                  <a:tcPr/>
                </a:tc>
                <a:extLst>
                  <a:ext uri="{0D108BD9-81ED-4DB2-BD59-A6C34878D82A}">
                    <a16:rowId xmlns:a16="http://schemas.microsoft.com/office/drawing/2014/main" val="2807978665"/>
                  </a:ext>
                </a:extLst>
              </a:tr>
              <a:tr h="1367376">
                <a:tc>
                  <a:txBody>
                    <a:bodyPr/>
                    <a:lstStyle/>
                    <a:p>
                      <a:pPr algn="ctr"/>
                      <a:r>
                        <a:rPr lang="en-GB" sz="900" b="1" u="sng" dirty="0">
                          <a:latin typeface="Calibri" panose="020F0502020204030204" pitchFamily="34" charset="0"/>
                          <a:cs typeface="Calibri" panose="020F0502020204030204" pitchFamily="34" charset="0"/>
                        </a:rPr>
                        <a:t>A</a:t>
                      </a:r>
                      <a:r>
                        <a:rPr lang="en-GB" sz="900" b="1" u="sng" dirty="0" smtClean="0">
                          <a:latin typeface="Calibri" panose="020F0502020204030204" pitchFamily="34" charset="0"/>
                          <a:cs typeface="Calibri" panose="020F0502020204030204" pitchFamily="34" charset="0"/>
                        </a:rPr>
                        <a:t>id</a:t>
                      </a:r>
                      <a:endParaRPr lang="en-GB" sz="900" b="1" u="sng" dirty="0">
                        <a:latin typeface="Calibri" panose="020F0502020204030204" pitchFamily="34" charset="0"/>
                        <a:cs typeface="Calibri" panose="020F0502020204030204" pitchFamily="34" charset="0"/>
                      </a:endParaRPr>
                    </a:p>
                    <a:p>
                      <a:r>
                        <a:rPr lang="en-GB" sz="900" b="1" dirty="0">
                          <a:latin typeface="Calibri" panose="020F0502020204030204" pitchFamily="34" charset="0"/>
                          <a:cs typeface="Calibri" panose="020F0502020204030204" pitchFamily="34" charset="0"/>
                        </a:rPr>
                        <a:t>This is given by one country to another as money or resources.</a:t>
                      </a:r>
                    </a:p>
                    <a:p>
                      <a:r>
                        <a:rPr lang="en-GB" sz="900" b="1" dirty="0">
                          <a:solidFill>
                            <a:srgbClr val="00B050"/>
                          </a:solidFill>
                          <a:latin typeface="Calibri" panose="020F0502020204030204" pitchFamily="34" charset="0"/>
                          <a:cs typeface="Calibri" panose="020F0502020204030204" pitchFamily="34" charset="0"/>
                        </a:rPr>
                        <a:t>+ Improve literacy rates, building  dams, improving agriculture. </a:t>
                      </a:r>
                    </a:p>
                    <a:p>
                      <a:pPr marL="0" indent="0">
                        <a:buFontTx/>
                        <a:buNone/>
                      </a:pPr>
                      <a:r>
                        <a:rPr lang="en-GB" sz="900" b="1" dirty="0">
                          <a:solidFill>
                            <a:srgbClr val="FF0000"/>
                          </a:solidFill>
                          <a:latin typeface="Calibri" panose="020F0502020204030204" pitchFamily="34" charset="0"/>
                          <a:cs typeface="Calibri" panose="020F0502020204030204" pitchFamily="34" charset="0"/>
                        </a:rPr>
                        <a:t>- Can be wasted by corrupt governments or they can become too reliant on aid.</a:t>
                      </a:r>
                    </a:p>
                  </a:txBody>
                  <a:tcPr anchor="ctr"/>
                </a:tc>
                <a:tc>
                  <a:txBody>
                    <a:bodyPr/>
                    <a:lstStyle/>
                    <a:p>
                      <a:pPr algn="ctr"/>
                      <a:r>
                        <a:rPr lang="en-GB" sz="900" b="1" u="sng" dirty="0">
                          <a:latin typeface="Calibri" panose="020F0502020204030204" pitchFamily="34" charset="0"/>
                          <a:cs typeface="Calibri" panose="020F0502020204030204" pitchFamily="34" charset="0"/>
                        </a:rPr>
                        <a:t>Debt Relief</a:t>
                      </a:r>
                    </a:p>
                    <a:p>
                      <a:r>
                        <a:rPr lang="en-GB" sz="900" b="1" dirty="0">
                          <a:latin typeface="Calibri" panose="020F0502020204030204" pitchFamily="34" charset="0"/>
                          <a:cs typeface="Calibri" panose="020F0502020204030204" pitchFamily="34" charset="0"/>
                        </a:rPr>
                        <a:t>This is when a country’s debt is cancelled or interest rates are lowered. </a:t>
                      </a:r>
                    </a:p>
                    <a:p>
                      <a:r>
                        <a:rPr lang="en-GB" sz="900" b="1" dirty="0">
                          <a:solidFill>
                            <a:srgbClr val="00B050"/>
                          </a:solidFill>
                          <a:latin typeface="Calibri" panose="020F0502020204030204" pitchFamily="34" charset="0"/>
                          <a:cs typeface="Calibri" panose="020F0502020204030204" pitchFamily="34" charset="0"/>
                        </a:rPr>
                        <a:t>+ Means more money can be spent on development.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900" b="1" dirty="0">
                          <a:solidFill>
                            <a:srgbClr val="FF0000"/>
                          </a:solidFill>
                          <a:latin typeface="Calibri" panose="020F0502020204030204" pitchFamily="34" charset="0"/>
                          <a:cs typeface="Calibri" panose="020F0502020204030204" pitchFamily="34" charset="0"/>
                        </a:rPr>
                        <a:t>- Locals might not always get a say. Some aid can be tied under condition from donor country.</a:t>
                      </a:r>
                    </a:p>
                  </a:txBody>
                  <a:tcPr/>
                </a:tc>
                <a:extLst>
                  <a:ext uri="{0D108BD9-81ED-4DB2-BD59-A6C34878D82A}">
                    <a16:rowId xmlns:a16="http://schemas.microsoft.com/office/drawing/2014/main" val="3534730920"/>
                  </a:ext>
                </a:extLst>
              </a:tr>
              <a:tr h="1503724">
                <a:tc>
                  <a:txBody>
                    <a:bodyPr/>
                    <a:lstStyle/>
                    <a:p>
                      <a:pPr algn="ctr"/>
                      <a:r>
                        <a:rPr lang="en-GB" sz="900" b="1" u="sng" dirty="0">
                          <a:latin typeface="Calibri" panose="020F0502020204030204" pitchFamily="34" charset="0"/>
                          <a:cs typeface="Calibri" panose="020F0502020204030204" pitchFamily="34" charset="0"/>
                        </a:rPr>
                        <a:t>Fair trade</a:t>
                      </a:r>
                    </a:p>
                    <a:p>
                      <a:r>
                        <a:rPr lang="en-GB" sz="900" b="1" dirty="0">
                          <a:latin typeface="Calibri" panose="020F0502020204030204" pitchFamily="34" charset="0"/>
                          <a:cs typeface="Calibri" panose="020F0502020204030204" pitchFamily="34" charset="0"/>
                        </a:rPr>
                        <a:t>This is a movement where farmers get a fair price for the goods produced.</a:t>
                      </a:r>
                    </a:p>
                    <a:p>
                      <a:r>
                        <a:rPr lang="en-GB" sz="900" b="1" dirty="0">
                          <a:solidFill>
                            <a:srgbClr val="00B050"/>
                          </a:solidFill>
                          <a:latin typeface="Calibri" panose="020F0502020204030204" pitchFamily="34" charset="0"/>
                          <a:cs typeface="Calibri" panose="020F0502020204030204" pitchFamily="34" charset="0"/>
                        </a:rPr>
                        <a:t>+ Paid fairly so they can develop schools &amp; health centres.</a:t>
                      </a:r>
                    </a:p>
                    <a:p>
                      <a:pPr marL="0" indent="0">
                        <a:buFontTx/>
                        <a:buNone/>
                      </a:pPr>
                      <a:r>
                        <a:rPr lang="en-GB" sz="900" b="1" dirty="0">
                          <a:solidFill>
                            <a:srgbClr val="FF0000"/>
                          </a:solidFill>
                          <a:latin typeface="Calibri" panose="020F0502020204030204" pitchFamily="34" charset="0"/>
                          <a:cs typeface="Calibri" panose="020F0502020204030204" pitchFamily="34" charset="0"/>
                        </a:rPr>
                        <a:t>-Only a tiny proportion of the extra money reaches producers.</a:t>
                      </a:r>
                    </a:p>
                  </a:txBody>
                  <a:tcPr anchor="ctr"/>
                </a:tc>
                <a:tc>
                  <a:txBody>
                    <a:bodyPr/>
                    <a:lstStyle/>
                    <a:p>
                      <a:pPr algn="ctr"/>
                      <a:r>
                        <a:rPr lang="en-GB" sz="900" b="1" u="sng" dirty="0">
                          <a:latin typeface="Calibri" panose="020F0502020204030204" pitchFamily="34" charset="0"/>
                          <a:cs typeface="Calibri" panose="020F0502020204030204" pitchFamily="34" charset="0"/>
                        </a:rPr>
                        <a:t>Technology</a:t>
                      </a:r>
                    </a:p>
                    <a:p>
                      <a:r>
                        <a:rPr lang="en-GB" sz="900" b="1" dirty="0">
                          <a:latin typeface="Calibri" panose="020F0502020204030204" pitchFamily="34" charset="0"/>
                          <a:cs typeface="Calibri" panose="020F0502020204030204" pitchFamily="34" charset="0"/>
                        </a:rPr>
                        <a:t>Includes tools, machines and affordable equipment  that improve quality of life.</a:t>
                      </a:r>
                    </a:p>
                    <a:p>
                      <a:r>
                        <a:rPr lang="en-GB" sz="900" b="1" dirty="0">
                          <a:solidFill>
                            <a:srgbClr val="00B050"/>
                          </a:solidFill>
                          <a:latin typeface="Calibri" panose="020F0502020204030204" pitchFamily="34" charset="0"/>
                          <a:cs typeface="Calibri" panose="020F0502020204030204" pitchFamily="34" charset="0"/>
                        </a:rPr>
                        <a:t>+ Renewable energy is less expensive and polluting.</a:t>
                      </a:r>
                    </a:p>
                    <a:p>
                      <a:pPr marL="0" indent="0">
                        <a:buFontTx/>
                        <a:buNone/>
                      </a:pPr>
                      <a:r>
                        <a:rPr lang="en-GB" sz="900" b="1" dirty="0">
                          <a:solidFill>
                            <a:srgbClr val="FF0000"/>
                          </a:solidFill>
                          <a:latin typeface="Calibri" panose="020F0502020204030204" pitchFamily="34" charset="0"/>
                          <a:cs typeface="Calibri" panose="020F0502020204030204" pitchFamily="34" charset="0"/>
                        </a:rPr>
                        <a:t>- Requires initial investment and skills in operating technology</a:t>
                      </a:r>
                    </a:p>
                  </a:txBody>
                  <a:tcPr/>
                </a:tc>
                <a:extLst>
                  <a:ext uri="{0D108BD9-81ED-4DB2-BD59-A6C34878D82A}">
                    <a16:rowId xmlns:a16="http://schemas.microsoft.com/office/drawing/2014/main" val="3173540726"/>
                  </a:ext>
                </a:extLst>
              </a:tr>
            </a:tbl>
          </a:graphicData>
        </a:graphic>
      </p:graphicFrame>
      <p:pic>
        <p:nvPicPr>
          <p:cNvPr id="28" name="Picture 27">
            <a:extLst>
              <a:ext uri="{FF2B5EF4-FFF2-40B4-BE49-F238E27FC236}">
                <a16:creationId xmlns:a16="http://schemas.microsoft.com/office/drawing/2014/main" id="{84AE6125-FE83-465E-BD18-9701C319942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2056666">
            <a:off x="8000453" y="3761987"/>
            <a:ext cx="311392" cy="330576"/>
          </a:xfrm>
          <a:prstGeom prst="rect">
            <a:avLst/>
          </a:prstGeom>
        </p:spPr>
      </p:pic>
      <p:pic>
        <p:nvPicPr>
          <p:cNvPr id="29" name="Picture 28">
            <a:extLst>
              <a:ext uri="{FF2B5EF4-FFF2-40B4-BE49-F238E27FC236}">
                <a16:creationId xmlns:a16="http://schemas.microsoft.com/office/drawing/2014/main" id="{8A16AEA3-B4D7-4800-9DAC-ED565FF5E95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453078">
            <a:off x="8100065" y="1945944"/>
            <a:ext cx="254195" cy="399708"/>
          </a:xfrm>
          <a:prstGeom prst="rect">
            <a:avLst/>
          </a:prstGeom>
        </p:spPr>
      </p:pic>
      <p:pic>
        <p:nvPicPr>
          <p:cNvPr id="30" name="Picture 29">
            <a:extLst>
              <a:ext uri="{FF2B5EF4-FFF2-40B4-BE49-F238E27FC236}">
                <a16:creationId xmlns:a16="http://schemas.microsoft.com/office/drawing/2014/main" id="{CF8CD9F0-F91D-4A13-A1ED-B5797D03CD8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16685">
            <a:off x="8005583" y="5953908"/>
            <a:ext cx="375312" cy="383463"/>
          </a:xfrm>
          <a:prstGeom prst="rect">
            <a:avLst/>
          </a:prstGeom>
        </p:spPr>
      </p:pic>
      <p:pic>
        <p:nvPicPr>
          <p:cNvPr id="31" name="Picture 30">
            <a:extLst>
              <a:ext uri="{FF2B5EF4-FFF2-40B4-BE49-F238E27FC236}">
                <a16:creationId xmlns:a16="http://schemas.microsoft.com/office/drawing/2014/main" id="{5825AE8C-0828-4889-97A2-F21C8E3F90F5}"/>
              </a:ext>
            </a:extLst>
          </p:cNvPr>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80387" y="6308408"/>
            <a:ext cx="421875" cy="397890"/>
          </a:xfrm>
          <a:prstGeom prst="rect">
            <a:avLst/>
          </a:prstGeom>
        </p:spPr>
      </p:pic>
      <p:pic>
        <p:nvPicPr>
          <p:cNvPr id="32" name="Picture 31">
            <a:extLst>
              <a:ext uri="{FF2B5EF4-FFF2-40B4-BE49-F238E27FC236}">
                <a16:creationId xmlns:a16="http://schemas.microsoft.com/office/drawing/2014/main" id="{B163450B-AEF2-443D-9AF4-3F8F33AE1F9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rot="716150">
            <a:off x="9463220" y="2863565"/>
            <a:ext cx="375883" cy="378874"/>
          </a:xfrm>
          <a:prstGeom prst="rect">
            <a:avLst/>
          </a:prstGeom>
        </p:spPr>
      </p:pic>
      <p:pic>
        <p:nvPicPr>
          <p:cNvPr id="35" name="Picture 34">
            <a:extLst>
              <a:ext uri="{FF2B5EF4-FFF2-40B4-BE49-F238E27FC236}">
                <a16:creationId xmlns:a16="http://schemas.microsoft.com/office/drawing/2014/main" id="{54443306-96E9-41D1-84D1-BBE4D80DD0F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487955" y="3584207"/>
            <a:ext cx="349673" cy="408865"/>
          </a:xfrm>
          <a:prstGeom prst="rect">
            <a:avLst/>
          </a:prstGeom>
        </p:spPr>
      </p:pic>
    </p:spTree>
    <p:extLst>
      <p:ext uri="{BB962C8B-B14F-4D97-AF65-F5344CB8AC3E}">
        <p14:creationId xmlns:p14="http://schemas.microsoft.com/office/powerpoint/2010/main" val="1078479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5046</TotalTime>
  <Words>711</Words>
  <Application>Microsoft Office PowerPoint</Application>
  <PresentationFormat>A4 Paper (210x297 mm)</PresentationFormat>
  <Paragraphs>80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Ion Boardroom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Darrell Marshall</cp:lastModifiedBy>
  <cp:revision>128</cp:revision>
  <cp:lastPrinted>2019-06-27T13:25:12Z</cp:lastPrinted>
  <dcterms:created xsi:type="dcterms:W3CDTF">2017-02-02T20:47:55Z</dcterms:created>
  <dcterms:modified xsi:type="dcterms:W3CDTF">2022-02-02T08:10:13Z</dcterms:modified>
</cp:coreProperties>
</file>