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244" y="-29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265CA689-BDE2-477E-9E86-16A01D70C4AA}">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Billions of people choose to live near tectonic hazards. To protect them scientists regularly monitor and try to predict when natural events will take place. Governments can protect and plan for events to try to minimize the damage caused. </a:t>
          </a:r>
          <a:endParaRPr lang="en-US" sz="1000" b="0" dirty="0">
            <a:solidFill>
              <a:sysClr val="windowText" lastClr="000000"/>
            </a:solidFill>
            <a:latin typeface="Corbel" panose="020B0503020204020204" pitchFamily="34" charset="0"/>
          </a:endParaRPr>
        </a:p>
      </dgm:t>
    </dgm:pt>
    <dgm:pt modelId="{CA074E4D-34F4-4E0A-8FB0-94F01348FA7E}" type="parTrans" cxnId="{5B5E9158-955C-4973-959F-6A352A04C956}">
      <dgm:prSet/>
      <dgm:spPr>
        <a:ln>
          <a:solidFill>
            <a:schemeClr val="bg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Over millions of years the Earth’s landscape has changed drastically. Tectonic plates are constantly moving because of convection currents in the Earth’s mantle. Where the plates meet, we experience most of the tectonic hazards. </a:t>
          </a:r>
          <a:endParaRPr lang="en-US" sz="1000" b="0" dirty="0">
            <a:solidFill>
              <a:sysClr val="windowText" lastClr="000000"/>
            </a:solidFill>
            <a:latin typeface="Corbel" panose="020B0503020204020204" pitchFamily="34" charset="0"/>
          </a:endParaRPr>
        </a:p>
      </dgm:t>
    </dgm:pt>
    <dgm:pt modelId="{8F39784C-9C86-4BD5-B5C6-A12C53897D88}" type="parTrans" cxnId="{946CC425-CD60-4C81-882A-EB48195E30B6}">
      <dgm:prSet/>
      <dgm:spPr>
        <a:ln>
          <a:solidFill>
            <a:schemeClr val="bg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1">
            <a:lumMod val="20000"/>
            <a:lumOff val="80000"/>
          </a:schemeClr>
        </a:solidFill>
      </dgm:spPr>
      <dgm:t>
        <a:bodyPr anchor="ctr"/>
        <a:lstStyle/>
        <a:p>
          <a:pPr algn="ctr"/>
          <a:r>
            <a:rPr lang="en-US" sz="1000" b="0" dirty="0" smtClean="0">
              <a:solidFill>
                <a:schemeClr val="tx1"/>
              </a:solidFill>
              <a:latin typeface="Corbel" panose="020B0503020204020204" pitchFamily="34" charset="0"/>
            </a:rPr>
            <a:t>Plate margins are the places where two plates meet. Plates can either be moving apart, together or alongside each other. Depending on the direction of movement different hazards are caused. </a:t>
          </a:r>
          <a:endParaRPr lang="en-US" sz="1000" b="0" dirty="0">
            <a:solidFill>
              <a:schemeClr val="tx1"/>
            </a:solidFill>
            <a:latin typeface="Corbel" panose="020B0503020204020204" pitchFamily="34" charset="0"/>
          </a:endParaRPr>
        </a:p>
      </dgm:t>
    </dgm:pt>
    <dgm:pt modelId="{1CE69CA8-3F96-4810-B5CF-8718C80763A5}" type="parTrans" cxnId="{BB1F3362-35FC-4E7E-A048-88712B41D2B7}">
      <dgm:prSet/>
      <dgm:spPr>
        <a:ln>
          <a:solidFill>
            <a:schemeClr val="bg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1">
            <a:lumMod val="20000"/>
            <a:lumOff val="80000"/>
          </a:schemeClr>
        </a:solidFill>
      </dgm:spPr>
      <dgm:t>
        <a:bodyPr/>
        <a:lstStyle/>
        <a:p>
          <a:r>
            <a:rPr lang="en-GB" sz="1000" b="0" dirty="0" smtClean="0">
              <a:solidFill>
                <a:schemeClr val="tx1"/>
              </a:solidFill>
              <a:latin typeface="Corbel" panose="020B0503020204020204" pitchFamily="34" charset="0"/>
            </a:rPr>
            <a:t>Volcanoes are very dangerous and can kill people, however living near them can bring great benefits such as providing geothermal energy, creating fertile soil and being a tourist destination. </a:t>
          </a:r>
          <a:endParaRPr lang="en-GB" sz="1000" b="0" dirty="0">
            <a:solidFill>
              <a:schemeClr val="tx1"/>
            </a:solidFill>
            <a:latin typeface="Corbel" panose="020B0503020204020204" pitchFamily="34" charset="0"/>
          </a:endParaRPr>
        </a:p>
      </dgm:t>
    </dgm:pt>
    <dgm:pt modelId="{3F633449-DA0B-4025-B95E-29DAD9C3A2DC}" type="parTrans" cxnId="{DC66F9E7-BEE4-4918-B5C8-4CA97D05C4B5}">
      <dgm:prSet/>
      <dgm:spPr>
        <a:ln>
          <a:solidFill>
            <a:schemeClr val="bg1"/>
          </a:solidFill>
        </a:ln>
      </dgm:spPr>
      <dgm:t>
        <a:bodyPr/>
        <a:lstStyle/>
        <a:p>
          <a:endParaRPr lang="en-GB"/>
        </a:p>
      </dgm:t>
    </dgm:pt>
    <dgm:pt modelId="{BB8678F7-252A-462F-BB71-1F1D2665AB46}" type="sibTrans" cxnId="{DC66F9E7-BEE4-4918-B5C8-4CA97D05C4B5}">
      <dgm:prSet/>
      <dgm:spPr/>
      <dgm:t>
        <a:bodyPr/>
        <a:lstStyle/>
        <a:p>
          <a:endParaRPr lang="en-GB"/>
        </a:p>
      </dgm:t>
    </dgm:pt>
    <dgm:pt modelId="{59ED8E5C-33B0-44F3-88E0-4A0463FFF3A4}">
      <dgm:prSet custT="1"/>
      <dgm:spPr>
        <a:solidFill>
          <a:schemeClr val="accent1">
            <a:lumMod val="20000"/>
            <a:lumOff val="80000"/>
          </a:schemeClr>
        </a:solidFill>
      </dgm:spPr>
      <dgm:t>
        <a:bodyPr/>
        <a:lstStyle/>
        <a:p>
          <a:r>
            <a:rPr lang="en-GB" sz="1000" dirty="0" smtClean="0">
              <a:solidFill>
                <a:schemeClr val="tx1"/>
              </a:solidFill>
              <a:latin typeface="Corbel" panose="020B0503020204020204" pitchFamily="34" charset="0"/>
            </a:rPr>
            <a:t>Shield volcanoes are formed by less sticky magma and have gently sloping sides and less violent eruptions whereas composite volcanoes are formed by sticky magma, have steep sides and violent eruptions. </a:t>
          </a:r>
          <a:endParaRPr lang="en-GB" sz="1000" dirty="0">
            <a:solidFill>
              <a:schemeClr val="tx1"/>
            </a:solidFill>
            <a:latin typeface="Corbel" panose="020B0503020204020204" pitchFamily="34" charset="0"/>
          </a:endParaRPr>
        </a:p>
      </dgm:t>
    </dgm:pt>
    <dgm:pt modelId="{AE0D2978-1CB1-454D-9CE2-29D37A5B5B7A}" type="parTrans" cxnId="{BC05C7A4-219A-4478-A2EA-8EFE1A45E490}">
      <dgm:prSet/>
      <dgm:spPr>
        <a:ln>
          <a:solidFill>
            <a:schemeClr val="bg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1">
            <a:lumMod val="20000"/>
            <a:lumOff val="80000"/>
          </a:schemeClr>
        </a:solidFill>
      </dgm:spPr>
      <dgm:t>
        <a:bodyPr/>
        <a:lstStyle/>
        <a:p>
          <a:pPr algn="ctr"/>
          <a:r>
            <a:rPr lang="en-GB" sz="1000" dirty="0" smtClean="0">
              <a:solidFill>
                <a:schemeClr val="tx1"/>
              </a:solidFill>
              <a:latin typeface="Corbel" panose="020B0503020204020204" pitchFamily="34" charset="0"/>
            </a:rPr>
            <a:t>Natural events are physical events such as earthquakes or flooding. They only become natural hazards when they threaten humans or human activities. Not all natural events become natural hazards. Humans have increased the risk from natural hazards through urbanisation, climate change and poverty.</a:t>
          </a:r>
          <a:endParaRPr lang="en-GB" sz="1000" dirty="0">
            <a:solidFill>
              <a:schemeClr val="tx1"/>
            </a:solidFill>
            <a:latin typeface="Corbel" panose="020B0503020204020204" pitchFamily="34" charset="0"/>
          </a:endParaRP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bg1"/>
          </a:solidFill>
        </a:ln>
      </dgm:spPr>
      <dgm:t>
        <a:bodyPr/>
        <a:lstStyle/>
        <a:p>
          <a:endParaRPr lang="en-GB" dirty="0"/>
        </a:p>
      </dgm:t>
    </dgm:pt>
    <dgm:pt modelId="{425317F0-8E27-4D87-9EB5-60EF777DC86A}">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 </a:t>
          </a:r>
          <a:r>
            <a:rPr lang="en-US" sz="1000" dirty="0" smtClean="0">
              <a:solidFill>
                <a:schemeClr val="tx1"/>
              </a:solidFill>
              <a:latin typeface="Corbel" panose="020B0503020204020204" pitchFamily="34" charset="0"/>
            </a:rPr>
            <a:t>Earthquakes occur when tectonic plates move and potential energy is released in seismic waves. Earthquakes are measured using the Richter scale with 10 being the most powerful. </a:t>
          </a:r>
          <a:endParaRPr lang="en-US" sz="1000" dirty="0">
            <a:solidFill>
              <a:schemeClr val="tx1"/>
            </a:solidFill>
            <a:latin typeface="Corbel" panose="020B0503020204020204" pitchFamily="34" charset="0"/>
          </a:endParaRPr>
        </a:p>
      </dgm:t>
    </dgm:pt>
    <dgm:pt modelId="{E802A8EC-4C84-4A1D-BF71-6F3BB1D2FB6E}" type="parTrans" cxnId="{37E4366C-730E-4EDA-A052-956216D4E996}">
      <dgm:prSet/>
      <dgm:spPr>
        <a:ln>
          <a:solidFill>
            <a:schemeClr val="bg1"/>
          </a:solidFill>
        </a:ln>
      </dgm:spPr>
      <dgm:t>
        <a:bodyPr/>
        <a:lstStyle/>
        <a:p>
          <a:endParaRPr lang="en-US"/>
        </a:p>
      </dgm:t>
    </dgm:pt>
    <dgm:pt modelId="{F9908828-964B-47D5-982C-14F9B5C4FDB6}" type="sibTrans" cxnId="{37E4366C-730E-4EDA-A052-956216D4E996}">
      <dgm:prSet/>
      <dgm:spPr/>
      <dgm:t>
        <a:bodyPr/>
        <a:lstStyle/>
        <a:p>
          <a:endParaRPr lang="en-US"/>
        </a:p>
      </dgm:t>
    </dgm:pt>
    <dgm:pt modelId="{A6B2982A-A573-44FA-97C5-7F7A37D159B7}">
      <dgm:prSet phldrT="[Text]"/>
      <dgm:spPr>
        <a:noFill/>
        <a:ln>
          <a:noFill/>
        </a:ln>
      </dgm:spPr>
      <dgm:t>
        <a:bodyPr/>
        <a:lstStyle/>
        <a:p>
          <a:endParaRPr lang="en-US" b="1" dirty="0">
            <a:solidFill>
              <a:sysClr val="windowText" lastClr="000000"/>
            </a:solidFill>
            <a:latin typeface="Corbel" panose="020B0503020204020204" pitchFamily="34" charset="0"/>
          </a:endParaRPr>
        </a:p>
      </dgm:t>
    </dgm:pt>
    <dgm:pt modelId="{CF174C51-5722-4FBD-853B-B90863318736}" type="sibTrans" cxnId="{B6520272-E709-46A4-9162-C72BE984B99E}">
      <dgm:prSet/>
      <dgm:spPr/>
      <dgm:t>
        <a:bodyPr/>
        <a:lstStyle/>
        <a:p>
          <a:endParaRPr lang="en-US"/>
        </a:p>
      </dgm:t>
    </dgm:pt>
    <dgm:pt modelId="{7E2DFF8E-91C7-4EED-A3C1-CABBA7DE705A}" type="parTrans" cxnId="{B6520272-E709-46A4-9162-C72BE984B99E}">
      <dgm:prSet/>
      <dgm:spPr/>
      <dgm:t>
        <a:bodyPr/>
        <a:lstStyle/>
        <a:p>
          <a:endParaRPr lang="en-US"/>
        </a:p>
      </dgm:t>
    </dgm:pt>
    <dgm:pt modelId="{3B9BE118-669A-4355-9F65-3BAA0854E4FF}">
      <dgm:prSet phldrT="[Text]" custT="1"/>
      <dgm:spPr>
        <a:solidFill>
          <a:schemeClr val="accent1">
            <a:lumMod val="20000"/>
            <a:lumOff val="80000"/>
          </a:schemeClr>
        </a:solidFill>
      </dgm:spPr>
      <dgm:t>
        <a:bodyPr anchor="ctr"/>
        <a:lstStyle/>
        <a:p>
          <a:r>
            <a:rPr lang="en-US" sz="1000" b="0" dirty="0" smtClean="0">
              <a:solidFill>
                <a:sysClr val="windowText" lastClr="000000"/>
              </a:solidFill>
              <a:latin typeface="Corbel" panose="020B0503020204020204" pitchFamily="34" charset="0"/>
            </a:rPr>
            <a:t>Tsunamis are large waves that are caused by events underwater, often earthquakes. In open water the waves are not very tall and can travel up to 500mph, but once they reach shallow water the wave slows down but increases in height. </a:t>
          </a:r>
          <a:endParaRPr lang="en-US" sz="1000" b="0" dirty="0">
            <a:solidFill>
              <a:sysClr val="windowText" lastClr="000000"/>
            </a:solidFill>
            <a:latin typeface="Corbel" panose="020B0503020204020204" pitchFamily="34" charset="0"/>
          </a:endParaRPr>
        </a:p>
      </dgm:t>
    </dgm:pt>
    <dgm:pt modelId="{E7075965-8D0A-4A4A-81C2-A5690575B20E}" type="parTrans" cxnId="{FE7F0272-BF4B-4E76-99C5-42D5B70FB61B}">
      <dgm:prSet>
        <dgm:style>
          <a:lnRef idx="1">
            <a:schemeClr val="dk1"/>
          </a:lnRef>
          <a:fillRef idx="0">
            <a:schemeClr val="dk1"/>
          </a:fillRef>
          <a:effectRef idx="0">
            <a:schemeClr val="dk1"/>
          </a:effectRef>
          <a:fontRef idx="minor">
            <a:schemeClr val="tx1"/>
          </a:fontRef>
        </dgm:style>
      </dgm:prSet>
      <dgm:spPr>
        <a:ln w="12700">
          <a:solidFill>
            <a:schemeClr val="bg1"/>
          </a:solidFill>
        </a:ln>
      </dgm:spPr>
      <dgm:t>
        <a:bodyPr/>
        <a:lstStyle/>
        <a:p>
          <a:endParaRPr lang="en-US"/>
        </a:p>
      </dgm:t>
    </dgm:pt>
    <dgm:pt modelId="{9D48439C-B88D-44E0-AC87-EAC04C523D50}" type="sibTrans" cxnId="{FE7F0272-BF4B-4E76-99C5-42D5B70FB61B}">
      <dgm:prSet/>
      <dgm:spPr/>
      <dgm:t>
        <a:bodyPr/>
        <a:lstStyle/>
        <a:p>
          <a:endParaRPr lang="en-US"/>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ScaleY="59588" custLinFactNeighborX="2291" custLinFactNeighborY="2950"/>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8"/>
      <dgm:spPr/>
      <dgm:t>
        <a:bodyPr/>
        <a:lstStyle/>
        <a:p>
          <a:endParaRPr lang="en-US"/>
        </a:p>
      </dgm:t>
    </dgm:pt>
    <dgm:pt modelId="{EF5C7E32-F4B8-4409-B2FA-069AA934F804}" type="pres">
      <dgm:prSet presAssocID="{CA074E4D-34F4-4E0A-8FB0-94F01348FA7E}" presName="connTx" presStyleLbl="parChTrans1D2" presStyleIdx="0" presStyleCnt="8"/>
      <dgm:spPr/>
      <dgm:t>
        <a:bodyPr/>
        <a:lstStyle/>
        <a:p>
          <a:endParaRPr lang="en-US"/>
        </a:p>
      </dgm:t>
    </dgm:pt>
    <dgm:pt modelId="{2BFB4CF5-E065-432F-B9E3-74D75BF25CE3}" type="pres">
      <dgm:prSet presAssocID="{265CA689-BDE2-477E-9E86-16A01D70C4AA}" presName="node" presStyleLbl="node1" presStyleIdx="0" presStyleCnt="8" custScaleX="187919" custScaleY="122438" custRadScaleRad="131768" custRadScaleInc="-340459">
        <dgm:presLayoutVars>
          <dgm:bulletEnabled val="1"/>
        </dgm:presLayoutVars>
      </dgm:prSet>
      <dgm:spPr>
        <a:prstGeom prst="rect">
          <a:avLst/>
        </a:prstGeom>
      </dgm:spPr>
      <dgm:t>
        <a:bodyPr/>
        <a:lstStyle/>
        <a:p>
          <a:endParaRPr lang="en-US"/>
        </a:p>
      </dgm:t>
    </dgm:pt>
    <dgm:pt modelId="{E9C0C7A9-6A41-4EAF-9E5C-D209931E53D9}" type="pres">
      <dgm:prSet presAssocID="{E7075965-8D0A-4A4A-81C2-A5690575B20E}" presName="Name9" presStyleLbl="parChTrans1D2" presStyleIdx="1" presStyleCnt="8"/>
      <dgm:spPr/>
      <dgm:t>
        <a:bodyPr/>
        <a:lstStyle/>
        <a:p>
          <a:endParaRPr lang="en-US"/>
        </a:p>
      </dgm:t>
    </dgm:pt>
    <dgm:pt modelId="{6CD667CE-91B4-456C-B1A0-31744DF38CAE}" type="pres">
      <dgm:prSet presAssocID="{E7075965-8D0A-4A4A-81C2-A5690575B20E}" presName="connTx" presStyleLbl="parChTrans1D2" presStyleIdx="1" presStyleCnt="8"/>
      <dgm:spPr/>
      <dgm:t>
        <a:bodyPr/>
        <a:lstStyle/>
        <a:p>
          <a:endParaRPr lang="en-US"/>
        </a:p>
      </dgm:t>
    </dgm:pt>
    <dgm:pt modelId="{6490549B-4794-45DB-B1B1-6DF0BC013252}" type="pres">
      <dgm:prSet presAssocID="{3B9BE118-669A-4355-9F65-3BAA0854E4FF}" presName="node" presStyleLbl="node1" presStyleIdx="1" presStyleCnt="8" custScaleX="237813" custScaleY="94077" custRadScaleRad="128715" custRadScaleInc="-372399">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2" presStyleCnt="8" custScaleX="2000000" custScaleY="261204"/>
      <dgm:spPr/>
      <dgm:t>
        <a:bodyPr/>
        <a:lstStyle/>
        <a:p>
          <a:endParaRPr lang="en-US"/>
        </a:p>
      </dgm:t>
    </dgm:pt>
    <dgm:pt modelId="{4A93E123-4CA2-4539-AEA8-173A992BBB9D}" type="pres">
      <dgm:prSet presAssocID="{3B2EA748-8A74-416B-B1DA-CEF937E4F442}" presName="connTx" presStyleLbl="parChTrans1D2" presStyleIdx="2" presStyleCnt="8"/>
      <dgm:spPr/>
      <dgm:t>
        <a:bodyPr/>
        <a:lstStyle/>
        <a:p>
          <a:endParaRPr lang="en-US"/>
        </a:p>
      </dgm:t>
    </dgm:pt>
    <dgm:pt modelId="{10717645-5AF5-4CC4-9B32-9C34C238FE63}" type="pres">
      <dgm:prSet presAssocID="{C732D73B-7BE6-44A0-B8C2-1416C9B915B4}" presName="node" presStyleLbl="node1" presStyleIdx="2" presStyleCnt="8" custScaleX="254331" custScaleY="109920" custRadScaleRad="129270" custRadScaleInc="-210320">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3" presStyleCnt="8"/>
      <dgm:spPr/>
      <dgm:t>
        <a:bodyPr/>
        <a:lstStyle/>
        <a:p>
          <a:endParaRPr lang="en-US"/>
        </a:p>
      </dgm:t>
    </dgm:pt>
    <dgm:pt modelId="{63897B65-34A9-4613-A6D2-C01E8FEC582D}" type="pres">
      <dgm:prSet presAssocID="{8F39784C-9C86-4BD5-B5C6-A12C53897D88}" presName="connTx" presStyleLbl="parChTrans1D2" presStyleIdx="3" presStyleCnt="8"/>
      <dgm:spPr/>
      <dgm:t>
        <a:bodyPr/>
        <a:lstStyle/>
        <a:p>
          <a:endParaRPr lang="en-US"/>
        </a:p>
      </dgm:t>
    </dgm:pt>
    <dgm:pt modelId="{0EE3A82A-A038-45CB-82E3-4646619AD355}" type="pres">
      <dgm:prSet presAssocID="{16CF9C85-DC4A-42C3-9D4A-95AD68EC7D1F}" presName="node" presStyleLbl="node1" presStyleIdx="3" presStyleCnt="8" custScaleX="225915" custScaleY="102380" custRadScaleRad="135942" custRadScaleInc="-248254">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4" presStyleCnt="8"/>
      <dgm:spPr/>
      <dgm:t>
        <a:bodyPr/>
        <a:lstStyle/>
        <a:p>
          <a:endParaRPr lang="en-US"/>
        </a:p>
      </dgm:t>
    </dgm:pt>
    <dgm:pt modelId="{2A24F195-6F67-4F77-A201-BB4475D389CC}" type="pres">
      <dgm:prSet presAssocID="{1CE69CA8-3F96-4810-B5CF-8718C80763A5}" presName="connTx" presStyleLbl="parChTrans1D2" presStyleIdx="4" presStyleCnt="8"/>
      <dgm:spPr/>
      <dgm:t>
        <a:bodyPr/>
        <a:lstStyle/>
        <a:p>
          <a:endParaRPr lang="en-US"/>
        </a:p>
      </dgm:t>
    </dgm:pt>
    <dgm:pt modelId="{53618CEF-4E93-45CD-A0F8-F5261CF408A9}" type="pres">
      <dgm:prSet presAssocID="{3890D665-7E99-43AA-8577-64DF15FD34CD}" presName="node" presStyleLbl="node1" presStyleIdx="4" presStyleCnt="8" custScaleX="202707" custScaleY="103878" custRadScaleRad="141537" custRadScaleInc="-321632">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5" presStyleCnt="8"/>
      <dgm:spPr/>
      <dgm:t>
        <a:bodyPr/>
        <a:lstStyle/>
        <a:p>
          <a:endParaRPr lang="en-US"/>
        </a:p>
      </dgm:t>
    </dgm:pt>
    <dgm:pt modelId="{971B1E8E-E11B-44D0-AC34-1B0E2B576560}" type="pres">
      <dgm:prSet presAssocID="{AE0D2978-1CB1-454D-9CE2-29D37A5B5B7A}" presName="connTx" presStyleLbl="parChTrans1D2" presStyleIdx="5" presStyleCnt="8"/>
      <dgm:spPr/>
      <dgm:t>
        <a:bodyPr/>
        <a:lstStyle/>
        <a:p>
          <a:endParaRPr lang="en-US"/>
        </a:p>
      </dgm:t>
    </dgm:pt>
    <dgm:pt modelId="{EE772176-65FF-49E0-96A7-4B55BBDD21EA}" type="pres">
      <dgm:prSet presAssocID="{59ED8E5C-33B0-44F3-88E0-4A0463FFF3A4}" presName="node" presStyleLbl="node1" presStyleIdx="5" presStyleCnt="8" custScaleX="304079" custScaleY="74228" custRadScaleRad="137028" custRadScaleInc="-389532">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6" presStyleCnt="8"/>
      <dgm:spPr/>
      <dgm:t>
        <a:bodyPr/>
        <a:lstStyle/>
        <a:p>
          <a:endParaRPr lang="en-US"/>
        </a:p>
      </dgm:t>
    </dgm:pt>
    <dgm:pt modelId="{091BA620-CEA3-46B8-8E5E-1EFD3A841CF1}" type="pres">
      <dgm:prSet presAssocID="{3F633449-DA0B-4025-B95E-29DAD9C3A2DC}" presName="connTx" presStyleLbl="parChTrans1D2" presStyleIdx="6" presStyleCnt="8"/>
      <dgm:spPr/>
      <dgm:t>
        <a:bodyPr/>
        <a:lstStyle/>
        <a:p>
          <a:endParaRPr lang="en-US"/>
        </a:p>
      </dgm:t>
    </dgm:pt>
    <dgm:pt modelId="{D325D3AD-6088-41E9-990B-5794701F0FB4}" type="pres">
      <dgm:prSet presAssocID="{CDEBA725-DE87-4167-B6EC-0F7ED1938787}" presName="node" presStyleLbl="node1" presStyleIdx="6" presStyleCnt="8" custScaleX="235944" custScaleY="79480" custRadScaleRad="135391" custRadScaleInc="-215106">
        <dgm:presLayoutVars>
          <dgm:bulletEnabled val="1"/>
        </dgm:presLayoutVars>
      </dgm:prSet>
      <dgm:spPr>
        <a:prstGeom prst="rect">
          <a:avLst/>
        </a:prstGeom>
      </dgm:spPr>
      <dgm:t>
        <a:bodyPr/>
        <a:lstStyle/>
        <a:p>
          <a:endParaRPr lang="en-US"/>
        </a:p>
      </dgm:t>
    </dgm:pt>
    <dgm:pt modelId="{2B815AF3-D6A8-4A9B-85C8-09538DC4B046}" type="pres">
      <dgm:prSet presAssocID="{E802A8EC-4C84-4A1D-BF71-6F3BB1D2FB6E}" presName="Name9" presStyleLbl="parChTrans1D2" presStyleIdx="7" presStyleCnt="8"/>
      <dgm:spPr/>
      <dgm:t>
        <a:bodyPr/>
        <a:lstStyle/>
        <a:p>
          <a:endParaRPr lang="en-US"/>
        </a:p>
      </dgm:t>
    </dgm:pt>
    <dgm:pt modelId="{66EC78A4-BCC1-4D7A-B8DA-10A1FCE0D08B}" type="pres">
      <dgm:prSet presAssocID="{E802A8EC-4C84-4A1D-BF71-6F3BB1D2FB6E}" presName="connTx" presStyleLbl="parChTrans1D2" presStyleIdx="7" presStyleCnt="8"/>
      <dgm:spPr/>
      <dgm:t>
        <a:bodyPr/>
        <a:lstStyle/>
        <a:p>
          <a:endParaRPr lang="en-US"/>
        </a:p>
      </dgm:t>
    </dgm:pt>
    <dgm:pt modelId="{CD488455-1685-4B55-8001-389335B28774}" type="pres">
      <dgm:prSet presAssocID="{425317F0-8E27-4D87-9EB5-60EF777DC86A}" presName="node" presStyleLbl="node1" presStyleIdx="7" presStyleCnt="8" custScaleX="193940" custScaleY="99829" custRadScaleRad="139071" custRadScaleInc="-280297">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2" destOrd="0" parTransId="{3B2EA748-8A74-416B-B1DA-CEF937E4F442}" sibTransId="{0AFDB16E-A230-49D2-83BB-EA50B18094E9}"/>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DC66F9E7-BEE4-4918-B5C8-4CA97D05C4B5}" srcId="{A6B2982A-A573-44FA-97C5-7F7A37D159B7}" destId="{CDEBA725-DE87-4167-B6EC-0F7ED1938787}" srcOrd="6" destOrd="0" parTransId="{3F633449-DA0B-4025-B95E-29DAD9C3A2DC}" sibTransId="{BB8678F7-252A-462F-BB71-1F1D2665AB46}"/>
    <dgm:cxn modelId="{869135AF-A851-4724-8C23-740B3B887861}" type="presOf" srcId="{265CA689-BDE2-477E-9E86-16A01D70C4AA}" destId="{2BFB4CF5-E065-432F-B9E3-74D75BF25CE3}" srcOrd="0" destOrd="0" presId="urn:microsoft.com/office/officeart/2005/8/layout/radial1"/>
    <dgm:cxn modelId="{6C11AD20-A702-4825-9558-03B99C907A96}" type="presOf" srcId="{3B9BE118-669A-4355-9F65-3BAA0854E4FF}" destId="{6490549B-4794-45DB-B1B1-6DF0BC013252}"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BB1F3362-35FC-4E7E-A048-88712B41D2B7}" srcId="{A6B2982A-A573-44FA-97C5-7F7A37D159B7}" destId="{3890D665-7E99-43AA-8577-64DF15FD34CD}" srcOrd="4" destOrd="0" parTransId="{1CE69CA8-3F96-4810-B5CF-8718C80763A5}" sibTransId="{48789C72-62D0-40AA-AE87-B4EDACC9C07B}"/>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DFB92C3C-0A93-4F83-A406-75710EF3D71A}" type="presOf" srcId="{425317F0-8E27-4D87-9EB5-60EF777DC86A}" destId="{CD488455-1685-4B55-8001-389335B28774}"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5"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FE7F0272-BF4B-4E76-99C5-42D5B70FB61B}" srcId="{A6B2982A-A573-44FA-97C5-7F7A37D159B7}" destId="{3B9BE118-669A-4355-9F65-3BAA0854E4FF}" srcOrd="1" destOrd="0" parTransId="{E7075965-8D0A-4A4A-81C2-A5690575B20E}" sibTransId="{9D48439C-B88D-44E0-AC87-EAC04C523D50}"/>
    <dgm:cxn modelId="{946CC425-CD60-4C81-882A-EB48195E30B6}" srcId="{A6B2982A-A573-44FA-97C5-7F7A37D159B7}" destId="{16CF9C85-DC4A-42C3-9D4A-95AD68EC7D1F}" srcOrd="3" destOrd="0" parTransId="{8F39784C-9C86-4BD5-B5C6-A12C53897D88}" sibTransId="{5E852A82-5A2C-4DCB-91CE-88C0AC4847A4}"/>
    <dgm:cxn modelId="{516AC346-3A34-4EC6-ABAB-E7AE47B7EDA1}" type="presOf" srcId="{3F633449-DA0B-4025-B95E-29DAD9C3A2DC}" destId="{091BA620-CEA3-46B8-8E5E-1EFD3A841CF1}" srcOrd="1" destOrd="0" presId="urn:microsoft.com/office/officeart/2005/8/layout/radial1"/>
    <dgm:cxn modelId="{30DF4BBF-70F0-4D59-9327-251ED87FF656}" type="presOf" srcId="{59ED8E5C-33B0-44F3-88E0-4A0463FFF3A4}" destId="{EE772176-65FF-49E0-96A7-4B55BBDD21EA}" srcOrd="0" destOrd="0" presId="urn:microsoft.com/office/officeart/2005/8/layout/radial1"/>
    <dgm:cxn modelId="{BC392E8A-DF03-41C8-BB03-B163268C64B7}" type="presOf" srcId="{E7075965-8D0A-4A4A-81C2-A5690575B20E}" destId="{6CD667CE-91B4-456C-B1A0-31744DF38CAE}" srcOrd="1" destOrd="0" presId="urn:microsoft.com/office/officeart/2005/8/layout/radial1"/>
    <dgm:cxn modelId="{37E4366C-730E-4EDA-A052-956216D4E996}" srcId="{A6B2982A-A573-44FA-97C5-7F7A37D159B7}" destId="{425317F0-8E27-4D87-9EB5-60EF777DC86A}" srcOrd="7" destOrd="0" parTransId="{E802A8EC-4C84-4A1D-BF71-6F3BB1D2FB6E}" sibTransId="{F9908828-964B-47D5-982C-14F9B5C4FDB6}"/>
    <dgm:cxn modelId="{412999EB-AAC7-475D-BDDF-35D55C074A7C}" type="presOf" srcId="{E802A8EC-4C84-4A1D-BF71-6F3BB1D2FB6E}" destId="{2B815AF3-D6A8-4A9B-85C8-09538DC4B046}"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8FB05DA5-C119-4B80-8838-0F2FB46DBFC3}" type="presOf" srcId="{E7075965-8D0A-4A4A-81C2-A5690575B20E}" destId="{E9C0C7A9-6A41-4EAF-9E5C-D209931E53D9}" srcOrd="0" destOrd="0" presId="urn:microsoft.com/office/officeart/2005/8/layout/radial1"/>
    <dgm:cxn modelId="{F142F6E9-6449-469D-8658-C59FD317AE6B}" type="presOf" srcId="{E802A8EC-4C84-4A1D-BF71-6F3BB1D2FB6E}" destId="{66EC78A4-BCC1-4D7A-B8DA-10A1FCE0D08B}" srcOrd="1" destOrd="0" presId="urn:microsoft.com/office/officeart/2005/8/layout/radial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8715B533-5FEF-4432-8695-780D7F81EEFF}" type="presParOf" srcId="{C18AA291-E457-46DA-8BF8-9855F8178307}" destId="{E9C0C7A9-6A41-4EAF-9E5C-D209931E53D9}" srcOrd="3" destOrd="0" presId="urn:microsoft.com/office/officeart/2005/8/layout/radial1"/>
    <dgm:cxn modelId="{63B8BA36-86ED-43AC-9E63-E289CFCE17DF}" type="presParOf" srcId="{E9C0C7A9-6A41-4EAF-9E5C-D209931E53D9}" destId="{6CD667CE-91B4-456C-B1A0-31744DF38CAE}" srcOrd="0" destOrd="0" presId="urn:microsoft.com/office/officeart/2005/8/layout/radial1"/>
    <dgm:cxn modelId="{B3E67DC6-A882-409E-A1ED-B353F3577AD6}" type="presParOf" srcId="{C18AA291-E457-46DA-8BF8-9855F8178307}" destId="{6490549B-4794-45DB-B1B1-6DF0BC013252}" srcOrd="4" destOrd="0" presId="urn:microsoft.com/office/officeart/2005/8/layout/radial1"/>
    <dgm:cxn modelId="{19DD3123-BFF3-4269-9636-084146E98508}" type="presParOf" srcId="{C18AA291-E457-46DA-8BF8-9855F8178307}" destId="{C0F57A54-0EB1-4722-93D8-5CD211FF8952}" srcOrd="5"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6" destOrd="0" presId="urn:microsoft.com/office/officeart/2005/8/layout/radial1"/>
    <dgm:cxn modelId="{61BDD2DE-5127-46AB-A490-CA2B4C8709E8}" type="presParOf" srcId="{C18AA291-E457-46DA-8BF8-9855F8178307}" destId="{250AAD5D-2533-467A-9C2E-7DFED9BF7EDC}" srcOrd="7"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8" destOrd="0" presId="urn:microsoft.com/office/officeart/2005/8/layout/radial1"/>
    <dgm:cxn modelId="{5DF1E47E-6EAA-4B93-A523-9FE9AA873B41}" type="presParOf" srcId="{C18AA291-E457-46DA-8BF8-9855F8178307}" destId="{BDB4FFA9-4063-4EA1-80F7-BD8342796CCA}" srcOrd="9"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10" destOrd="0" presId="urn:microsoft.com/office/officeart/2005/8/layout/radial1"/>
    <dgm:cxn modelId="{FFF03568-FC02-4AE1-B15B-5BEE24993DF3}" type="presParOf" srcId="{C18AA291-E457-46DA-8BF8-9855F8178307}" destId="{F38ADB73-29B0-4139-9828-AB03285CB669}" srcOrd="11"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2" destOrd="0" presId="urn:microsoft.com/office/officeart/2005/8/layout/radial1"/>
    <dgm:cxn modelId="{2DA5F414-4971-44A3-A1F4-90831C0CAAFF}" type="presParOf" srcId="{C18AA291-E457-46DA-8BF8-9855F8178307}" destId="{67110A39-5773-49F3-B63E-A3CD8A8F69AE}" srcOrd="13"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4" destOrd="0" presId="urn:microsoft.com/office/officeart/2005/8/layout/radial1"/>
    <dgm:cxn modelId="{A910F2D5-0A22-4B9E-B589-140A5DBB8C69}" type="presParOf" srcId="{C18AA291-E457-46DA-8BF8-9855F8178307}" destId="{2B815AF3-D6A8-4A9B-85C8-09538DC4B046}" srcOrd="15" destOrd="0" presId="urn:microsoft.com/office/officeart/2005/8/layout/radial1"/>
    <dgm:cxn modelId="{3AFAD848-EBF2-435E-BD24-5FE41C0BF1D6}" type="presParOf" srcId="{2B815AF3-D6A8-4A9B-85C8-09538DC4B046}" destId="{66EC78A4-BCC1-4D7A-B8DA-10A1FCE0D08B}" srcOrd="0" destOrd="0" presId="urn:microsoft.com/office/officeart/2005/8/layout/radial1"/>
    <dgm:cxn modelId="{742F017F-73B8-48EC-A64D-19C248E4CB70}" type="presParOf" srcId="{C18AA291-E457-46DA-8BF8-9855F8178307}" destId="{CD488455-1685-4B55-8001-389335B28774}" srcOrd="16"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2918736" y="2076224"/>
          <a:ext cx="1004833" cy="598759"/>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endParaRPr lang="en-US" sz="3900" b="1" kern="1200" dirty="0">
            <a:solidFill>
              <a:sysClr val="windowText" lastClr="000000"/>
            </a:solidFill>
            <a:latin typeface="Corbel" panose="020B0503020204020204" pitchFamily="34" charset="0"/>
          </a:endParaRPr>
        </a:p>
      </dsp:txBody>
      <dsp:txXfrm>
        <a:off x="2918736" y="2076224"/>
        <a:ext cx="1004833" cy="598759"/>
      </dsp:txXfrm>
    </dsp:sp>
    <dsp:sp modelId="{1F61FD5C-7566-494F-B2F0-D0374510F9CD}">
      <dsp:nvSpPr>
        <dsp:cNvPr id="0" name=""/>
        <dsp:cNvSpPr/>
      </dsp:nvSpPr>
      <dsp:spPr>
        <a:xfrm rot="11720634">
          <a:off x="2005499" y="2107817"/>
          <a:ext cx="976703" cy="26684"/>
        </a:xfrm>
        <a:custGeom>
          <a:avLst/>
          <a:gdLst/>
          <a:ahLst/>
          <a:cxnLst/>
          <a:rect l="0" t="0" r="0" b="0"/>
          <a:pathLst>
            <a:path>
              <a:moveTo>
                <a:pt x="0" y="13342"/>
              </a:moveTo>
              <a:lnTo>
                <a:pt x="976703"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69433" y="2096742"/>
        <a:ext cx="48835" cy="48835"/>
      </dsp:txXfrm>
    </dsp:sp>
    <dsp:sp modelId="{2BFB4CF5-E065-432F-B9E3-74D75BF25CE3}">
      <dsp:nvSpPr>
        <dsp:cNvPr id="0" name=""/>
        <dsp:cNvSpPr/>
      </dsp:nvSpPr>
      <dsp:spPr>
        <a:xfrm>
          <a:off x="208648" y="1138031"/>
          <a:ext cx="1888272" cy="1230297"/>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Billions of people choose to live near tectonic hazards. To protect them scientists regularly monitor and try to predict when natural events will take place. Governments can protect and plan for events to try to minimize the damage caused. </a:t>
          </a:r>
          <a:endParaRPr lang="en-US" sz="1000" b="0" kern="1200" dirty="0">
            <a:solidFill>
              <a:sysClr val="windowText" lastClr="000000"/>
            </a:solidFill>
            <a:latin typeface="Corbel" panose="020B0503020204020204" pitchFamily="34" charset="0"/>
          </a:endParaRPr>
        </a:p>
      </dsp:txBody>
      <dsp:txXfrm>
        <a:off x="208648" y="1138031"/>
        <a:ext cx="1888272" cy="1230297"/>
      </dsp:txXfrm>
    </dsp:sp>
    <dsp:sp modelId="{E9C0C7A9-6A41-4EAF-9E5C-D209931E53D9}">
      <dsp:nvSpPr>
        <dsp:cNvPr id="0" name=""/>
        <dsp:cNvSpPr/>
      </dsp:nvSpPr>
      <dsp:spPr>
        <a:xfrm rot="13875761">
          <a:off x="2064044" y="1544990"/>
          <a:ext cx="1402950" cy="26684"/>
        </a:xfrm>
        <a:custGeom>
          <a:avLst/>
          <a:gdLst/>
          <a:ahLst/>
          <a:cxnLst/>
          <a:rect l="0" t="0" r="0" b="0"/>
          <a:pathLst>
            <a:path>
              <a:moveTo>
                <a:pt x="0" y="13342"/>
              </a:moveTo>
              <a:lnTo>
                <a:pt x="1402950" y="13342"/>
              </a:lnTo>
            </a:path>
          </a:pathLst>
        </a:custGeom>
        <a:noFill/>
        <a:ln w="12700" cap="flat" cmpd="sng" algn="ctr">
          <a:solidFill>
            <a:schemeClr val="bg1"/>
          </a:solidFill>
          <a:prstDash val="solid"/>
          <a:miter lim="800000"/>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30446" y="1523258"/>
        <a:ext cx="70147" cy="70147"/>
      </dsp:txXfrm>
    </dsp:sp>
    <dsp:sp modelId="{6490549B-4794-45DB-B1B1-6DF0BC013252}">
      <dsp:nvSpPr>
        <dsp:cNvPr id="0" name=""/>
        <dsp:cNvSpPr/>
      </dsp:nvSpPr>
      <dsp:spPr>
        <a:xfrm>
          <a:off x="770345" y="87990"/>
          <a:ext cx="2389623" cy="945316"/>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Tsunamis are large waves that are caused by events underwater, often earthquakes. In open water the waves are not very tall and can travel up to 500mph, but once they reach shallow water the wave slows down but increases in height. </a:t>
          </a:r>
          <a:endParaRPr lang="en-US" sz="1000" b="0" kern="1200" dirty="0">
            <a:solidFill>
              <a:sysClr val="windowText" lastClr="000000"/>
            </a:solidFill>
            <a:latin typeface="Corbel" panose="020B0503020204020204" pitchFamily="34" charset="0"/>
          </a:endParaRPr>
        </a:p>
      </dsp:txBody>
      <dsp:txXfrm>
        <a:off x="770345" y="87990"/>
        <a:ext cx="2389623" cy="945316"/>
      </dsp:txXfrm>
    </dsp:sp>
    <dsp:sp modelId="{C0F57A54-0EB1-4722-93D8-5CD211FF8952}">
      <dsp:nvSpPr>
        <dsp:cNvPr id="0" name=""/>
        <dsp:cNvSpPr/>
      </dsp:nvSpPr>
      <dsp:spPr>
        <a:xfrm rot="18566792">
          <a:off x="3421472" y="1625746"/>
          <a:ext cx="1211328" cy="26684"/>
        </a:xfrm>
        <a:custGeom>
          <a:avLst/>
          <a:gdLst/>
          <a:ahLst/>
          <a:cxnLst/>
          <a:rect l="0" t="0" r="0" b="0"/>
          <a:pathLst>
            <a:path>
              <a:moveTo>
                <a:pt x="0" y="13342"/>
              </a:moveTo>
              <a:lnTo>
                <a:pt x="1211328"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dirty="0"/>
        </a:p>
      </dsp:txBody>
      <dsp:txXfrm>
        <a:off x="3421472" y="1559987"/>
        <a:ext cx="1211328" cy="158201"/>
      </dsp:txXfrm>
    </dsp:sp>
    <dsp:sp modelId="{10717645-5AF5-4CC4-9B32-9C34C238FE63}">
      <dsp:nvSpPr>
        <dsp:cNvPr id="0" name=""/>
        <dsp:cNvSpPr/>
      </dsp:nvSpPr>
      <dsp:spPr>
        <a:xfrm>
          <a:off x="3562267" y="98789"/>
          <a:ext cx="2555602" cy="1104512"/>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Natural events are physical events such as earthquakes or flooding. They only become natural hazards when they threaten humans or human activities. Not all natural events become natural hazards. Humans have increased the risk from natural hazards through urbanisation, climate change and poverty.</a:t>
          </a:r>
          <a:endParaRPr lang="en-GB" sz="1000" kern="1200" dirty="0">
            <a:solidFill>
              <a:schemeClr val="tx1"/>
            </a:solidFill>
            <a:latin typeface="Corbel" panose="020B0503020204020204" pitchFamily="34" charset="0"/>
          </a:endParaRPr>
        </a:p>
      </dsp:txBody>
      <dsp:txXfrm>
        <a:off x="3562267" y="98789"/>
        <a:ext cx="2555602" cy="1104512"/>
      </dsp:txXfrm>
    </dsp:sp>
    <dsp:sp modelId="{250AAD5D-2533-467A-9C2E-7DFED9BF7EDC}">
      <dsp:nvSpPr>
        <dsp:cNvPr id="0" name=""/>
        <dsp:cNvSpPr/>
      </dsp:nvSpPr>
      <dsp:spPr>
        <a:xfrm rot="20776056">
          <a:off x="3875126" y="2158382"/>
          <a:ext cx="760653" cy="26684"/>
        </a:xfrm>
        <a:custGeom>
          <a:avLst/>
          <a:gdLst/>
          <a:ahLst/>
          <a:cxnLst/>
          <a:rect l="0" t="0" r="0" b="0"/>
          <a:pathLst>
            <a:path>
              <a:moveTo>
                <a:pt x="0" y="13342"/>
              </a:moveTo>
              <a:lnTo>
                <a:pt x="760653"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36436" y="2152707"/>
        <a:ext cx="38032" cy="38032"/>
      </dsp:txXfrm>
    </dsp:sp>
    <dsp:sp modelId="{0EE3A82A-A038-45CB-82E3-4646619AD355}">
      <dsp:nvSpPr>
        <dsp:cNvPr id="0" name=""/>
        <dsp:cNvSpPr/>
      </dsp:nvSpPr>
      <dsp:spPr>
        <a:xfrm>
          <a:off x="4488913" y="1322927"/>
          <a:ext cx="2270068" cy="1028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Over millions of years the Earth’s landscape has changed drastically. Tectonic plates are constantly moving because of convection currents in the Earth’s mantle. Where the plates meet, we experience most of the tectonic hazards. </a:t>
          </a:r>
          <a:endParaRPr lang="en-US" sz="1000" b="0" kern="1200" dirty="0">
            <a:solidFill>
              <a:sysClr val="windowText" lastClr="000000"/>
            </a:solidFill>
            <a:latin typeface="Corbel" panose="020B0503020204020204" pitchFamily="34" charset="0"/>
          </a:endParaRPr>
        </a:p>
      </dsp:txBody>
      <dsp:txXfrm>
        <a:off x="4488913" y="1322927"/>
        <a:ext cx="2270068" cy="1028748"/>
      </dsp:txXfrm>
    </dsp:sp>
    <dsp:sp modelId="{BDB4FFA9-4063-4EA1-80F7-BD8342796CCA}">
      <dsp:nvSpPr>
        <dsp:cNvPr id="0" name=""/>
        <dsp:cNvSpPr/>
      </dsp:nvSpPr>
      <dsp:spPr>
        <a:xfrm rot="950469">
          <a:off x="3857361" y="2616073"/>
          <a:ext cx="916574" cy="26684"/>
        </a:xfrm>
        <a:custGeom>
          <a:avLst/>
          <a:gdLst/>
          <a:ahLst/>
          <a:cxnLst/>
          <a:rect l="0" t="0" r="0" b="0"/>
          <a:pathLst>
            <a:path>
              <a:moveTo>
                <a:pt x="0" y="13342"/>
              </a:moveTo>
              <a:lnTo>
                <a:pt x="916574"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92734" y="2606501"/>
        <a:ext cx="45828" cy="45828"/>
      </dsp:txXfrm>
    </dsp:sp>
    <dsp:sp modelId="{53618CEF-4E93-45CD-A0F8-F5261CF408A9}">
      <dsp:nvSpPr>
        <dsp:cNvPr id="0" name=""/>
        <dsp:cNvSpPr/>
      </dsp:nvSpPr>
      <dsp:spPr>
        <a:xfrm>
          <a:off x="4629068" y="2485424"/>
          <a:ext cx="2036867" cy="1043800"/>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chemeClr val="tx1"/>
              </a:solidFill>
              <a:latin typeface="Corbel" panose="020B0503020204020204" pitchFamily="34" charset="0"/>
            </a:rPr>
            <a:t>Plate margins are the places where two plates meet. Plates can either be moving apart, together or alongside each other. Depending on the direction of movement different hazards are caused. </a:t>
          </a:r>
          <a:endParaRPr lang="en-US" sz="1000" b="0" kern="1200" dirty="0">
            <a:solidFill>
              <a:schemeClr val="tx1"/>
            </a:solidFill>
            <a:latin typeface="Corbel" panose="020B0503020204020204" pitchFamily="34" charset="0"/>
          </a:endParaRPr>
        </a:p>
      </dsp:txBody>
      <dsp:txXfrm>
        <a:off x="4629068" y="2485424"/>
        <a:ext cx="2036867" cy="1043800"/>
      </dsp:txXfrm>
    </dsp:sp>
    <dsp:sp modelId="{F38ADB73-29B0-4139-9828-AB03285CB669}">
      <dsp:nvSpPr>
        <dsp:cNvPr id="0" name=""/>
        <dsp:cNvSpPr/>
      </dsp:nvSpPr>
      <dsp:spPr>
        <a:xfrm rot="2824696">
          <a:off x="3447782" y="3122011"/>
          <a:ext cx="1359820" cy="26684"/>
        </a:xfrm>
        <a:custGeom>
          <a:avLst/>
          <a:gdLst/>
          <a:ahLst/>
          <a:cxnLst/>
          <a:rect l="0" t="0" r="0" b="0"/>
          <a:pathLst>
            <a:path>
              <a:moveTo>
                <a:pt x="0" y="13342"/>
              </a:moveTo>
              <a:lnTo>
                <a:pt x="1359820"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93697" y="3101358"/>
        <a:ext cx="67991" cy="67991"/>
      </dsp:txXfrm>
    </dsp:sp>
    <dsp:sp modelId="{EE772176-65FF-49E0-96A7-4B55BBDD21EA}">
      <dsp:nvSpPr>
        <dsp:cNvPr id="0" name=""/>
        <dsp:cNvSpPr/>
      </dsp:nvSpPr>
      <dsp:spPr>
        <a:xfrm>
          <a:off x="3401177" y="3623988"/>
          <a:ext cx="3055486" cy="745867"/>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Shield volcanoes are formed by less sticky magma and have gently sloping sides and less violent eruptions whereas composite volcanoes are formed by sticky magma, have steep sides and violent eruptions. </a:t>
          </a:r>
          <a:endParaRPr lang="en-GB" sz="1000" kern="1200" dirty="0">
            <a:solidFill>
              <a:schemeClr val="tx1"/>
            </a:solidFill>
            <a:latin typeface="Corbel" panose="020B0503020204020204" pitchFamily="34" charset="0"/>
          </a:endParaRPr>
        </a:p>
      </dsp:txBody>
      <dsp:txXfrm>
        <a:off x="3401177" y="3623988"/>
        <a:ext cx="3055486" cy="745867"/>
      </dsp:txXfrm>
    </dsp:sp>
    <dsp:sp modelId="{67110A39-5773-49F3-B63E-A3CD8A8F69AE}">
      <dsp:nvSpPr>
        <dsp:cNvPr id="0" name=""/>
        <dsp:cNvSpPr/>
      </dsp:nvSpPr>
      <dsp:spPr>
        <a:xfrm rot="8084250">
          <a:off x="1975459" y="3116273"/>
          <a:ext cx="1397120" cy="26684"/>
        </a:xfrm>
        <a:custGeom>
          <a:avLst/>
          <a:gdLst/>
          <a:ahLst/>
          <a:cxnLst/>
          <a:rect l="0" t="0" r="0" b="0"/>
          <a:pathLst>
            <a:path>
              <a:moveTo>
                <a:pt x="0" y="13342"/>
              </a:moveTo>
              <a:lnTo>
                <a:pt x="1397120"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639091" y="3094687"/>
        <a:ext cx="69856" cy="69856"/>
      </dsp:txXfrm>
    </dsp:sp>
    <dsp:sp modelId="{D325D3AD-6088-41E9-990B-5794701F0FB4}">
      <dsp:nvSpPr>
        <dsp:cNvPr id="0" name=""/>
        <dsp:cNvSpPr/>
      </dsp:nvSpPr>
      <dsp:spPr>
        <a:xfrm>
          <a:off x="621586" y="3605286"/>
          <a:ext cx="2370843" cy="798641"/>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smtClean="0">
              <a:solidFill>
                <a:schemeClr val="tx1"/>
              </a:solidFill>
              <a:latin typeface="Corbel" panose="020B0503020204020204" pitchFamily="34" charset="0"/>
            </a:rPr>
            <a:t>Volcanoes are very dangerous and can kill people, however living near them can bring great benefits such as providing geothermal energy, creating fertile soil and being a tourist destination. </a:t>
          </a:r>
          <a:endParaRPr lang="en-GB" sz="1000" b="0" kern="1200" dirty="0">
            <a:solidFill>
              <a:schemeClr val="tx1"/>
            </a:solidFill>
            <a:latin typeface="Corbel" panose="020B0503020204020204" pitchFamily="34" charset="0"/>
          </a:endParaRPr>
        </a:p>
      </dsp:txBody>
      <dsp:txXfrm>
        <a:off x="621586" y="3605286"/>
        <a:ext cx="2370843" cy="798641"/>
      </dsp:txXfrm>
    </dsp:sp>
    <dsp:sp modelId="{2B815AF3-D6A8-4A9B-85C8-09538DC4B046}">
      <dsp:nvSpPr>
        <dsp:cNvPr id="0" name=""/>
        <dsp:cNvSpPr/>
      </dsp:nvSpPr>
      <dsp:spPr>
        <a:xfrm rot="9886530">
          <a:off x="1926770" y="2625279"/>
          <a:ext cx="1055904" cy="26684"/>
        </a:xfrm>
        <a:custGeom>
          <a:avLst/>
          <a:gdLst/>
          <a:ahLst/>
          <a:cxnLst/>
          <a:rect l="0" t="0" r="0" b="0"/>
          <a:pathLst>
            <a:path>
              <a:moveTo>
                <a:pt x="0" y="13342"/>
              </a:moveTo>
              <a:lnTo>
                <a:pt x="1055904" y="13342"/>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28324" y="2612224"/>
        <a:ext cx="52795" cy="52795"/>
      </dsp:txXfrm>
    </dsp:sp>
    <dsp:sp modelId="{CD488455-1685-4B55-8001-389335B28774}">
      <dsp:nvSpPr>
        <dsp:cNvPr id="0" name=""/>
        <dsp:cNvSpPr/>
      </dsp:nvSpPr>
      <dsp:spPr>
        <a:xfrm>
          <a:off x="109514" y="2510138"/>
          <a:ext cx="1948773" cy="1003114"/>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 </a:t>
          </a:r>
          <a:r>
            <a:rPr lang="en-US" sz="1000" kern="1200" dirty="0" smtClean="0">
              <a:solidFill>
                <a:schemeClr val="tx1"/>
              </a:solidFill>
              <a:latin typeface="Corbel" panose="020B0503020204020204" pitchFamily="34" charset="0"/>
            </a:rPr>
            <a:t>Earthquakes occur when tectonic plates move and potential energy is released in seismic waves. Earthquakes are measured using the Richter scale with 10 being the most powerful. </a:t>
          </a:r>
          <a:endParaRPr lang="en-US" sz="1000" kern="1200" dirty="0">
            <a:solidFill>
              <a:schemeClr val="tx1"/>
            </a:solidFill>
            <a:latin typeface="Corbel" panose="020B0503020204020204" pitchFamily="34" charset="0"/>
          </a:endParaRPr>
        </a:p>
      </dsp:txBody>
      <dsp:txXfrm>
        <a:off x="109514" y="2510138"/>
        <a:ext cx="1948773" cy="100311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493552-8637-4EED-B694-2BD3286275B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367911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3552-8637-4EED-B694-2BD3286275B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5858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3552-8637-4EED-B694-2BD3286275B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139401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3552-8637-4EED-B694-2BD3286275B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121693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493552-8637-4EED-B694-2BD3286275BE}"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422992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493552-8637-4EED-B694-2BD3286275BE}"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168284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493552-8637-4EED-B694-2BD3286275BE}"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6637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493552-8637-4EED-B694-2BD3286275BE}"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255453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93552-8637-4EED-B694-2BD3286275BE}"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254777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4493552-8637-4EED-B694-2BD3286275BE}"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38343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4493552-8637-4EED-B694-2BD3286275BE}" type="datetimeFigureOut">
              <a:rPr lang="en-GB" smtClean="0"/>
              <a:t>20/05/2020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A6B45A-A921-47EC-BA52-E255F3646366}" type="slidenum">
              <a:rPr lang="en-GB" smtClean="0"/>
              <a:t>‹#›</a:t>
            </a:fld>
            <a:endParaRPr lang="en-GB"/>
          </a:p>
        </p:txBody>
      </p:sp>
    </p:spTree>
    <p:extLst>
      <p:ext uri="{BB962C8B-B14F-4D97-AF65-F5344CB8AC3E}">
        <p14:creationId xmlns:p14="http://schemas.microsoft.com/office/powerpoint/2010/main" val="15528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4493552-8637-4EED-B694-2BD3286275BE}" type="datetimeFigureOut">
              <a:rPr lang="en-GB" smtClean="0"/>
              <a:t>20/05/2020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A6B45A-A921-47EC-BA52-E255F3646366}" type="slidenum">
              <a:rPr lang="en-GB" smtClean="0"/>
              <a:t>‹#›</a:t>
            </a:fld>
            <a:endParaRPr lang="en-GB"/>
          </a:p>
        </p:txBody>
      </p:sp>
    </p:spTree>
    <p:extLst>
      <p:ext uri="{BB962C8B-B14F-4D97-AF65-F5344CB8AC3E}">
        <p14:creationId xmlns:p14="http://schemas.microsoft.com/office/powerpoint/2010/main" val="1950777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flipH="1" flipV="1">
            <a:off x="2003031" y="7202443"/>
            <a:ext cx="1246551" cy="288073"/>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2003031" y="7692964"/>
            <a:ext cx="1333293" cy="359903"/>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Straight Connector 25"/>
          <p:cNvCxnSpPr>
            <a:stCxn id="10" idx="2"/>
          </p:cNvCxnSpPr>
          <p:nvPr/>
        </p:nvCxnSpPr>
        <p:spPr>
          <a:xfrm flipH="1">
            <a:off x="2771860" y="7911375"/>
            <a:ext cx="654478" cy="1241796"/>
          </a:xfrm>
          <a:prstGeom prst="line">
            <a:avLst/>
          </a:prstGeom>
          <a:ln w="12700"/>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3540689" y="7837165"/>
            <a:ext cx="663454" cy="1409106"/>
          </a:xfrm>
          <a:prstGeom prst="line">
            <a:avLst/>
          </a:prstGeom>
          <a:ln w="12700"/>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flipV="1">
            <a:off x="3592199" y="7601275"/>
            <a:ext cx="1221101" cy="478517"/>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3629356" y="7035905"/>
            <a:ext cx="999720" cy="356966"/>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3562276" y="6412202"/>
            <a:ext cx="610667" cy="825327"/>
          </a:xfrm>
          <a:prstGeom prst="line">
            <a:avLst/>
          </a:prstGeom>
          <a:ln w="12700"/>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2908723" y="6412202"/>
            <a:ext cx="427601" cy="874754"/>
          </a:xfrm>
          <a:prstGeom prst="line">
            <a:avLst/>
          </a:prstGeom>
          <a:ln w="12700"/>
        </p:spPr>
        <p:style>
          <a:lnRef idx="1">
            <a:schemeClr val="dk1"/>
          </a:lnRef>
          <a:fillRef idx="0">
            <a:schemeClr val="dk1"/>
          </a:fillRef>
          <a:effectRef idx="0">
            <a:schemeClr val="dk1"/>
          </a:effectRef>
          <a:fontRef idx="minor">
            <a:schemeClr val="tx1"/>
          </a:fontRef>
        </p:style>
      </p:cxnSp>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Tectonic Hazards</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27712438"/>
              </p:ext>
            </p:extLst>
          </p:nvPr>
        </p:nvGraphicFramePr>
        <p:xfrm>
          <a:off x="0" y="731475"/>
          <a:ext cx="6852681" cy="33832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684528">
                  <a:extLst>
                    <a:ext uri="{9D8B030D-6E8A-4147-A177-3AD203B41FA5}">
                      <a16:colId xmlns:a16="http://schemas.microsoft.com/office/drawing/2014/main" val="896310223"/>
                    </a:ext>
                  </a:extLst>
                </a:gridCol>
                <a:gridCol w="4959873">
                  <a:extLst>
                    <a:ext uri="{9D8B030D-6E8A-4147-A177-3AD203B41FA5}">
                      <a16:colId xmlns:a16="http://schemas.microsoft.com/office/drawing/2014/main" val="3685036849"/>
                    </a:ext>
                  </a:extLst>
                </a:gridCol>
              </a:tblGrid>
              <a:tr h="190717">
                <a:tc rowSpan="12">
                  <a:txBody>
                    <a:bodyPr/>
                    <a:lstStyle/>
                    <a:p>
                      <a:pPr algn="r"/>
                      <a:r>
                        <a:rPr lang="en-GB" sz="1000" b="1" dirty="0" smtClean="0">
                          <a:latin typeface="Corbel" panose="020B0503020204020204" pitchFamily="34" charset="0"/>
                        </a:rPr>
                        <a:t>Key</a:t>
                      </a:r>
                      <a:r>
                        <a:rPr lang="en-GB" sz="1000" b="1" baseline="0" dirty="0" smtClean="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Collision plate margin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Tectonic plate margin where two plates</a:t>
                      </a:r>
                      <a:r>
                        <a:rPr lang="en-GB" sz="1000" baseline="0" dirty="0" smtClean="0">
                          <a:latin typeface="Corbel" panose="020B0503020204020204" pitchFamily="34" charset="0"/>
                        </a:rPr>
                        <a:t> are coming together which force the land up creating fold mountains</a:t>
                      </a:r>
                      <a:endParaRPr lang="en-GB" sz="1000" dirty="0">
                        <a:latin typeface="Corbel" panose="020B0503020204020204" pitchFamily="34" charset="0"/>
                      </a:endParaRPr>
                    </a:p>
                  </a:txBody>
                  <a:tcPr/>
                </a:tc>
                <a:extLst>
                  <a:ext uri="{0D108BD9-81ED-4DB2-BD59-A6C34878D82A}">
                    <a16:rowId xmlns:a16="http://schemas.microsoft.com/office/drawing/2014/main" val="3954141046"/>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Conservative plate margin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Tectonic plate margin where two tectonic</a:t>
                      </a:r>
                      <a:r>
                        <a:rPr lang="en-GB" sz="1000" baseline="0" dirty="0" smtClean="0">
                          <a:latin typeface="Corbel" panose="020B0503020204020204" pitchFamily="34" charset="0"/>
                        </a:rPr>
                        <a:t> plates slide past each other</a:t>
                      </a:r>
                      <a:endParaRPr lang="en-GB" sz="1000" dirty="0">
                        <a:latin typeface="Corbel" panose="020B0503020204020204" pitchFamily="34" charset="0"/>
                      </a:endParaRPr>
                    </a:p>
                  </a:txBody>
                  <a:tcPr/>
                </a:tc>
                <a:extLst>
                  <a:ext uri="{0D108BD9-81ED-4DB2-BD59-A6C34878D82A}">
                    <a16:rowId xmlns:a16="http://schemas.microsoft.com/office/drawing/2014/main" val="3985574274"/>
                  </a:ext>
                </a:extLst>
              </a:tr>
              <a:tr h="190717">
                <a:tc vMerge="1">
                  <a:txBody>
                    <a:bodyPr/>
                    <a:lstStyle/>
                    <a:p>
                      <a:endParaRPr lang="en-GB"/>
                    </a:p>
                  </a:txBody>
                  <a:tcPr/>
                </a:tc>
                <a:tc>
                  <a:txBody>
                    <a:bodyPr/>
                    <a:lstStyle/>
                    <a:p>
                      <a:r>
                        <a:rPr lang="en-GB" sz="1000" dirty="0" smtClean="0">
                          <a:latin typeface="Corbel" panose="020B0503020204020204" pitchFamily="34" charset="0"/>
                        </a:rPr>
                        <a:t>Constructive</a:t>
                      </a:r>
                      <a:r>
                        <a:rPr lang="en-GB" sz="1000" baseline="0" dirty="0" smtClean="0">
                          <a:latin typeface="Corbel" panose="020B0503020204020204" pitchFamily="34" charset="0"/>
                        </a:rPr>
                        <a:t> plate margin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Tectonic plate margin where rising magma adds</a:t>
                      </a:r>
                      <a:r>
                        <a:rPr lang="en-GB" sz="1000" baseline="0" dirty="0" smtClean="0">
                          <a:latin typeface="Corbel" panose="020B0503020204020204" pitchFamily="34" charset="0"/>
                        </a:rPr>
                        <a:t> new material to plates that are moving apart</a:t>
                      </a:r>
                      <a:endParaRPr lang="en-GB" sz="1000" dirty="0">
                        <a:latin typeface="Corbel" panose="020B0503020204020204" pitchFamily="34" charset="0"/>
                      </a:endParaRPr>
                    </a:p>
                  </a:txBody>
                  <a:tcPr/>
                </a:tc>
                <a:extLst>
                  <a:ext uri="{0D108BD9-81ED-4DB2-BD59-A6C34878D82A}">
                    <a16:rowId xmlns:a16="http://schemas.microsoft.com/office/drawing/2014/main" val="2789521813"/>
                  </a:ext>
                </a:extLst>
              </a:tr>
              <a:tr h="190717">
                <a:tc vMerge="1">
                  <a:txBody>
                    <a:bodyPr/>
                    <a:lstStyle/>
                    <a:p>
                      <a:endParaRPr lang="en-GB"/>
                    </a:p>
                  </a:txBody>
                  <a:tcPr/>
                </a:tc>
                <a:tc>
                  <a:txBody>
                    <a:bodyPr/>
                    <a:lstStyle/>
                    <a:p>
                      <a:r>
                        <a:rPr lang="en-GB" sz="1000" dirty="0" smtClean="0">
                          <a:latin typeface="Corbel" panose="020B0503020204020204" pitchFamily="34" charset="0"/>
                        </a:rPr>
                        <a:t>Destructive</a:t>
                      </a:r>
                      <a:r>
                        <a:rPr lang="en-GB" sz="1000" baseline="0" dirty="0" smtClean="0">
                          <a:latin typeface="Corbel" panose="020B0503020204020204" pitchFamily="34" charset="0"/>
                        </a:rPr>
                        <a:t> plate margin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Tectonic plate margin where two plates are coming together and one plate is</a:t>
                      </a:r>
                      <a:r>
                        <a:rPr lang="en-GB" sz="1000" baseline="0" dirty="0" smtClean="0">
                          <a:latin typeface="Corbel" panose="020B0503020204020204" pitchFamily="34" charset="0"/>
                        </a:rPr>
                        <a:t> forced under</a:t>
                      </a:r>
                      <a:endParaRPr lang="en-GB" sz="1000" dirty="0">
                        <a:latin typeface="Corbel" panose="020B0503020204020204" pitchFamily="34" charset="0"/>
                      </a:endParaRPr>
                    </a:p>
                  </a:txBody>
                  <a:tcPr/>
                </a:tc>
                <a:extLst>
                  <a:ext uri="{0D108BD9-81ED-4DB2-BD59-A6C34878D82A}">
                    <a16:rowId xmlns:a16="http://schemas.microsoft.com/office/drawing/2014/main" val="3922955839"/>
                  </a:ext>
                </a:extLst>
              </a:tr>
              <a:tr h="190717">
                <a:tc vMerge="1">
                  <a:txBody>
                    <a:bodyPr/>
                    <a:lstStyle/>
                    <a:p>
                      <a:endParaRPr lang="en-GB"/>
                    </a:p>
                  </a:txBody>
                  <a:tcPr/>
                </a:tc>
                <a:tc>
                  <a:txBody>
                    <a:bodyPr/>
                    <a:lstStyle/>
                    <a:p>
                      <a:r>
                        <a:rPr lang="en-GB" sz="1000" dirty="0" smtClean="0">
                          <a:latin typeface="Corbel" panose="020B0503020204020204" pitchFamily="34" charset="0"/>
                        </a:rPr>
                        <a:t>Earthquake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sudden or violen</a:t>
                      </a:r>
                      <a:r>
                        <a:rPr lang="en-GB" sz="1000" baseline="0" dirty="0" smtClean="0">
                          <a:latin typeface="Corbel" panose="020B0503020204020204" pitchFamily="34" charset="0"/>
                        </a:rPr>
                        <a:t>t movement within the Earth’s crust often followed by aftershocks</a:t>
                      </a:r>
                      <a:endParaRPr lang="en-GB" sz="1000" dirty="0">
                        <a:latin typeface="Corbel" panose="020B0503020204020204" pitchFamily="34" charset="0"/>
                      </a:endParaRPr>
                    </a:p>
                  </a:txBody>
                  <a:tcPr/>
                </a:tc>
                <a:extLst>
                  <a:ext uri="{0D108BD9-81ED-4DB2-BD59-A6C34878D82A}">
                    <a16:rowId xmlns:a16="http://schemas.microsoft.com/office/drawing/2014/main" val="914710703"/>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Hazard risk</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probability or chance that a natural hazard may take</a:t>
                      </a:r>
                      <a:r>
                        <a:rPr lang="en-GB" sz="1000" baseline="0" dirty="0" smtClean="0">
                          <a:latin typeface="Corbel" panose="020B0503020204020204" pitchFamily="34" charset="0"/>
                        </a:rPr>
                        <a:t> place</a:t>
                      </a:r>
                      <a:endParaRPr lang="en-GB" sz="1000" dirty="0">
                        <a:latin typeface="Corbel" panose="020B0503020204020204" pitchFamily="34" charset="0"/>
                      </a:endParaRPr>
                    </a:p>
                  </a:txBody>
                  <a:tcPr/>
                </a:tc>
                <a:extLst>
                  <a:ext uri="{0D108BD9-81ED-4DB2-BD59-A6C34878D82A}">
                    <a16:rowId xmlns:a16="http://schemas.microsoft.com/office/drawing/2014/main" val="1456169995"/>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High income</a:t>
                      </a:r>
                      <a:r>
                        <a:rPr lang="en-GB" sz="1000" baseline="0" dirty="0" smtClean="0">
                          <a:latin typeface="Corbel" panose="020B0503020204020204" pitchFamily="34" charset="0"/>
                        </a:rPr>
                        <a:t> country (HIC)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a:t>
                      </a:r>
                      <a:r>
                        <a:rPr lang="en-GB" sz="1000" baseline="0" dirty="0" smtClean="0">
                          <a:latin typeface="Corbel" panose="020B0503020204020204" pitchFamily="34" charset="0"/>
                        </a:rPr>
                        <a:t> with a GNI of $12,746 or above</a:t>
                      </a:r>
                      <a:endParaRPr lang="en-GB" sz="1000" dirty="0">
                        <a:latin typeface="Corbel" panose="020B0503020204020204" pitchFamily="34" charset="0"/>
                      </a:endParaRPr>
                    </a:p>
                  </a:txBody>
                  <a:tcPr/>
                </a:tc>
                <a:extLst>
                  <a:ext uri="{0D108BD9-81ED-4DB2-BD59-A6C34878D82A}">
                    <a16:rowId xmlns:a16="http://schemas.microsoft.com/office/drawing/2014/main" val="2776991361"/>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Low</a:t>
                      </a:r>
                      <a:r>
                        <a:rPr lang="en-GB" sz="1000" baseline="0" dirty="0" smtClean="0">
                          <a:latin typeface="Corbel" panose="020B0503020204020204" pitchFamily="34" charset="0"/>
                        </a:rPr>
                        <a:t> income country (LIC)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with a GNI of $1,045 or below</a:t>
                      </a:r>
                      <a:endParaRPr lang="en-GB" sz="1000" dirty="0">
                        <a:latin typeface="Corbel" panose="020B0503020204020204" pitchFamily="34" charset="0"/>
                      </a:endParaRPr>
                    </a:p>
                  </a:txBody>
                  <a:tcPr/>
                </a:tc>
                <a:extLst>
                  <a:ext uri="{0D108BD9-81ED-4DB2-BD59-A6C34878D82A}">
                    <a16:rowId xmlns:a16="http://schemas.microsoft.com/office/drawing/2014/main" val="552841644"/>
                  </a:ext>
                </a:extLst>
              </a:tr>
              <a:tr h="190717">
                <a:tc vMerge="1">
                  <a:txBody>
                    <a:bodyPr/>
                    <a:lstStyle/>
                    <a:p>
                      <a:endParaRPr lang="en-GB"/>
                    </a:p>
                  </a:txBody>
                  <a:tcPr/>
                </a:tc>
                <a:tc>
                  <a:txBody>
                    <a:bodyPr/>
                    <a:lstStyle/>
                    <a:p>
                      <a:r>
                        <a:rPr lang="en-GB" sz="1000" dirty="0" smtClean="0">
                          <a:latin typeface="Corbel" panose="020B0503020204020204" pitchFamily="34" charset="0"/>
                        </a:rPr>
                        <a:t>Natural hazard</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natural event that threatens people or has the potential to cause</a:t>
                      </a:r>
                      <a:r>
                        <a:rPr lang="en-GB" sz="1000" baseline="0" dirty="0" smtClean="0">
                          <a:latin typeface="Corbel" panose="020B0503020204020204" pitchFamily="34" charset="0"/>
                        </a:rPr>
                        <a:t> damage and destruction</a:t>
                      </a:r>
                      <a:endParaRPr lang="en-GB" sz="1000" dirty="0">
                        <a:latin typeface="Corbel" panose="020B0503020204020204" pitchFamily="34" charset="0"/>
                      </a:endParaRPr>
                    </a:p>
                  </a:txBody>
                  <a:tcPr/>
                </a:tc>
                <a:extLst>
                  <a:ext uri="{0D108BD9-81ED-4DB2-BD59-A6C34878D82A}">
                    <a16:rowId xmlns:a16="http://schemas.microsoft.com/office/drawing/2014/main" val="3802902640"/>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Newly emerging economies (NEEs)</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which has begun</a:t>
                      </a:r>
                      <a:r>
                        <a:rPr lang="en-GB" sz="1000" baseline="0" dirty="0" smtClean="0">
                          <a:latin typeface="Corbel" panose="020B0503020204020204" pitchFamily="34" charset="0"/>
                        </a:rPr>
                        <a:t> to experience higher rates of economic development </a:t>
                      </a:r>
                      <a:endParaRPr lang="en-GB" sz="1000" dirty="0">
                        <a:latin typeface="Corbel" panose="020B0503020204020204" pitchFamily="34" charset="0"/>
                      </a:endParaRPr>
                    </a:p>
                  </a:txBody>
                  <a:tcPr/>
                </a:tc>
                <a:extLst>
                  <a:ext uri="{0D108BD9-81ED-4DB2-BD59-A6C34878D82A}">
                    <a16:rowId xmlns:a16="http://schemas.microsoft.com/office/drawing/2014/main" val="3321237528"/>
                  </a:ext>
                </a:extLst>
              </a:tr>
              <a:tr h="190717">
                <a:tc vMerge="1">
                  <a:txBody>
                    <a:bodyPr/>
                    <a:lstStyle/>
                    <a:p>
                      <a:endParaRPr lang="en-GB"/>
                    </a:p>
                  </a:txBody>
                  <a:tcPr/>
                </a:tc>
                <a:tc>
                  <a:txBody>
                    <a:bodyPr/>
                    <a:lstStyle/>
                    <a:p>
                      <a:r>
                        <a:rPr lang="en-GB" sz="1000" dirty="0" smtClean="0">
                          <a:latin typeface="Corbel" panose="020B0503020204020204" pitchFamily="34" charset="0"/>
                        </a:rPr>
                        <a:t>Tectonic plate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segment of the Earth’s crust which can float</a:t>
                      </a:r>
                      <a:r>
                        <a:rPr lang="en-GB" sz="1000" baseline="0" dirty="0" smtClean="0">
                          <a:latin typeface="Corbel" panose="020B0503020204020204" pitchFamily="34" charset="0"/>
                        </a:rPr>
                        <a:t> across the semi-molten rock below</a:t>
                      </a:r>
                      <a:endParaRPr lang="en-GB" sz="1000" dirty="0">
                        <a:latin typeface="Corbel" panose="020B0503020204020204" pitchFamily="34" charset="0"/>
                      </a:endParaRPr>
                    </a:p>
                  </a:txBody>
                  <a:tcPr/>
                </a:tc>
                <a:extLst>
                  <a:ext uri="{0D108BD9-81ED-4DB2-BD59-A6C34878D82A}">
                    <a16:rowId xmlns:a16="http://schemas.microsoft.com/office/drawing/2014/main" val="460266062"/>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Volcano</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An opening in the Earth’s crust from</a:t>
                      </a:r>
                      <a:r>
                        <a:rPr lang="en-GB" sz="1000" baseline="0" dirty="0" smtClean="0">
                          <a:latin typeface="Corbel" panose="020B0503020204020204" pitchFamily="34" charset="0"/>
                        </a:rPr>
                        <a:t> which lava, ash and gases erupt</a:t>
                      </a:r>
                      <a:endParaRPr lang="en-GB" sz="1000" dirty="0">
                        <a:latin typeface="Corbel" panose="020B0503020204020204" pitchFamily="34" charset="0"/>
                      </a:endParaRPr>
                    </a:p>
                  </a:txBody>
                  <a:tcPr/>
                </a:tc>
                <a:extLst>
                  <a:ext uri="{0D108BD9-81ED-4DB2-BD59-A6C34878D82A}">
                    <a16:rowId xmlns:a16="http://schemas.microsoft.com/office/drawing/2014/main" val="239239514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08424234"/>
              </p:ext>
            </p:extLst>
          </p:nvPr>
        </p:nvGraphicFramePr>
        <p:xfrm>
          <a:off x="4154" y="4167272"/>
          <a:ext cx="6854216" cy="12496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859860672"/>
                    </a:ext>
                  </a:extLst>
                </a:gridCol>
                <a:gridCol w="1661484">
                  <a:extLst>
                    <a:ext uri="{9D8B030D-6E8A-4147-A177-3AD203B41FA5}">
                      <a16:colId xmlns:a16="http://schemas.microsoft.com/office/drawing/2014/main" val="2210054180"/>
                    </a:ext>
                  </a:extLst>
                </a:gridCol>
                <a:gridCol w="1661484">
                  <a:extLst>
                    <a:ext uri="{9D8B030D-6E8A-4147-A177-3AD203B41FA5}">
                      <a16:colId xmlns:a16="http://schemas.microsoft.com/office/drawing/2014/main" val="4131239914"/>
                    </a:ext>
                  </a:extLst>
                </a:gridCol>
                <a:gridCol w="1661484">
                  <a:extLst>
                    <a:ext uri="{9D8B030D-6E8A-4147-A177-3AD203B41FA5}">
                      <a16:colId xmlns:a16="http://schemas.microsoft.com/office/drawing/2014/main" val="1745165536"/>
                    </a:ext>
                  </a:extLst>
                </a:gridCol>
                <a:gridCol w="1661484">
                  <a:extLst>
                    <a:ext uri="{9D8B030D-6E8A-4147-A177-3AD203B41FA5}">
                      <a16:colId xmlns:a16="http://schemas.microsoft.com/office/drawing/2014/main" val="1112300271"/>
                    </a:ext>
                  </a:extLst>
                </a:gridCol>
              </a:tblGrid>
              <a:tr h="212544">
                <a:tc rowSpan="2">
                  <a:txBody>
                    <a:bodyPr/>
                    <a:lstStyle/>
                    <a:p>
                      <a:pPr algn="r"/>
                      <a:r>
                        <a:rPr lang="en-GB" sz="1000" b="1" dirty="0">
                          <a:latin typeface="Corbel" panose="020B0503020204020204" pitchFamily="34" charset="0"/>
                        </a:rPr>
                        <a:t>Case</a:t>
                      </a:r>
                      <a:r>
                        <a:rPr lang="en-GB" sz="1000" b="1" baseline="0" dirty="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Haiti earthquake</a:t>
                      </a:r>
                      <a:endParaRPr lang="en-GB" sz="1000" b="1" dirty="0">
                        <a:latin typeface="Corbel" panose="020B0503020204020204" pitchFamily="34" charset="0"/>
                      </a:endParaRPr>
                    </a:p>
                  </a:txBody>
                  <a:tcPr>
                    <a:solidFill>
                      <a:schemeClr val="bg1"/>
                    </a:solidFill>
                  </a:tcPr>
                </a:tc>
                <a:tc>
                  <a:txBody>
                    <a:bodyPr/>
                    <a:lstStyle/>
                    <a:p>
                      <a:r>
                        <a:rPr lang="en-GB" sz="1000" b="1" dirty="0" smtClean="0">
                          <a:latin typeface="Corbel" panose="020B0503020204020204" pitchFamily="34" charset="0"/>
                        </a:rPr>
                        <a:t>Christchurch</a:t>
                      </a:r>
                      <a:r>
                        <a:rPr lang="en-GB" sz="1000" b="1" baseline="0" dirty="0" smtClean="0">
                          <a:latin typeface="Corbel" panose="020B0503020204020204" pitchFamily="34" charset="0"/>
                        </a:rPr>
                        <a:t> earthquake</a:t>
                      </a:r>
                      <a:endParaRPr lang="en-GB" sz="1000" b="1" dirty="0">
                        <a:latin typeface="Corbel" panose="020B0503020204020204" pitchFamily="34" charset="0"/>
                      </a:endParaRPr>
                    </a:p>
                  </a:txBody>
                  <a:tcPr>
                    <a:solidFill>
                      <a:schemeClr val="bg1"/>
                    </a:solidFill>
                  </a:tcPr>
                </a:tc>
                <a:tc>
                  <a:txBody>
                    <a:bodyPr/>
                    <a:lstStyle/>
                    <a:p>
                      <a:r>
                        <a:rPr lang="en-GB" sz="1000" b="1" dirty="0" err="1" smtClean="0">
                          <a:latin typeface="Corbel" panose="020B0503020204020204" pitchFamily="34" charset="0"/>
                        </a:rPr>
                        <a:t>Eyja</a:t>
                      </a:r>
                      <a:r>
                        <a:rPr lang="en-GB" sz="1000" b="1" baseline="0" dirty="0" smtClean="0">
                          <a:latin typeface="Corbel" panose="020B0503020204020204" pitchFamily="34" charset="0"/>
                        </a:rPr>
                        <a:t> volcanic eruption</a:t>
                      </a:r>
                      <a:endParaRPr lang="en-GB" sz="1000" b="1" dirty="0">
                        <a:latin typeface="Corbel" panose="020B0503020204020204" pitchFamily="34" charset="0"/>
                      </a:endParaRPr>
                    </a:p>
                  </a:txBody>
                  <a:tcPr>
                    <a:solidFill>
                      <a:schemeClr val="bg1"/>
                    </a:solidFill>
                  </a:tcPr>
                </a:tc>
                <a:tc>
                  <a:txBody>
                    <a:bodyPr/>
                    <a:lstStyle/>
                    <a:p>
                      <a:r>
                        <a:rPr lang="en-GB" sz="1000" b="1" dirty="0" smtClean="0">
                          <a:latin typeface="Corbel" panose="020B0503020204020204" pitchFamily="34" charset="0"/>
                        </a:rPr>
                        <a:t>Boxing day tsunami</a:t>
                      </a:r>
                      <a:endParaRPr lang="en-GB" sz="1000" b="1"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688758">
                <a:tc vMerge="1">
                  <a:txBody>
                    <a:bodyPr/>
                    <a:lstStyle/>
                    <a:p>
                      <a:pPr algn="just"/>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Haiti is an LIC.</a:t>
                      </a:r>
                      <a:r>
                        <a:rPr lang="en-GB" sz="1000" baseline="0" dirty="0" smtClean="0">
                          <a:latin typeface="Corbel" panose="020B0503020204020204" pitchFamily="34" charset="0"/>
                        </a:rPr>
                        <a:t> The 7.0 magnitude earthquake killed 220,000 people and caused $8 billion in damage. Haiti relied on international support in the aftermath.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New Zealand is a</a:t>
                      </a:r>
                      <a:r>
                        <a:rPr lang="en-GB" sz="1000" baseline="0" dirty="0" smtClean="0">
                          <a:latin typeface="Corbel" panose="020B0503020204020204" pitchFamily="34" charset="0"/>
                        </a:rPr>
                        <a:t> HIC. The 6.3 magnitude earthquake killed 181 people and caused $20 billion damage. Buildings were quickly repaired and replaced.</a:t>
                      </a:r>
                      <a:endParaRPr lang="en-GB" sz="1000" dirty="0">
                        <a:latin typeface="Corbel" panose="020B0503020204020204" pitchFamily="34" charset="0"/>
                      </a:endParaRPr>
                    </a:p>
                  </a:txBody>
                  <a:tcPr/>
                </a:tc>
                <a:tc>
                  <a:txBody>
                    <a:bodyPr/>
                    <a:lstStyle/>
                    <a:p>
                      <a:pPr algn="just"/>
                      <a:r>
                        <a:rPr lang="en-GB" sz="1000" dirty="0" err="1" smtClean="0">
                          <a:latin typeface="Corbel" panose="020B0503020204020204" pitchFamily="34" charset="0"/>
                        </a:rPr>
                        <a:t>Eyja</a:t>
                      </a:r>
                      <a:r>
                        <a:rPr lang="en-GB" sz="1000" dirty="0" smtClean="0">
                          <a:latin typeface="Corbel" panose="020B0503020204020204" pitchFamily="34" charset="0"/>
                        </a:rPr>
                        <a:t> began to erupt on the 20</a:t>
                      </a:r>
                      <a:r>
                        <a:rPr lang="en-GB" sz="1000" baseline="30000" dirty="0" smtClean="0">
                          <a:latin typeface="Corbel" panose="020B0503020204020204" pitchFamily="34" charset="0"/>
                        </a:rPr>
                        <a:t>th</a:t>
                      </a:r>
                      <a:r>
                        <a:rPr lang="en-GB" sz="1000" dirty="0" smtClean="0">
                          <a:latin typeface="Corbel" panose="020B0503020204020204" pitchFamily="34" charset="0"/>
                        </a:rPr>
                        <a:t> March.</a:t>
                      </a:r>
                      <a:r>
                        <a:rPr lang="en-GB" sz="1000" baseline="0" dirty="0" smtClean="0">
                          <a:latin typeface="Corbel" panose="020B0503020204020204" pitchFamily="34" charset="0"/>
                        </a:rPr>
                        <a:t> There were no fatalities however the eruption cost $3 billion from the disruption of international flights.</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tsunami was caused by</a:t>
                      </a:r>
                      <a:r>
                        <a:rPr lang="en-GB" sz="1000" baseline="0" dirty="0" smtClean="0">
                          <a:latin typeface="Corbel" panose="020B0503020204020204" pitchFamily="34" charset="0"/>
                        </a:rPr>
                        <a:t> a magnitude 9.2 earthquake. It caused 300,00 deaths in 15 countries and destroyed countless communities. </a:t>
                      </a:r>
                      <a:endParaRPr lang="en-GB" sz="1000" dirty="0">
                        <a:latin typeface="Corbel" panose="020B0503020204020204" pitchFamily="34" charset="0"/>
                      </a:endParaRPr>
                    </a:p>
                  </a:txBody>
                  <a:tcPr/>
                </a:tc>
                <a:extLst>
                  <a:ext uri="{0D108BD9-81ED-4DB2-BD59-A6C34878D82A}">
                    <a16:rowId xmlns:a16="http://schemas.microsoft.com/office/drawing/2014/main" val="2167667352"/>
                  </a:ext>
                </a:extLst>
              </a:tr>
            </a:tbl>
          </a:graphicData>
        </a:graphic>
      </p:graphicFrame>
      <p:graphicFrame>
        <p:nvGraphicFramePr>
          <p:cNvPr id="11" name="Diagram 10"/>
          <p:cNvGraphicFramePr/>
          <p:nvPr>
            <p:extLst>
              <p:ext uri="{D42A27DB-BD31-4B8C-83A1-F6EECF244321}">
                <p14:modId xmlns:p14="http://schemas.microsoft.com/office/powerpoint/2010/main" val="2691522813"/>
              </p:ext>
            </p:extLst>
          </p:nvPr>
        </p:nvGraphicFramePr>
        <p:xfrm>
          <a:off x="1" y="5449651"/>
          <a:ext cx="6778112" cy="4456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a:t>
            </a:r>
            <a:r>
              <a:rPr lang="en-GB" sz="1400" b="1" dirty="0" smtClean="0">
                <a:solidFill>
                  <a:srgbClr val="C00000"/>
                </a:solidFill>
                <a:latin typeface="Corbel" panose="020B0503020204020204" pitchFamily="34" charset="0"/>
              </a:rPr>
              <a:t>: Can we completely protect ourselves from </a:t>
            </a:r>
            <a:r>
              <a:rPr lang="en-GB" sz="1400" b="1" smtClean="0">
                <a:solidFill>
                  <a:srgbClr val="C00000"/>
                </a:solidFill>
                <a:latin typeface="Corbel" panose="020B0503020204020204" pitchFamily="34" charset="0"/>
              </a:rPr>
              <a:t>natural hazards?</a:t>
            </a:r>
            <a:endParaRPr lang="en-GB" sz="1400" b="1" dirty="0">
              <a:solidFill>
                <a:srgbClr val="C00000"/>
              </a:solidFill>
              <a:latin typeface="Corbel" panose="020B0503020204020204" pitchFamily="34" charset="0"/>
            </a:endParaRPr>
          </a:p>
        </p:txBody>
      </p:sp>
      <p:pic>
        <p:nvPicPr>
          <p:cNvPr id="10" name="Picture 9"/>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2992428" y="7178113"/>
            <a:ext cx="867819" cy="733262"/>
          </a:xfrm>
          <a:prstGeom prst="rect">
            <a:avLst/>
          </a:prstGeom>
        </p:spPr>
      </p:pic>
      <p:pic>
        <p:nvPicPr>
          <p:cNvPr id="18" name="Picture 17"/>
          <p:cNvPicPr>
            <a:picLocks noChangeAspect="1"/>
          </p:cNvPicPr>
          <p:nvPr/>
        </p:nvPicPr>
        <p:blipFill rotWithShape="1">
          <a:blip r:embed="rId10" cstate="print">
            <a:extLst>
              <a:ext uri="{28A0092B-C50C-407E-A947-70E740481C1C}">
                <a14:useLocalDpi xmlns:a14="http://schemas.microsoft.com/office/drawing/2010/main" val="0"/>
              </a:ext>
            </a:extLst>
          </a:blip>
          <a:srcRect b="25463"/>
          <a:stretch/>
        </p:blipFill>
        <p:spPr>
          <a:xfrm>
            <a:off x="3355080" y="8524928"/>
            <a:ext cx="751673" cy="560275"/>
          </a:xfrm>
          <a:prstGeom prst="rect">
            <a:avLst/>
          </a:prstGeom>
        </p:spPr>
      </p:pic>
      <p:pic>
        <p:nvPicPr>
          <p:cNvPr id="19" name="Picture 18"/>
          <p:cNvPicPr>
            <a:picLocks noChangeAspect="1"/>
          </p:cNvPicPr>
          <p:nvPr/>
        </p:nvPicPr>
        <p:blipFill rotWithShape="1">
          <a:blip r:embed="rId11" cstate="print">
            <a:extLst>
              <a:ext uri="{28A0092B-C50C-407E-A947-70E740481C1C}">
                <a14:useLocalDpi xmlns:a14="http://schemas.microsoft.com/office/drawing/2010/main" val="0"/>
              </a:ext>
            </a:extLst>
          </a:blip>
          <a:srcRect b="14445"/>
          <a:stretch/>
        </p:blipFill>
        <p:spPr>
          <a:xfrm>
            <a:off x="2100963" y="7394414"/>
            <a:ext cx="547569" cy="468476"/>
          </a:xfrm>
          <a:prstGeom prst="rect">
            <a:avLst/>
          </a:prstGeom>
        </p:spPr>
      </p:pic>
      <p:pic>
        <p:nvPicPr>
          <p:cNvPr id="21" name="Picture 20"/>
          <p:cNvPicPr>
            <a:picLocks noChangeAspect="1"/>
          </p:cNvPicPr>
          <p:nvPr/>
        </p:nvPicPr>
        <p:blipFill rotWithShape="1">
          <a:blip r:embed="rId12" cstate="print">
            <a:extLst>
              <a:ext uri="{28A0092B-C50C-407E-A947-70E740481C1C}">
                <a14:useLocalDpi xmlns:a14="http://schemas.microsoft.com/office/drawing/2010/main" val="0"/>
              </a:ext>
            </a:extLst>
          </a:blip>
          <a:srcRect b="17685"/>
          <a:stretch/>
        </p:blipFill>
        <p:spPr>
          <a:xfrm>
            <a:off x="4074333" y="8057924"/>
            <a:ext cx="668823" cy="550540"/>
          </a:xfrm>
          <a:prstGeom prst="rect">
            <a:avLst/>
          </a:prstGeom>
        </p:spPr>
      </p:pic>
      <p:pic>
        <p:nvPicPr>
          <p:cNvPr id="23" name="Picture 22"/>
          <p:cNvPicPr>
            <a:picLocks noChangeAspect="1"/>
          </p:cNvPicPr>
          <p:nvPr/>
        </p:nvPicPr>
        <p:blipFill rotWithShape="1">
          <a:blip r:embed="rId13" cstate="print">
            <a:extLst>
              <a:ext uri="{28A0092B-C50C-407E-A947-70E740481C1C}">
                <a14:useLocalDpi xmlns:a14="http://schemas.microsoft.com/office/drawing/2010/main" val="0"/>
              </a:ext>
            </a:extLst>
          </a:blip>
          <a:srcRect b="30648"/>
          <a:stretch/>
        </p:blipFill>
        <p:spPr>
          <a:xfrm>
            <a:off x="175777" y="5928669"/>
            <a:ext cx="781329" cy="541866"/>
          </a:xfrm>
          <a:prstGeom prst="rect">
            <a:avLst/>
          </a:prstGeom>
        </p:spPr>
      </p:pic>
    </p:spTree>
    <p:extLst>
      <p:ext uri="{BB962C8B-B14F-4D97-AF65-F5344CB8AC3E}">
        <p14:creationId xmlns:p14="http://schemas.microsoft.com/office/powerpoint/2010/main" val="3898946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350</TotalTime>
  <Words>632</Words>
  <Application>Microsoft Office PowerPoint</Application>
  <PresentationFormat>A4 Paper (210x297 mm)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12</cp:revision>
  <dcterms:created xsi:type="dcterms:W3CDTF">2020-05-15T08:50:30Z</dcterms:created>
  <dcterms:modified xsi:type="dcterms:W3CDTF">2020-05-20T08:47:16Z</dcterms:modified>
</cp:coreProperties>
</file>