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81" r:id="rId6"/>
    <p:sldId id="257" r:id="rId7"/>
    <p:sldId id="285" r:id="rId8"/>
    <p:sldId id="280" r:id="rId9"/>
    <p:sldId id="282" r:id="rId10"/>
    <p:sldId id="284" r:id="rId11"/>
    <p:sldId id="279" r:id="rId12"/>
    <p:sldId id="264" r:id="rId13"/>
    <p:sldId id="267" r:id="rId14"/>
    <p:sldId id="268" r:id="rId15"/>
    <p:sldId id="269" r:id="rId16"/>
    <p:sldId id="27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782"/>
    <a:srgbClr val="7C519E"/>
    <a:srgbClr val="3F3053"/>
    <a:srgbClr val="894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7B907-A0E9-F944-A619-9D730E6ACF09}" v="6" dt="2025-05-16T14:10:44.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709"/>
  </p:normalViewPr>
  <p:slideViewPr>
    <p:cSldViewPr snapToGrid="0">
      <p:cViewPr varScale="1">
        <p:scale>
          <a:sx n="105" d="100"/>
          <a:sy n="105"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B21810-F22C-F146-DE51-FB20308497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CC8456-E60A-CA00-DEB6-8968AC4CF9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5953B7-084E-A04D-9789-722003A91AB5}" type="datetimeFigureOut">
              <a:rPr lang="en-US" smtClean="0"/>
              <a:t>10/21/2025</a:t>
            </a:fld>
            <a:endParaRPr lang="en-US"/>
          </a:p>
        </p:txBody>
      </p:sp>
      <p:sp>
        <p:nvSpPr>
          <p:cNvPr id="4" name="Footer Placeholder 3">
            <a:extLst>
              <a:ext uri="{FF2B5EF4-FFF2-40B4-BE49-F238E27FC236}">
                <a16:creationId xmlns:a16="http://schemas.microsoft.com/office/drawing/2014/main" id="{4E9FAA62-2DDE-8012-1CE7-3D5D23EAB1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4ABF20-AE32-ED5A-78D0-7C9EC84350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D0157B-AD87-1B4A-828D-A7775B498DA5}" type="slidenum">
              <a:rPr lang="en-US" smtClean="0"/>
              <a:t>‹#›</a:t>
            </a:fld>
            <a:endParaRPr lang="en-US"/>
          </a:p>
        </p:txBody>
      </p:sp>
    </p:spTree>
    <p:extLst>
      <p:ext uri="{BB962C8B-B14F-4D97-AF65-F5344CB8AC3E}">
        <p14:creationId xmlns:p14="http://schemas.microsoft.com/office/powerpoint/2010/main" val="1861807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0FE25-1559-CA47-A04B-E739253FC3D7}"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C6C7B-F2B7-9042-85F3-2D7954A32742}" type="slidenum">
              <a:rPr lang="en-US" smtClean="0"/>
              <a:t>‹#›</a:t>
            </a:fld>
            <a:endParaRPr lang="en-US"/>
          </a:p>
        </p:txBody>
      </p:sp>
    </p:spTree>
    <p:extLst>
      <p:ext uri="{BB962C8B-B14F-4D97-AF65-F5344CB8AC3E}">
        <p14:creationId xmlns:p14="http://schemas.microsoft.com/office/powerpoint/2010/main" val="15055621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DC6C7B-F2B7-9042-85F3-2D7954A32742}" type="slidenum">
              <a:rPr lang="en-US" smtClean="0"/>
              <a:t>1</a:t>
            </a:fld>
            <a:endParaRPr lang="en-US"/>
          </a:p>
        </p:txBody>
      </p:sp>
    </p:spTree>
    <p:extLst>
      <p:ext uri="{BB962C8B-B14F-4D97-AF65-F5344CB8AC3E}">
        <p14:creationId xmlns:p14="http://schemas.microsoft.com/office/powerpoint/2010/main" val="183035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0CAE-693F-EE1C-650E-8277D2EF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97922-D175-8877-2959-E11F04510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48E9F-438D-E875-DF51-E24DD8DBF5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1E31E6-B9FF-F42A-315D-B08E168E6451}"/>
              </a:ext>
            </a:extLst>
          </p:cNvPr>
          <p:cNvSpPr>
            <a:spLocks noGrp="1"/>
          </p:cNvSpPr>
          <p:nvPr>
            <p:ph type="sldNum" sz="quarter" idx="5"/>
          </p:nvPr>
        </p:nvSpPr>
        <p:spPr/>
        <p:txBody>
          <a:bodyPr/>
          <a:lstStyle/>
          <a:p>
            <a:fld id="{17DC6C7B-F2B7-9042-85F3-2D7954A32742}" type="slidenum">
              <a:rPr lang="en-US" smtClean="0"/>
              <a:t>10</a:t>
            </a:fld>
            <a:endParaRPr lang="en-US"/>
          </a:p>
        </p:txBody>
      </p:sp>
    </p:spTree>
    <p:extLst>
      <p:ext uri="{BB962C8B-B14F-4D97-AF65-F5344CB8AC3E}">
        <p14:creationId xmlns:p14="http://schemas.microsoft.com/office/powerpoint/2010/main" val="15359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B2BB-8BE9-5B9D-9ECD-51537EB90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53FC1-079D-48F6-262D-F1A8D02B6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C6A8B-5EBE-CC3B-118C-D25BEE4604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0FA838-BFC9-09CE-A8DA-70A073F3B583}"/>
              </a:ext>
            </a:extLst>
          </p:cNvPr>
          <p:cNvSpPr>
            <a:spLocks noGrp="1"/>
          </p:cNvSpPr>
          <p:nvPr>
            <p:ph type="sldNum" sz="quarter" idx="5"/>
          </p:nvPr>
        </p:nvSpPr>
        <p:spPr/>
        <p:txBody>
          <a:bodyPr/>
          <a:lstStyle/>
          <a:p>
            <a:fld id="{17DC6C7B-F2B7-9042-85F3-2D7954A32742}" type="slidenum">
              <a:rPr lang="en-US" smtClean="0"/>
              <a:t>11</a:t>
            </a:fld>
            <a:endParaRPr lang="en-US"/>
          </a:p>
        </p:txBody>
      </p:sp>
    </p:spTree>
    <p:extLst>
      <p:ext uri="{BB962C8B-B14F-4D97-AF65-F5344CB8AC3E}">
        <p14:creationId xmlns:p14="http://schemas.microsoft.com/office/powerpoint/2010/main" val="367637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F951-3807-3516-55A3-96139BC1E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286EA-CDA6-AEB8-C956-BBA4C1EC5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72CE9-610A-A40B-F4D9-59AC321762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EC9000-0806-7A3C-C956-A5F773FA00A0}"/>
              </a:ext>
            </a:extLst>
          </p:cNvPr>
          <p:cNvSpPr>
            <a:spLocks noGrp="1"/>
          </p:cNvSpPr>
          <p:nvPr>
            <p:ph type="sldNum" sz="quarter" idx="5"/>
          </p:nvPr>
        </p:nvSpPr>
        <p:spPr/>
        <p:txBody>
          <a:bodyPr/>
          <a:lstStyle/>
          <a:p>
            <a:fld id="{17DC6C7B-F2B7-9042-85F3-2D7954A32742}" type="slidenum">
              <a:rPr lang="en-US" smtClean="0"/>
              <a:t>12</a:t>
            </a:fld>
            <a:endParaRPr lang="en-US"/>
          </a:p>
        </p:txBody>
      </p:sp>
    </p:spTree>
    <p:extLst>
      <p:ext uri="{BB962C8B-B14F-4D97-AF65-F5344CB8AC3E}">
        <p14:creationId xmlns:p14="http://schemas.microsoft.com/office/powerpoint/2010/main" val="249538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92E7-9CAC-F807-4A28-DB71B714D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5110E-CA72-F00E-C14E-ACB2CF473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0ADB3-6857-5CC1-7639-A448E85C69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5CAA28-3FE7-ADFA-B693-D9C5B8A92559}"/>
              </a:ext>
            </a:extLst>
          </p:cNvPr>
          <p:cNvSpPr>
            <a:spLocks noGrp="1"/>
          </p:cNvSpPr>
          <p:nvPr>
            <p:ph type="sldNum" sz="quarter" idx="5"/>
          </p:nvPr>
        </p:nvSpPr>
        <p:spPr/>
        <p:txBody>
          <a:bodyPr/>
          <a:lstStyle/>
          <a:p>
            <a:fld id="{17DC6C7B-F2B7-9042-85F3-2D7954A32742}" type="slidenum">
              <a:rPr lang="en-US" smtClean="0"/>
              <a:t>13</a:t>
            </a:fld>
            <a:endParaRPr lang="en-US"/>
          </a:p>
        </p:txBody>
      </p:sp>
    </p:spTree>
    <p:extLst>
      <p:ext uri="{BB962C8B-B14F-4D97-AF65-F5344CB8AC3E}">
        <p14:creationId xmlns:p14="http://schemas.microsoft.com/office/powerpoint/2010/main" val="54985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FD7F-BB9E-5FAB-26AB-BCF83126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5AB1-5C42-DBBB-E95C-1CEFF6D27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5AE81-C99A-F226-6C45-9D386F71F8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3C1BA9-FD6B-92D8-2370-2ADDE162E296}"/>
              </a:ext>
            </a:extLst>
          </p:cNvPr>
          <p:cNvSpPr>
            <a:spLocks noGrp="1"/>
          </p:cNvSpPr>
          <p:nvPr>
            <p:ph type="sldNum" sz="quarter" idx="5"/>
          </p:nvPr>
        </p:nvSpPr>
        <p:spPr/>
        <p:txBody>
          <a:bodyPr/>
          <a:lstStyle/>
          <a:p>
            <a:fld id="{17DC6C7B-F2B7-9042-85F3-2D7954A32742}" type="slidenum">
              <a:rPr lang="en-US" smtClean="0"/>
              <a:t>14</a:t>
            </a:fld>
            <a:endParaRPr lang="en-US"/>
          </a:p>
        </p:txBody>
      </p:sp>
    </p:spTree>
    <p:extLst>
      <p:ext uri="{BB962C8B-B14F-4D97-AF65-F5344CB8AC3E}">
        <p14:creationId xmlns:p14="http://schemas.microsoft.com/office/powerpoint/2010/main" val="72382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E316-1F97-01D2-A00D-B79FD7F82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4CF04-6C65-5898-BCE9-8FFE51D91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D6B69-E7F6-79C7-7C13-1B29B6DBF5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B1EAC8-997D-47DE-D4DF-ADEC94B850D6}"/>
              </a:ext>
            </a:extLst>
          </p:cNvPr>
          <p:cNvSpPr>
            <a:spLocks noGrp="1"/>
          </p:cNvSpPr>
          <p:nvPr>
            <p:ph type="sldNum" sz="quarter" idx="5"/>
          </p:nvPr>
        </p:nvSpPr>
        <p:spPr/>
        <p:txBody>
          <a:bodyPr/>
          <a:lstStyle/>
          <a:p>
            <a:fld id="{17DC6C7B-F2B7-9042-85F3-2D7954A32742}" type="slidenum">
              <a:rPr lang="en-US" smtClean="0"/>
              <a:t>2</a:t>
            </a:fld>
            <a:endParaRPr lang="en-US"/>
          </a:p>
        </p:txBody>
      </p:sp>
    </p:spTree>
    <p:extLst>
      <p:ext uri="{BB962C8B-B14F-4D97-AF65-F5344CB8AC3E}">
        <p14:creationId xmlns:p14="http://schemas.microsoft.com/office/powerpoint/2010/main" val="122524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61E2-0B61-1985-7D5F-960430362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F2398-4EB8-3E2F-9917-94B5FFA23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A7651-07C8-62ED-F118-14EAF8916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90C899-2D97-5BDA-6D4C-901D0443AC41}"/>
              </a:ext>
            </a:extLst>
          </p:cNvPr>
          <p:cNvSpPr>
            <a:spLocks noGrp="1"/>
          </p:cNvSpPr>
          <p:nvPr>
            <p:ph type="sldNum" sz="quarter" idx="5"/>
          </p:nvPr>
        </p:nvSpPr>
        <p:spPr/>
        <p:txBody>
          <a:bodyPr/>
          <a:lstStyle/>
          <a:p>
            <a:fld id="{17DC6C7B-F2B7-9042-85F3-2D7954A32742}" type="slidenum">
              <a:rPr lang="en-US" smtClean="0"/>
              <a:t>3</a:t>
            </a:fld>
            <a:endParaRPr lang="en-US"/>
          </a:p>
        </p:txBody>
      </p:sp>
    </p:spTree>
    <p:extLst>
      <p:ext uri="{BB962C8B-B14F-4D97-AF65-F5344CB8AC3E}">
        <p14:creationId xmlns:p14="http://schemas.microsoft.com/office/powerpoint/2010/main" val="252258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B82F-9DF3-F8DC-5721-57A062508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5ABF5-FEEC-DE43-D26D-DEBAC1C11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1DC88-6C23-8C31-0525-999AEC013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A5DDC4-8B82-22D8-DDC1-1E0FFA849F21}"/>
              </a:ext>
            </a:extLst>
          </p:cNvPr>
          <p:cNvSpPr>
            <a:spLocks noGrp="1"/>
          </p:cNvSpPr>
          <p:nvPr>
            <p:ph type="sldNum" sz="quarter" idx="5"/>
          </p:nvPr>
        </p:nvSpPr>
        <p:spPr/>
        <p:txBody>
          <a:bodyPr/>
          <a:lstStyle/>
          <a:p>
            <a:fld id="{17DC6C7B-F2B7-9042-85F3-2D7954A32742}" type="slidenum">
              <a:rPr lang="en-US" smtClean="0"/>
              <a:t>4</a:t>
            </a:fld>
            <a:endParaRPr lang="en-US"/>
          </a:p>
        </p:txBody>
      </p:sp>
    </p:spTree>
    <p:extLst>
      <p:ext uri="{BB962C8B-B14F-4D97-AF65-F5344CB8AC3E}">
        <p14:creationId xmlns:p14="http://schemas.microsoft.com/office/powerpoint/2010/main" val="141363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D1E4-3307-6441-69F4-B7428AB99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3F869-B64D-6E11-C61E-E0374B672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DE6DC-DC4B-2454-10FC-4234898FA4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2C905E-6683-EA61-0139-BC99B3A5E7F9}"/>
              </a:ext>
            </a:extLst>
          </p:cNvPr>
          <p:cNvSpPr>
            <a:spLocks noGrp="1"/>
          </p:cNvSpPr>
          <p:nvPr>
            <p:ph type="sldNum" sz="quarter" idx="5"/>
          </p:nvPr>
        </p:nvSpPr>
        <p:spPr/>
        <p:txBody>
          <a:bodyPr/>
          <a:lstStyle/>
          <a:p>
            <a:fld id="{17DC6C7B-F2B7-9042-85F3-2D7954A32742}" type="slidenum">
              <a:rPr lang="en-US" smtClean="0"/>
              <a:t>5</a:t>
            </a:fld>
            <a:endParaRPr lang="en-US"/>
          </a:p>
        </p:txBody>
      </p:sp>
    </p:spTree>
    <p:extLst>
      <p:ext uri="{BB962C8B-B14F-4D97-AF65-F5344CB8AC3E}">
        <p14:creationId xmlns:p14="http://schemas.microsoft.com/office/powerpoint/2010/main" val="177082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C8DF2-E74D-C83A-627A-A69E8A10F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3EBA7-1DB0-215F-6BD0-C3BF4C80D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2D862-3BE4-03F6-30E3-D1A97AD53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6256F8-1E1D-9F94-7D59-870DB70C68F3}"/>
              </a:ext>
            </a:extLst>
          </p:cNvPr>
          <p:cNvSpPr>
            <a:spLocks noGrp="1"/>
          </p:cNvSpPr>
          <p:nvPr>
            <p:ph type="sldNum" sz="quarter" idx="5"/>
          </p:nvPr>
        </p:nvSpPr>
        <p:spPr/>
        <p:txBody>
          <a:bodyPr/>
          <a:lstStyle/>
          <a:p>
            <a:fld id="{17DC6C7B-F2B7-9042-85F3-2D7954A32742}" type="slidenum">
              <a:rPr lang="en-US" smtClean="0"/>
              <a:t>6</a:t>
            </a:fld>
            <a:endParaRPr lang="en-US"/>
          </a:p>
        </p:txBody>
      </p:sp>
    </p:spTree>
    <p:extLst>
      <p:ext uri="{BB962C8B-B14F-4D97-AF65-F5344CB8AC3E}">
        <p14:creationId xmlns:p14="http://schemas.microsoft.com/office/powerpoint/2010/main" val="31532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D5C0A-18B6-380A-0CE5-7911BB481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0902A-8C61-965E-0826-6BCD8F872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F1837-2ECF-98B3-46F2-ABC0718DF3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639E4-5502-F1FF-5F1E-D9D660A372AE}"/>
              </a:ext>
            </a:extLst>
          </p:cNvPr>
          <p:cNvSpPr>
            <a:spLocks noGrp="1"/>
          </p:cNvSpPr>
          <p:nvPr>
            <p:ph type="sldNum" sz="quarter" idx="5"/>
          </p:nvPr>
        </p:nvSpPr>
        <p:spPr/>
        <p:txBody>
          <a:bodyPr/>
          <a:lstStyle/>
          <a:p>
            <a:fld id="{17DC6C7B-F2B7-9042-85F3-2D7954A32742}" type="slidenum">
              <a:rPr lang="en-US" smtClean="0"/>
              <a:t>7</a:t>
            </a:fld>
            <a:endParaRPr lang="en-US"/>
          </a:p>
        </p:txBody>
      </p:sp>
    </p:spTree>
    <p:extLst>
      <p:ext uri="{BB962C8B-B14F-4D97-AF65-F5344CB8AC3E}">
        <p14:creationId xmlns:p14="http://schemas.microsoft.com/office/powerpoint/2010/main" val="346988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1229F-4376-12C1-74B7-6C40B1007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7CA9E-60B1-46BE-48FD-C8233E0C9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448E5-ECA0-4DA4-CE96-7BBCE68900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3DD0B-6077-2D96-C918-26172A36CA38}"/>
              </a:ext>
            </a:extLst>
          </p:cNvPr>
          <p:cNvSpPr>
            <a:spLocks noGrp="1"/>
          </p:cNvSpPr>
          <p:nvPr>
            <p:ph type="sldNum" sz="quarter" idx="5"/>
          </p:nvPr>
        </p:nvSpPr>
        <p:spPr/>
        <p:txBody>
          <a:bodyPr/>
          <a:lstStyle/>
          <a:p>
            <a:fld id="{17DC6C7B-F2B7-9042-85F3-2D7954A32742}" type="slidenum">
              <a:rPr lang="en-US" smtClean="0"/>
              <a:t>8</a:t>
            </a:fld>
            <a:endParaRPr lang="en-US"/>
          </a:p>
        </p:txBody>
      </p:sp>
    </p:spTree>
    <p:extLst>
      <p:ext uri="{BB962C8B-B14F-4D97-AF65-F5344CB8AC3E}">
        <p14:creationId xmlns:p14="http://schemas.microsoft.com/office/powerpoint/2010/main" val="202313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9999-0804-6E38-F2B3-F24839043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D6261-9265-A726-138F-94D3E0D76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18CC8-3F3F-C0EF-746C-B3D177DEE8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953364-638A-E78A-C133-6927A298C37E}"/>
              </a:ext>
            </a:extLst>
          </p:cNvPr>
          <p:cNvSpPr>
            <a:spLocks noGrp="1"/>
          </p:cNvSpPr>
          <p:nvPr>
            <p:ph type="sldNum" sz="quarter" idx="5"/>
          </p:nvPr>
        </p:nvSpPr>
        <p:spPr/>
        <p:txBody>
          <a:bodyPr/>
          <a:lstStyle/>
          <a:p>
            <a:fld id="{17DC6C7B-F2B7-9042-85F3-2D7954A32742}" type="slidenum">
              <a:rPr lang="en-US" smtClean="0"/>
              <a:t>9</a:t>
            </a:fld>
            <a:endParaRPr lang="en-US"/>
          </a:p>
        </p:txBody>
      </p:sp>
    </p:spTree>
    <p:extLst>
      <p:ext uri="{BB962C8B-B14F-4D97-AF65-F5344CB8AC3E}">
        <p14:creationId xmlns:p14="http://schemas.microsoft.com/office/powerpoint/2010/main" val="83978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6A8A-5721-9FF5-B3DF-0C251C444D3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3C15FAA-6CB9-E32F-A4F1-8DDD1BA57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0B7239B-9408-4380-3BF7-139FD9E7F2B1}"/>
              </a:ext>
            </a:extLst>
          </p:cNvPr>
          <p:cNvSpPr>
            <a:spLocks noGrp="1"/>
          </p:cNvSpPr>
          <p:nvPr>
            <p:ph type="dt" sz="half" idx="10"/>
          </p:nvPr>
        </p:nvSpPr>
        <p:spPr/>
        <p:txBody>
          <a:bodyPr/>
          <a:lstStyle/>
          <a:p>
            <a:fld id="{98F91521-5028-9A48-A4D4-B213EB8A5E41}" type="datetime1">
              <a:rPr lang="en-GB" smtClean="0"/>
              <a:t>21/10/2025</a:t>
            </a:fld>
            <a:endParaRPr lang="en-US"/>
          </a:p>
        </p:txBody>
      </p:sp>
      <p:sp>
        <p:nvSpPr>
          <p:cNvPr id="5" name="Footer Placeholder 4">
            <a:extLst>
              <a:ext uri="{FF2B5EF4-FFF2-40B4-BE49-F238E27FC236}">
                <a16:creationId xmlns:a16="http://schemas.microsoft.com/office/drawing/2014/main" id="{FC400B79-1F17-219C-0CCB-8245E9631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E960D-88CE-1511-A7DE-78149E3F4975}"/>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4860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FE68-A040-5E31-AB96-A1AA4181A1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83A43A-9AFF-9D30-A147-8B74BCDD61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AC6456-FEDB-68C8-6DDE-DF3890AC8F5E}"/>
              </a:ext>
            </a:extLst>
          </p:cNvPr>
          <p:cNvSpPr>
            <a:spLocks noGrp="1"/>
          </p:cNvSpPr>
          <p:nvPr>
            <p:ph type="dt" sz="half" idx="10"/>
          </p:nvPr>
        </p:nvSpPr>
        <p:spPr/>
        <p:txBody>
          <a:bodyPr/>
          <a:lstStyle/>
          <a:p>
            <a:fld id="{68230058-5893-0349-9173-DC0527BAE209}" type="datetime1">
              <a:rPr lang="en-GB" smtClean="0"/>
              <a:t>21/10/2025</a:t>
            </a:fld>
            <a:endParaRPr lang="en-US"/>
          </a:p>
        </p:txBody>
      </p:sp>
      <p:sp>
        <p:nvSpPr>
          <p:cNvPr id="5" name="Footer Placeholder 4">
            <a:extLst>
              <a:ext uri="{FF2B5EF4-FFF2-40B4-BE49-F238E27FC236}">
                <a16:creationId xmlns:a16="http://schemas.microsoft.com/office/drawing/2014/main" id="{81576A5B-DB79-64EC-0E59-723393012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4DFA9-C576-52A9-6259-59B3AE01580B}"/>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326297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A863C-7845-B136-770A-01895BF1ED6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E2AB4A-B6B5-EE10-F619-69FA1C59B1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815AFE-BA58-4613-9AFF-D041C8B65B27}"/>
              </a:ext>
            </a:extLst>
          </p:cNvPr>
          <p:cNvSpPr>
            <a:spLocks noGrp="1"/>
          </p:cNvSpPr>
          <p:nvPr>
            <p:ph type="dt" sz="half" idx="10"/>
          </p:nvPr>
        </p:nvSpPr>
        <p:spPr/>
        <p:txBody>
          <a:bodyPr/>
          <a:lstStyle/>
          <a:p>
            <a:fld id="{3DAD45FD-5377-1743-B305-5EB93880EA58}" type="datetime1">
              <a:rPr lang="en-GB" smtClean="0"/>
              <a:t>21/10/2025</a:t>
            </a:fld>
            <a:endParaRPr lang="en-US"/>
          </a:p>
        </p:txBody>
      </p:sp>
      <p:sp>
        <p:nvSpPr>
          <p:cNvPr id="5" name="Footer Placeholder 4">
            <a:extLst>
              <a:ext uri="{FF2B5EF4-FFF2-40B4-BE49-F238E27FC236}">
                <a16:creationId xmlns:a16="http://schemas.microsoft.com/office/drawing/2014/main" id="{4F9A9231-2A81-C59B-385D-F2E9779CD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102A7-C704-9E37-C0BA-8E0870F02A26}"/>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115699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9A6A-D42E-5F6C-BDD6-9AE12E9B27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8AA0E6-76A8-1559-7088-6B9D9B898F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096965-92AE-F3E3-4B7F-2C7DFDD5E070}"/>
              </a:ext>
            </a:extLst>
          </p:cNvPr>
          <p:cNvSpPr>
            <a:spLocks noGrp="1"/>
          </p:cNvSpPr>
          <p:nvPr>
            <p:ph type="dt" sz="half" idx="10"/>
          </p:nvPr>
        </p:nvSpPr>
        <p:spPr/>
        <p:txBody>
          <a:bodyPr/>
          <a:lstStyle/>
          <a:p>
            <a:fld id="{7C099F93-FD5E-0B40-A67A-0A3CE07CA01D}" type="datetime1">
              <a:rPr lang="en-GB" smtClean="0"/>
              <a:t>21/10/2025</a:t>
            </a:fld>
            <a:endParaRPr lang="en-US"/>
          </a:p>
        </p:txBody>
      </p:sp>
      <p:sp>
        <p:nvSpPr>
          <p:cNvPr id="5" name="Footer Placeholder 4">
            <a:extLst>
              <a:ext uri="{FF2B5EF4-FFF2-40B4-BE49-F238E27FC236}">
                <a16:creationId xmlns:a16="http://schemas.microsoft.com/office/drawing/2014/main" id="{992C6E63-B6FA-6B3B-C788-3D8E95D65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DEE8A-0708-FC1C-C835-3C079B32DA3C}"/>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268650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689-2F4B-1B27-928A-09321F53745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45515A8-E870-44D4-3A4F-60A0B8E033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FC52EA-2786-6B02-0136-FBAA551636FB}"/>
              </a:ext>
            </a:extLst>
          </p:cNvPr>
          <p:cNvSpPr>
            <a:spLocks noGrp="1"/>
          </p:cNvSpPr>
          <p:nvPr>
            <p:ph type="dt" sz="half" idx="10"/>
          </p:nvPr>
        </p:nvSpPr>
        <p:spPr/>
        <p:txBody>
          <a:bodyPr/>
          <a:lstStyle/>
          <a:p>
            <a:fld id="{094B9D5D-B1A1-EB44-863E-93FD7457F87F}" type="datetime1">
              <a:rPr lang="en-GB" smtClean="0"/>
              <a:t>21/10/2025</a:t>
            </a:fld>
            <a:endParaRPr lang="en-US"/>
          </a:p>
        </p:txBody>
      </p:sp>
      <p:sp>
        <p:nvSpPr>
          <p:cNvPr id="5" name="Footer Placeholder 4">
            <a:extLst>
              <a:ext uri="{FF2B5EF4-FFF2-40B4-BE49-F238E27FC236}">
                <a16:creationId xmlns:a16="http://schemas.microsoft.com/office/drawing/2014/main" id="{761FD544-0F38-9668-B361-2F8A2096A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A91B2-8886-D9C9-230B-5437016C48D3}"/>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51086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BF48-9B8D-B7DE-6336-8B72B6198B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5B1ABB-6AD0-1AF4-E701-315B7AC4332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68A1B2-CE33-11E8-0947-A2EFA29DE9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6C7403B-69A7-E892-CB5E-0FCED0322989}"/>
              </a:ext>
            </a:extLst>
          </p:cNvPr>
          <p:cNvSpPr>
            <a:spLocks noGrp="1"/>
          </p:cNvSpPr>
          <p:nvPr>
            <p:ph type="dt" sz="half" idx="10"/>
          </p:nvPr>
        </p:nvSpPr>
        <p:spPr/>
        <p:txBody>
          <a:bodyPr/>
          <a:lstStyle/>
          <a:p>
            <a:fld id="{152EAFCC-D8F3-3249-BFBF-FC29DF6C639A}" type="datetime1">
              <a:rPr lang="en-GB" smtClean="0"/>
              <a:t>21/10/2025</a:t>
            </a:fld>
            <a:endParaRPr lang="en-US"/>
          </a:p>
        </p:txBody>
      </p:sp>
      <p:sp>
        <p:nvSpPr>
          <p:cNvPr id="6" name="Footer Placeholder 5">
            <a:extLst>
              <a:ext uri="{FF2B5EF4-FFF2-40B4-BE49-F238E27FC236}">
                <a16:creationId xmlns:a16="http://schemas.microsoft.com/office/drawing/2014/main" id="{63C44D0E-FD69-E346-E12C-D68B9B865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5176E-6633-6E95-0573-DE9924A28664}"/>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245892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AA9D-9398-3B6F-904F-8651A2C0AD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CA2793-25BB-780B-1A9F-EEE76B651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D5AA38-923A-7AD5-DC1E-4D9B56701D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A243DA-B725-14D9-E842-D4D821D62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D71A68-5CD1-09F4-4183-44EB02F70B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38B81E1-A9FB-EE91-739D-6194A47D85E6}"/>
              </a:ext>
            </a:extLst>
          </p:cNvPr>
          <p:cNvSpPr>
            <a:spLocks noGrp="1"/>
          </p:cNvSpPr>
          <p:nvPr>
            <p:ph type="dt" sz="half" idx="10"/>
          </p:nvPr>
        </p:nvSpPr>
        <p:spPr/>
        <p:txBody>
          <a:bodyPr/>
          <a:lstStyle/>
          <a:p>
            <a:fld id="{3E21F0C3-4E04-DA4C-B162-8C27066FDB12}" type="datetime1">
              <a:rPr lang="en-GB" smtClean="0"/>
              <a:t>21/10/2025</a:t>
            </a:fld>
            <a:endParaRPr lang="en-US"/>
          </a:p>
        </p:txBody>
      </p:sp>
      <p:sp>
        <p:nvSpPr>
          <p:cNvPr id="8" name="Footer Placeholder 7">
            <a:extLst>
              <a:ext uri="{FF2B5EF4-FFF2-40B4-BE49-F238E27FC236}">
                <a16:creationId xmlns:a16="http://schemas.microsoft.com/office/drawing/2014/main" id="{CC2A1203-A374-1654-8448-674112A120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FF5637-F0FF-58D6-6F45-66E961C6FD2D}"/>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410000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09-C859-F6AF-AD82-C2B067A907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85D68B-F152-0BA2-FF85-D3D48764FB89}"/>
              </a:ext>
            </a:extLst>
          </p:cNvPr>
          <p:cNvSpPr>
            <a:spLocks noGrp="1"/>
          </p:cNvSpPr>
          <p:nvPr>
            <p:ph type="dt" sz="half" idx="10"/>
          </p:nvPr>
        </p:nvSpPr>
        <p:spPr/>
        <p:txBody>
          <a:bodyPr/>
          <a:lstStyle/>
          <a:p>
            <a:fld id="{F5BD8659-88C7-104F-9E78-C3D7695C7370}" type="datetime1">
              <a:rPr lang="en-GB" smtClean="0"/>
              <a:t>21/10/2025</a:t>
            </a:fld>
            <a:endParaRPr lang="en-US"/>
          </a:p>
        </p:txBody>
      </p:sp>
      <p:sp>
        <p:nvSpPr>
          <p:cNvPr id="4" name="Footer Placeholder 3">
            <a:extLst>
              <a:ext uri="{FF2B5EF4-FFF2-40B4-BE49-F238E27FC236}">
                <a16:creationId xmlns:a16="http://schemas.microsoft.com/office/drawing/2014/main" id="{F8AC5EE6-F3C0-15CD-1A86-8C46B1468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E4A8C1-58B3-BED4-1327-81C932CE6869}"/>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31025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8D819-E3A6-4B69-6576-8E400E892DFD}"/>
              </a:ext>
            </a:extLst>
          </p:cNvPr>
          <p:cNvSpPr>
            <a:spLocks noGrp="1"/>
          </p:cNvSpPr>
          <p:nvPr>
            <p:ph type="dt" sz="half" idx="10"/>
          </p:nvPr>
        </p:nvSpPr>
        <p:spPr/>
        <p:txBody>
          <a:bodyPr/>
          <a:lstStyle/>
          <a:p>
            <a:fld id="{762C7557-59B6-DC4F-AD1E-787E94E13FF5}" type="datetime1">
              <a:rPr lang="en-GB" smtClean="0"/>
              <a:t>21/10/2025</a:t>
            </a:fld>
            <a:endParaRPr lang="en-US"/>
          </a:p>
        </p:txBody>
      </p:sp>
      <p:sp>
        <p:nvSpPr>
          <p:cNvPr id="3" name="Footer Placeholder 2">
            <a:extLst>
              <a:ext uri="{FF2B5EF4-FFF2-40B4-BE49-F238E27FC236}">
                <a16:creationId xmlns:a16="http://schemas.microsoft.com/office/drawing/2014/main" id="{677B1ADE-DE7F-A482-1DCF-8F7BC15DD6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6483DB-75D3-6CB2-C300-F25C1ACE5F67}"/>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315904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7C0D-E838-22AF-3823-758C4968F3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DD10926-C512-95E1-B458-71D34082E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AD1BC3-6FD2-144D-0864-DAFE13E39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F7B3A3-FA3D-F527-3157-AAF84A3A7890}"/>
              </a:ext>
            </a:extLst>
          </p:cNvPr>
          <p:cNvSpPr>
            <a:spLocks noGrp="1"/>
          </p:cNvSpPr>
          <p:nvPr>
            <p:ph type="dt" sz="half" idx="10"/>
          </p:nvPr>
        </p:nvSpPr>
        <p:spPr/>
        <p:txBody>
          <a:bodyPr/>
          <a:lstStyle/>
          <a:p>
            <a:fld id="{EB6F26D8-516F-4449-B0EB-66B9975A1481}" type="datetime1">
              <a:rPr lang="en-GB" smtClean="0"/>
              <a:t>21/10/2025</a:t>
            </a:fld>
            <a:endParaRPr lang="en-US"/>
          </a:p>
        </p:txBody>
      </p:sp>
      <p:sp>
        <p:nvSpPr>
          <p:cNvPr id="6" name="Footer Placeholder 5">
            <a:extLst>
              <a:ext uri="{FF2B5EF4-FFF2-40B4-BE49-F238E27FC236}">
                <a16:creationId xmlns:a16="http://schemas.microsoft.com/office/drawing/2014/main" id="{80AC545F-FB06-DFF6-F05D-5B00AC957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E9DD5-278D-E661-38A9-20ED542FAE16}"/>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86778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84CF-4880-D871-15F9-0B5DE4B906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96F194-4D83-8F7E-F1D5-97A074C45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B8269-6D3F-B97F-BE6A-17B581B5F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A11FEC-ADC1-E451-48E0-35E279C66EFC}"/>
              </a:ext>
            </a:extLst>
          </p:cNvPr>
          <p:cNvSpPr>
            <a:spLocks noGrp="1"/>
          </p:cNvSpPr>
          <p:nvPr>
            <p:ph type="dt" sz="half" idx="10"/>
          </p:nvPr>
        </p:nvSpPr>
        <p:spPr/>
        <p:txBody>
          <a:bodyPr/>
          <a:lstStyle/>
          <a:p>
            <a:fld id="{910072E0-E630-0545-8229-64AF32C24989}" type="datetime1">
              <a:rPr lang="en-GB" smtClean="0"/>
              <a:t>21/10/2025</a:t>
            </a:fld>
            <a:endParaRPr lang="en-US"/>
          </a:p>
        </p:txBody>
      </p:sp>
      <p:sp>
        <p:nvSpPr>
          <p:cNvPr id="6" name="Footer Placeholder 5">
            <a:extLst>
              <a:ext uri="{FF2B5EF4-FFF2-40B4-BE49-F238E27FC236}">
                <a16:creationId xmlns:a16="http://schemas.microsoft.com/office/drawing/2014/main" id="{DEB42762-9391-B349-BA20-4DBF37801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2089E-DF65-304C-5AC2-B019623FDA0D}"/>
              </a:ext>
            </a:extLst>
          </p:cNvPr>
          <p:cNvSpPr>
            <a:spLocks noGrp="1"/>
          </p:cNvSpPr>
          <p:nvPr>
            <p:ph type="sldNum" sz="quarter" idx="12"/>
          </p:nvPr>
        </p:nvSpPr>
        <p:spPr/>
        <p:txBody>
          <a:bodyPr/>
          <a:lstStyle/>
          <a:p>
            <a:fld id="{BF8D3E1A-EC4B-C045-893D-20A8D08C1092}" type="slidenum">
              <a:rPr lang="en-US" smtClean="0"/>
              <a:t>‹#›</a:t>
            </a:fld>
            <a:endParaRPr lang="en-US"/>
          </a:p>
        </p:txBody>
      </p:sp>
    </p:spTree>
    <p:extLst>
      <p:ext uri="{BB962C8B-B14F-4D97-AF65-F5344CB8AC3E}">
        <p14:creationId xmlns:p14="http://schemas.microsoft.com/office/powerpoint/2010/main" val="59522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F37E6-F183-E700-9272-876D3ED3D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0AE8BA-02E2-F85C-9FD2-7DB683F44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B16F45-0A98-3DB5-1F26-7D6A7840A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9186A1-02A7-B343-A56E-8AFE74465CAC}" type="datetime1">
              <a:rPr lang="en-GB" smtClean="0"/>
              <a:t>21/10/2025</a:t>
            </a:fld>
            <a:endParaRPr lang="en-US"/>
          </a:p>
        </p:txBody>
      </p:sp>
      <p:sp>
        <p:nvSpPr>
          <p:cNvPr id="5" name="Footer Placeholder 4">
            <a:extLst>
              <a:ext uri="{FF2B5EF4-FFF2-40B4-BE49-F238E27FC236}">
                <a16:creationId xmlns:a16="http://schemas.microsoft.com/office/drawing/2014/main" id="{5C650473-38C0-A5D9-3ACF-2B3CDF694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9498CD-A269-6504-D175-01D7B0FA5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8D3E1A-EC4B-C045-893D-20A8D08C1092}" type="slidenum">
              <a:rPr lang="en-US" smtClean="0"/>
              <a:t>‹#›</a:t>
            </a:fld>
            <a:endParaRPr lang="en-US"/>
          </a:p>
        </p:txBody>
      </p:sp>
    </p:spTree>
    <p:extLst>
      <p:ext uri="{BB962C8B-B14F-4D97-AF65-F5344CB8AC3E}">
        <p14:creationId xmlns:p14="http://schemas.microsoft.com/office/powerpoint/2010/main" val="153740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sitting around a table&#10;&#10;AI-generated content may be incorrect.">
            <a:extLst>
              <a:ext uri="{FF2B5EF4-FFF2-40B4-BE49-F238E27FC236}">
                <a16:creationId xmlns:a16="http://schemas.microsoft.com/office/drawing/2014/main" id="{285EABCF-0267-BB16-2DFE-AE0A22031718}"/>
              </a:ext>
            </a:extLst>
          </p:cNvPr>
          <p:cNvPicPr>
            <a:picLocks noChangeAspect="1"/>
          </p:cNvPicPr>
          <p:nvPr/>
        </p:nvPicPr>
        <p:blipFill>
          <a:blip r:embed="rId3"/>
          <a:stretch>
            <a:fillRect/>
          </a:stretch>
        </p:blipFill>
        <p:spPr>
          <a:xfrm>
            <a:off x="-265472" y="0"/>
            <a:ext cx="12457471" cy="6949837"/>
          </a:xfrm>
          <a:prstGeom prst="rect">
            <a:avLst/>
          </a:prstGeom>
        </p:spPr>
      </p:pic>
      <p:sp>
        <p:nvSpPr>
          <p:cNvPr id="10" name="Rectangle 9">
            <a:extLst>
              <a:ext uri="{FF2B5EF4-FFF2-40B4-BE49-F238E27FC236}">
                <a16:creationId xmlns:a16="http://schemas.microsoft.com/office/drawing/2014/main" id="{BE9F5943-8499-6057-2462-539DCF99572E}"/>
              </a:ext>
            </a:extLst>
          </p:cNvPr>
          <p:cNvSpPr/>
          <p:nvPr/>
        </p:nvSpPr>
        <p:spPr>
          <a:xfrm>
            <a:off x="-265473" y="5715203"/>
            <a:ext cx="12457473" cy="1305029"/>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white text&#10;&#10;AI-generated content may be incorrect.">
            <a:extLst>
              <a:ext uri="{FF2B5EF4-FFF2-40B4-BE49-F238E27FC236}">
                <a16:creationId xmlns:a16="http://schemas.microsoft.com/office/drawing/2014/main" id="{75F8419B-B5F6-BF85-5BC4-090A7FF7F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3222" y="5786855"/>
            <a:ext cx="3084830" cy="1076325"/>
          </a:xfrm>
          <a:prstGeom prst="rect">
            <a:avLst/>
          </a:prstGeom>
        </p:spPr>
      </p:pic>
      <p:sp>
        <p:nvSpPr>
          <p:cNvPr id="12" name="Rectangle 11">
            <a:extLst>
              <a:ext uri="{FF2B5EF4-FFF2-40B4-BE49-F238E27FC236}">
                <a16:creationId xmlns:a16="http://schemas.microsoft.com/office/drawing/2014/main" id="{F0E3855F-2D90-EAEB-7AF4-AD9538E7142D}"/>
              </a:ext>
            </a:extLst>
          </p:cNvPr>
          <p:cNvSpPr/>
          <p:nvPr/>
        </p:nvSpPr>
        <p:spPr>
          <a:xfrm>
            <a:off x="-265473" y="2"/>
            <a:ext cx="12457470" cy="5715201"/>
          </a:xfrm>
          <a:prstGeom prst="rect">
            <a:avLst/>
          </a:prstGeom>
          <a:solidFill>
            <a:srgbClr val="3F3053">
              <a:alpha val="665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51A73CE-962F-5C3B-BAC9-38ED9E8792D1}"/>
              </a:ext>
            </a:extLst>
          </p:cNvPr>
          <p:cNvSpPr>
            <a:spLocks noGrp="1"/>
          </p:cNvSpPr>
          <p:nvPr>
            <p:ph type="title"/>
          </p:nvPr>
        </p:nvSpPr>
        <p:spPr>
          <a:xfrm>
            <a:off x="1096780" y="3054868"/>
            <a:ext cx="9998440" cy="1377849"/>
          </a:xfrm>
        </p:spPr>
        <p:txBody>
          <a:bodyPr>
            <a:normAutofit fontScale="90000"/>
          </a:bodyPr>
          <a:lstStyle/>
          <a:p>
            <a:pPr algn="ctr"/>
            <a:r>
              <a:rPr lang="en-GB" sz="5400" b="1" dirty="0">
                <a:solidFill>
                  <a:schemeClr val="bg1"/>
                </a:solidFill>
                <a:latin typeface="Arial" panose="020B0604020202020204" pitchFamily="34" charset="0"/>
                <a:ea typeface="Helvetica Neue" panose="02000503000000020004" pitchFamily="2" charset="0"/>
                <a:cs typeface="Arial" panose="020B0604020202020204" pitchFamily="34" charset="0"/>
              </a:rPr>
              <a:t>SUPPORTED EMPLOYMENT THROUGH CONNECT TO WORK</a:t>
            </a:r>
            <a:endParaRPr lang="en-US" sz="5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13" name="Slide Number Placeholder 12">
            <a:extLst>
              <a:ext uri="{FF2B5EF4-FFF2-40B4-BE49-F238E27FC236}">
                <a16:creationId xmlns:a16="http://schemas.microsoft.com/office/drawing/2014/main" id="{D005B50D-E80D-11C9-9BD3-82C011E362D2}"/>
              </a:ext>
            </a:extLst>
          </p:cNvPr>
          <p:cNvSpPr>
            <a:spLocks noGrp="1"/>
          </p:cNvSpPr>
          <p:nvPr>
            <p:ph type="sldNum" sz="quarter" idx="12"/>
          </p:nvPr>
        </p:nvSpPr>
        <p:spPr/>
        <p:txBody>
          <a:bodyPr/>
          <a:lstStyle/>
          <a:p>
            <a:fld id="{BF8D3E1A-EC4B-C045-893D-20A8D08C1092}" type="slidenum">
              <a:rPr lang="en-US" smtClean="0"/>
              <a:t>1</a:t>
            </a:fld>
            <a:endParaRPr lang="en-US"/>
          </a:p>
        </p:txBody>
      </p:sp>
      <p:pic>
        <p:nvPicPr>
          <p:cNvPr id="16" name="Picture 15">
            <a:extLst>
              <a:ext uri="{FF2B5EF4-FFF2-40B4-BE49-F238E27FC236}">
                <a16:creationId xmlns:a16="http://schemas.microsoft.com/office/drawing/2014/main" id="{30FB92E1-0C73-9C66-4DAF-DEB5407BAC5F}"/>
              </a:ext>
            </a:extLst>
          </p:cNvPr>
          <p:cNvPicPr>
            <a:picLocks noChangeAspect="1"/>
          </p:cNvPicPr>
          <p:nvPr/>
        </p:nvPicPr>
        <p:blipFill>
          <a:blip r:embed="rId5"/>
          <a:stretch>
            <a:fillRect/>
          </a:stretch>
        </p:blipFill>
        <p:spPr>
          <a:xfrm>
            <a:off x="449449" y="352319"/>
            <a:ext cx="2311888" cy="380037"/>
          </a:xfrm>
          <a:prstGeom prst="rect">
            <a:avLst/>
          </a:prstGeom>
        </p:spPr>
      </p:pic>
    </p:spTree>
    <p:extLst>
      <p:ext uri="{BB962C8B-B14F-4D97-AF65-F5344CB8AC3E}">
        <p14:creationId xmlns:p14="http://schemas.microsoft.com/office/powerpoint/2010/main" val="399863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B3D4-41A8-D23E-A342-4CD51E7EF9F9}"/>
            </a:ext>
          </a:extLst>
        </p:cNvPr>
        <p:cNvGrpSpPr/>
        <p:nvPr/>
      </p:nvGrpSpPr>
      <p:grpSpPr>
        <a:xfrm>
          <a:off x="0" y="0"/>
          <a:ext cx="0" cy="0"/>
          <a:chOff x="0" y="0"/>
          <a:chExt cx="0" cy="0"/>
        </a:xfrm>
      </p:grpSpPr>
      <p:pic>
        <p:nvPicPr>
          <p:cNvPr id="25" name="Picture 24" descr="A person in a wheelchair in a factory&#10;&#10;AI-generated content may be incorrect.">
            <a:extLst>
              <a:ext uri="{FF2B5EF4-FFF2-40B4-BE49-F238E27FC236}">
                <a16:creationId xmlns:a16="http://schemas.microsoft.com/office/drawing/2014/main" id="{5844A8EF-5101-E0DA-972F-18F7B339F3C8}"/>
              </a:ext>
            </a:extLst>
          </p:cNvPr>
          <p:cNvPicPr>
            <a:picLocks noChangeAspect="1"/>
          </p:cNvPicPr>
          <p:nvPr/>
        </p:nvPicPr>
        <p:blipFill>
          <a:blip r:embed="rId3"/>
          <a:stretch>
            <a:fillRect/>
          </a:stretch>
        </p:blipFill>
        <p:spPr>
          <a:xfrm>
            <a:off x="-3" y="0"/>
            <a:ext cx="12191999" cy="6991588"/>
          </a:xfrm>
          <a:prstGeom prst="rect">
            <a:avLst/>
          </a:prstGeom>
        </p:spPr>
      </p:pic>
      <p:sp>
        <p:nvSpPr>
          <p:cNvPr id="12" name="Rectangle 11">
            <a:extLst>
              <a:ext uri="{FF2B5EF4-FFF2-40B4-BE49-F238E27FC236}">
                <a16:creationId xmlns:a16="http://schemas.microsoft.com/office/drawing/2014/main" id="{F0BDFF22-5952-FCA2-4531-E12E66BD7952}"/>
              </a:ext>
            </a:extLst>
          </p:cNvPr>
          <p:cNvSpPr/>
          <p:nvPr/>
        </p:nvSpPr>
        <p:spPr>
          <a:xfrm>
            <a:off x="0" y="0"/>
            <a:ext cx="12192000" cy="5760173"/>
          </a:xfrm>
          <a:prstGeom prst="rect">
            <a:avLst/>
          </a:prstGeom>
          <a:solidFill>
            <a:srgbClr val="3F3053">
              <a:alpha val="454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8B7CCF9-3DE0-1D00-2E74-874191629A8D}"/>
              </a:ext>
            </a:extLst>
          </p:cNvPr>
          <p:cNvSpPr>
            <a:spLocks noGrp="1"/>
          </p:cNvSpPr>
          <p:nvPr>
            <p:ph type="title"/>
          </p:nvPr>
        </p:nvSpPr>
        <p:spPr>
          <a:xfrm>
            <a:off x="4268153" y="2740075"/>
            <a:ext cx="3655693" cy="1377849"/>
          </a:xfrm>
        </p:spPr>
        <p:txBody>
          <a:bodyPr>
            <a:normAutofit/>
          </a:bodyPr>
          <a:lstStyle/>
          <a:p>
            <a:r>
              <a:rPr lang="en-US" sz="5400" b="1" dirty="0">
                <a:solidFill>
                  <a:schemeClr val="bg1"/>
                </a:solidFill>
                <a:latin typeface="Arial" panose="020B0604020202020204" pitchFamily="34" charset="0"/>
                <a:ea typeface="Helvetica Neue" panose="02000503000000020004" pitchFamily="2" charset="0"/>
                <a:cs typeface="Arial" panose="020B0604020202020204" pitchFamily="34" charset="0"/>
              </a:rPr>
              <a:t>ANNEXES</a:t>
            </a:r>
          </a:p>
        </p:txBody>
      </p:sp>
      <p:sp>
        <p:nvSpPr>
          <p:cNvPr id="13" name="Slide Number Placeholder 12">
            <a:extLst>
              <a:ext uri="{FF2B5EF4-FFF2-40B4-BE49-F238E27FC236}">
                <a16:creationId xmlns:a16="http://schemas.microsoft.com/office/drawing/2014/main" id="{4450567C-10A9-44EF-6AA1-DA0971ABFFFD}"/>
              </a:ext>
            </a:extLst>
          </p:cNvPr>
          <p:cNvSpPr>
            <a:spLocks noGrp="1"/>
          </p:cNvSpPr>
          <p:nvPr>
            <p:ph type="sldNum" sz="quarter" idx="12"/>
          </p:nvPr>
        </p:nvSpPr>
        <p:spPr/>
        <p:txBody>
          <a:bodyPr/>
          <a:lstStyle/>
          <a:p>
            <a:fld id="{BF8D3E1A-EC4B-C045-893D-20A8D08C1092}" type="slidenum">
              <a:rPr lang="en-US" smtClean="0"/>
              <a:t>10</a:t>
            </a:fld>
            <a:endParaRPr lang="en-US"/>
          </a:p>
        </p:txBody>
      </p:sp>
      <p:sp>
        <p:nvSpPr>
          <p:cNvPr id="10" name="Rectangle 9">
            <a:extLst>
              <a:ext uri="{FF2B5EF4-FFF2-40B4-BE49-F238E27FC236}">
                <a16:creationId xmlns:a16="http://schemas.microsoft.com/office/drawing/2014/main" id="{BD4C7024-1B21-F21E-F320-A59C016954D1}"/>
              </a:ext>
            </a:extLst>
          </p:cNvPr>
          <p:cNvSpPr/>
          <p:nvPr/>
        </p:nvSpPr>
        <p:spPr>
          <a:xfrm>
            <a:off x="0" y="5760173"/>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34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EA14-40A0-A858-C446-69228B46F6B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22FE03-030A-FDB6-DBB0-8819862DA229}"/>
              </a:ext>
            </a:extLst>
          </p:cNvPr>
          <p:cNvSpPr>
            <a:spLocks noGrp="1" noRot="1" noMove="1" noResize="1" noEditPoints="1" noAdjustHandles="1" noChangeArrowheads="1" noChangeShapeType="1"/>
          </p:cNvSpPr>
          <p:nvPr/>
        </p:nvSpPr>
        <p:spPr>
          <a:xfrm>
            <a:off x="0" y="-20397"/>
            <a:ext cx="12191999" cy="6878397"/>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96A3E2-4FB8-A3BE-ADBD-71426C81037F}"/>
              </a:ext>
            </a:extLst>
          </p:cNvPr>
          <p:cNvSpPr/>
          <p:nvPr/>
        </p:nvSpPr>
        <p:spPr>
          <a:xfrm>
            <a:off x="298147" y="4574914"/>
            <a:ext cx="6331252" cy="1695256"/>
          </a:xfrm>
          <a:prstGeom prst="rect">
            <a:avLst/>
          </a:prstGeom>
          <a:solidFill>
            <a:srgbClr val="A2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1DF5ED-C55C-5E83-22B2-9117454571CF}"/>
              </a:ext>
            </a:extLst>
          </p:cNvPr>
          <p:cNvSpPr/>
          <p:nvPr/>
        </p:nvSpPr>
        <p:spPr>
          <a:xfrm>
            <a:off x="0" y="-20397"/>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BE40261-6036-A402-5773-253B6313E36D}"/>
              </a:ext>
            </a:extLst>
          </p:cNvPr>
          <p:cNvSpPr>
            <a:spLocks noGrp="1"/>
          </p:cNvSpPr>
          <p:nvPr>
            <p:ph type="title"/>
          </p:nvPr>
        </p:nvSpPr>
        <p:spPr>
          <a:xfrm>
            <a:off x="363462" y="-4289"/>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Reasonable adjustments</a:t>
            </a:r>
          </a:p>
        </p:txBody>
      </p:sp>
      <p:sp>
        <p:nvSpPr>
          <p:cNvPr id="2" name="TextBox 1">
            <a:extLst>
              <a:ext uri="{FF2B5EF4-FFF2-40B4-BE49-F238E27FC236}">
                <a16:creationId xmlns:a16="http://schemas.microsoft.com/office/drawing/2014/main" id="{36F4BF25-AB63-D159-87E2-965D148F270F}"/>
              </a:ext>
            </a:extLst>
          </p:cNvPr>
          <p:cNvSpPr txBox="1">
            <a:spLocks/>
          </p:cNvSpPr>
          <p:nvPr/>
        </p:nvSpPr>
        <p:spPr>
          <a:xfrm>
            <a:off x="1" y="1256980"/>
            <a:ext cx="6629398" cy="5822363"/>
          </a:xfrm>
          <a:prstGeom prst="rect">
            <a:avLst/>
          </a:prstGeom>
          <a:noFill/>
        </p:spPr>
        <p:txBody>
          <a:bodyPr wrap="square" rtlCol="0">
            <a:spAutoFit/>
          </a:bodyPr>
          <a:lstStyle/>
          <a:p>
            <a:pPr marL="422275" marR="70485">
              <a:lnSpc>
                <a:spcPct val="112700"/>
              </a:lnSpc>
            </a:pPr>
            <a:r>
              <a:rPr lang="en-GB" dirty="0">
                <a:latin typeface="Arial" panose="020B0604020202020204" pitchFamily="34" charset="0"/>
                <a:ea typeface="Helvetica Neue" panose="02000503000000020004" pitchFamily="2" charset="0"/>
                <a:cs typeface="Arial" panose="020B0604020202020204" pitchFamily="34" charset="0"/>
              </a:rPr>
              <a:t>Reasonable adjustments are changes an employer makes to </a:t>
            </a:r>
            <a:r>
              <a:rPr lang="en-GB" b="1" dirty="0">
                <a:latin typeface="Arial" panose="020B0604020202020204" pitchFamily="34" charset="0"/>
                <a:ea typeface="Helvetica Neue" panose="02000503000000020004" pitchFamily="2" charset="0"/>
                <a:cs typeface="Arial" panose="020B0604020202020204" pitchFamily="34" charset="0"/>
              </a:rPr>
              <a:t>remove or reduce a disadvantage related to someone's disability.</a:t>
            </a:r>
          </a:p>
          <a:p>
            <a:pPr marL="422275" marR="70485">
              <a:lnSpc>
                <a:spcPct val="112700"/>
              </a:lnSpc>
              <a:spcBef>
                <a:spcPts val="1200"/>
              </a:spcBef>
            </a:pPr>
            <a:r>
              <a:rPr lang="en-GB" b="1" dirty="0">
                <a:solidFill>
                  <a:srgbClr val="7C519E"/>
                </a:solidFill>
                <a:latin typeface="Arial" panose="020B0604020202020204" pitchFamily="34" charset="0"/>
                <a:ea typeface="Helvetica Neue" panose="02000503000000020004" pitchFamily="2" charset="0"/>
                <a:cs typeface="Arial" panose="020B0604020202020204" pitchFamily="34" charset="0"/>
              </a:rPr>
              <a:t>They are:</a:t>
            </a:r>
          </a:p>
          <a:p>
            <a:pPr marL="708025" marR="70485" indent="-285750">
              <a:lnSpc>
                <a:spcPct val="112700"/>
              </a:lnSpc>
              <a:buFont typeface="Arial" panose="020B0604020202020204" pitchFamily="34" charset="0"/>
              <a:buChar char="•"/>
            </a:pPr>
            <a:r>
              <a:rPr lang="en-GB" b="1" dirty="0">
                <a:latin typeface="Arial" panose="020B0604020202020204" pitchFamily="34" charset="0"/>
                <a:ea typeface="Helvetica Neue" panose="02000503000000020004" pitchFamily="2" charset="0"/>
                <a:cs typeface="Arial" panose="020B0604020202020204" pitchFamily="34" charset="0"/>
              </a:rPr>
              <a:t>Specific</a:t>
            </a:r>
            <a:r>
              <a:rPr lang="en-GB" dirty="0">
                <a:latin typeface="Arial" panose="020B0604020202020204" pitchFamily="34" charset="0"/>
                <a:ea typeface="Helvetica Neue" panose="02000503000000020004" pitchFamily="2" charset="0"/>
                <a:cs typeface="Arial" panose="020B0604020202020204" pitchFamily="34" charset="0"/>
              </a:rPr>
              <a:t> to an individual person. </a:t>
            </a:r>
          </a:p>
          <a:p>
            <a:pPr marL="708025" marR="70485" indent="-285750">
              <a:lnSpc>
                <a:spcPct val="112700"/>
              </a:lnSpc>
              <a:buFont typeface="Arial" panose="020B0604020202020204" pitchFamily="34" charset="0"/>
              <a:buChar char="•"/>
            </a:pPr>
            <a:r>
              <a:rPr lang="en-GB" dirty="0">
                <a:latin typeface="Arial" panose="020B0604020202020204" pitchFamily="34" charset="0"/>
                <a:ea typeface="Helvetica Neue" panose="02000503000000020004" pitchFamily="2" charset="0"/>
                <a:cs typeface="Arial" panose="020B0604020202020204" pitchFamily="34" charset="0"/>
              </a:rPr>
              <a:t>They can be for any disability (</a:t>
            </a:r>
            <a:r>
              <a:rPr lang="en-GB" b="1" dirty="0">
                <a:latin typeface="Arial" panose="020B0604020202020204" pitchFamily="34" charset="0"/>
                <a:ea typeface="Helvetica Neue" panose="02000503000000020004" pitchFamily="2" charset="0"/>
                <a:cs typeface="Arial" panose="020B0604020202020204" pitchFamily="34" charset="0"/>
              </a:rPr>
              <a:t>physical or mental health)</a:t>
            </a:r>
            <a:r>
              <a:rPr lang="en-GB" dirty="0">
                <a:latin typeface="Arial" panose="020B0604020202020204" pitchFamily="34" charset="0"/>
                <a:ea typeface="Helvetica Neue" panose="02000503000000020004" pitchFamily="2" charset="0"/>
                <a:cs typeface="Arial" panose="020B0604020202020204" pitchFamily="34" charset="0"/>
              </a:rPr>
              <a:t> including long term health conditions. </a:t>
            </a:r>
          </a:p>
          <a:p>
            <a:pPr marL="708025" marR="70485" indent="-285750">
              <a:lnSpc>
                <a:spcPct val="112700"/>
              </a:lnSpc>
              <a:spcAft>
                <a:spcPts val="1200"/>
              </a:spcAft>
              <a:buFont typeface="Arial" panose="020B0604020202020204" pitchFamily="34" charset="0"/>
              <a:buChar char="•"/>
            </a:pPr>
            <a:r>
              <a:rPr lang="en-GB" dirty="0">
                <a:latin typeface="Arial" panose="020B0604020202020204" pitchFamily="34" charset="0"/>
                <a:ea typeface="Helvetica Neue" panose="02000503000000020004" pitchFamily="2" charset="0"/>
                <a:cs typeface="Arial" panose="020B0604020202020204" pitchFamily="34" charset="0"/>
              </a:rPr>
              <a:t>They can cover </a:t>
            </a:r>
            <a:r>
              <a:rPr lang="en-GB" b="1" dirty="0">
                <a:latin typeface="Arial" panose="020B0604020202020204" pitchFamily="34" charset="0"/>
                <a:ea typeface="Helvetica Neue" panose="02000503000000020004" pitchFamily="2" charset="0"/>
                <a:cs typeface="Arial" panose="020B0604020202020204" pitchFamily="34" charset="0"/>
              </a:rPr>
              <a:t>any area </a:t>
            </a:r>
            <a:r>
              <a:rPr lang="en-GB" dirty="0">
                <a:latin typeface="Arial" panose="020B0604020202020204" pitchFamily="34" charset="0"/>
                <a:ea typeface="Helvetica Neue" panose="02000503000000020004" pitchFamily="2" charset="0"/>
                <a:cs typeface="Arial" panose="020B0604020202020204" pitchFamily="34" charset="0"/>
              </a:rPr>
              <a:t>of work.</a:t>
            </a:r>
          </a:p>
          <a:p>
            <a:pPr marL="422275" marR="70485">
              <a:lnSpc>
                <a:spcPct val="112700"/>
              </a:lnSpc>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What is reasonable depends on each situation.</a:t>
            </a:r>
          </a:p>
          <a:p>
            <a:pPr marL="422275" marR="70485">
              <a:lnSpc>
                <a:spcPct val="112700"/>
              </a:lnSpc>
              <a:spcBef>
                <a:spcPts val="95"/>
              </a:spcBef>
            </a:pPr>
            <a:endParaRPr lang="en-GB" dirty="0">
              <a:latin typeface="Arial Narrow" panose="020B0604020202020204" pitchFamily="34" charset="0"/>
              <a:ea typeface="Helvetica Neue" panose="02000503000000020004" pitchFamily="2" charset="0"/>
              <a:cs typeface="Arial Narrow" panose="020B0604020202020204" pitchFamily="34" charset="0"/>
            </a:endParaRPr>
          </a:p>
          <a:p>
            <a:pPr marL="422275" marR="70485">
              <a:lnSpc>
                <a:spcPct val="112700"/>
              </a:lnSpc>
              <a:spcBef>
                <a:spcPts val="95"/>
              </a:spcBef>
              <a:spcAft>
                <a:spcPts val="600"/>
              </a:spcAft>
            </a:pPr>
            <a:r>
              <a:rPr lang="en-GB" b="1" dirty="0">
                <a:latin typeface="Arial" panose="020B0604020202020204" pitchFamily="34" charset="0"/>
                <a:ea typeface="Helvetica Neue" panose="02000503000000020004" pitchFamily="2" charset="0"/>
                <a:cs typeface="Arial" panose="020B0604020202020204" pitchFamily="34" charset="0"/>
              </a:rPr>
              <a:t>The Employment Specialist </a:t>
            </a:r>
            <a:r>
              <a:rPr lang="en-GB" dirty="0">
                <a:latin typeface="Arial" panose="020B0604020202020204" pitchFamily="34" charset="0"/>
                <a:ea typeface="Helvetica Neue" panose="02000503000000020004" pitchFamily="2" charset="0"/>
                <a:cs typeface="Arial" panose="020B0604020202020204" pitchFamily="34" charset="0"/>
              </a:rPr>
              <a:t>will </a:t>
            </a:r>
            <a:r>
              <a:rPr lang="en-GB" b="1" dirty="0">
                <a:latin typeface="Arial" panose="020B0604020202020204" pitchFamily="34" charset="0"/>
                <a:ea typeface="Helvetica Neue" panose="02000503000000020004" pitchFamily="2" charset="0"/>
                <a:cs typeface="Arial" panose="020B0604020202020204" pitchFamily="34" charset="0"/>
              </a:rPr>
              <a:t>help Employers and Employees </a:t>
            </a:r>
            <a:r>
              <a:rPr lang="en-GB" dirty="0">
                <a:latin typeface="Arial" panose="020B0604020202020204" pitchFamily="34" charset="0"/>
                <a:ea typeface="Helvetica Neue" panose="02000503000000020004" pitchFamily="2" charset="0"/>
                <a:cs typeface="Arial" panose="020B0604020202020204" pitchFamily="34" charset="0"/>
              </a:rPr>
              <a:t>to identify and implement any adjustments.</a:t>
            </a:r>
            <a:endParaRPr lang="en-US" dirty="0">
              <a:latin typeface="Arial" panose="020B0604020202020204" pitchFamily="34" charset="0"/>
              <a:ea typeface="Helvetica Neue" panose="02000503000000020004" pitchFamily="2" charset="0"/>
              <a:cs typeface="Arial" panose="020B0604020202020204" pitchFamily="34" charset="0"/>
            </a:endParaRPr>
          </a:p>
          <a:p>
            <a:pPr marL="422275" marR="70485">
              <a:lnSpc>
                <a:spcPct val="112700"/>
              </a:lnSpc>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These are often of </a:t>
            </a:r>
            <a:r>
              <a:rPr lang="en-GB" b="1" dirty="0">
                <a:latin typeface="Arial" panose="020B0604020202020204" pitchFamily="34" charset="0"/>
                <a:ea typeface="Helvetica Neue" panose="02000503000000020004" pitchFamily="2" charset="0"/>
                <a:cs typeface="Arial" panose="020B0604020202020204" pitchFamily="34" charset="0"/>
              </a:rPr>
              <a:t>no or low cost </a:t>
            </a:r>
            <a:r>
              <a:rPr lang="en-GB" dirty="0">
                <a:latin typeface="Arial" panose="020B0604020202020204" pitchFamily="34" charset="0"/>
                <a:ea typeface="Helvetica Neue" panose="02000503000000020004" pitchFamily="2" charset="0"/>
                <a:cs typeface="Arial" panose="020B0604020202020204" pitchFamily="34" charset="0"/>
              </a:rPr>
              <a:t>and can be simple to set-up.</a:t>
            </a:r>
          </a:p>
          <a:p>
            <a:pPr marL="422275" marR="70485">
              <a:lnSpc>
                <a:spcPct val="112700"/>
              </a:lnSpc>
            </a:pPr>
            <a:br>
              <a:rPr lang="en-GB" dirty="0">
                <a:latin typeface="Helvetica Neue" panose="02000503000000020004" pitchFamily="2" charset="0"/>
                <a:ea typeface="Helvetica Neue" panose="02000503000000020004" pitchFamily="2" charset="0"/>
                <a:cs typeface="Helvetica Neue" panose="02000503000000020004" pitchFamily="2" charset="0"/>
              </a:rPr>
            </a:br>
            <a:br>
              <a:rPr lang="en-GB" dirty="0">
                <a:latin typeface="Helvetica Neue" panose="02000503000000020004" pitchFamily="2" charset="0"/>
                <a:ea typeface="Helvetica Neue" panose="02000503000000020004" pitchFamily="2" charset="0"/>
                <a:cs typeface="Helvetica Neue" panose="02000503000000020004" pitchFamily="2" charset="0"/>
              </a:rPr>
            </a:br>
            <a:endParaRPr lang="en-GB"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4" name="Picture 23" descr="A person and person sitting on a couch&#10;&#10;AI-generated content may be incorrect.">
            <a:extLst>
              <a:ext uri="{FF2B5EF4-FFF2-40B4-BE49-F238E27FC236}">
                <a16:creationId xmlns:a16="http://schemas.microsoft.com/office/drawing/2014/main" id="{D10802C1-0612-E997-7641-3B07F51B1F53}"/>
              </a:ext>
            </a:extLst>
          </p:cNvPr>
          <p:cNvPicPr>
            <a:picLocks noChangeAspect="1"/>
          </p:cNvPicPr>
          <p:nvPr/>
        </p:nvPicPr>
        <p:blipFill>
          <a:blip r:embed="rId3"/>
          <a:stretch>
            <a:fillRect/>
          </a:stretch>
        </p:blipFill>
        <p:spPr>
          <a:xfrm>
            <a:off x="7256477" y="1786143"/>
            <a:ext cx="4270502" cy="4484027"/>
          </a:xfrm>
          <a:prstGeom prst="rect">
            <a:avLst/>
          </a:prstGeom>
        </p:spPr>
      </p:pic>
    </p:spTree>
    <p:extLst>
      <p:ext uri="{BB962C8B-B14F-4D97-AF65-F5344CB8AC3E}">
        <p14:creationId xmlns:p14="http://schemas.microsoft.com/office/powerpoint/2010/main" val="360192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6F3F-57B6-A4A5-D0B8-D906D6154D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87B31B9-DBF9-9FED-282B-AF5A4CE209E6}"/>
              </a:ext>
            </a:extLst>
          </p:cNvPr>
          <p:cNvSpPr>
            <a:spLocks noGrp="1" noRot="1" noMove="1" noResize="1" noEditPoints="1" noAdjustHandles="1" noChangeArrowheads="1" noChangeShapeType="1"/>
          </p:cNvSpPr>
          <p:nvPr/>
        </p:nvSpPr>
        <p:spPr>
          <a:xfrm>
            <a:off x="-1" y="0"/>
            <a:ext cx="12206427" cy="6858001"/>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CB222C-D9A1-4434-B975-04CE90F41DAF}"/>
              </a:ext>
            </a:extLst>
          </p:cNvPr>
          <p:cNvSpPr/>
          <p:nvPr/>
        </p:nvSpPr>
        <p:spPr>
          <a:xfrm>
            <a:off x="0" y="-20397"/>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F3053"/>
              </a:solidFill>
            </a:endParaRPr>
          </a:p>
        </p:txBody>
      </p:sp>
      <p:sp>
        <p:nvSpPr>
          <p:cNvPr id="7" name="Title 6">
            <a:extLst>
              <a:ext uri="{FF2B5EF4-FFF2-40B4-BE49-F238E27FC236}">
                <a16:creationId xmlns:a16="http://schemas.microsoft.com/office/drawing/2014/main" id="{29BEF546-9E4D-295C-8D62-AAB929CED0CB}"/>
              </a:ext>
            </a:extLst>
          </p:cNvPr>
          <p:cNvSpPr>
            <a:spLocks noGrp="1"/>
          </p:cNvSpPr>
          <p:nvPr>
            <p:ph type="title"/>
          </p:nvPr>
        </p:nvSpPr>
        <p:spPr>
          <a:xfrm>
            <a:off x="363462" y="-4289"/>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Reasonable adjustments examples</a:t>
            </a:r>
          </a:p>
        </p:txBody>
      </p:sp>
      <p:sp>
        <p:nvSpPr>
          <p:cNvPr id="2" name="TextBox 1">
            <a:extLst>
              <a:ext uri="{FF2B5EF4-FFF2-40B4-BE49-F238E27FC236}">
                <a16:creationId xmlns:a16="http://schemas.microsoft.com/office/drawing/2014/main" id="{DDF3AE3B-8C79-4F0D-1241-6F3E79BE0030}"/>
              </a:ext>
            </a:extLst>
          </p:cNvPr>
          <p:cNvSpPr txBox="1"/>
          <p:nvPr/>
        </p:nvSpPr>
        <p:spPr>
          <a:xfrm>
            <a:off x="1166411" y="1685264"/>
            <a:ext cx="6667719" cy="6174126"/>
          </a:xfrm>
          <a:prstGeom prst="rect">
            <a:avLst/>
          </a:prstGeom>
          <a:noFill/>
        </p:spPr>
        <p:txBody>
          <a:bodyPr wrap="square" rtlCol="0">
            <a:spAutoFit/>
          </a:bodyPr>
          <a:lstStyle/>
          <a:p>
            <a:pPr marR="70485">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Providing equipment, services or support </a:t>
            </a:r>
          </a:p>
          <a:p>
            <a:pPr marR="70485">
              <a:spcBef>
                <a:spcPts val="95"/>
              </a:spcBef>
              <a:spcAft>
                <a:spcPts val="600"/>
              </a:spcAft>
            </a:pPr>
            <a:r>
              <a:rPr lang="en-GB" dirty="0">
                <a:latin typeface="Arial" panose="020B0604020202020204" pitchFamily="34" charset="0"/>
                <a:ea typeface="Helvetica Neue" panose="02000503000000020004" pitchFamily="2" charset="0"/>
                <a:cs typeface="Arial" panose="020B0604020202020204" pitchFamily="34" charset="0"/>
              </a:rPr>
              <a:t>Providing additional or adapted equipment like a chair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or offering 1-1 support to help manage workload.</a:t>
            </a:r>
            <a:br>
              <a:rPr lang="en-GB" dirty="0">
                <a:latin typeface="Arial" panose="020B0604020202020204" pitchFamily="34" charset="0"/>
                <a:ea typeface="Helvetica Neue" panose="02000503000000020004" pitchFamily="2" charset="0"/>
                <a:cs typeface="Arial" panose="020B0604020202020204" pitchFamily="34" charset="0"/>
              </a:rPr>
            </a:br>
            <a:br>
              <a:rPr lang="en-GB" sz="2000" b="1" dirty="0">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Changing someone's working arrangements</a:t>
            </a:r>
          </a:p>
          <a:p>
            <a:pPr marR="70485">
              <a:spcBef>
                <a:spcPts val="95"/>
              </a:spcBef>
              <a:spcAft>
                <a:spcPts val="600"/>
              </a:spcAft>
            </a:pPr>
            <a:r>
              <a:rPr lang="en-GB" dirty="0">
                <a:latin typeface="Arial" panose="020B0604020202020204" pitchFamily="34" charset="0"/>
                <a:ea typeface="Helvetica Neue" panose="02000503000000020004" pitchFamily="2" charset="0"/>
                <a:cs typeface="Arial" panose="020B0604020202020204" pitchFamily="34" charset="0"/>
              </a:rPr>
              <a:t>Allowing someone to work from home or to change their working pattern.</a:t>
            </a:r>
            <a:br>
              <a:rPr lang="en-GB" dirty="0">
                <a:latin typeface="Arial" panose="020B0604020202020204" pitchFamily="34" charset="0"/>
                <a:ea typeface="Helvetica Neue" panose="02000503000000020004" pitchFamily="2" charset="0"/>
                <a:cs typeface="Arial" panose="020B0604020202020204" pitchFamily="34" charset="0"/>
              </a:rPr>
            </a:br>
            <a:br>
              <a:rPr lang="en-GB" dirty="0">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Finding a different way to do something</a:t>
            </a:r>
          </a:p>
          <a:p>
            <a:pPr marR="70485">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Introduce different training methods for different ways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of learning or distribute tasks differently within a team.</a:t>
            </a:r>
          </a:p>
          <a:p>
            <a:pPr marR="70485">
              <a:spcBef>
                <a:spcPts val="95"/>
              </a:spcBef>
            </a:pPr>
            <a:endParaRPr lang="en-GB" dirty="0">
              <a:latin typeface="Arial" panose="020B0604020202020204" pitchFamily="34" charset="0"/>
              <a:ea typeface="Helvetica Neue" panose="02000503000000020004" pitchFamily="2" charset="0"/>
              <a:cs typeface="Arial" panose="020B0604020202020204" pitchFamily="34" charset="0"/>
            </a:endParaRPr>
          </a:p>
          <a:p>
            <a:pPr marR="70485">
              <a:spcBef>
                <a:spcPts val="95"/>
              </a:spcBef>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Making changes to the workplace </a:t>
            </a:r>
          </a:p>
          <a:p>
            <a:pPr marR="70485">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Providing an accessible parking space or changing the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layout of an office space.</a:t>
            </a:r>
          </a:p>
          <a:p>
            <a:pPr marR="70485">
              <a:lnSpc>
                <a:spcPct val="112700"/>
              </a:lnSpc>
              <a:spcBef>
                <a:spcPts val="95"/>
              </a:spcBef>
            </a:pPr>
            <a:br>
              <a:rPr lang="en-GB" sz="2000" dirty="0">
                <a:latin typeface="Arial"/>
                <a:cs typeface="Arial"/>
              </a:rPr>
            </a:br>
            <a:br>
              <a:rPr lang="en-GB" sz="2000" dirty="0">
                <a:latin typeface="Arial"/>
                <a:cs typeface="Arial"/>
              </a:rPr>
            </a:br>
            <a:endParaRPr lang="en-GB" sz="2000" dirty="0">
              <a:latin typeface="Arial" panose="020B0604020202020204" pitchFamily="34" charset="0"/>
              <a:cs typeface="Arial" panose="020B0604020202020204" pitchFamily="34" charset="0"/>
            </a:endParaRPr>
          </a:p>
          <a:p>
            <a:pPr marR="70485">
              <a:lnSpc>
                <a:spcPct val="112700"/>
              </a:lnSpc>
              <a:spcBef>
                <a:spcPts val="95"/>
              </a:spcBef>
            </a:pPr>
            <a:endParaRPr lang="en-GB" sz="2000" dirty="0">
              <a:latin typeface="Arial" panose="020B0604020202020204" pitchFamily="34" charset="0"/>
              <a:cs typeface="Arial" panose="020B0604020202020204" pitchFamily="34" charset="0"/>
            </a:endParaRPr>
          </a:p>
        </p:txBody>
      </p:sp>
      <p:pic>
        <p:nvPicPr>
          <p:cNvPr id="23" name="Picture 22" descr="A person using a sewing machine&#10;&#10;AI-generated content may be incorrect.">
            <a:extLst>
              <a:ext uri="{FF2B5EF4-FFF2-40B4-BE49-F238E27FC236}">
                <a16:creationId xmlns:a16="http://schemas.microsoft.com/office/drawing/2014/main" id="{6897A97C-40E6-E7DD-0320-BBB56C6683E3}"/>
              </a:ext>
            </a:extLst>
          </p:cNvPr>
          <p:cNvPicPr>
            <a:picLocks noChangeAspect="1"/>
          </p:cNvPicPr>
          <p:nvPr/>
        </p:nvPicPr>
        <p:blipFill>
          <a:blip r:embed="rId3"/>
          <a:srcRect l="2714" r="7272"/>
          <a:stretch/>
        </p:blipFill>
        <p:spPr>
          <a:xfrm>
            <a:off x="7834131" y="1685264"/>
            <a:ext cx="3816000" cy="4686706"/>
          </a:xfrm>
          <a:prstGeom prst="rect">
            <a:avLst/>
          </a:prstGeom>
        </p:spPr>
      </p:pic>
      <p:pic>
        <p:nvPicPr>
          <p:cNvPr id="6" name="Picture 5">
            <a:extLst>
              <a:ext uri="{FF2B5EF4-FFF2-40B4-BE49-F238E27FC236}">
                <a16:creationId xmlns:a16="http://schemas.microsoft.com/office/drawing/2014/main" id="{3EBA1B80-2F08-AAAE-1D55-2B5366FAD53B}"/>
              </a:ext>
            </a:extLst>
          </p:cNvPr>
          <p:cNvPicPr>
            <a:picLocks noChangeAspect="1"/>
          </p:cNvPicPr>
          <p:nvPr/>
        </p:nvPicPr>
        <p:blipFill>
          <a:blip r:embed="rId4"/>
          <a:stretch>
            <a:fillRect/>
          </a:stretch>
        </p:blipFill>
        <p:spPr>
          <a:xfrm>
            <a:off x="494583" y="1774181"/>
            <a:ext cx="521553" cy="463322"/>
          </a:xfrm>
          <a:prstGeom prst="rect">
            <a:avLst/>
          </a:prstGeom>
        </p:spPr>
      </p:pic>
      <p:pic>
        <p:nvPicPr>
          <p:cNvPr id="8" name="Picture 7">
            <a:extLst>
              <a:ext uri="{FF2B5EF4-FFF2-40B4-BE49-F238E27FC236}">
                <a16:creationId xmlns:a16="http://schemas.microsoft.com/office/drawing/2014/main" id="{488E8F0C-3D0E-A246-A5B5-D076703C7D2C}"/>
              </a:ext>
            </a:extLst>
          </p:cNvPr>
          <p:cNvPicPr>
            <a:picLocks noChangeAspect="1"/>
          </p:cNvPicPr>
          <p:nvPr/>
        </p:nvPicPr>
        <p:blipFill>
          <a:blip r:embed="rId4"/>
          <a:stretch>
            <a:fillRect/>
          </a:stretch>
        </p:blipFill>
        <p:spPr>
          <a:xfrm>
            <a:off x="494583" y="3043837"/>
            <a:ext cx="521553" cy="463322"/>
          </a:xfrm>
          <a:prstGeom prst="rect">
            <a:avLst/>
          </a:prstGeom>
        </p:spPr>
      </p:pic>
      <p:pic>
        <p:nvPicPr>
          <p:cNvPr id="9" name="Picture 8">
            <a:extLst>
              <a:ext uri="{FF2B5EF4-FFF2-40B4-BE49-F238E27FC236}">
                <a16:creationId xmlns:a16="http://schemas.microsoft.com/office/drawing/2014/main" id="{18D3D2DB-271C-24EB-511F-689B6230A882}"/>
              </a:ext>
            </a:extLst>
          </p:cNvPr>
          <p:cNvPicPr>
            <a:picLocks noChangeAspect="1"/>
          </p:cNvPicPr>
          <p:nvPr/>
        </p:nvPicPr>
        <p:blipFill>
          <a:blip r:embed="rId4"/>
          <a:stretch>
            <a:fillRect/>
          </a:stretch>
        </p:blipFill>
        <p:spPr>
          <a:xfrm>
            <a:off x="494582" y="4257718"/>
            <a:ext cx="521553" cy="463322"/>
          </a:xfrm>
          <a:prstGeom prst="rect">
            <a:avLst/>
          </a:prstGeom>
        </p:spPr>
      </p:pic>
      <p:pic>
        <p:nvPicPr>
          <p:cNvPr id="11" name="Picture 10">
            <a:extLst>
              <a:ext uri="{FF2B5EF4-FFF2-40B4-BE49-F238E27FC236}">
                <a16:creationId xmlns:a16="http://schemas.microsoft.com/office/drawing/2014/main" id="{5F198B61-2482-8632-1950-144809CA029E}"/>
              </a:ext>
            </a:extLst>
          </p:cNvPr>
          <p:cNvPicPr>
            <a:picLocks noChangeAspect="1"/>
          </p:cNvPicPr>
          <p:nvPr/>
        </p:nvPicPr>
        <p:blipFill>
          <a:blip r:embed="rId4"/>
          <a:stretch>
            <a:fillRect/>
          </a:stretch>
        </p:blipFill>
        <p:spPr>
          <a:xfrm>
            <a:off x="494582" y="5483820"/>
            <a:ext cx="521553" cy="463322"/>
          </a:xfrm>
          <a:prstGeom prst="rect">
            <a:avLst/>
          </a:prstGeom>
        </p:spPr>
      </p:pic>
    </p:spTree>
    <p:extLst>
      <p:ext uri="{BB962C8B-B14F-4D97-AF65-F5344CB8AC3E}">
        <p14:creationId xmlns:p14="http://schemas.microsoft.com/office/powerpoint/2010/main" val="34592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849C-4D8A-8F4A-7353-61CC2745750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54AF4AA-61C4-CD74-1AC5-13A87F46829E}"/>
              </a:ext>
            </a:extLst>
          </p:cNvPr>
          <p:cNvSpPr>
            <a:spLocks noGrp="1" noRot="1" noMove="1" noResize="1" noEditPoints="1" noAdjustHandles="1" noChangeArrowheads="1" noChangeShapeType="1"/>
          </p:cNvSpPr>
          <p:nvPr/>
        </p:nvSpPr>
        <p:spPr>
          <a:xfrm>
            <a:off x="0" y="0"/>
            <a:ext cx="12206427" cy="6858003"/>
          </a:xfrm>
          <a:prstGeom prst="rect">
            <a:avLst/>
          </a:prstGeom>
          <a:solidFill>
            <a:srgbClr val="7C519E">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C519E"/>
              </a:solidFill>
            </a:endParaRPr>
          </a:p>
        </p:txBody>
      </p:sp>
      <p:pic>
        <p:nvPicPr>
          <p:cNvPr id="14" name="Picture 13">
            <a:extLst>
              <a:ext uri="{FF2B5EF4-FFF2-40B4-BE49-F238E27FC236}">
                <a16:creationId xmlns:a16="http://schemas.microsoft.com/office/drawing/2014/main" id="{D7BDD85A-1661-F395-A292-FBC1496AB5A5}"/>
              </a:ext>
            </a:extLst>
          </p:cNvPr>
          <p:cNvPicPr>
            <a:picLocks noChangeAspect="1"/>
          </p:cNvPicPr>
          <p:nvPr/>
        </p:nvPicPr>
        <p:blipFill>
          <a:blip r:embed="rId3"/>
          <a:stretch>
            <a:fillRect/>
          </a:stretch>
        </p:blipFill>
        <p:spPr>
          <a:xfrm rot="16200000">
            <a:off x="-1448353" y="1456136"/>
            <a:ext cx="6858002" cy="3945725"/>
          </a:xfrm>
          <a:prstGeom prst="rect">
            <a:avLst/>
          </a:prstGeom>
        </p:spPr>
      </p:pic>
      <p:sp>
        <p:nvSpPr>
          <p:cNvPr id="7" name="Title 6">
            <a:extLst>
              <a:ext uri="{FF2B5EF4-FFF2-40B4-BE49-F238E27FC236}">
                <a16:creationId xmlns:a16="http://schemas.microsoft.com/office/drawing/2014/main" id="{F459F8BC-CDB7-AC2F-8392-569135101A80}"/>
              </a:ext>
            </a:extLst>
          </p:cNvPr>
          <p:cNvSpPr>
            <a:spLocks noGrp="1"/>
          </p:cNvSpPr>
          <p:nvPr>
            <p:ph type="title"/>
          </p:nvPr>
        </p:nvSpPr>
        <p:spPr>
          <a:xfrm>
            <a:off x="277737" y="3236931"/>
            <a:ext cx="10515600" cy="1377849"/>
          </a:xfrm>
        </p:spPr>
        <p:txBody>
          <a:bodyPr>
            <a:normAutofit/>
          </a:bodyPr>
          <a:lstStyle/>
          <a:p>
            <a: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t>Employer </a:t>
            </a:r>
            <a:b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b="1" dirty="0">
                <a:solidFill>
                  <a:schemeClr val="bg1"/>
                </a:solidFill>
                <a:latin typeface="Arial" panose="020B0604020202020204" pitchFamily="34" charset="0"/>
                <a:ea typeface="Helvetica Neue" panose="02000503000000020004" pitchFamily="2" charset="0"/>
                <a:cs typeface="Arial" panose="020B0604020202020204" pitchFamily="34" charset="0"/>
              </a:rPr>
              <a:t>case study</a:t>
            </a:r>
          </a:p>
        </p:txBody>
      </p:sp>
      <p:sp>
        <p:nvSpPr>
          <p:cNvPr id="3" name="TextBox 2">
            <a:extLst>
              <a:ext uri="{FF2B5EF4-FFF2-40B4-BE49-F238E27FC236}">
                <a16:creationId xmlns:a16="http://schemas.microsoft.com/office/drawing/2014/main" id="{C66269F4-D9DF-D5A3-3718-EA2839FA44B6}"/>
              </a:ext>
            </a:extLst>
          </p:cNvPr>
          <p:cNvSpPr txBox="1"/>
          <p:nvPr/>
        </p:nvSpPr>
        <p:spPr>
          <a:xfrm>
            <a:off x="5930885" y="1634183"/>
            <a:ext cx="5296559" cy="772134"/>
          </a:xfrm>
          <a:prstGeom prst="rect">
            <a:avLst/>
          </a:prstGeom>
          <a:noFill/>
        </p:spPr>
        <p:txBody>
          <a:bodyPr wrap="square" rtlCol="0">
            <a:spAutoFit/>
          </a:bodyPr>
          <a:lstStyle/>
          <a:p>
            <a:pPr marR="70485">
              <a:lnSpc>
                <a:spcPct val="112700"/>
              </a:lnSpc>
              <a:spcBef>
                <a:spcPts val="95"/>
              </a:spcBef>
            </a:pPr>
            <a:endParaRPr lang="en-GB" sz="2000">
              <a:latin typeface="Arial" panose="020B0604020202020204" pitchFamily="34" charset="0"/>
              <a:cs typeface="Arial" panose="020B0604020202020204" pitchFamily="34" charset="0"/>
            </a:endParaRPr>
          </a:p>
          <a:p>
            <a:pPr marR="70485">
              <a:lnSpc>
                <a:spcPct val="112700"/>
              </a:lnSpc>
              <a:spcBef>
                <a:spcPts val="95"/>
              </a:spcBef>
            </a:pPr>
            <a:endParaRPr lang="en-GB" sz="2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E5BDC2-3E4F-9804-8ECB-A295A9F2382E}"/>
              </a:ext>
            </a:extLst>
          </p:cNvPr>
          <p:cNvPicPr>
            <a:picLocks noChangeAspect="1"/>
          </p:cNvPicPr>
          <p:nvPr/>
        </p:nvPicPr>
        <p:blipFill>
          <a:blip r:embed="rId4"/>
          <a:stretch>
            <a:fillRect/>
          </a:stretch>
        </p:blipFill>
        <p:spPr>
          <a:xfrm>
            <a:off x="4177735" y="5370781"/>
            <a:ext cx="2905339" cy="976012"/>
          </a:xfrm>
          <a:prstGeom prst="rect">
            <a:avLst/>
          </a:prstGeom>
        </p:spPr>
      </p:pic>
      <p:sp>
        <p:nvSpPr>
          <p:cNvPr id="6" name="TextBox 5">
            <a:extLst>
              <a:ext uri="{FF2B5EF4-FFF2-40B4-BE49-F238E27FC236}">
                <a16:creationId xmlns:a16="http://schemas.microsoft.com/office/drawing/2014/main" id="{A34D311E-7D10-B4C6-FAE3-175A0A0443E1}"/>
              </a:ext>
            </a:extLst>
          </p:cNvPr>
          <p:cNvSpPr txBox="1"/>
          <p:nvPr/>
        </p:nvSpPr>
        <p:spPr>
          <a:xfrm>
            <a:off x="8072992" y="701575"/>
            <a:ext cx="3459816" cy="2551981"/>
          </a:xfrm>
          <a:prstGeom prst="rect">
            <a:avLst/>
          </a:prstGeom>
          <a:noFill/>
        </p:spPr>
        <p:txBody>
          <a:bodyPr wrap="square" rtlCol="0">
            <a:spAutoFit/>
          </a:bodyPr>
          <a:lstStyle/>
          <a:p>
            <a:pPr marR="5080">
              <a:lnSpc>
                <a:spcPct val="100499"/>
              </a:lnSpc>
              <a:spcBef>
                <a:spcPts val="95"/>
              </a:spcBef>
              <a:spcAft>
                <a:spcPts val="600"/>
              </a:spcAft>
            </a:pPr>
            <a:r>
              <a:rPr lang="en-GB" sz="1400" i="1">
                <a:latin typeface="Arial Narrow" panose="020B0604020202020204" pitchFamily="34" charset="0"/>
                <a:ea typeface="Helvetica Neue" panose="02000503000000020004" pitchFamily="2" charset="0"/>
                <a:cs typeface="Arial Narrow" panose="020B0604020202020204" pitchFamily="34" charset="0"/>
              </a:rPr>
              <a:t>The </a:t>
            </a: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continual support </a:t>
            </a:r>
            <a:r>
              <a:rPr lang="en-GB" sz="1400" i="1">
                <a:latin typeface="Arial Narrow" panose="020B0604020202020204" pitchFamily="34" charset="0"/>
                <a:ea typeface="Helvetica Neue" panose="02000503000000020004" pitchFamily="2" charset="0"/>
                <a:cs typeface="Arial Narrow" panose="020B0604020202020204" pitchFamily="34" charset="0"/>
              </a:rPr>
              <a:t>provided to both the employee and our team has been instrumental </a:t>
            </a:r>
            <a:br>
              <a:rPr lang="en-GB" sz="1400" i="1">
                <a:latin typeface="Arial Narrow" panose="020B0604020202020204" pitchFamily="34" charset="0"/>
                <a:ea typeface="Helvetica Neue" panose="02000503000000020004" pitchFamily="2" charset="0"/>
                <a:cs typeface="Arial Narrow" panose="020B0604020202020204" pitchFamily="34" charset="0"/>
              </a:rPr>
            </a:br>
            <a:r>
              <a:rPr lang="en-GB" sz="1400" i="1">
                <a:latin typeface="Arial Narrow" panose="020B0604020202020204" pitchFamily="34" charset="0"/>
                <a:ea typeface="Helvetica Neue" panose="02000503000000020004" pitchFamily="2" charset="0"/>
                <a:cs typeface="Arial Narrow" panose="020B0604020202020204" pitchFamily="34" charset="0"/>
              </a:rPr>
              <a:t>in fostering an environment conducive to growth and productivity... this ongoing support ensures that both the individual and the team benefit from a well-rounded </a:t>
            </a: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understanding of each other's needs and expectations.</a:t>
            </a:r>
          </a:p>
          <a:p>
            <a:pPr marR="5080">
              <a:lnSpc>
                <a:spcPct val="100499"/>
              </a:lnSpc>
              <a:spcBef>
                <a:spcPts val="95"/>
              </a:spcBef>
              <a:spcAft>
                <a:spcPts val="1200"/>
              </a:spcAft>
            </a:pPr>
            <a:r>
              <a:rPr lang="en-GB" sz="1400" i="1">
                <a:latin typeface="Arial Narrow" panose="020B0604020202020204" pitchFamily="34" charset="0"/>
                <a:ea typeface="Helvetica Neue" panose="02000503000000020004" pitchFamily="2" charset="0"/>
                <a:cs typeface="Arial Narrow" panose="020B0604020202020204" pitchFamily="34" charset="0"/>
              </a:rPr>
              <a:t>The loyalty displayed by our supported employee has not only strengthened our team but has also instilled a </a:t>
            </a: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deeper commitment to diversity and inclusion </a:t>
            </a:r>
            <a:r>
              <a:rPr lang="en-GB" sz="1400" i="1">
                <a:latin typeface="Arial Narrow" panose="020B0604020202020204" pitchFamily="34" charset="0"/>
                <a:ea typeface="Helvetica Neue" panose="02000503000000020004" pitchFamily="2" charset="0"/>
                <a:cs typeface="Arial Narrow" panose="020B0604020202020204" pitchFamily="34" charset="0"/>
              </a:rPr>
              <a:t>across the organisation</a:t>
            </a:r>
            <a:r>
              <a:rPr lang="en-GB" sz="1400" i="1">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862FBF9C-DF36-A0FE-206C-4891EC54E49B}"/>
              </a:ext>
            </a:extLst>
          </p:cNvPr>
          <p:cNvSpPr txBox="1"/>
          <p:nvPr/>
        </p:nvSpPr>
        <p:spPr>
          <a:xfrm>
            <a:off x="4177735" y="4402283"/>
            <a:ext cx="7355073" cy="954107"/>
          </a:xfrm>
          <a:prstGeom prst="rect">
            <a:avLst/>
          </a:prstGeom>
          <a:noFill/>
        </p:spPr>
        <p:txBody>
          <a:bodyPr wrap="square" rtlCol="0">
            <a:spAutoFit/>
          </a:bodyPr>
          <a:lstStyle/>
          <a:p>
            <a:r>
              <a:rPr lang="en-GB" sz="1400" i="1">
                <a:latin typeface="Arial Narrow" panose="020B0604020202020204" pitchFamily="34" charset="0"/>
                <a:ea typeface="Helvetica Neue" panose="02000503000000020004" pitchFamily="2" charset="0"/>
                <a:cs typeface="Arial Narrow" panose="020B0604020202020204" pitchFamily="34" charset="0"/>
              </a:rPr>
              <a:t>Engaging with Supported Employment not only provided us access to a</a:t>
            </a:r>
            <a:r>
              <a:rPr lang="en-GB" sz="1400" b="1" i="1">
                <a:latin typeface="Arial Narrow" panose="020B0604020202020204" pitchFamily="34" charset="0"/>
                <a:ea typeface="Helvetica Neue" panose="02000503000000020004" pitchFamily="2" charset="0"/>
                <a:cs typeface="Arial Narrow" panose="020B0604020202020204" pitchFamily="34" charset="0"/>
              </a:rPr>
              <a:t> </a:t>
            </a: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diverse </a:t>
            </a:r>
            <a:b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b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talent pool </a:t>
            </a:r>
            <a:r>
              <a:rPr lang="en-GB" sz="1400" i="1">
                <a:latin typeface="Arial Narrow" panose="020B0604020202020204" pitchFamily="34" charset="0"/>
                <a:ea typeface="Helvetica Neue" panose="02000503000000020004" pitchFamily="2" charset="0"/>
                <a:cs typeface="Arial Narrow" panose="020B0604020202020204" pitchFamily="34" charset="0"/>
              </a:rPr>
              <a:t>but also enriched our team’s environment </a:t>
            </a:r>
            <a:r>
              <a:rPr lang="en-GB" sz="1400"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and </a:t>
            </a: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enhanced our reputation </a:t>
            </a:r>
            <a:b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br>
            <a:r>
              <a:rPr lang="en-GB" sz="1400"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as an inclusive employer.</a:t>
            </a:r>
          </a:p>
          <a:p>
            <a:endParaRPr lang="en-US" sz="1400" i="1">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0D901597-55F0-A5B7-13D6-3F00BB7A9E1D}"/>
              </a:ext>
            </a:extLst>
          </p:cNvPr>
          <p:cNvSpPr txBox="1"/>
          <p:nvPr/>
        </p:nvSpPr>
        <p:spPr>
          <a:xfrm>
            <a:off x="7312446" y="5953456"/>
            <a:ext cx="3067208" cy="553998"/>
          </a:xfrm>
          <a:prstGeom prst="rect">
            <a:avLst/>
          </a:prstGeom>
          <a:noFill/>
        </p:spPr>
        <p:txBody>
          <a:bodyPr wrap="square" rtlCol="0">
            <a:spAutoFit/>
          </a:bodyPr>
          <a:lstStyle/>
          <a:p>
            <a:r>
              <a:rPr lang="en-GB" sz="1000" dirty="0">
                <a:solidFill>
                  <a:schemeClr val="tx1"/>
                </a:solidFill>
                <a:latin typeface="Arial Narrow" panose="020B0604020202020204" pitchFamily="34" charset="0"/>
                <a:ea typeface="Helvetica Neue" panose="02000503000000020004" pitchFamily="2" charset="0"/>
                <a:cs typeface="Arial Narrow" panose="020B0604020202020204" pitchFamily="34" charset="0"/>
              </a:rPr>
              <a:t>Sodexo is a large sized employer in the food services </a:t>
            </a:r>
            <a:br>
              <a:rPr lang="en-GB" sz="1000" dirty="0">
                <a:solidFill>
                  <a:schemeClr val="tx1"/>
                </a:solidFill>
                <a:latin typeface="Arial Narrow" panose="020B0604020202020204" pitchFamily="34" charset="0"/>
                <a:ea typeface="Helvetica Neue" panose="02000503000000020004" pitchFamily="2" charset="0"/>
                <a:cs typeface="Arial Narrow" panose="020B0604020202020204" pitchFamily="34" charset="0"/>
              </a:rPr>
            </a:br>
            <a:r>
              <a:rPr lang="en-GB" sz="1000" dirty="0">
                <a:solidFill>
                  <a:schemeClr val="tx1"/>
                </a:solidFill>
                <a:latin typeface="Arial Narrow" panose="020B0604020202020204" pitchFamily="34" charset="0"/>
                <a:ea typeface="Helvetica Neue" panose="02000503000000020004" pitchFamily="2" charset="0"/>
                <a:cs typeface="Arial Narrow" panose="020B0604020202020204" pitchFamily="34" charset="0"/>
              </a:rPr>
              <a:t>and facilities and management industry.</a:t>
            </a:r>
          </a:p>
          <a:p>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A9B9BB7C-0C15-EA26-CFC8-A1E155795526}"/>
              </a:ext>
            </a:extLst>
          </p:cNvPr>
          <p:cNvSpPr txBox="1"/>
          <p:nvPr/>
        </p:nvSpPr>
        <p:spPr>
          <a:xfrm>
            <a:off x="4177734" y="701575"/>
            <a:ext cx="3543865" cy="2677656"/>
          </a:xfrm>
          <a:prstGeom prst="rect">
            <a:avLst/>
          </a:prstGeom>
          <a:noFill/>
        </p:spPr>
        <p:txBody>
          <a:bodyPr wrap="square" lIns="91440" tIns="45720" rIns="91440" bIns="45720" rtlCol="0" anchor="t">
            <a:spAutoFit/>
          </a:bodyPr>
          <a:lstStyle/>
          <a:p>
            <a:r>
              <a:rPr lang="en-GB" sz="1400" i="1" dirty="0">
                <a:latin typeface="Arial Narrow"/>
                <a:ea typeface="Helvetica Neue" panose="02000503000000020004" pitchFamily="2" charset="0"/>
                <a:cs typeface="Arial Narrow" panose="020B0604020202020204" pitchFamily="34" charset="0"/>
              </a:rPr>
              <a:t>One of our most successful experiences involved hiring a participant with a learning disability. The process began with an </a:t>
            </a:r>
            <a:r>
              <a:rPr lang="en-GB" sz="1400" b="1" i="1" dirty="0">
                <a:solidFill>
                  <a:srgbClr val="8940CD"/>
                </a:solidFill>
                <a:latin typeface="Arial Narrow"/>
                <a:ea typeface="Helvetica Neue" panose="02000503000000020004" pitchFamily="2" charset="0"/>
                <a:cs typeface="Arial Narrow" panose="020B0604020202020204" pitchFamily="34" charset="0"/>
              </a:rPr>
              <a:t>i</a:t>
            </a:r>
            <a:r>
              <a:rPr lang="en-GB" sz="1400" b="1" i="1" dirty="0">
                <a:solidFill>
                  <a:srgbClr val="7C519E"/>
                </a:solidFill>
                <a:latin typeface="Arial Narrow"/>
                <a:ea typeface="Helvetica Neue" panose="02000503000000020004" pitchFamily="2" charset="0"/>
                <a:cs typeface="Arial Narrow" panose="020B0604020202020204" pitchFamily="34" charset="0"/>
              </a:rPr>
              <a:t>n-depth job analysis </a:t>
            </a:r>
            <a:r>
              <a:rPr lang="en-GB" sz="1400" i="1" dirty="0">
                <a:latin typeface="Arial Narrow"/>
                <a:ea typeface="Helvetica Neue" panose="02000503000000020004" pitchFamily="2" charset="0"/>
                <a:cs typeface="Arial Narrow" panose="020B0604020202020204" pitchFamily="34" charset="0"/>
              </a:rPr>
              <a:t>conducted by an Employment Coach, ensuring </a:t>
            </a:r>
            <a:br>
              <a:rPr lang="en-GB" sz="1400" i="1">
                <a:latin typeface="Arial Narrow" panose="020B0604020202020204" pitchFamily="34" charset="0"/>
                <a:ea typeface="Helvetica Neue" panose="02000503000000020004" pitchFamily="2" charset="0"/>
                <a:cs typeface="Arial Narrow" panose="020B0604020202020204" pitchFamily="34" charset="0"/>
              </a:rPr>
            </a:br>
            <a:r>
              <a:rPr lang="en-GB" sz="1400" i="1" dirty="0">
                <a:latin typeface="Arial Narrow"/>
                <a:ea typeface="Helvetica Neue" panose="02000503000000020004" pitchFamily="2" charset="0"/>
                <a:cs typeface="Arial Narrow" panose="020B0604020202020204" pitchFamily="34" charset="0"/>
              </a:rPr>
              <a:t>they understood both the role and the unique needs of the candidate. This analysis… </a:t>
            </a:r>
            <a:r>
              <a:rPr lang="en-GB" sz="1400" b="1" i="1" dirty="0">
                <a:solidFill>
                  <a:srgbClr val="7C519E"/>
                </a:solidFill>
                <a:latin typeface="Arial Narrow"/>
                <a:ea typeface="Helvetica Neue" panose="02000503000000020004" pitchFamily="2" charset="0"/>
                <a:cs typeface="Arial Narrow" panose="020B0604020202020204" pitchFamily="34" charset="0"/>
              </a:rPr>
              <a:t>defined the </a:t>
            </a:r>
            <a:br>
              <a:rPr lang="en-GB" sz="1400" b="1" i="1" dirty="0">
                <a:latin typeface="Arial Narrow" panose="020B0604020202020204" pitchFamily="34" charset="0"/>
                <a:ea typeface="Helvetica Neue" panose="02000503000000020004" pitchFamily="2" charset="0"/>
                <a:cs typeface="Arial Narrow" panose="020B0604020202020204" pitchFamily="34" charset="0"/>
              </a:rPr>
            </a:br>
            <a:r>
              <a:rPr lang="en-GB" sz="1400" b="1" i="1" dirty="0">
                <a:solidFill>
                  <a:srgbClr val="7C519E"/>
                </a:solidFill>
                <a:latin typeface="Arial Narrow"/>
                <a:ea typeface="Helvetica Neue" panose="02000503000000020004" pitchFamily="2" charset="0"/>
                <a:cs typeface="Arial Narrow" panose="020B0604020202020204" pitchFamily="34" charset="0"/>
              </a:rPr>
              <a:t>job expectations</a:t>
            </a:r>
            <a:r>
              <a:rPr lang="en-GB" sz="1400" i="1" dirty="0">
                <a:latin typeface="Arial Narrow"/>
                <a:ea typeface="Helvetica Neue" panose="02000503000000020004" pitchFamily="2" charset="0"/>
                <a:cs typeface="Arial Narrow" panose="020B0604020202020204" pitchFamily="34" charset="0"/>
              </a:rPr>
              <a:t> and [suggested] </a:t>
            </a:r>
            <a:r>
              <a:rPr lang="en-GB" sz="1400" b="1" i="1" dirty="0">
                <a:solidFill>
                  <a:srgbClr val="7C519E"/>
                </a:solidFill>
                <a:latin typeface="Arial Narrow"/>
                <a:ea typeface="Helvetica Neue" panose="02000503000000020004" pitchFamily="2" charset="0"/>
                <a:cs typeface="Arial Narrow" panose="020B0604020202020204" pitchFamily="34" charset="0"/>
              </a:rPr>
              <a:t>how best </a:t>
            </a:r>
            <a:br>
              <a:rPr lang="en-GB" sz="1400" b="1" i="1" dirty="0">
                <a:latin typeface="Arial Narrow" panose="020B0604020202020204" pitchFamily="34" charset="0"/>
                <a:ea typeface="Helvetica Neue" panose="02000503000000020004" pitchFamily="2" charset="0"/>
                <a:cs typeface="Arial Narrow" panose="020B0604020202020204" pitchFamily="34" charset="0"/>
              </a:rPr>
            </a:br>
            <a:r>
              <a:rPr lang="en-GB" sz="1400" b="1" i="1" dirty="0">
                <a:solidFill>
                  <a:srgbClr val="7C519E"/>
                </a:solidFill>
                <a:latin typeface="Arial Narrow"/>
                <a:ea typeface="Helvetica Neue" panose="02000503000000020004" pitchFamily="2" charset="0"/>
                <a:cs typeface="Arial Narrow" panose="020B0604020202020204" pitchFamily="34" charset="0"/>
              </a:rPr>
              <a:t>to accommodate</a:t>
            </a:r>
            <a:r>
              <a:rPr lang="en-GB" sz="1400" i="1" dirty="0">
                <a:latin typeface="Arial Narrow"/>
                <a:ea typeface="Helvetica Neue" panose="02000503000000020004" pitchFamily="2" charset="0"/>
                <a:cs typeface="Arial Narrow" panose="020B0604020202020204" pitchFamily="34" charset="0"/>
              </a:rPr>
              <a:t> the employee’s requirements... </a:t>
            </a:r>
            <a:br>
              <a:rPr lang="en-GB" sz="1400" i="1">
                <a:latin typeface="Arial Narrow" panose="020B0604020202020204" pitchFamily="34" charset="0"/>
                <a:ea typeface="Helvetica Neue" panose="02000503000000020004" pitchFamily="2" charset="0"/>
                <a:cs typeface="Arial Narrow" panose="020B0604020202020204" pitchFamily="34" charset="0"/>
              </a:rPr>
            </a:br>
            <a:r>
              <a:rPr lang="en-GB" sz="1400" i="1" dirty="0">
                <a:latin typeface="Arial Narrow"/>
                <a:ea typeface="Helvetica Neue" panose="02000503000000020004" pitchFamily="2" charset="0"/>
                <a:cs typeface="Arial Narrow" panose="020B0604020202020204" pitchFamily="34" charset="0"/>
              </a:rPr>
              <a:t>This </a:t>
            </a:r>
            <a:r>
              <a:rPr lang="en-GB" sz="1400" b="1" i="1" dirty="0">
                <a:solidFill>
                  <a:srgbClr val="7C519E"/>
                </a:solidFill>
                <a:latin typeface="Arial Narrow"/>
                <a:ea typeface="Helvetica Neue" panose="02000503000000020004" pitchFamily="2" charset="0"/>
                <a:cs typeface="Arial Narrow" panose="020B0604020202020204" pitchFamily="34" charset="0"/>
              </a:rPr>
              <a:t>personalised approach</a:t>
            </a:r>
            <a:r>
              <a:rPr lang="en-GB" sz="1400" b="1" i="1" dirty="0">
                <a:latin typeface="Arial Narrow"/>
                <a:ea typeface="Helvetica Neue" panose="02000503000000020004" pitchFamily="2" charset="0"/>
                <a:cs typeface="Arial Narrow" panose="020B0604020202020204" pitchFamily="34" charset="0"/>
              </a:rPr>
              <a:t> </a:t>
            </a:r>
            <a:r>
              <a:rPr lang="en-GB" sz="1400" i="1" dirty="0">
                <a:latin typeface="Arial Narrow"/>
                <a:ea typeface="Helvetica Neue" panose="02000503000000020004" pitchFamily="2" charset="0"/>
                <a:cs typeface="Arial Narrow" panose="020B0604020202020204" pitchFamily="34" charset="0"/>
              </a:rPr>
              <a:t>ensured that our</a:t>
            </a:r>
            <a:br>
              <a:rPr lang="en-GB" sz="1400" i="1">
                <a:latin typeface="Arial Narrow" panose="020B0604020202020204" pitchFamily="34" charset="0"/>
                <a:ea typeface="Helvetica Neue" panose="02000503000000020004" pitchFamily="2" charset="0"/>
                <a:cs typeface="Arial Narrow" panose="020B0604020202020204" pitchFamily="34" charset="0"/>
              </a:rPr>
            </a:br>
            <a:r>
              <a:rPr lang="en-GB" sz="1400" i="1" dirty="0">
                <a:latin typeface="Arial Narrow"/>
                <a:ea typeface="Helvetica Neue" panose="02000503000000020004" pitchFamily="2" charset="0"/>
                <a:cs typeface="Arial Narrow" panose="020B0604020202020204" pitchFamily="34" charset="0"/>
              </a:rPr>
              <a:t>new employee felt empowered and confident </a:t>
            </a:r>
            <a:br>
              <a:rPr lang="en-GB" sz="1400" i="1">
                <a:latin typeface="Arial Narrow" panose="020B0604020202020204" pitchFamily="34" charset="0"/>
                <a:ea typeface="Helvetica Neue" panose="02000503000000020004" pitchFamily="2" charset="0"/>
                <a:cs typeface="Arial Narrow" panose="020B0604020202020204" pitchFamily="34" charset="0"/>
              </a:rPr>
            </a:br>
            <a:r>
              <a:rPr lang="en-GB" sz="1400" i="1" dirty="0">
                <a:latin typeface="Arial Narrow"/>
                <a:ea typeface="Helvetica Neue" panose="02000503000000020004" pitchFamily="2" charset="0"/>
                <a:cs typeface="Arial Narrow" panose="020B0604020202020204" pitchFamily="34" charset="0"/>
              </a:rPr>
              <a:t>in their role.</a:t>
            </a:r>
          </a:p>
          <a:p>
            <a:endParaRPr lang="en-US" sz="1400" i="1"/>
          </a:p>
        </p:txBody>
      </p:sp>
      <p:sp>
        <p:nvSpPr>
          <p:cNvPr id="13" name="TextBox 12">
            <a:extLst>
              <a:ext uri="{FF2B5EF4-FFF2-40B4-BE49-F238E27FC236}">
                <a16:creationId xmlns:a16="http://schemas.microsoft.com/office/drawing/2014/main" id="{A285B6D7-6764-F2C7-B1A4-177AF85A07DE}"/>
              </a:ext>
            </a:extLst>
          </p:cNvPr>
          <p:cNvSpPr txBox="1">
            <a:spLocks/>
          </p:cNvSpPr>
          <p:nvPr/>
        </p:nvSpPr>
        <p:spPr>
          <a:xfrm>
            <a:off x="277737" y="1444681"/>
            <a:ext cx="3204840" cy="3170099"/>
          </a:xfrm>
          <a:prstGeom prst="rect">
            <a:avLst/>
          </a:prstGeom>
          <a:noFill/>
        </p:spPr>
        <p:txBody>
          <a:bodyPr wrap="square" rtlCol="0">
            <a:spAutoFit/>
          </a:bodyPr>
          <a:lstStyle/>
          <a:p>
            <a:r>
              <a:rPr lang="en-GB" sz="20000" b="1" dirty="0">
                <a:solidFill>
                  <a:srgbClr val="A29782"/>
                </a:solidFill>
                <a:latin typeface="Arial Black" panose="020B0604020202020204" pitchFamily="34" charset="0"/>
                <a:ea typeface="Helvetica Neue" panose="02000503000000020004" pitchFamily="2" charset="0"/>
                <a:cs typeface="Arial Black" panose="020B0604020202020204" pitchFamily="34" charset="0"/>
              </a:rPr>
              <a:t>“</a:t>
            </a:r>
            <a:endParaRPr lang="en-US" sz="20000" b="1" dirty="0">
              <a:solidFill>
                <a:srgbClr val="A29782"/>
              </a:solidFill>
              <a:latin typeface="Arial Black" panose="020B0604020202020204" pitchFamily="34" charset="0"/>
              <a:ea typeface="Helvetica Neue" panose="02000503000000020004" pitchFamily="2" charset="0"/>
              <a:cs typeface="Arial Black" panose="020B0604020202020204" pitchFamily="34" charset="0"/>
            </a:endParaRPr>
          </a:p>
        </p:txBody>
      </p:sp>
    </p:spTree>
    <p:extLst>
      <p:ext uri="{BB962C8B-B14F-4D97-AF65-F5344CB8AC3E}">
        <p14:creationId xmlns:p14="http://schemas.microsoft.com/office/powerpoint/2010/main" val="294141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AE91-D855-3E07-ACDC-A9D8991FC9E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E9B5A18-C336-DA1F-B6B0-94692B0BD1BB}"/>
              </a:ext>
            </a:extLst>
          </p:cNvPr>
          <p:cNvSpPr/>
          <p:nvPr/>
        </p:nvSpPr>
        <p:spPr>
          <a:xfrm>
            <a:off x="0" y="-20397"/>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04657FA-09DD-5EF5-614D-AEECFB2FBDE9}"/>
              </a:ext>
            </a:extLst>
          </p:cNvPr>
          <p:cNvSpPr>
            <a:spLocks noGrp="1"/>
          </p:cNvSpPr>
          <p:nvPr>
            <p:ph type="title"/>
          </p:nvPr>
        </p:nvSpPr>
        <p:spPr>
          <a:xfrm>
            <a:off x="363462" y="-4289"/>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Tips for getting started</a:t>
            </a:r>
          </a:p>
        </p:txBody>
      </p:sp>
      <p:sp>
        <p:nvSpPr>
          <p:cNvPr id="11" name="TextBox 10">
            <a:extLst>
              <a:ext uri="{FF2B5EF4-FFF2-40B4-BE49-F238E27FC236}">
                <a16:creationId xmlns:a16="http://schemas.microsoft.com/office/drawing/2014/main" id="{C6671C39-1E0A-8BAB-DD70-090F49D7A88F}"/>
              </a:ext>
            </a:extLst>
          </p:cNvPr>
          <p:cNvSpPr txBox="1"/>
          <p:nvPr/>
        </p:nvSpPr>
        <p:spPr>
          <a:xfrm>
            <a:off x="442027" y="5930255"/>
            <a:ext cx="3520906" cy="707886"/>
          </a:xfrm>
          <a:prstGeom prst="rect">
            <a:avLst/>
          </a:prstGeom>
          <a:noFill/>
        </p:spPr>
        <p:txBody>
          <a:bodyPr wrap="square" rtlCol="0">
            <a:spAutoFit/>
          </a:bodyPr>
          <a:lstStyle/>
          <a:p>
            <a:pPr marR="5080">
              <a:lnSpc>
                <a:spcPct val="100499"/>
              </a:lnSpc>
              <a:spcBef>
                <a:spcPts val="95"/>
              </a:spcBef>
            </a:pPr>
            <a:r>
              <a:rPr lang="en-US" sz="1000">
                <a:solidFill>
                  <a:srgbClr val="000000"/>
                </a:solidFill>
                <a:effectLst/>
                <a:latin typeface="Arial Narrow" panose="020B0604020202020204" pitchFamily="34" charset="0"/>
                <a:ea typeface="Arial" panose="020B0604020202020204" pitchFamily="34" charset="0"/>
                <a:cs typeface="Arial Narrow" panose="020B0604020202020204" pitchFamily="34" charset="0"/>
              </a:rPr>
              <a:t>Apogee is a large sized employer that specializes in designing and developing metal and glass products and services for commercial buildings, displays and framing art.</a:t>
            </a:r>
            <a:endParaRPr lang="en-GB" sz="1000">
              <a:effectLst/>
              <a:latin typeface="Arial Narrow" panose="020B0604020202020204" pitchFamily="34" charset="0"/>
              <a:ea typeface="Aptos" panose="020B0004020202020204" pitchFamily="34" charset="0"/>
              <a:cs typeface="Arial Narrow" panose="020B0604020202020204" pitchFamily="34" charset="0"/>
            </a:endParaRPr>
          </a:p>
          <a:p>
            <a:endParaRPr lang="en-US" sz="10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a16="http://schemas.microsoft.com/office/drawing/2014/main" id="{D92259B2-8DF6-65F8-F30B-6254CCF1D1C1}"/>
              </a:ext>
            </a:extLst>
          </p:cNvPr>
          <p:cNvSpPr txBox="1"/>
          <p:nvPr/>
        </p:nvSpPr>
        <p:spPr>
          <a:xfrm>
            <a:off x="-33320" y="2152428"/>
            <a:ext cx="4350595" cy="1631152"/>
          </a:xfrm>
          <a:prstGeom prst="rect">
            <a:avLst/>
          </a:prstGeom>
          <a:noFill/>
        </p:spPr>
        <p:txBody>
          <a:bodyPr wrap="square">
            <a:spAutoFit/>
          </a:bodyPr>
          <a:lstStyle/>
          <a:p>
            <a:pPr marL="422275" marR="70485">
              <a:lnSpc>
                <a:spcPct val="112700"/>
              </a:lnSpc>
              <a:spcBef>
                <a:spcPts val="95"/>
              </a:spcBef>
            </a:pPr>
            <a:r>
              <a:rPr lang="en-GB" i="1">
                <a:latin typeface="Arial Narrow" panose="020B0604020202020204" pitchFamily="34" charset="0"/>
                <a:ea typeface="Helvetica Neue" panose="02000503000000020004" pitchFamily="2" charset="0"/>
                <a:cs typeface="Arial Narrow" panose="020B0604020202020204" pitchFamily="34" charset="0"/>
              </a:rPr>
              <a:t>We wish we had known… the importance </a:t>
            </a:r>
            <a:br>
              <a:rPr lang="en-GB" i="1">
                <a:latin typeface="Arial Narrow" panose="020B0604020202020204" pitchFamily="34" charset="0"/>
                <a:ea typeface="Helvetica Neue" panose="02000503000000020004" pitchFamily="2" charset="0"/>
                <a:cs typeface="Arial Narrow" panose="020B0604020202020204" pitchFamily="34" charset="0"/>
              </a:rPr>
            </a:br>
            <a:r>
              <a:rPr lang="en-GB" i="1">
                <a:latin typeface="Arial Narrow" panose="020B0604020202020204" pitchFamily="34" charset="0"/>
                <a:ea typeface="Helvetica Neue" panose="02000503000000020004" pitchFamily="2" charset="0"/>
                <a:cs typeface="Arial Narrow" panose="020B0604020202020204" pitchFamily="34" charset="0"/>
              </a:rPr>
              <a:t>of preparing both the client and the team… </a:t>
            </a:r>
            <a:r>
              <a:rPr lang="en-GB" b="1" i="1">
                <a:solidFill>
                  <a:srgbClr val="7C519E"/>
                </a:solidFill>
                <a:latin typeface="Arial Narrow" panose="020B0604020202020204" pitchFamily="34" charset="0"/>
                <a:ea typeface="Helvetica Neue" panose="02000503000000020004" pitchFamily="2" charset="0"/>
                <a:cs typeface="Arial Narrow" panose="020B0604020202020204" pitchFamily="34" charset="0"/>
              </a:rPr>
              <a:t>early engagement and thoughtful preparation </a:t>
            </a:r>
            <a:r>
              <a:rPr lang="en-GB" i="1">
                <a:latin typeface="Arial Narrow" panose="020B0604020202020204" pitchFamily="34" charset="0"/>
                <a:ea typeface="Helvetica Neue" panose="02000503000000020004" pitchFamily="2" charset="0"/>
                <a:cs typeface="Arial Narrow" panose="020B0604020202020204" pitchFamily="34" charset="0"/>
              </a:rPr>
              <a:t>can significantly enhance </a:t>
            </a:r>
            <a:br>
              <a:rPr lang="en-GB" i="1">
                <a:latin typeface="Arial Narrow" panose="020B0604020202020204" pitchFamily="34" charset="0"/>
                <a:ea typeface="Helvetica Neue" panose="02000503000000020004" pitchFamily="2" charset="0"/>
                <a:cs typeface="Arial Narrow" panose="020B0604020202020204" pitchFamily="34" charset="0"/>
              </a:rPr>
            </a:br>
            <a:r>
              <a:rPr lang="en-GB" i="1">
                <a:latin typeface="Arial Narrow" panose="020B0604020202020204" pitchFamily="34" charset="0"/>
                <a:ea typeface="Helvetica Neue" panose="02000503000000020004" pitchFamily="2" charset="0"/>
                <a:cs typeface="Arial Narrow" panose="020B0604020202020204" pitchFamily="34" charset="0"/>
              </a:rPr>
              <a:t>the experience for everyone involved.</a:t>
            </a:r>
          </a:p>
        </p:txBody>
      </p:sp>
      <p:pic>
        <p:nvPicPr>
          <p:cNvPr id="13" name="Picture 12">
            <a:extLst>
              <a:ext uri="{FF2B5EF4-FFF2-40B4-BE49-F238E27FC236}">
                <a16:creationId xmlns:a16="http://schemas.microsoft.com/office/drawing/2014/main" id="{4236DE58-5B66-0030-2A75-DE7171FA0C9B}"/>
              </a:ext>
            </a:extLst>
          </p:cNvPr>
          <p:cNvPicPr>
            <a:picLocks noChangeAspect="1"/>
          </p:cNvPicPr>
          <p:nvPr/>
        </p:nvPicPr>
        <p:blipFill>
          <a:blip r:embed="rId3"/>
          <a:stretch>
            <a:fillRect/>
          </a:stretch>
        </p:blipFill>
        <p:spPr>
          <a:xfrm>
            <a:off x="399777" y="1571083"/>
            <a:ext cx="1444522" cy="1254036"/>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6B44014B-A435-5B43-BD83-88D10C8E180E}"/>
              </a:ext>
            </a:extLst>
          </p:cNvPr>
          <p:cNvPicPr>
            <a:picLocks noChangeAspect="1"/>
          </p:cNvPicPr>
          <p:nvPr/>
        </p:nvPicPr>
        <p:blipFill>
          <a:blip r:embed="rId4"/>
          <a:stretch>
            <a:fillRect/>
          </a:stretch>
        </p:blipFill>
        <p:spPr>
          <a:xfrm>
            <a:off x="484449" y="4874653"/>
            <a:ext cx="3281082" cy="931827"/>
          </a:xfrm>
          <a:prstGeom prst="rect">
            <a:avLst/>
          </a:prstGeom>
        </p:spPr>
      </p:pic>
      <p:sp>
        <p:nvSpPr>
          <p:cNvPr id="20" name="Rectangle 19">
            <a:extLst>
              <a:ext uri="{FF2B5EF4-FFF2-40B4-BE49-F238E27FC236}">
                <a16:creationId xmlns:a16="http://schemas.microsoft.com/office/drawing/2014/main" id="{051FB361-FAD5-4EA9-2346-6A5205B963F8}"/>
              </a:ext>
            </a:extLst>
          </p:cNvPr>
          <p:cNvSpPr/>
          <p:nvPr/>
        </p:nvSpPr>
        <p:spPr>
          <a:xfrm>
            <a:off x="5058164" y="1743580"/>
            <a:ext cx="3226027" cy="395340"/>
          </a:xfrm>
          <a:prstGeom prst="rect">
            <a:avLst/>
          </a:prstGeom>
          <a:solidFill>
            <a:srgbClr val="A2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2A22B5-B4AA-BB48-56DE-2C1DB912018C}"/>
              </a:ext>
            </a:extLst>
          </p:cNvPr>
          <p:cNvSpPr/>
          <p:nvPr/>
        </p:nvSpPr>
        <p:spPr>
          <a:xfrm>
            <a:off x="5058165" y="3113010"/>
            <a:ext cx="1997728" cy="383743"/>
          </a:xfrm>
          <a:prstGeom prst="rect">
            <a:avLst/>
          </a:prstGeom>
          <a:solidFill>
            <a:srgbClr val="A2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E031DEA-B21E-03A7-F0C3-D2FBD8E176E4}"/>
              </a:ext>
            </a:extLst>
          </p:cNvPr>
          <p:cNvSpPr/>
          <p:nvPr/>
        </p:nvSpPr>
        <p:spPr>
          <a:xfrm>
            <a:off x="5058163" y="4741553"/>
            <a:ext cx="4099485" cy="383743"/>
          </a:xfrm>
          <a:prstGeom prst="rect">
            <a:avLst/>
          </a:prstGeom>
          <a:solidFill>
            <a:srgbClr val="A29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AB0060-5536-CD98-5612-F256EA5EAD51}"/>
              </a:ext>
            </a:extLst>
          </p:cNvPr>
          <p:cNvSpPr txBox="1">
            <a:spLocks/>
          </p:cNvSpPr>
          <p:nvPr/>
        </p:nvSpPr>
        <p:spPr>
          <a:xfrm>
            <a:off x="4631457" y="1769681"/>
            <a:ext cx="6975183" cy="4431021"/>
          </a:xfrm>
          <a:prstGeom prst="rect">
            <a:avLst/>
          </a:prstGeom>
          <a:noFill/>
        </p:spPr>
        <p:txBody>
          <a:bodyPr wrap="square" numCol="1" rtlCol="0">
            <a:spAutoFit/>
          </a:bodyPr>
          <a:lstStyle/>
          <a:p>
            <a:pPr marL="422275" marR="70485">
              <a:lnSpc>
                <a:spcPct val="112700"/>
              </a:lnSpc>
              <a:spcBef>
                <a:spcPts val="95"/>
              </a:spcBef>
              <a:spcAft>
                <a:spcPts val="600"/>
              </a:spcAft>
            </a:pPr>
            <a:r>
              <a:rPr lang="en-GB" b="1" dirty="0">
                <a:latin typeface="Arial" panose="020B0604020202020204" pitchFamily="34" charset="0"/>
                <a:ea typeface="Helvetica Neue" panose="02000503000000020004" pitchFamily="2" charset="0"/>
                <a:cs typeface="Arial" panose="020B0604020202020204" pitchFamily="34" charset="0"/>
              </a:rPr>
              <a:t>GET TO KNOW THE CLIENT</a:t>
            </a:r>
          </a:p>
          <a:p>
            <a:pPr marL="422275" marR="70485">
              <a:lnSpc>
                <a:spcPct val="112700"/>
              </a:lnSpc>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Understand their needs, triggers, and what their “normal” looks like. This insight can make a world of difference.</a:t>
            </a:r>
          </a:p>
          <a:p>
            <a:pPr marL="422275" marR="70485">
              <a:lnSpc>
                <a:spcPct val="112700"/>
              </a:lnSpc>
              <a:spcBef>
                <a:spcPts val="95"/>
              </a:spcBef>
              <a:spcAft>
                <a:spcPts val="600"/>
              </a:spcAft>
            </a:pPr>
            <a:br>
              <a:rPr lang="en-GB" dirty="0">
                <a:latin typeface="Arial" panose="020B0604020202020204" pitchFamily="34" charset="0"/>
                <a:ea typeface="Helvetica Neue" panose="02000503000000020004" pitchFamily="2" charset="0"/>
                <a:cs typeface="Arial" panose="020B0604020202020204" pitchFamily="34" charset="0"/>
              </a:rPr>
            </a:br>
            <a:r>
              <a:rPr lang="en-GB" b="1" dirty="0">
                <a:latin typeface="Arial" panose="020B0604020202020204" pitchFamily="34" charset="0"/>
                <a:ea typeface="Helvetica Neue" panose="02000503000000020004" pitchFamily="2" charset="0"/>
                <a:cs typeface="Arial" panose="020B0604020202020204" pitchFamily="34" charset="0"/>
              </a:rPr>
              <a:t>ENGAGE EARLY</a:t>
            </a:r>
          </a:p>
          <a:p>
            <a:pPr marL="422275" marR="70485">
              <a:lnSpc>
                <a:spcPct val="112700"/>
              </a:lnSpc>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Schedule site visits or virtual meet-and-greets in advance. This helps the individual to feel more familiar and less overwhelmed when they start.</a:t>
            </a:r>
          </a:p>
          <a:p>
            <a:pPr marL="422275" marR="70485">
              <a:lnSpc>
                <a:spcPct val="112700"/>
              </a:lnSpc>
              <a:spcBef>
                <a:spcPts val="95"/>
              </a:spcBef>
              <a:spcAft>
                <a:spcPts val="600"/>
              </a:spcAft>
            </a:pPr>
            <a:br>
              <a:rPr lang="en-GB" dirty="0">
                <a:latin typeface="Arial" panose="020B0604020202020204" pitchFamily="34" charset="0"/>
                <a:ea typeface="Helvetica Neue" panose="02000503000000020004" pitchFamily="2" charset="0"/>
                <a:cs typeface="Arial" panose="020B0604020202020204" pitchFamily="34" charset="0"/>
              </a:rPr>
            </a:br>
            <a:r>
              <a:rPr lang="en-GB" b="1" dirty="0">
                <a:latin typeface="Arial" panose="020B0604020202020204" pitchFamily="34" charset="0"/>
                <a:ea typeface="Helvetica Neue" panose="02000503000000020004" pitchFamily="2" charset="0"/>
                <a:cs typeface="Arial" panose="020B0604020202020204" pitchFamily="34" charset="0"/>
              </a:rPr>
              <a:t>SUPPORT MANAGERS AND TEAMS</a:t>
            </a:r>
          </a:p>
          <a:p>
            <a:pPr marL="422275" marR="70485">
              <a:lnSpc>
                <a:spcPct val="112700"/>
              </a:lnSpc>
              <a:spcBef>
                <a:spcPts val="95"/>
              </a:spcBef>
            </a:pPr>
            <a:r>
              <a:rPr lang="en-GB" dirty="0">
                <a:latin typeface="Arial" panose="020B0604020202020204" pitchFamily="34" charset="0"/>
                <a:ea typeface="Helvetica Neue" panose="02000503000000020004" pitchFamily="2" charset="0"/>
                <a:cs typeface="Arial" panose="020B0604020202020204" pitchFamily="34" charset="0"/>
              </a:rPr>
              <a:t>Provide them with relevant training and information about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the client’s condition. This fosters a more welcoming and accommodating environment.</a:t>
            </a:r>
          </a:p>
        </p:txBody>
      </p:sp>
      <p:sp>
        <p:nvSpPr>
          <p:cNvPr id="2" name="Rectangle 1">
            <a:extLst>
              <a:ext uri="{FF2B5EF4-FFF2-40B4-BE49-F238E27FC236}">
                <a16:creationId xmlns:a16="http://schemas.microsoft.com/office/drawing/2014/main" id="{FEFA8FE2-08FE-4943-B6D1-1A866A58FDFC}"/>
              </a:ext>
            </a:extLst>
          </p:cNvPr>
          <p:cNvSpPr>
            <a:spLocks/>
          </p:cNvSpPr>
          <p:nvPr/>
        </p:nvSpPr>
        <p:spPr>
          <a:xfrm>
            <a:off x="0" y="0"/>
            <a:ext cx="12206427" cy="6858003"/>
          </a:xfrm>
          <a:prstGeom prst="rect">
            <a:avLst/>
          </a:prstGeom>
          <a:solidFill>
            <a:srgbClr val="7C519E">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19E"/>
              </a:solidFill>
            </a:endParaRPr>
          </a:p>
        </p:txBody>
      </p:sp>
    </p:spTree>
    <p:extLst>
      <p:ext uri="{BB962C8B-B14F-4D97-AF65-F5344CB8AC3E}">
        <p14:creationId xmlns:p14="http://schemas.microsoft.com/office/powerpoint/2010/main" val="199332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5A5A-83AF-181C-E252-20B42F77E2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D627E0-EC04-F626-CAB9-DC5B94471F91}"/>
              </a:ext>
            </a:extLst>
          </p:cNvPr>
          <p:cNvSpPr/>
          <p:nvPr/>
        </p:nvSpPr>
        <p:spPr>
          <a:xfrm>
            <a:off x="0" y="0"/>
            <a:ext cx="12206427" cy="6858003"/>
          </a:xfrm>
          <a:prstGeom prst="rect">
            <a:avLst/>
          </a:prstGeom>
          <a:solidFill>
            <a:srgbClr val="A29782">
              <a:alpha val="1982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7B9B12-2379-413F-94EB-CDF8480BB24B}"/>
              </a:ext>
            </a:extLst>
          </p:cNvPr>
          <p:cNvSpPr/>
          <p:nvPr/>
        </p:nvSpPr>
        <p:spPr>
          <a:xfrm>
            <a:off x="0" y="0"/>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CB636B0-3317-199B-0034-D8164945665C}"/>
              </a:ext>
            </a:extLst>
          </p:cNvPr>
          <p:cNvSpPr>
            <a:spLocks noGrp="1"/>
          </p:cNvSpPr>
          <p:nvPr>
            <p:ph type="title"/>
          </p:nvPr>
        </p:nvSpPr>
        <p:spPr>
          <a:xfrm>
            <a:off x="363462" y="-46300"/>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What is Connect to Work?</a:t>
            </a:r>
          </a:p>
        </p:txBody>
      </p:sp>
      <p:sp>
        <p:nvSpPr>
          <p:cNvPr id="8" name="Slide Number Placeholder 7">
            <a:extLst>
              <a:ext uri="{FF2B5EF4-FFF2-40B4-BE49-F238E27FC236}">
                <a16:creationId xmlns:a16="http://schemas.microsoft.com/office/drawing/2014/main" id="{E03AB737-149D-AB5A-53C4-30ACCD88C839}"/>
              </a:ext>
            </a:extLst>
          </p:cNvPr>
          <p:cNvSpPr>
            <a:spLocks noGrp="1"/>
          </p:cNvSpPr>
          <p:nvPr>
            <p:ph type="sldNum" sz="quarter" idx="12"/>
          </p:nvPr>
        </p:nvSpPr>
        <p:spPr/>
        <p:txBody>
          <a:bodyPr/>
          <a:lstStyle/>
          <a:p>
            <a:fld id="{BF8D3E1A-EC4B-C045-893D-20A8D08C1092}" type="slidenum">
              <a:rPr lang="en-US" smtClean="0"/>
              <a:t>2</a:t>
            </a:fld>
            <a:endParaRPr lang="en-US"/>
          </a:p>
        </p:txBody>
      </p:sp>
      <p:cxnSp>
        <p:nvCxnSpPr>
          <p:cNvPr id="6" name="Straight Connector 5">
            <a:extLst>
              <a:ext uri="{FF2B5EF4-FFF2-40B4-BE49-F238E27FC236}">
                <a16:creationId xmlns:a16="http://schemas.microsoft.com/office/drawing/2014/main" id="{BE402856-81B4-AC1B-6415-9F801A8C83CB}"/>
              </a:ext>
            </a:extLst>
          </p:cNvPr>
          <p:cNvCxnSpPr/>
          <p:nvPr/>
        </p:nvCxnSpPr>
        <p:spPr>
          <a:xfrm>
            <a:off x="0" y="2131327"/>
            <a:ext cx="12192000" cy="0"/>
          </a:xfrm>
          <a:prstGeom prst="line">
            <a:avLst/>
          </a:prstGeom>
          <a:ln w="133350">
            <a:solidFill>
              <a:srgbClr val="3F3053"/>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FED6055-B8C8-CEE3-7A86-FEB0937F78BF}"/>
              </a:ext>
            </a:extLst>
          </p:cNvPr>
          <p:cNvCxnSpPr>
            <a:cxnSpLocks/>
          </p:cNvCxnSpPr>
          <p:nvPr/>
        </p:nvCxnSpPr>
        <p:spPr>
          <a:xfrm>
            <a:off x="475398" y="5618690"/>
            <a:ext cx="1110012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70E689C1-5F75-A8A6-A332-FF5E7C16EBCE}"/>
              </a:ext>
            </a:extLst>
          </p:cNvPr>
          <p:cNvSpPr txBox="1"/>
          <p:nvPr/>
        </p:nvSpPr>
        <p:spPr>
          <a:xfrm>
            <a:off x="475398" y="2415323"/>
            <a:ext cx="2567990" cy="3293209"/>
          </a:xfrm>
          <a:prstGeom prst="rect">
            <a:avLst/>
          </a:prstGeom>
          <a:noFill/>
        </p:spPr>
        <p:txBody>
          <a:bodyPr wrap="square" rtlCol="0">
            <a:spAutoFit/>
          </a:bodyPr>
          <a:lstStyle/>
          <a:p>
            <a:pPr algn="ct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Voluntary</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algn="ctr">
              <a:spcAft>
                <a:spcPts val="600"/>
              </a:spcAft>
            </a:pPr>
            <a:r>
              <a:rPr lang="en-GB" sz="1600" dirty="0">
                <a:latin typeface="Arial" panose="020B0604020202020204" pitchFamily="34" charset="0"/>
                <a:ea typeface="Helvetica Neue" panose="02000503000000020004" pitchFamily="2" charset="0"/>
                <a:cs typeface="Arial" panose="020B0604020202020204" pitchFamily="34" charset="0"/>
              </a:rPr>
              <a:t>Connect to Work is a locally led, voluntary </a:t>
            </a:r>
            <a:r>
              <a:rPr lang="en-GB" sz="1600" b="1" dirty="0">
                <a:solidFill>
                  <a:schemeClr val="tx1"/>
                </a:solidFill>
                <a:latin typeface="Arial" panose="020B0604020202020204" pitchFamily="34" charset="0"/>
                <a:ea typeface="Helvetica Neue" panose="02000503000000020004" pitchFamily="2" charset="0"/>
                <a:cs typeface="Arial" panose="020B0604020202020204" pitchFamily="34" charset="0"/>
              </a:rPr>
              <a:t>Supported Employment </a:t>
            </a:r>
            <a:r>
              <a:rPr lang="en-GB" sz="1600" b="1" dirty="0">
                <a:latin typeface="Arial" panose="020B0604020202020204" pitchFamily="34" charset="0"/>
                <a:ea typeface="Helvetica Neue" panose="02000503000000020004" pitchFamily="2" charset="0"/>
                <a:cs typeface="Arial" panose="020B0604020202020204" pitchFamily="34" charset="0"/>
              </a:rPr>
              <a:t>programme </a:t>
            </a:r>
            <a:r>
              <a:rPr lang="en-GB" sz="1600" dirty="0">
                <a:latin typeface="Arial" panose="020B0604020202020204" pitchFamily="34" charset="0"/>
                <a:ea typeface="Helvetica Neue" panose="02000503000000020004" pitchFamily="2" charset="0"/>
                <a:cs typeface="Arial" panose="020B0604020202020204" pitchFamily="34" charset="0"/>
              </a:rPr>
              <a:t>to help disabled people, people with health conditions and those with complex barriers to employment who want to work, to get into and on in work.</a:t>
            </a:r>
          </a:p>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F496A3F-A3CE-4866-B022-B728A13BFBB1}"/>
              </a:ext>
            </a:extLst>
          </p:cNvPr>
          <p:cNvSpPr txBox="1"/>
          <p:nvPr/>
        </p:nvSpPr>
        <p:spPr>
          <a:xfrm>
            <a:off x="3399383" y="2415320"/>
            <a:ext cx="2567990" cy="3508653"/>
          </a:xfrm>
          <a:prstGeom prst="rect">
            <a:avLst/>
          </a:prstGeom>
          <a:noFill/>
        </p:spPr>
        <p:txBody>
          <a:bodyPr wrap="square" rtlCol="0">
            <a:spAutoFit/>
          </a:bodyPr>
          <a:lstStyle/>
          <a:p>
            <a:pPr algn="ctr">
              <a:spcAft>
                <a:spcPts val="600"/>
              </a:spcAf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Evidence-based</a:t>
            </a:r>
            <a:endPar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endParaRPr>
          </a:p>
          <a:p>
            <a:pPr algn="ctr">
              <a:spcAft>
                <a:spcPts val="600"/>
              </a:spcAft>
              <a:defRPr/>
            </a:pPr>
            <a:r>
              <a:rPr lang="en-GB" sz="1600" dirty="0">
                <a:latin typeface="Arial" panose="020B0604020202020204" pitchFamily="34" charset="0"/>
                <a:ea typeface="Helvetica Neue" panose="02000503000000020004" pitchFamily="2" charset="0"/>
                <a:cs typeface="Arial" panose="020B0604020202020204" pitchFamily="34" charset="0"/>
              </a:rPr>
              <a:t>It is based on the ‘place, train and maintain’ </a:t>
            </a:r>
            <a:r>
              <a:rPr lang="en-GB" sz="1600" b="1" dirty="0">
                <a:latin typeface="Arial" panose="020B0604020202020204" pitchFamily="34" charset="0"/>
                <a:ea typeface="Helvetica Neue" panose="02000503000000020004" pitchFamily="2" charset="0"/>
                <a:cs typeface="Arial" panose="020B0604020202020204" pitchFamily="34" charset="0"/>
              </a:rPr>
              <a:t>Supported Employment model</a:t>
            </a:r>
            <a:r>
              <a:rPr lang="en-GB" sz="1600" dirty="0">
                <a:latin typeface="Arial" panose="020B0604020202020204" pitchFamily="34" charset="0"/>
                <a:ea typeface="Helvetica Neue" panose="02000503000000020004" pitchFamily="2" charset="0"/>
                <a:cs typeface="Arial" panose="020B0604020202020204" pitchFamily="34" charset="0"/>
              </a:rPr>
              <a:t>, evidenced to be effective for those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with disabilities, health issues and multiple barriers to employment,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to find and fulfil their potential to work.</a:t>
            </a:r>
          </a:p>
          <a:p>
            <a:pPr lvl="0"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C69D153-417F-B56F-6D6F-181F49CAA816}"/>
              </a:ext>
            </a:extLst>
          </p:cNvPr>
          <p:cNvSpPr txBox="1"/>
          <p:nvPr/>
        </p:nvSpPr>
        <p:spPr>
          <a:xfrm>
            <a:off x="6235750" y="2415320"/>
            <a:ext cx="2567990" cy="3293209"/>
          </a:xfrm>
          <a:prstGeom prst="rect">
            <a:avLst/>
          </a:prstGeom>
          <a:noFill/>
        </p:spPr>
        <p:txBody>
          <a:bodyPr wrap="square" rtlCol="0">
            <a:spAutoFit/>
          </a:bodyPr>
          <a:lstStyle/>
          <a:p>
            <a:pPr algn="ct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Locally-led</a:t>
            </a:r>
            <a:endPar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endParaRPr>
          </a:p>
          <a:p>
            <a:pPr algn="ctr">
              <a:spcAft>
                <a:spcPts val="600"/>
              </a:spcAft>
            </a:pPr>
            <a:r>
              <a:rPr lang="en-GB" sz="1600" dirty="0">
                <a:latin typeface="Arial" panose="020B0604020202020204" pitchFamily="34" charset="0"/>
                <a:cs typeface="Arial" panose="020B0604020202020204" pitchFamily="34" charset="0"/>
              </a:rPr>
              <a:t>Local Authorities are designing their own </a:t>
            </a:r>
            <a:r>
              <a:rPr lang="en-GB" sz="1600" b="1" dirty="0">
                <a:latin typeface="Arial" panose="020B0604020202020204" pitchFamily="34" charset="0"/>
                <a:cs typeface="Arial" panose="020B0604020202020204" pitchFamily="34" charset="0"/>
              </a:rPr>
              <a:t>Connect to Work </a:t>
            </a:r>
            <a:r>
              <a:rPr lang="en-GB" sz="1600" dirty="0">
                <a:latin typeface="Arial" panose="020B0604020202020204" pitchFamily="34" charset="0"/>
                <a:cs typeface="Arial" panose="020B0604020202020204" pitchFamily="34" charset="0"/>
              </a:rPr>
              <a:t>programmes, to tackle economic inactivity and expand employment opportunities for those outside the workforce and facing greater labour market disadvantages. </a:t>
            </a:r>
          </a:p>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914C83-5652-1D42-52FE-488DBC78DD77}"/>
              </a:ext>
            </a:extLst>
          </p:cNvPr>
          <p:cNvSpPr txBox="1"/>
          <p:nvPr/>
        </p:nvSpPr>
        <p:spPr>
          <a:xfrm>
            <a:off x="9115540" y="2415320"/>
            <a:ext cx="256799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Intensive support</a:t>
            </a:r>
            <a:endParaRPr lang="en-GB" sz="16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ea typeface="Helvetica Neue" panose="02000503000000020004" pitchFamily="2" charset="0"/>
                <a:cs typeface="Arial" panose="020B0604020202020204" pitchFamily="34" charset="0"/>
              </a:rPr>
              <a:t>Connect to Work will provide out of work participants with intensive employment support for up to 12 months. It will also include support for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up to 4 months for people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in-work who are at risk of losing their job. </a:t>
            </a:r>
          </a:p>
          <a:p>
            <a:pPr algn="ct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60B5DEC1-3DEB-2997-6277-AC7ADB6967F0}"/>
              </a:ext>
            </a:extLst>
          </p:cNvPr>
          <p:cNvCxnSpPr>
            <a:cxnSpLocks/>
          </p:cNvCxnSpPr>
          <p:nvPr/>
        </p:nvCxnSpPr>
        <p:spPr>
          <a:xfrm>
            <a:off x="3281553" y="2437355"/>
            <a:ext cx="0" cy="29941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3C0176C-9B97-D31A-842D-C9F15B2D0E85}"/>
              </a:ext>
            </a:extLst>
          </p:cNvPr>
          <p:cNvCxnSpPr>
            <a:cxnSpLocks/>
          </p:cNvCxnSpPr>
          <p:nvPr/>
        </p:nvCxnSpPr>
        <p:spPr>
          <a:xfrm>
            <a:off x="6111057" y="2437355"/>
            <a:ext cx="0" cy="29941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97B7B448-5223-7646-79FB-E13706D490FB}"/>
              </a:ext>
            </a:extLst>
          </p:cNvPr>
          <p:cNvCxnSpPr>
            <a:cxnSpLocks/>
          </p:cNvCxnSpPr>
          <p:nvPr/>
        </p:nvCxnSpPr>
        <p:spPr>
          <a:xfrm>
            <a:off x="8936628" y="2437355"/>
            <a:ext cx="0" cy="29941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C28E9D25-6C5E-2C66-131E-5914DF307927}"/>
              </a:ext>
            </a:extLst>
          </p:cNvPr>
          <p:cNvSpPr txBox="1"/>
          <p:nvPr/>
        </p:nvSpPr>
        <p:spPr>
          <a:xfrm>
            <a:off x="1513172" y="1457474"/>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1</a:t>
            </a:r>
          </a:p>
        </p:txBody>
      </p:sp>
      <p:sp>
        <p:nvSpPr>
          <p:cNvPr id="28" name="TextBox 27">
            <a:extLst>
              <a:ext uri="{FF2B5EF4-FFF2-40B4-BE49-F238E27FC236}">
                <a16:creationId xmlns:a16="http://schemas.microsoft.com/office/drawing/2014/main" id="{4454A5AE-AC66-CC21-0443-E938268B0981}"/>
              </a:ext>
            </a:extLst>
          </p:cNvPr>
          <p:cNvSpPr txBox="1"/>
          <p:nvPr/>
        </p:nvSpPr>
        <p:spPr>
          <a:xfrm>
            <a:off x="4437157" y="1457473"/>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2</a:t>
            </a:r>
          </a:p>
        </p:txBody>
      </p:sp>
      <p:sp>
        <p:nvSpPr>
          <p:cNvPr id="29" name="TextBox 28">
            <a:extLst>
              <a:ext uri="{FF2B5EF4-FFF2-40B4-BE49-F238E27FC236}">
                <a16:creationId xmlns:a16="http://schemas.microsoft.com/office/drawing/2014/main" id="{E81A154B-C88A-1FE3-3F64-391D4B25BBCC}"/>
              </a:ext>
            </a:extLst>
          </p:cNvPr>
          <p:cNvSpPr txBox="1"/>
          <p:nvPr/>
        </p:nvSpPr>
        <p:spPr>
          <a:xfrm>
            <a:off x="7273524" y="1441756"/>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3</a:t>
            </a:r>
          </a:p>
        </p:txBody>
      </p:sp>
      <p:sp>
        <p:nvSpPr>
          <p:cNvPr id="30" name="TextBox 29">
            <a:extLst>
              <a:ext uri="{FF2B5EF4-FFF2-40B4-BE49-F238E27FC236}">
                <a16:creationId xmlns:a16="http://schemas.microsoft.com/office/drawing/2014/main" id="{6637735A-7B9E-B04F-8EE8-BFC364C44985}"/>
              </a:ext>
            </a:extLst>
          </p:cNvPr>
          <p:cNvSpPr txBox="1"/>
          <p:nvPr/>
        </p:nvSpPr>
        <p:spPr>
          <a:xfrm>
            <a:off x="10153314" y="1450599"/>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164456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A016-EC50-130B-9A88-BB82FFA3028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3C6794-A3EA-87B7-27C1-5AB00A932C5F}"/>
              </a:ext>
            </a:extLst>
          </p:cNvPr>
          <p:cNvSpPr/>
          <p:nvPr/>
        </p:nvSpPr>
        <p:spPr>
          <a:xfrm>
            <a:off x="-14427" y="0"/>
            <a:ext cx="12206427" cy="6858003"/>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F435BBA-4069-76FF-8089-0FD8D162B246}"/>
              </a:ext>
            </a:extLst>
          </p:cNvPr>
          <p:cNvPicPr>
            <a:picLocks noChangeAspect="1"/>
          </p:cNvPicPr>
          <p:nvPr/>
        </p:nvPicPr>
        <p:blipFill>
          <a:blip r:embed="rId3"/>
          <a:stretch>
            <a:fillRect/>
          </a:stretch>
        </p:blipFill>
        <p:spPr>
          <a:xfrm>
            <a:off x="618967" y="2559215"/>
            <a:ext cx="11043213" cy="3065722"/>
          </a:xfrm>
          <a:prstGeom prst="rect">
            <a:avLst/>
          </a:prstGeom>
        </p:spPr>
      </p:pic>
      <p:sp>
        <p:nvSpPr>
          <p:cNvPr id="10" name="Rectangle 9">
            <a:extLst>
              <a:ext uri="{FF2B5EF4-FFF2-40B4-BE49-F238E27FC236}">
                <a16:creationId xmlns:a16="http://schemas.microsoft.com/office/drawing/2014/main" id="{B60328D9-B91B-C256-8729-67F6B376429D}"/>
              </a:ext>
            </a:extLst>
          </p:cNvPr>
          <p:cNvSpPr/>
          <p:nvPr/>
        </p:nvSpPr>
        <p:spPr>
          <a:xfrm>
            <a:off x="0" y="-20495"/>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0FD9736-3B27-E76E-BE65-C77B1B002A67}"/>
              </a:ext>
            </a:extLst>
          </p:cNvPr>
          <p:cNvSpPr>
            <a:spLocks noGrp="1"/>
          </p:cNvSpPr>
          <p:nvPr>
            <p:ph type="title"/>
          </p:nvPr>
        </p:nvSpPr>
        <p:spPr>
          <a:xfrm>
            <a:off x="363462" y="-46300"/>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Why Connect to Work?</a:t>
            </a:r>
          </a:p>
        </p:txBody>
      </p:sp>
      <p:sp>
        <p:nvSpPr>
          <p:cNvPr id="14" name="Slide Number Placeholder 13">
            <a:extLst>
              <a:ext uri="{FF2B5EF4-FFF2-40B4-BE49-F238E27FC236}">
                <a16:creationId xmlns:a16="http://schemas.microsoft.com/office/drawing/2014/main" id="{BD73C7AD-7D47-AD0D-76C8-326BF0EB738C}"/>
              </a:ext>
            </a:extLst>
          </p:cNvPr>
          <p:cNvSpPr>
            <a:spLocks noGrp="1"/>
          </p:cNvSpPr>
          <p:nvPr>
            <p:ph type="sldNum" sz="quarter" idx="12"/>
          </p:nvPr>
        </p:nvSpPr>
        <p:spPr/>
        <p:txBody>
          <a:bodyPr/>
          <a:lstStyle/>
          <a:p>
            <a:fld id="{BF8D3E1A-EC4B-C045-893D-20A8D08C1092}" type="slidenum">
              <a:rPr lang="en-US" smtClean="0"/>
              <a:t>3</a:t>
            </a:fld>
            <a:endParaRPr lang="en-US"/>
          </a:p>
        </p:txBody>
      </p:sp>
      <p:sp>
        <p:nvSpPr>
          <p:cNvPr id="25" name="TextBox 24">
            <a:extLst>
              <a:ext uri="{FF2B5EF4-FFF2-40B4-BE49-F238E27FC236}">
                <a16:creationId xmlns:a16="http://schemas.microsoft.com/office/drawing/2014/main" id="{A51926FA-2ADA-2811-11A8-ABF9326AAEF7}"/>
              </a:ext>
            </a:extLst>
          </p:cNvPr>
          <p:cNvSpPr txBox="1"/>
          <p:nvPr/>
        </p:nvSpPr>
        <p:spPr>
          <a:xfrm>
            <a:off x="2979688" y="2937914"/>
            <a:ext cx="1990309" cy="1815882"/>
          </a:xfrm>
          <a:prstGeom prst="rect">
            <a:avLst/>
          </a:prstGeom>
          <a:noFill/>
        </p:spPr>
        <p:txBody>
          <a:bodyPr wrap="square" rtlCol="0">
            <a:spAutoFit/>
          </a:bodyPr>
          <a:lstStyle/>
          <a:p>
            <a:pPr algn="ctr"/>
            <a:r>
              <a:rPr lang="en-GB" sz="1600" dirty="0">
                <a:latin typeface="Arial" panose="020B0604020202020204" pitchFamily="34" charset="0"/>
                <a:ea typeface="Helvetica Neue" panose="02000503000000020004" pitchFamily="2" charset="0"/>
                <a:cs typeface="Arial" panose="020B0604020202020204" pitchFamily="34" charset="0"/>
              </a:rPr>
              <a:t>The most common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reason for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non-engagement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in the labour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market is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long-term sickness</a:t>
            </a:r>
            <a:r>
              <a:rPr lang="en-GB" sz="1600" dirty="0">
                <a:solidFill>
                  <a:srgbClr val="8940CD"/>
                </a:solidFill>
                <a:latin typeface="Arial" panose="020B0604020202020204" pitchFamily="34" charset="0"/>
                <a:ea typeface="Helvetica Neue" panose="02000503000000020004" pitchFamily="2" charset="0"/>
                <a:cs typeface="Arial" panose="020B0604020202020204" pitchFamily="34" charset="0"/>
              </a:rPr>
              <a:t>.</a:t>
            </a:r>
          </a:p>
        </p:txBody>
      </p:sp>
      <p:sp>
        <p:nvSpPr>
          <p:cNvPr id="26" name="TextBox 25">
            <a:extLst>
              <a:ext uri="{FF2B5EF4-FFF2-40B4-BE49-F238E27FC236}">
                <a16:creationId xmlns:a16="http://schemas.microsoft.com/office/drawing/2014/main" id="{C74B73AB-AD07-DF9D-BF89-E15440AF314E}"/>
              </a:ext>
            </a:extLst>
          </p:cNvPr>
          <p:cNvSpPr txBox="1"/>
          <p:nvPr/>
        </p:nvSpPr>
        <p:spPr>
          <a:xfrm>
            <a:off x="5145418" y="2937914"/>
            <a:ext cx="1990309" cy="2862322"/>
          </a:xfrm>
          <a:prstGeom prst="rect">
            <a:avLst/>
          </a:prstGeom>
          <a:noFill/>
        </p:spPr>
        <p:txBody>
          <a:bodyPr wrap="square" rtlCol="0">
            <a:spAutoFit/>
          </a:bodyPr>
          <a:lstStyle/>
          <a:p>
            <a:pPr algn="ctr"/>
            <a:r>
              <a:rPr lang="en-GB" sz="1600" dirty="0">
                <a:latin typeface="Arial" panose="020B0604020202020204" pitchFamily="34" charset="0"/>
                <a:ea typeface="Helvetica Neue" panose="02000503000000020004" pitchFamily="2" charset="0"/>
                <a:cs typeface="Arial" panose="020B0604020202020204" pitchFamily="34" charset="0"/>
              </a:rPr>
              <a:t>In the last ten years </a:t>
            </a: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the working age disabled population has increased </a:t>
            </a:r>
            <a:b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at around 15x the rate of the total working-age population.</a:t>
            </a:r>
          </a:p>
          <a:p>
            <a:pPr algn="ctr"/>
            <a:endParaRPr lang="en-GB" sz="1800" b="1" dirty="0">
              <a:latin typeface="Arial" panose="020B0604020202020204" pitchFamily="34" charset="0"/>
              <a:cs typeface="Arial" panose="020B0604020202020204" pitchFamily="34" charset="0"/>
            </a:endParaRPr>
          </a:p>
          <a:p>
            <a:pPr algn="ct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TextBox 18">
            <a:extLst>
              <a:ext uri="{FF2B5EF4-FFF2-40B4-BE49-F238E27FC236}">
                <a16:creationId xmlns:a16="http://schemas.microsoft.com/office/drawing/2014/main" id="{D53D145A-12AA-73A1-D6A3-1E7A053A26B0}"/>
              </a:ext>
            </a:extLst>
          </p:cNvPr>
          <p:cNvSpPr txBox="1"/>
          <p:nvPr/>
        </p:nvSpPr>
        <p:spPr>
          <a:xfrm>
            <a:off x="9476703" y="2921927"/>
            <a:ext cx="1990309" cy="1815882"/>
          </a:xfrm>
          <a:prstGeom prst="rect">
            <a:avLst/>
          </a:prstGeom>
          <a:noFill/>
        </p:spPr>
        <p:txBody>
          <a:bodyPr wrap="square" rtlCol="0">
            <a:spAutoFit/>
          </a:bodyPr>
          <a:lstStyle/>
          <a:p>
            <a:pPr algn="ctr"/>
            <a:r>
              <a:rPr lang="en-GB" sz="1600" dirty="0">
                <a:latin typeface="Arial" panose="020B0604020202020204" pitchFamily="34" charset="0"/>
                <a:ea typeface="Helvetica Neue" panose="02000503000000020004" pitchFamily="2" charset="0"/>
                <a:cs typeface="Arial" panose="020B0604020202020204" pitchFamily="34" charset="0"/>
              </a:rPr>
              <a:t>The period November – January 2025 shows the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UK labour market has </a:t>
            </a: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819,000 </a:t>
            </a:r>
            <a:b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vacancies.</a:t>
            </a:r>
          </a:p>
        </p:txBody>
      </p:sp>
      <p:sp>
        <p:nvSpPr>
          <p:cNvPr id="18" name="TextBox 17">
            <a:extLst>
              <a:ext uri="{FF2B5EF4-FFF2-40B4-BE49-F238E27FC236}">
                <a16:creationId xmlns:a16="http://schemas.microsoft.com/office/drawing/2014/main" id="{98C54C87-A580-EBFD-E98D-B68D83AA1CE5}"/>
              </a:ext>
            </a:extLst>
          </p:cNvPr>
          <p:cNvSpPr txBox="1"/>
          <p:nvPr/>
        </p:nvSpPr>
        <p:spPr>
          <a:xfrm>
            <a:off x="7262793" y="2943435"/>
            <a:ext cx="2106591" cy="2062103"/>
          </a:xfrm>
          <a:prstGeom prst="rect">
            <a:avLst/>
          </a:prstGeom>
          <a:noFill/>
        </p:spPr>
        <p:txBody>
          <a:bodyPr wrap="square" rtlCol="0">
            <a:spAutoFit/>
          </a:bodyPr>
          <a:lstStyle/>
          <a:p>
            <a:pPr algn="ctr"/>
            <a:r>
              <a:rPr lang="en-GB" sz="1600" dirty="0">
                <a:latin typeface="Arial" panose="020B0604020202020204" pitchFamily="34" charset="0"/>
                <a:ea typeface="Helvetica Neue" panose="02000503000000020004" pitchFamily="2" charset="0"/>
                <a:cs typeface="Arial" panose="020B0604020202020204" pitchFamily="34" charset="0"/>
              </a:rPr>
              <a:t>Disabled People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and people with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health conditions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often also have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multiple and </a:t>
            </a:r>
            <a:b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complex </a:t>
            </a:r>
            <a:b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barriers to work. </a:t>
            </a:r>
            <a:br>
              <a:rPr lang="en-GB" sz="1600" b="1" dirty="0">
                <a:solidFill>
                  <a:srgbClr val="8940CD"/>
                </a:solidFill>
                <a:latin typeface="Arial" panose="020B0604020202020204" pitchFamily="34" charset="0"/>
                <a:ea typeface="Helvetica Neue" panose="02000503000000020004" pitchFamily="2" charset="0"/>
                <a:cs typeface="Arial" panose="020B0604020202020204" pitchFamily="34" charset="0"/>
              </a:rPr>
            </a:br>
            <a:endParaRPr lang="en-GB" sz="16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p:txBody>
      </p:sp>
      <p:sp>
        <p:nvSpPr>
          <p:cNvPr id="17" name="TextBox 16">
            <a:extLst>
              <a:ext uri="{FF2B5EF4-FFF2-40B4-BE49-F238E27FC236}">
                <a16:creationId xmlns:a16="http://schemas.microsoft.com/office/drawing/2014/main" id="{FB761FF5-86F6-8C48-3935-F42E7BAD41FA}"/>
              </a:ext>
            </a:extLst>
          </p:cNvPr>
          <p:cNvSpPr txBox="1"/>
          <p:nvPr/>
        </p:nvSpPr>
        <p:spPr>
          <a:xfrm>
            <a:off x="771288" y="2937914"/>
            <a:ext cx="2106591" cy="1569660"/>
          </a:xfrm>
          <a:prstGeom prst="rect">
            <a:avLst/>
          </a:prstGeom>
          <a:noFill/>
        </p:spPr>
        <p:txBody>
          <a:bodyPr wrap="square" rtlCol="0">
            <a:spAutoFit/>
          </a:bodyPr>
          <a:lstStyle/>
          <a:p>
            <a:pPr algn="ctr"/>
            <a:r>
              <a:rPr lang="en-GB" sz="1600" dirty="0">
                <a:latin typeface="Arial" panose="020B0604020202020204" pitchFamily="34" charset="0"/>
                <a:ea typeface="Helvetica Neue" panose="02000503000000020004" pitchFamily="2" charset="0"/>
                <a:cs typeface="Arial" panose="020B0604020202020204" pitchFamily="34" charset="0"/>
              </a:rPr>
              <a:t>Over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b="1" dirty="0">
                <a:solidFill>
                  <a:srgbClr val="7C519E"/>
                </a:solidFill>
                <a:latin typeface="Arial" panose="020B0604020202020204" pitchFamily="34" charset="0"/>
                <a:ea typeface="Helvetica Neue" panose="02000503000000020004" pitchFamily="2" charset="0"/>
                <a:cs typeface="Arial" panose="020B0604020202020204" pitchFamily="34" charset="0"/>
              </a:rPr>
              <a:t>1.9m people </a:t>
            </a:r>
            <a:br>
              <a:rPr lang="en-GB" sz="1600" dirty="0">
                <a:solidFill>
                  <a:srgbClr val="8940CD"/>
                </a:solidFill>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in the UK would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like to work but are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not participating in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the labour market.</a:t>
            </a: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9536F69-3280-3A2C-28DE-C411A7B4EC9C}"/>
              </a:ext>
            </a:extLst>
          </p:cNvPr>
          <p:cNvPicPr>
            <a:picLocks noChangeAspect="1"/>
          </p:cNvPicPr>
          <p:nvPr/>
        </p:nvPicPr>
        <p:blipFill>
          <a:blip r:embed="rId4"/>
          <a:stretch>
            <a:fillRect/>
          </a:stretch>
        </p:blipFill>
        <p:spPr>
          <a:xfrm>
            <a:off x="618967" y="2572686"/>
            <a:ext cx="11043213" cy="3052251"/>
          </a:xfrm>
          <a:prstGeom prst="rect">
            <a:avLst/>
          </a:prstGeom>
        </p:spPr>
      </p:pic>
    </p:spTree>
    <p:extLst>
      <p:ext uri="{BB962C8B-B14F-4D97-AF65-F5344CB8AC3E}">
        <p14:creationId xmlns:p14="http://schemas.microsoft.com/office/powerpoint/2010/main" val="104112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9782">
            <a:alpha val="20000"/>
          </a:srgbClr>
        </a:solidFill>
        <a:effectLst/>
      </p:bgPr>
    </p:bg>
    <p:spTree>
      <p:nvGrpSpPr>
        <p:cNvPr id="1" name="">
          <a:extLst>
            <a:ext uri="{FF2B5EF4-FFF2-40B4-BE49-F238E27FC236}">
              <a16:creationId xmlns:a16="http://schemas.microsoft.com/office/drawing/2014/main" id="{2E39BDA1-3DBB-D528-4F56-6FBEC6A5C37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95265A1-D083-2F46-F142-65AF49D9BEA5}"/>
              </a:ext>
            </a:extLst>
          </p:cNvPr>
          <p:cNvSpPr/>
          <p:nvPr/>
        </p:nvSpPr>
        <p:spPr>
          <a:xfrm>
            <a:off x="0" y="0"/>
            <a:ext cx="12192000" cy="1721119"/>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50647EF-C268-D8E6-D832-367393235F14}"/>
              </a:ext>
            </a:extLst>
          </p:cNvPr>
          <p:cNvSpPr>
            <a:spLocks noGrp="1"/>
          </p:cNvSpPr>
          <p:nvPr>
            <p:ph type="title"/>
          </p:nvPr>
        </p:nvSpPr>
        <p:spPr>
          <a:xfrm>
            <a:off x="368655" y="238488"/>
            <a:ext cx="12383547" cy="1377849"/>
          </a:xfrm>
        </p:spPr>
        <p:txBody>
          <a:bodyPr>
            <a:normAutofit/>
          </a:bodyPr>
          <a:lstStyle/>
          <a:p>
            <a: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t>What does Connect to Work mean </a:t>
            </a:r>
            <a:b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t>for Employers?</a:t>
            </a:r>
          </a:p>
        </p:txBody>
      </p:sp>
      <p:sp>
        <p:nvSpPr>
          <p:cNvPr id="8" name="Slide Number Placeholder 7">
            <a:extLst>
              <a:ext uri="{FF2B5EF4-FFF2-40B4-BE49-F238E27FC236}">
                <a16:creationId xmlns:a16="http://schemas.microsoft.com/office/drawing/2014/main" id="{759EA375-72FB-1C73-7B94-FD99E60A931D}"/>
              </a:ext>
            </a:extLst>
          </p:cNvPr>
          <p:cNvSpPr>
            <a:spLocks noGrp="1"/>
          </p:cNvSpPr>
          <p:nvPr>
            <p:ph type="sldNum" sz="quarter" idx="12"/>
          </p:nvPr>
        </p:nvSpPr>
        <p:spPr/>
        <p:txBody>
          <a:bodyPr/>
          <a:lstStyle/>
          <a:p>
            <a:fld id="{BF8D3E1A-EC4B-C045-893D-20A8D08C1092}" type="slidenum">
              <a:rPr lang="en-US" smtClean="0"/>
              <a:t>4</a:t>
            </a:fld>
            <a:endParaRPr lang="en-US" dirty="0"/>
          </a:p>
        </p:txBody>
      </p:sp>
      <p:cxnSp>
        <p:nvCxnSpPr>
          <p:cNvPr id="6" name="Straight Connector 5">
            <a:extLst>
              <a:ext uri="{FF2B5EF4-FFF2-40B4-BE49-F238E27FC236}">
                <a16:creationId xmlns:a16="http://schemas.microsoft.com/office/drawing/2014/main" id="{F120E758-81A8-DA80-536D-61B3C6EEF328}"/>
              </a:ext>
            </a:extLst>
          </p:cNvPr>
          <p:cNvCxnSpPr/>
          <p:nvPr/>
        </p:nvCxnSpPr>
        <p:spPr>
          <a:xfrm>
            <a:off x="0" y="2609000"/>
            <a:ext cx="12192000" cy="0"/>
          </a:xfrm>
          <a:prstGeom prst="line">
            <a:avLst/>
          </a:prstGeom>
          <a:ln w="133350">
            <a:solidFill>
              <a:srgbClr val="3F3053"/>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D4D7A0B6-6FC2-C7BA-BFE8-D431AF2CFC82}"/>
              </a:ext>
            </a:extLst>
          </p:cNvPr>
          <p:cNvCxnSpPr>
            <a:cxnSpLocks/>
          </p:cNvCxnSpPr>
          <p:nvPr/>
        </p:nvCxnSpPr>
        <p:spPr>
          <a:xfrm>
            <a:off x="475398" y="6287435"/>
            <a:ext cx="11100125"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1F0F42D1-5663-3588-FD6E-6209EC421B98}"/>
              </a:ext>
            </a:extLst>
          </p:cNvPr>
          <p:cNvSpPr txBox="1"/>
          <p:nvPr/>
        </p:nvSpPr>
        <p:spPr>
          <a:xfrm>
            <a:off x="642497" y="2894669"/>
            <a:ext cx="2925129" cy="1954381"/>
          </a:xfrm>
          <a:prstGeom prst="rect">
            <a:avLst/>
          </a:prstGeom>
          <a:noFill/>
        </p:spPr>
        <p:txBody>
          <a:bodyPr wrap="square" lIns="91440" tIns="45720" rIns="91440" bIns="45720" rtlCol="0" anchor="t">
            <a:spAutoFit/>
          </a:bodyPr>
          <a:lstStyle/>
          <a:p>
            <a:pPr algn="ct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Job Matching </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algn="ctr">
              <a:spcAft>
                <a:spcPts val="600"/>
              </a:spcAft>
            </a:pPr>
            <a:r>
              <a:rPr lang="en-GB" sz="1600" dirty="0">
                <a:latin typeface="Arial" panose="020B0604020202020204" pitchFamily="34" charset="0"/>
                <a:ea typeface="Helvetica Neue" panose="02000503000000020004" pitchFamily="2" charset="0"/>
                <a:cs typeface="Arial" panose="020B0604020202020204" pitchFamily="34" charset="0"/>
              </a:rPr>
              <a:t>A dedicated Employment Specialist will work with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an employer to match participants with suitable open market jobs, which are paid at, at least, minimum wage. </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59CBB77-5FCA-F373-31D2-F4B634CCBC62}"/>
              </a:ext>
            </a:extLst>
          </p:cNvPr>
          <p:cNvSpPr txBox="1"/>
          <p:nvPr/>
        </p:nvSpPr>
        <p:spPr>
          <a:xfrm>
            <a:off x="4334000" y="2843586"/>
            <a:ext cx="3005765" cy="2939266"/>
          </a:xfrm>
          <a:prstGeom prst="rect">
            <a:avLst/>
          </a:prstGeom>
          <a:noFill/>
        </p:spPr>
        <p:txBody>
          <a:bodyPr wrap="square" rtlCol="0">
            <a:spAutoFit/>
          </a:bodyPr>
          <a:lstStyle/>
          <a:p>
            <a:pPr algn="ctr">
              <a:spcAft>
                <a:spcPts val="600"/>
              </a:spcAf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Partnership Building</a:t>
            </a:r>
          </a:p>
          <a:p>
            <a:pPr algn="ctr"/>
            <a:r>
              <a:rPr lang="en-US" sz="1600" dirty="0">
                <a:latin typeface="Arial" panose="020B0604020202020204" pitchFamily="34" charset="0"/>
                <a:cs typeface="Arial" panose="020B0604020202020204" pitchFamily="34" charset="0"/>
              </a:rPr>
              <a:t>The Employment Specialist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will continue to</a:t>
            </a:r>
            <a:r>
              <a:rPr lang="en-GB" sz="1600" dirty="0">
                <a:latin typeface="Arial" panose="020B0604020202020204" pitchFamily="34" charset="0"/>
                <a:ea typeface="Helvetica Neue" panose="02000503000000020004" pitchFamily="2" charset="0"/>
                <a:cs typeface="Arial" panose="020B0604020202020204" pitchFamily="34" charset="0"/>
              </a:rPr>
              <a:t> support the participant and employer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to navigate their working relationship. This allows</a:t>
            </a:r>
            <a:r>
              <a:rPr lang="en-US" sz="1600" dirty="0">
                <a:latin typeface="Arial" panose="020B0604020202020204" pitchFamily="34" charset="0"/>
                <a:cs typeface="Arial" panose="020B0604020202020204" pitchFamily="34" charset="0"/>
              </a:rPr>
              <a:t> </a:t>
            </a:r>
            <a:r>
              <a:rPr lang="en-GB" sz="1600" b="0" i="0" dirty="0">
                <a:solidFill>
                  <a:srgbClr val="333333"/>
                </a:solidFill>
                <a:effectLst/>
                <a:latin typeface="Arial" panose="020B0604020202020204" pitchFamily="34" charset="0"/>
                <a:cs typeface="Arial" panose="020B0604020202020204" pitchFamily="34" charset="0"/>
              </a:rPr>
              <a:t>strong partnerships to be built which will empower individuals and employers at every stage of the employee lifecycle.</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73D092-BCF5-1176-4462-B31776B37752}"/>
              </a:ext>
            </a:extLst>
          </p:cNvPr>
          <p:cNvSpPr txBox="1"/>
          <p:nvPr/>
        </p:nvSpPr>
        <p:spPr>
          <a:xfrm>
            <a:off x="8256479" y="2824350"/>
            <a:ext cx="3405528" cy="33239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Access to Expertise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and Support</a:t>
            </a:r>
          </a:p>
          <a:p>
            <a:pPr algn="ctr">
              <a:spcAft>
                <a:spcPts val="600"/>
              </a:spcAft>
              <a:defRPr/>
            </a:pPr>
            <a:r>
              <a:rPr lang="en-US" sz="1600" dirty="0">
                <a:latin typeface="Arial" panose="020B0604020202020204" pitchFamily="34" charset="0"/>
                <a:cs typeface="Arial" panose="020B0604020202020204" pitchFamily="34" charset="0"/>
              </a:rPr>
              <a:t>Connect to Work will support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employer by offering guidance on adapting workplaces, communication strategies and understanding the needs of individuals with disabilities or other needs, a</a:t>
            </a:r>
            <a:r>
              <a:rPr lang="en-GB" sz="1600" dirty="0">
                <a:effectLst/>
                <a:latin typeface="Arial" panose="020B0604020202020204" pitchFamily="34" charset="0"/>
                <a:cs typeface="Arial" panose="020B0604020202020204" pitchFamily="34" charset="0"/>
              </a:rPr>
              <a:t>s well as providing the practical in work support needed </a:t>
            </a:r>
            <a:br>
              <a:rPr lang="en-GB" sz="1600" dirty="0">
                <a:effectLst/>
                <a:latin typeface="Arial" panose="020B0604020202020204" pitchFamily="34" charset="0"/>
                <a:cs typeface="Arial" panose="020B0604020202020204" pitchFamily="34" charset="0"/>
              </a:rPr>
            </a:br>
            <a:r>
              <a:rPr lang="en-GB" sz="1600" dirty="0">
                <a:effectLst/>
                <a:latin typeface="Arial" panose="020B0604020202020204" pitchFamily="34" charset="0"/>
                <a:cs typeface="Arial" panose="020B0604020202020204" pitchFamily="34" charset="0"/>
              </a:rPr>
              <a:t>to ensure everyone can flourish. </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p:txBody>
      </p:sp>
      <p:cxnSp>
        <p:nvCxnSpPr>
          <p:cNvPr id="23" name="Straight Connector 22">
            <a:extLst>
              <a:ext uri="{FF2B5EF4-FFF2-40B4-BE49-F238E27FC236}">
                <a16:creationId xmlns:a16="http://schemas.microsoft.com/office/drawing/2014/main" id="{EFA8BD9A-14C5-CA8F-205B-C92016FA3D43}"/>
              </a:ext>
            </a:extLst>
          </p:cNvPr>
          <p:cNvCxnSpPr>
            <a:cxnSpLocks/>
          </p:cNvCxnSpPr>
          <p:nvPr/>
        </p:nvCxnSpPr>
        <p:spPr>
          <a:xfrm>
            <a:off x="3823813" y="2840840"/>
            <a:ext cx="0" cy="329359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1CB12C8B-EB61-ED01-8C48-FADD55898AFF}"/>
              </a:ext>
            </a:extLst>
          </p:cNvPr>
          <p:cNvCxnSpPr>
            <a:cxnSpLocks/>
          </p:cNvCxnSpPr>
          <p:nvPr/>
        </p:nvCxnSpPr>
        <p:spPr>
          <a:xfrm>
            <a:off x="7800884" y="2840841"/>
            <a:ext cx="0" cy="329359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6163A07C-8D31-E440-0B0B-383AC741E991}"/>
              </a:ext>
            </a:extLst>
          </p:cNvPr>
          <p:cNvSpPr txBox="1"/>
          <p:nvPr/>
        </p:nvSpPr>
        <p:spPr>
          <a:xfrm>
            <a:off x="1858840" y="1902830"/>
            <a:ext cx="492443" cy="710964"/>
          </a:xfrm>
          <a:prstGeom prst="rect">
            <a:avLst/>
          </a:prstGeom>
          <a:noFill/>
        </p:spPr>
        <p:txBody>
          <a:bodyPr wrap="none" rtlCol="0">
            <a:spAutoFit/>
          </a:bodyPr>
          <a:lstStyle/>
          <a:p>
            <a:r>
              <a:rPr lang="en-US" sz="3600" b="1" dirty="0">
                <a:solidFill>
                  <a:srgbClr val="7C519E"/>
                </a:solidFill>
                <a:latin typeface="Arial Black" panose="020B0604020202020204" pitchFamily="34" charset="0"/>
                <a:cs typeface="Arial Black" panose="020B0604020202020204" pitchFamily="34" charset="0"/>
              </a:rPr>
              <a:t>1</a:t>
            </a:r>
          </a:p>
        </p:txBody>
      </p:sp>
      <p:sp>
        <p:nvSpPr>
          <p:cNvPr id="28" name="TextBox 27">
            <a:extLst>
              <a:ext uri="{FF2B5EF4-FFF2-40B4-BE49-F238E27FC236}">
                <a16:creationId xmlns:a16="http://schemas.microsoft.com/office/drawing/2014/main" id="{F487AFF0-09B4-B385-A6B7-AD38197CE93C}"/>
              </a:ext>
            </a:extLst>
          </p:cNvPr>
          <p:cNvSpPr txBox="1"/>
          <p:nvPr/>
        </p:nvSpPr>
        <p:spPr>
          <a:xfrm>
            <a:off x="5590661" y="1904585"/>
            <a:ext cx="492443" cy="710964"/>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2</a:t>
            </a:r>
          </a:p>
        </p:txBody>
      </p:sp>
      <p:sp>
        <p:nvSpPr>
          <p:cNvPr id="29" name="TextBox 28">
            <a:extLst>
              <a:ext uri="{FF2B5EF4-FFF2-40B4-BE49-F238E27FC236}">
                <a16:creationId xmlns:a16="http://schemas.microsoft.com/office/drawing/2014/main" id="{600673AE-0EFB-3F3A-2F94-06D77C25BAAD}"/>
              </a:ext>
            </a:extLst>
          </p:cNvPr>
          <p:cNvSpPr txBox="1"/>
          <p:nvPr/>
        </p:nvSpPr>
        <p:spPr>
          <a:xfrm>
            <a:off x="9713022" y="1914419"/>
            <a:ext cx="492443" cy="710964"/>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107673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C1E1F-E60C-4CE9-9A87-61FE56F91C06}"/>
            </a:ext>
          </a:extLst>
        </p:cNvPr>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13F46067-54AA-F67C-C739-1AA2B4C72C6A}"/>
              </a:ext>
            </a:extLst>
          </p:cNvPr>
          <p:cNvSpPr>
            <a:spLocks noGrp="1"/>
          </p:cNvSpPr>
          <p:nvPr>
            <p:ph type="sldNum" sz="quarter" idx="12"/>
          </p:nvPr>
        </p:nvSpPr>
        <p:spPr/>
        <p:txBody>
          <a:bodyPr/>
          <a:lstStyle/>
          <a:p>
            <a:fld id="{BF8D3E1A-EC4B-C045-893D-20A8D08C1092}" type="slidenum">
              <a:rPr lang="en-US" smtClean="0"/>
              <a:t>5</a:t>
            </a:fld>
            <a:endParaRPr lang="en-US"/>
          </a:p>
        </p:txBody>
      </p:sp>
      <p:graphicFrame>
        <p:nvGraphicFramePr>
          <p:cNvPr id="11" name="Table 10">
            <a:extLst>
              <a:ext uri="{FF2B5EF4-FFF2-40B4-BE49-F238E27FC236}">
                <a16:creationId xmlns:a16="http://schemas.microsoft.com/office/drawing/2014/main" id="{C37FAEB4-37BC-132E-C003-B042CB0AA946}"/>
              </a:ext>
            </a:extLst>
          </p:cNvPr>
          <p:cNvGraphicFramePr>
            <a:graphicFrameLocks noGrp="1"/>
          </p:cNvGraphicFramePr>
          <p:nvPr>
            <p:extLst>
              <p:ext uri="{D42A27DB-BD31-4B8C-83A1-F6EECF244321}">
                <p14:modId xmlns:p14="http://schemas.microsoft.com/office/powerpoint/2010/main" val="1973198843"/>
              </p:ext>
            </p:extLst>
          </p:nvPr>
        </p:nvGraphicFramePr>
        <p:xfrm>
          <a:off x="494675" y="1584756"/>
          <a:ext cx="11122701" cy="4816914"/>
        </p:xfrm>
        <a:graphic>
          <a:graphicData uri="http://schemas.openxmlformats.org/drawingml/2006/table">
            <a:tbl>
              <a:tblPr firstRow="1" bandRow="1">
                <a:tableStyleId>{5C22544A-7EE6-4342-B048-85BDC9FD1C3A}</a:tableStyleId>
              </a:tblPr>
              <a:tblGrid>
                <a:gridCol w="5066676">
                  <a:extLst>
                    <a:ext uri="{9D8B030D-6E8A-4147-A177-3AD203B41FA5}">
                      <a16:colId xmlns:a16="http://schemas.microsoft.com/office/drawing/2014/main" val="227504388"/>
                    </a:ext>
                  </a:extLst>
                </a:gridCol>
                <a:gridCol w="6056025">
                  <a:extLst>
                    <a:ext uri="{9D8B030D-6E8A-4147-A177-3AD203B41FA5}">
                      <a16:colId xmlns:a16="http://schemas.microsoft.com/office/drawing/2014/main" val="1780946759"/>
                    </a:ext>
                  </a:extLst>
                </a:gridCol>
              </a:tblGrid>
              <a:tr h="1359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Studies of </a:t>
                      </a:r>
                      <a:r>
                        <a:rPr lang="en-GB" sz="2000" b="1" i="0" dirty="0">
                          <a:solidFill>
                            <a:schemeClr val="tx1"/>
                          </a:solidFill>
                          <a:latin typeface="Arial" panose="020B0604020202020204" pitchFamily="34" charset="0"/>
                          <a:ea typeface="Helvetica Neue" panose="02000503000000020004" pitchFamily="2" charset="0"/>
                          <a:cs typeface="Arial" panose="020B0604020202020204" pitchFamily="34" charset="0"/>
                        </a:rPr>
                        <a:t>SUPPORTED </a:t>
                      </a:r>
                      <a:br>
                        <a:rPr lang="en-GB" sz="2000" b="1" i="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2000" b="1" i="0" dirty="0">
                          <a:solidFill>
                            <a:schemeClr val="tx1"/>
                          </a:solidFill>
                          <a:latin typeface="Arial" panose="020B0604020202020204" pitchFamily="34" charset="0"/>
                          <a:ea typeface="Helvetica Neue" panose="02000503000000020004" pitchFamily="2" charset="0"/>
                          <a:cs typeface="Arial" panose="020B0604020202020204" pitchFamily="34" charset="0"/>
                        </a:rPr>
                        <a:t>EMPLOYMENT </a:t>
                      </a: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have found </a:t>
                      </a:r>
                      <a:b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employing disabled people </a:t>
                      </a:r>
                      <a:b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to be associated with:</a:t>
                      </a:r>
                    </a:p>
                  </a:txBody>
                  <a:tcPr marL="180000" marR="180000" marT="180000" marB="180000">
                    <a:solidFill>
                      <a:srgbClr val="A29782"/>
                    </a:solidFill>
                  </a:tcPr>
                </a:tc>
                <a:tc rowSpan="2">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b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br>
                      <a: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t>POTENTIAL INCREASED PRODUCTIVITY</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t>INCREASED CUSTOMER DIVERSITY</a:t>
                      </a:r>
                    </a:p>
                    <a:p>
                      <a:pPr lvl="3"/>
                      <a:endParaRPr lang="en-US" b="0" i="0" dirty="0">
                        <a:solidFill>
                          <a:srgbClr val="3F3053"/>
                        </a:solidFill>
                        <a:latin typeface="Arial" panose="020B0604020202020204" pitchFamily="34" charset="0"/>
                        <a:cs typeface="Arial" panose="020B0604020202020204" pitchFamily="34" charset="0"/>
                      </a:endParaRPr>
                    </a:p>
                    <a:p>
                      <a:pPr lvl="3"/>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lvl="3"/>
                      <a: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t>REDUCED STAFF TURNOVER</a:t>
                      </a:r>
                    </a:p>
                    <a:p>
                      <a:pPr lvl="3"/>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t>IMPROVED WORK ENVIRONMENT</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p>
                      <a:pPr lvl="3"/>
                      <a:r>
                        <a:rPr lang="en-GB" b="0" i="0" dirty="0">
                          <a:solidFill>
                            <a:srgbClr val="3F3053"/>
                          </a:solidFill>
                          <a:latin typeface="Arial" panose="020B0604020202020204" pitchFamily="34" charset="0"/>
                          <a:ea typeface="Helvetica Neue" panose="02000503000000020004" pitchFamily="2" charset="0"/>
                          <a:cs typeface="Arial" panose="020B0604020202020204" pitchFamily="34" charset="0"/>
                        </a:rPr>
                        <a:t>REPUTATIONAL GAINS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3F3053"/>
                        </a:solidFill>
                        <a:latin typeface="Arial" panose="020B0604020202020204" pitchFamily="34" charset="0"/>
                        <a:ea typeface="Helvetica Neue" panose="02000503000000020004" pitchFamily="2" charset="0"/>
                        <a:cs typeface="Arial" panose="020B0604020202020204" pitchFamily="34" charset="0"/>
                      </a:endParaRPr>
                    </a:p>
                  </a:txBody>
                  <a:tcPr marL="180000" marR="180000" marT="180000" marB="180000">
                    <a:solidFill>
                      <a:srgbClr val="A29782">
                        <a:alpha val="16741"/>
                      </a:srgbClr>
                    </a:solidFill>
                  </a:tcPr>
                </a:tc>
                <a:extLst>
                  <a:ext uri="{0D108BD9-81ED-4DB2-BD59-A6C34878D82A}">
                    <a16:rowId xmlns:a16="http://schemas.microsoft.com/office/drawing/2014/main" val="15623594"/>
                  </a:ext>
                </a:extLst>
              </a:tr>
              <a:tr h="3237714">
                <a:tc>
                  <a:txBody>
                    <a:bodyPr/>
                    <a:lstStyle/>
                    <a:p>
                      <a:pPr lvl="1"/>
                      <a:endParaRPr lang="en-US" dirty="0">
                        <a:latin typeface="Arial" panose="020B0604020202020204" pitchFamily="34" charset="0"/>
                        <a:cs typeface="Arial" panose="020B0604020202020204" pitchFamily="34" charset="0"/>
                      </a:endParaRPr>
                    </a:p>
                  </a:txBody>
                  <a:tcPr marL="180000" marR="180000" marT="180000" marB="180000">
                    <a:solidFill>
                      <a:srgbClr val="A29782">
                        <a:alpha val="17291"/>
                      </a:srgbClr>
                    </a:solidFill>
                  </a:tcPr>
                </a:tc>
                <a:tc vMerge="1">
                  <a:txBody>
                    <a:bodyPr/>
                    <a:lstStyle/>
                    <a:p>
                      <a:endParaRPr lang="en-US"/>
                    </a:p>
                  </a:txBody>
                  <a:tcPr/>
                </a:tc>
                <a:extLst>
                  <a:ext uri="{0D108BD9-81ED-4DB2-BD59-A6C34878D82A}">
                    <a16:rowId xmlns:a16="http://schemas.microsoft.com/office/drawing/2014/main" val="3631608606"/>
                  </a:ext>
                </a:extLst>
              </a:tr>
            </a:tbl>
          </a:graphicData>
        </a:graphic>
      </p:graphicFrame>
      <p:sp>
        <p:nvSpPr>
          <p:cNvPr id="12" name="Rectangle 11">
            <a:extLst>
              <a:ext uri="{FF2B5EF4-FFF2-40B4-BE49-F238E27FC236}">
                <a16:creationId xmlns:a16="http://schemas.microsoft.com/office/drawing/2014/main" id="{9E6BCC1A-9792-8AEE-3002-3C9E0E241146}"/>
              </a:ext>
            </a:extLst>
          </p:cNvPr>
          <p:cNvSpPr/>
          <p:nvPr/>
        </p:nvSpPr>
        <p:spPr>
          <a:xfrm>
            <a:off x="0" y="-20397"/>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A5D23193-5FF8-230F-796B-82A5EAE5CE4A}"/>
              </a:ext>
            </a:extLst>
          </p:cNvPr>
          <p:cNvSpPr txBox="1">
            <a:spLocks/>
          </p:cNvSpPr>
          <p:nvPr/>
        </p:nvSpPr>
        <p:spPr>
          <a:xfrm>
            <a:off x="363462" y="-4289"/>
            <a:ext cx="10515600" cy="137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t>Benefits to the business</a:t>
            </a:r>
          </a:p>
        </p:txBody>
      </p:sp>
      <p:pic>
        <p:nvPicPr>
          <p:cNvPr id="31" name="Picture 30">
            <a:extLst>
              <a:ext uri="{FF2B5EF4-FFF2-40B4-BE49-F238E27FC236}">
                <a16:creationId xmlns:a16="http://schemas.microsoft.com/office/drawing/2014/main" id="{4BCAFF90-7365-2E6D-4BC7-E3BC06D7DEB3}"/>
              </a:ext>
            </a:extLst>
          </p:cNvPr>
          <p:cNvPicPr>
            <a:picLocks noChangeAspect="1"/>
          </p:cNvPicPr>
          <p:nvPr/>
        </p:nvPicPr>
        <p:blipFill>
          <a:blip r:embed="rId3"/>
          <a:stretch>
            <a:fillRect/>
          </a:stretch>
        </p:blipFill>
        <p:spPr>
          <a:xfrm>
            <a:off x="494675" y="3196296"/>
            <a:ext cx="5053718" cy="3182815"/>
          </a:xfrm>
          <a:prstGeom prst="rect">
            <a:avLst/>
          </a:prstGeom>
        </p:spPr>
      </p:pic>
      <p:pic>
        <p:nvPicPr>
          <p:cNvPr id="36" name="Picture 35">
            <a:extLst>
              <a:ext uri="{FF2B5EF4-FFF2-40B4-BE49-F238E27FC236}">
                <a16:creationId xmlns:a16="http://schemas.microsoft.com/office/drawing/2014/main" id="{A8515CA0-1536-AE19-192D-92102DA79F6A}"/>
              </a:ext>
            </a:extLst>
          </p:cNvPr>
          <p:cNvPicPr>
            <a:picLocks noChangeAspect="1"/>
          </p:cNvPicPr>
          <p:nvPr/>
        </p:nvPicPr>
        <p:blipFill>
          <a:blip r:embed="rId4"/>
          <a:stretch>
            <a:fillRect/>
          </a:stretch>
        </p:blipFill>
        <p:spPr>
          <a:xfrm>
            <a:off x="4129066" y="1823542"/>
            <a:ext cx="1109584" cy="1109584"/>
          </a:xfrm>
          <a:prstGeom prst="rect">
            <a:avLst/>
          </a:prstGeom>
        </p:spPr>
      </p:pic>
      <p:pic>
        <p:nvPicPr>
          <p:cNvPr id="2" name="Picture 1">
            <a:extLst>
              <a:ext uri="{FF2B5EF4-FFF2-40B4-BE49-F238E27FC236}">
                <a16:creationId xmlns:a16="http://schemas.microsoft.com/office/drawing/2014/main" id="{ADD33265-3D1F-E3F2-50A3-CC408C08E15B}"/>
              </a:ext>
            </a:extLst>
          </p:cNvPr>
          <p:cNvPicPr>
            <a:picLocks noChangeAspect="1"/>
          </p:cNvPicPr>
          <p:nvPr/>
        </p:nvPicPr>
        <p:blipFill>
          <a:blip r:embed="rId5"/>
          <a:stretch>
            <a:fillRect/>
          </a:stretch>
        </p:blipFill>
        <p:spPr>
          <a:xfrm>
            <a:off x="6230069" y="2033234"/>
            <a:ext cx="515208" cy="477045"/>
          </a:xfrm>
          <a:prstGeom prst="rect">
            <a:avLst/>
          </a:prstGeom>
        </p:spPr>
      </p:pic>
      <p:pic>
        <p:nvPicPr>
          <p:cNvPr id="3" name="Picture 2">
            <a:extLst>
              <a:ext uri="{FF2B5EF4-FFF2-40B4-BE49-F238E27FC236}">
                <a16:creationId xmlns:a16="http://schemas.microsoft.com/office/drawing/2014/main" id="{4DF88589-4CE9-91AE-E607-F3F4884D1BCD}"/>
              </a:ext>
            </a:extLst>
          </p:cNvPr>
          <p:cNvPicPr>
            <a:picLocks noChangeAspect="1"/>
          </p:cNvPicPr>
          <p:nvPr/>
        </p:nvPicPr>
        <p:blipFill>
          <a:blip r:embed="rId6"/>
          <a:stretch>
            <a:fillRect/>
          </a:stretch>
        </p:blipFill>
        <p:spPr>
          <a:xfrm>
            <a:off x="6239609" y="3009192"/>
            <a:ext cx="496128" cy="496128"/>
          </a:xfrm>
          <a:prstGeom prst="rect">
            <a:avLst/>
          </a:prstGeom>
        </p:spPr>
      </p:pic>
      <p:pic>
        <p:nvPicPr>
          <p:cNvPr id="4" name="Picture 3">
            <a:extLst>
              <a:ext uri="{FF2B5EF4-FFF2-40B4-BE49-F238E27FC236}">
                <a16:creationId xmlns:a16="http://schemas.microsoft.com/office/drawing/2014/main" id="{0C3EAB4E-B837-27C3-A6AD-274FEB936392}"/>
              </a:ext>
            </a:extLst>
          </p:cNvPr>
          <p:cNvPicPr>
            <a:picLocks noChangeAspect="1"/>
          </p:cNvPicPr>
          <p:nvPr/>
        </p:nvPicPr>
        <p:blipFill>
          <a:blip r:embed="rId7"/>
          <a:stretch>
            <a:fillRect/>
          </a:stretch>
        </p:blipFill>
        <p:spPr>
          <a:xfrm>
            <a:off x="6201447" y="3826282"/>
            <a:ext cx="572453" cy="477045"/>
          </a:xfrm>
          <a:prstGeom prst="rect">
            <a:avLst/>
          </a:prstGeom>
        </p:spPr>
      </p:pic>
      <p:pic>
        <p:nvPicPr>
          <p:cNvPr id="5" name="Picture 4">
            <a:extLst>
              <a:ext uri="{FF2B5EF4-FFF2-40B4-BE49-F238E27FC236}">
                <a16:creationId xmlns:a16="http://schemas.microsoft.com/office/drawing/2014/main" id="{A71E3013-2879-D233-C961-B52F883C45CB}"/>
              </a:ext>
            </a:extLst>
          </p:cNvPr>
          <p:cNvPicPr>
            <a:picLocks noChangeAspect="1"/>
          </p:cNvPicPr>
          <p:nvPr/>
        </p:nvPicPr>
        <p:blipFill>
          <a:blip r:embed="rId8"/>
          <a:stretch>
            <a:fillRect/>
          </a:stretch>
        </p:blipFill>
        <p:spPr>
          <a:xfrm>
            <a:off x="6309705" y="4672075"/>
            <a:ext cx="355936" cy="477044"/>
          </a:xfrm>
          <a:prstGeom prst="rect">
            <a:avLst/>
          </a:prstGeom>
        </p:spPr>
      </p:pic>
      <p:pic>
        <p:nvPicPr>
          <p:cNvPr id="6" name="Picture 5">
            <a:extLst>
              <a:ext uri="{FF2B5EF4-FFF2-40B4-BE49-F238E27FC236}">
                <a16:creationId xmlns:a16="http://schemas.microsoft.com/office/drawing/2014/main" id="{BFEC6202-5E18-DBF2-602B-B030BE7C6CE8}"/>
              </a:ext>
            </a:extLst>
          </p:cNvPr>
          <p:cNvPicPr>
            <a:picLocks noChangeAspect="1"/>
          </p:cNvPicPr>
          <p:nvPr/>
        </p:nvPicPr>
        <p:blipFill>
          <a:blip r:embed="rId9"/>
          <a:stretch>
            <a:fillRect/>
          </a:stretch>
        </p:blipFill>
        <p:spPr>
          <a:xfrm>
            <a:off x="6296855" y="5469910"/>
            <a:ext cx="381636" cy="477045"/>
          </a:xfrm>
          <a:prstGeom prst="rect">
            <a:avLst/>
          </a:prstGeom>
        </p:spPr>
      </p:pic>
    </p:spTree>
    <p:extLst>
      <p:ext uri="{BB962C8B-B14F-4D97-AF65-F5344CB8AC3E}">
        <p14:creationId xmlns:p14="http://schemas.microsoft.com/office/powerpoint/2010/main" val="411290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579A-0BF3-962A-A334-3EB021E312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F67A0E-8908-999A-5BA5-0A55334990CB}"/>
              </a:ext>
            </a:extLst>
          </p:cNvPr>
          <p:cNvSpPr/>
          <p:nvPr/>
        </p:nvSpPr>
        <p:spPr>
          <a:xfrm>
            <a:off x="0" y="0"/>
            <a:ext cx="12206427" cy="6858003"/>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14485-ED56-6B27-4EDF-4C2D1EFF57A8}"/>
              </a:ext>
            </a:extLst>
          </p:cNvPr>
          <p:cNvSpPr/>
          <p:nvPr/>
        </p:nvSpPr>
        <p:spPr>
          <a:xfrm>
            <a:off x="0" y="0"/>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F181F78-B496-D003-4A25-B14ED79C41E0}"/>
              </a:ext>
            </a:extLst>
          </p:cNvPr>
          <p:cNvSpPr>
            <a:spLocks noGrp="1"/>
          </p:cNvSpPr>
          <p:nvPr>
            <p:ph type="title"/>
          </p:nvPr>
        </p:nvSpPr>
        <p:spPr>
          <a:xfrm>
            <a:off x="363462" y="-46300"/>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Connect to Work</a:t>
            </a:r>
          </a:p>
        </p:txBody>
      </p:sp>
      <p:sp>
        <p:nvSpPr>
          <p:cNvPr id="8" name="Slide Number Placeholder 7">
            <a:extLst>
              <a:ext uri="{FF2B5EF4-FFF2-40B4-BE49-F238E27FC236}">
                <a16:creationId xmlns:a16="http://schemas.microsoft.com/office/drawing/2014/main" id="{94CC0342-FEF9-872F-321D-A10BDE562259}"/>
              </a:ext>
            </a:extLst>
          </p:cNvPr>
          <p:cNvSpPr>
            <a:spLocks noGrp="1"/>
          </p:cNvSpPr>
          <p:nvPr>
            <p:ph type="sldNum" sz="quarter" idx="12"/>
          </p:nvPr>
        </p:nvSpPr>
        <p:spPr/>
        <p:txBody>
          <a:bodyPr/>
          <a:lstStyle/>
          <a:p>
            <a:fld id="{BF8D3E1A-EC4B-C045-893D-20A8D08C1092}" type="slidenum">
              <a:rPr lang="en-US" smtClean="0"/>
              <a:t>6</a:t>
            </a:fld>
            <a:endParaRPr lang="en-US"/>
          </a:p>
        </p:txBody>
      </p:sp>
      <p:cxnSp>
        <p:nvCxnSpPr>
          <p:cNvPr id="6" name="Straight Connector 5">
            <a:extLst>
              <a:ext uri="{FF2B5EF4-FFF2-40B4-BE49-F238E27FC236}">
                <a16:creationId xmlns:a16="http://schemas.microsoft.com/office/drawing/2014/main" id="{DC07FAC2-668A-E8DC-D1B3-3CB34A22B704}"/>
              </a:ext>
            </a:extLst>
          </p:cNvPr>
          <p:cNvCxnSpPr/>
          <p:nvPr/>
        </p:nvCxnSpPr>
        <p:spPr>
          <a:xfrm>
            <a:off x="0" y="2133607"/>
            <a:ext cx="12192000" cy="0"/>
          </a:xfrm>
          <a:prstGeom prst="line">
            <a:avLst/>
          </a:prstGeom>
          <a:ln w="133350">
            <a:solidFill>
              <a:srgbClr val="3F3053"/>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286F9ACA-1C09-F3DB-B0F3-150B2446943F}"/>
              </a:ext>
            </a:extLst>
          </p:cNvPr>
          <p:cNvCxnSpPr/>
          <p:nvPr/>
        </p:nvCxnSpPr>
        <p:spPr>
          <a:xfrm>
            <a:off x="605642" y="6074314"/>
            <a:ext cx="10972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FEF44F4A-0E9D-CDBA-2845-F51EB8DCD243}"/>
              </a:ext>
            </a:extLst>
          </p:cNvPr>
          <p:cNvSpPr txBox="1"/>
          <p:nvPr/>
        </p:nvSpPr>
        <p:spPr>
          <a:xfrm>
            <a:off x="556423" y="2354228"/>
            <a:ext cx="2546220" cy="2477601"/>
          </a:xfrm>
          <a:prstGeom prst="rect">
            <a:avLst/>
          </a:prstGeom>
          <a:noFill/>
        </p:spPr>
        <p:txBody>
          <a:bodyPr wrap="square" rtlCol="0">
            <a:spAutoFit/>
          </a:bodyPr>
          <a:lstStyle/>
          <a:p>
            <a:pPr algn="ct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Recruitment</a:t>
            </a:r>
            <a:endParaRPr lang="en-GB"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ea typeface="Helvetica Neue" panose="02000503000000020004" pitchFamily="2" charset="0"/>
                <a:cs typeface="Arial" panose="020B0604020202020204" pitchFamily="34" charset="0"/>
              </a:rPr>
              <a:t>A Connect to Work Employment Specialist will work in partnership with employers to match participants to suitable job opportunities, saving time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and recruitment costs.</a:t>
            </a:r>
            <a:endParaRPr lang="en-US" sz="16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C9A21DE-AA90-6581-EA4C-141D0C277566}"/>
              </a:ext>
            </a:extLst>
          </p:cNvPr>
          <p:cNvSpPr txBox="1"/>
          <p:nvPr/>
        </p:nvSpPr>
        <p:spPr>
          <a:xfrm>
            <a:off x="3281553" y="2354225"/>
            <a:ext cx="2685820" cy="3090590"/>
          </a:xfrm>
          <a:prstGeom prst="rect">
            <a:avLst/>
          </a:prstGeom>
          <a:noFill/>
        </p:spPr>
        <p:txBody>
          <a:bodyPr wrap="square" rtlCol="0">
            <a:spAutoFit/>
          </a:bodyPr>
          <a:lstStyle/>
          <a:p>
            <a:pPr algn="ctr">
              <a:spcAft>
                <a:spcPts val="600"/>
              </a:spcAf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Job retention and inclusive practices</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marL="67945" marR="5080" indent="0" algn="ctr">
              <a:lnSpc>
                <a:spcPct val="100499"/>
              </a:lnSpc>
              <a:spcBef>
                <a:spcPts val="95"/>
              </a:spcBef>
              <a:spcAft>
                <a:spcPts val="600"/>
              </a:spcAft>
              <a:buFont typeface="Arial" panose="020B0604020202020204" pitchFamily="34" charset="0"/>
              <a:buNone/>
            </a:pPr>
            <a:r>
              <a:rPr lang="en-GB" sz="1600" dirty="0">
                <a:latin typeface="Arial" panose="020B0604020202020204" pitchFamily="34" charset="0"/>
                <a:ea typeface="Helvetica Neue" panose="02000503000000020004" pitchFamily="2" charset="0"/>
                <a:cs typeface="Arial" panose="020B0604020202020204" pitchFamily="34" charset="0"/>
              </a:rPr>
              <a:t>The Employment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Specialist will </a:t>
            </a:r>
            <a:r>
              <a:rPr lang="en-GB" sz="1600" b="1" dirty="0">
                <a:latin typeface="Arial" panose="020B0604020202020204" pitchFamily="34" charset="0"/>
                <a:ea typeface="Helvetica Neue" panose="02000503000000020004" pitchFamily="2" charset="0"/>
                <a:cs typeface="Arial" panose="020B0604020202020204" pitchFamily="34" charset="0"/>
              </a:rPr>
              <a:t>provide comprehensive support </a:t>
            </a:r>
            <a:r>
              <a:rPr lang="en-GB" sz="1600" dirty="0">
                <a:latin typeface="Arial" panose="020B0604020202020204" pitchFamily="34" charset="0"/>
                <a:ea typeface="Helvetica Neue" panose="02000503000000020004" pitchFamily="2" charset="0"/>
                <a:cs typeface="Arial" panose="020B0604020202020204" pitchFamily="34" charset="0"/>
              </a:rPr>
              <a:t>for the employee and employer to create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a diverse and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inclusive workplace.</a:t>
            </a:r>
          </a:p>
          <a:p>
            <a:pPr lvl="0"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05BC393-3DE4-22C4-C44B-F078FEDCD650}"/>
              </a:ext>
            </a:extLst>
          </p:cNvPr>
          <p:cNvSpPr txBox="1"/>
          <p:nvPr/>
        </p:nvSpPr>
        <p:spPr>
          <a:xfrm>
            <a:off x="6235750" y="2354225"/>
            <a:ext cx="2567990" cy="38472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On and Off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job support</a:t>
            </a:r>
          </a:p>
          <a:p>
            <a:pPr algn="ctr">
              <a:spcAft>
                <a:spcPts val="600"/>
              </a:spcAft>
              <a:defRPr/>
            </a:pPr>
            <a:r>
              <a:rPr lang="en-GB" sz="1600" dirty="0">
                <a:latin typeface="Arial" panose="020B0604020202020204" pitchFamily="34" charset="0"/>
                <a:ea typeface="Helvetica Neue" panose="02000503000000020004" pitchFamily="2" charset="0"/>
                <a:cs typeface="Arial" panose="020B0604020202020204" pitchFamily="34" charset="0"/>
              </a:rPr>
              <a:t>Connect to Work participants will be provided with up to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b="1" dirty="0">
                <a:latin typeface="Arial" panose="020B0604020202020204" pitchFamily="34" charset="0"/>
                <a:ea typeface="Helvetica Neue" panose="02000503000000020004" pitchFamily="2" charset="0"/>
                <a:cs typeface="Arial" panose="020B0604020202020204" pitchFamily="34" charset="0"/>
              </a:rPr>
              <a:t>12 months Employment Specialist support </a:t>
            </a:r>
            <a:br>
              <a:rPr lang="en-GB" sz="1600" dirty="0">
                <a:latin typeface="Arial" panose="020B0604020202020204" pitchFamily="34" charset="0"/>
                <a:ea typeface="Helvetica Neue" panose="02000503000000020004" pitchFamily="2" charset="0"/>
                <a:cs typeface="Arial" panose="020B0604020202020204" pitchFamily="34" charset="0"/>
              </a:rPr>
            </a:br>
            <a:r>
              <a:rPr lang="en-GB" sz="1600" dirty="0">
                <a:latin typeface="Arial" panose="020B0604020202020204" pitchFamily="34" charset="0"/>
                <a:ea typeface="Helvetica Neue" panose="02000503000000020004" pitchFamily="2" charset="0"/>
                <a:cs typeface="Arial" panose="020B0604020202020204" pitchFamily="34" charset="0"/>
              </a:rPr>
              <a:t>(up to 4 months if already in work), supporting induction, training, career planning and identifying potential reasonable adjustments, if required.</a:t>
            </a:r>
            <a:endParaRPr lang="en-US" sz="16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2F706C-FB51-616B-BDC5-E516E2ACE90A}"/>
              </a:ext>
            </a:extLst>
          </p:cNvPr>
          <p:cNvSpPr txBox="1"/>
          <p:nvPr/>
        </p:nvSpPr>
        <p:spPr>
          <a:xfrm>
            <a:off x="9115539" y="2354225"/>
            <a:ext cx="2619253" cy="3247043"/>
          </a:xfrm>
          <a:prstGeom prst="rect">
            <a:avLst/>
          </a:prstGeom>
          <a:noFill/>
        </p:spPr>
        <p:txBody>
          <a:bodyPr wrap="square" rtlCol="0">
            <a:spAutoFit/>
          </a:bodyPr>
          <a:lstStyle/>
          <a:p>
            <a:pPr algn="ctr">
              <a:spcAft>
                <a:spcPts val="600"/>
              </a:spcAft>
              <a:defRPr/>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Stronger links to support networks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Employment Specialists </a:t>
            </a:r>
            <a:r>
              <a:rPr lang="en-GB" sz="1600" dirty="0">
                <a:latin typeface="Arial" panose="020B0604020202020204" pitchFamily="34" charset="0"/>
                <a:cs typeface="Arial" panose="020B0604020202020204" pitchFamily="34" charset="0"/>
              </a:rPr>
              <a:t>can direct employers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to useful services, for example, starting their disability confident journey by registering to become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 Disability Confident Employer through to progressing employers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on that journey.</a:t>
            </a: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78AE0F9B-3239-DF99-B108-25AF6E77EA58}"/>
              </a:ext>
            </a:extLst>
          </p:cNvPr>
          <p:cNvCxnSpPr>
            <a:cxnSpLocks/>
          </p:cNvCxnSpPr>
          <p:nvPr/>
        </p:nvCxnSpPr>
        <p:spPr>
          <a:xfrm>
            <a:off x="3281553" y="2451210"/>
            <a:ext cx="0" cy="3430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6660FBC-5DD3-E5E4-D2E9-3E0714ED8714}"/>
              </a:ext>
            </a:extLst>
          </p:cNvPr>
          <p:cNvCxnSpPr>
            <a:cxnSpLocks/>
          </p:cNvCxnSpPr>
          <p:nvPr/>
        </p:nvCxnSpPr>
        <p:spPr>
          <a:xfrm>
            <a:off x="6111057" y="2451210"/>
            <a:ext cx="0" cy="3430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A12C3B54-F36C-ED31-2D3A-CFA4A7DABCA0}"/>
              </a:ext>
            </a:extLst>
          </p:cNvPr>
          <p:cNvCxnSpPr>
            <a:cxnSpLocks/>
          </p:cNvCxnSpPr>
          <p:nvPr/>
        </p:nvCxnSpPr>
        <p:spPr>
          <a:xfrm>
            <a:off x="8936628" y="2451210"/>
            <a:ext cx="0" cy="3430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051A8561-2E6E-AC83-3C70-0C54D4CB0A10}"/>
              </a:ext>
            </a:extLst>
          </p:cNvPr>
          <p:cNvSpPr txBox="1"/>
          <p:nvPr/>
        </p:nvSpPr>
        <p:spPr>
          <a:xfrm>
            <a:off x="1583312" y="1457474"/>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1</a:t>
            </a:r>
          </a:p>
        </p:txBody>
      </p:sp>
      <p:sp>
        <p:nvSpPr>
          <p:cNvPr id="36" name="TextBox 35">
            <a:extLst>
              <a:ext uri="{FF2B5EF4-FFF2-40B4-BE49-F238E27FC236}">
                <a16:creationId xmlns:a16="http://schemas.microsoft.com/office/drawing/2014/main" id="{ACD08C7D-FEDF-F7FA-29BF-7EA14CFECBF6}"/>
              </a:ext>
            </a:extLst>
          </p:cNvPr>
          <p:cNvSpPr txBox="1"/>
          <p:nvPr/>
        </p:nvSpPr>
        <p:spPr>
          <a:xfrm>
            <a:off x="4378242" y="1457473"/>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2</a:t>
            </a:r>
          </a:p>
        </p:txBody>
      </p:sp>
      <p:sp>
        <p:nvSpPr>
          <p:cNvPr id="37" name="TextBox 36">
            <a:extLst>
              <a:ext uri="{FF2B5EF4-FFF2-40B4-BE49-F238E27FC236}">
                <a16:creationId xmlns:a16="http://schemas.microsoft.com/office/drawing/2014/main" id="{422E971D-DC59-2100-8379-2325EE2CFD3D}"/>
              </a:ext>
            </a:extLst>
          </p:cNvPr>
          <p:cNvSpPr txBox="1"/>
          <p:nvPr/>
        </p:nvSpPr>
        <p:spPr>
          <a:xfrm>
            <a:off x="7273524" y="1441756"/>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3</a:t>
            </a:r>
          </a:p>
        </p:txBody>
      </p:sp>
      <p:sp>
        <p:nvSpPr>
          <p:cNvPr id="38" name="TextBox 37">
            <a:extLst>
              <a:ext uri="{FF2B5EF4-FFF2-40B4-BE49-F238E27FC236}">
                <a16:creationId xmlns:a16="http://schemas.microsoft.com/office/drawing/2014/main" id="{E74CB0CC-68A6-25AB-BADD-27360EB591E8}"/>
              </a:ext>
            </a:extLst>
          </p:cNvPr>
          <p:cNvSpPr txBox="1"/>
          <p:nvPr/>
        </p:nvSpPr>
        <p:spPr>
          <a:xfrm>
            <a:off x="10178944" y="1450599"/>
            <a:ext cx="492443" cy="646331"/>
          </a:xfrm>
          <a:prstGeom prst="rect">
            <a:avLst/>
          </a:prstGeom>
          <a:noFill/>
        </p:spPr>
        <p:txBody>
          <a:bodyPr wrap="none" rtlCol="0">
            <a:spAutoFit/>
          </a:bodyPr>
          <a:lstStyle/>
          <a:p>
            <a:r>
              <a:rPr lang="en-US" sz="3600" b="1">
                <a:solidFill>
                  <a:srgbClr val="7C519E"/>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416067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0975-F1C5-B1CB-3734-92E135AAC54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C2DFE5-705C-3D2F-3561-64239228167A}"/>
              </a:ext>
            </a:extLst>
          </p:cNvPr>
          <p:cNvSpPr/>
          <p:nvPr/>
        </p:nvSpPr>
        <p:spPr>
          <a:xfrm>
            <a:off x="-12192" y="367955"/>
            <a:ext cx="12206427" cy="6858003"/>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C12059-B662-513E-C212-11AF16E44AF6}"/>
              </a:ext>
            </a:extLst>
          </p:cNvPr>
          <p:cNvSpPr/>
          <p:nvPr/>
        </p:nvSpPr>
        <p:spPr>
          <a:xfrm>
            <a:off x="0" y="0"/>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6D70B91-EF3C-4FD9-50AF-485947BFDDC5}"/>
              </a:ext>
            </a:extLst>
          </p:cNvPr>
          <p:cNvSpPr>
            <a:spLocks noGrp="1"/>
          </p:cNvSpPr>
          <p:nvPr>
            <p:ph type="title"/>
          </p:nvPr>
        </p:nvSpPr>
        <p:spPr>
          <a:xfrm>
            <a:off x="363462" y="-46300"/>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Participant support package</a:t>
            </a:r>
          </a:p>
        </p:txBody>
      </p:sp>
      <p:sp>
        <p:nvSpPr>
          <p:cNvPr id="9" name="Slide Number Placeholder 8">
            <a:extLst>
              <a:ext uri="{FF2B5EF4-FFF2-40B4-BE49-F238E27FC236}">
                <a16:creationId xmlns:a16="http://schemas.microsoft.com/office/drawing/2014/main" id="{AAD38509-BA5B-E573-1ABB-EF3B07673A6D}"/>
              </a:ext>
            </a:extLst>
          </p:cNvPr>
          <p:cNvSpPr>
            <a:spLocks noGrp="1"/>
          </p:cNvSpPr>
          <p:nvPr>
            <p:ph type="sldNum" sz="quarter" idx="12"/>
          </p:nvPr>
        </p:nvSpPr>
        <p:spPr/>
        <p:txBody>
          <a:bodyPr/>
          <a:lstStyle/>
          <a:p>
            <a:fld id="{BF8D3E1A-EC4B-C045-893D-20A8D08C1092}" type="slidenum">
              <a:rPr lang="en-US" smtClean="0"/>
              <a:t>7</a:t>
            </a:fld>
            <a:endParaRPr lang="en-US"/>
          </a:p>
        </p:txBody>
      </p:sp>
      <p:cxnSp>
        <p:nvCxnSpPr>
          <p:cNvPr id="2" name="Straight Connector 1">
            <a:extLst>
              <a:ext uri="{FF2B5EF4-FFF2-40B4-BE49-F238E27FC236}">
                <a16:creationId xmlns:a16="http://schemas.microsoft.com/office/drawing/2014/main" id="{48DC0A55-A60D-2731-2F58-0E81F3E507D6}"/>
              </a:ext>
            </a:extLst>
          </p:cNvPr>
          <p:cNvCxnSpPr/>
          <p:nvPr/>
        </p:nvCxnSpPr>
        <p:spPr>
          <a:xfrm>
            <a:off x="581258" y="6320415"/>
            <a:ext cx="10972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A72A80D1-73ED-E0B4-472B-7BAD5FD96729}"/>
              </a:ext>
            </a:extLst>
          </p:cNvPr>
          <p:cNvSpPr txBox="1"/>
          <p:nvPr/>
        </p:nvSpPr>
        <p:spPr>
          <a:xfrm>
            <a:off x="1569626" y="2094436"/>
            <a:ext cx="5660229" cy="1215717"/>
          </a:xfrm>
          <a:prstGeom prst="rect">
            <a:avLst/>
          </a:prstGeom>
          <a:noFill/>
        </p:spPr>
        <p:txBody>
          <a:bodyPr wrap="square">
            <a:spAutoFit/>
          </a:bodyPr>
          <a:lstStyle/>
          <a:p>
            <a:pPr marR="5080">
              <a:lnSpc>
                <a:spcPct val="100499"/>
              </a:lnSpc>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Engagement</a:t>
            </a:r>
          </a:p>
          <a:p>
            <a:pPr>
              <a:spcAft>
                <a:spcPts val="0"/>
              </a:spcAft>
            </a:pP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Opportunity for a potential participant </a:t>
            </a:r>
            <a:b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to learn about Supported Employment to </a:t>
            </a:r>
            <a:b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decide whether it is right for them.</a:t>
            </a:r>
            <a:endParaRPr 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5CD30F-2BDF-F7DC-ED26-2D1DDFB6ECEB}"/>
              </a:ext>
            </a:extLst>
          </p:cNvPr>
          <p:cNvSpPr txBox="1"/>
          <p:nvPr/>
        </p:nvSpPr>
        <p:spPr>
          <a:xfrm>
            <a:off x="1492670" y="3575138"/>
            <a:ext cx="6096000" cy="1215717"/>
          </a:xfrm>
          <a:prstGeom prst="rect">
            <a:avLst/>
          </a:prstGeom>
          <a:noFill/>
        </p:spPr>
        <p:txBody>
          <a:bodyPr wrap="square">
            <a:spAutoFit/>
          </a:bodyPr>
          <a:lstStyle/>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Vocational profiling</a:t>
            </a:r>
          </a:p>
          <a:p>
            <a:pPr>
              <a:spcAft>
                <a:spcPts val="0"/>
              </a:spcAft>
            </a:pP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A planning process allowing participants to </a:t>
            </a:r>
            <a:b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identify what they want to achieve and create </a:t>
            </a:r>
            <a:b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a plan to get there.</a:t>
            </a:r>
            <a:endParaRPr lang="en-US" sz="16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13" name="TextBox 12">
            <a:extLst>
              <a:ext uri="{FF2B5EF4-FFF2-40B4-BE49-F238E27FC236}">
                <a16:creationId xmlns:a16="http://schemas.microsoft.com/office/drawing/2014/main" id="{AAC4051B-13FE-4463-7136-585628471DC8}"/>
              </a:ext>
            </a:extLst>
          </p:cNvPr>
          <p:cNvSpPr txBox="1"/>
          <p:nvPr/>
        </p:nvSpPr>
        <p:spPr>
          <a:xfrm>
            <a:off x="1472994" y="5032549"/>
            <a:ext cx="4425687" cy="1215717"/>
          </a:xfrm>
          <a:prstGeom prst="rect">
            <a:avLst/>
          </a:prstGeom>
          <a:noFill/>
        </p:spPr>
        <p:txBody>
          <a:bodyPr wrap="square">
            <a:spAutoFit/>
          </a:bodyPr>
          <a:lstStyle/>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Job finding</a:t>
            </a:r>
          </a:p>
          <a:p>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The participant is supported to find vacancies by matching their skills to a role that meets their employment goals.</a:t>
            </a:r>
            <a:endParaRPr lang="en-US" sz="16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C557742-9EBA-6750-CEB5-44F6B538DE08}"/>
              </a:ext>
            </a:extLst>
          </p:cNvPr>
          <p:cNvCxnSpPr/>
          <p:nvPr/>
        </p:nvCxnSpPr>
        <p:spPr>
          <a:xfrm>
            <a:off x="605642" y="1981058"/>
            <a:ext cx="10972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AEC2FEFA-2DC1-3360-F18F-EC69DB3DFAF7}"/>
              </a:ext>
            </a:extLst>
          </p:cNvPr>
          <p:cNvSpPr txBox="1"/>
          <p:nvPr/>
        </p:nvSpPr>
        <p:spPr>
          <a:xfrm>
            <a:off x="7320084" y="2088463"/>
            <a:ext cx="4113173" cy="1461939"/>
          </a:xfrm>
          <a:prstGeom prst="rect">
            <a:avLst/>
          </a:prstGeom>
          <a:noFill/>
        </p:spPr>
        <p:txBody>
          <a:bodyPr wrap="square">
            <a:spAutoFit/>
          </a:bodyPr>
          <a:lstStyle/>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Employer engagement</a:t>
            </a:r>
          </a:p>
          <a:p>
            <a:pPr>
              <a:spcAft>
                <a:spcPts val="0"/>
              </a:spcAft>
            </a:pP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The participant learns about the job and can work out a plan with the employer on how they can best be supported through recruitment and in the workplace. </a:t>
            </a:r>
            <a:endParaRPr lang="en-US" sz="16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BF987B5-A3CE-2076-2C9B-EB74BC4B10B5}"/>
              </a:ext>
            </a:extLst>
          </p:cNvPr>
          <p:cNvSpPr txBox="1"/>
          <p:nvPr/>
        </p:nvSpPr>
        <p:spPr>
          <a:xfrm>
            <a:off x="7320084" y="3834658"/>
            <a:ext cx="4342020" cy="1461939"/>
          </a:xfrm>
          <a:prstGeom prst="rect">
            <a:avLst/>
          </a:prstGeom>
          <a:noFill/>
        </p:spPr>
        <p:txBody>
          <a:bodyPr wrap="square">
            <a:spAutoFit/>
          </a:bodyPr>
          <a:lstStyle/>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On and Off job support</a:t>
            </a:r>
          </a:p>
          <a:p>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The participant is supported to learn the job and sustain employment; this may include </a:t>
            </a:r>
            <a:b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1600" dirty="0">
                <a:solidFill>
                  <a:schemeClr val="tx1"/>
                </a:solidFill>
                <a:latin typeface="Arial" panose="020B0604020202020204" pitchFamily="34" charset="0"/>
                <a:ea typeface="Helvetica Neue" panose="02000503000000020004" pitchFamily="2" charset="0"/>
                <a:cs typeface="Arial" panose="020B0604020202020204" pitchFamily="34" charset="0"/>
              </a:rPr>
              <a:t>job coaching, training and support from a mentor and workplace reviews.</a:t>
            </a:r>
          </a:p>
        </p:txBody>
      </p:sp>
      <p:cxnSp>
        <p:nvCxnSpPr>
          <p:cNvPr id="27" name="Straight Connector 26">
            <a:extLst>
              <a:ext uri="{FF2B5EF4-FFF2-40B4-BE49-F238E27FC236}">
                <a16:creationId xmlns:a16="http://schemas.microsoft.com/office/drawing/2014/main" id="{923BF133-FBF5-B1F1-2382-04B28AC92184}"/>
              </a:ext>
            </a:extLst>
          </p:cNvPr>
          <p:cNvCxnSpPr>
            <a:cxnSpLocks/>
          </p:cNvCxnSpPr>
          <p:nvPr/>
        </p:nvCxnSpPr>
        <p:spPr>
          <a:xfrm>
            <a:off x="6085042" y="2072361"/>
            <a:ext cx="0" cy="4151663"/>
          </a:xfrm>
          <a:prstGeom prst="line">
            <a:avLst/>
          </a:prstGeom>
          <a:ln w="133350">
            <a:solidFill>
              <a:srgbClr val="3F3053"/>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DD8457F2-01ED-E4F3-DF7D-54EC20A70D9B}"/>
              </a:ext>
            </a:extLst>
          </p:cNvPr>
          <p:cNvCxnSpPr>
            <a:cxnSpLocks/>
          </p:cNvCxnSpPr>
          <p:nvPr/>
        </p:nvCxnSpPr>
        <p:spPr>
          <a:xfrm>
            <a:off x="605642" y="3448295"/>
            <a:ext cx="508192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3E087E76-0C92-4258-6324-70D07F3ADC67}"/>
              </a:ext>
            </a:extLst>
          </p:cNvPr>
          <p:cNvCxnSpPr>
            <a:cxnSpLocks/>
          </p:cNvCxnSpPr>
          <p:nvPr/>
        </p:nvCxnSpPr>
        <p:spPr>
          <a:xfrm>
            <a:off x="605642" y="4905707"/>
            <a:ext cx="508192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91E2A6A2-9123-8E20-E38B-35BD7F6408ED}"/>
              </a:ext>
            </a:extLst>
          </p:cNvPr>
          <p:cNvCxnSpPr>
            <a:cxnSpLocks/>
          </p:cNvCxnSpPr>
          <p:nvPr/>
        </p:nvCxnSpPr>
        <p:spPr>
          <a:xfrm>
            <a:off x="6496516" y="3688594"/>
            <a:ext cx="508192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4" name="Picture 43">
            <a:extLst>
              <a:ext uri="{FF2B5EF4-FFF2-40B4-BE49-F238E27FC236}">
                <a16:creationId xmlns:a16="http://schemas.microsoft.com/office/drawing/2014/main" id="{E2362D39-9581-2651-9A74-50874311CA27}"/>
              </a:ext>
            </a:extLst>
          </p:cNvPr>
          <p:cNvPicPr>
            <a:picLocks noChangeAspect="1"/>
          </p:cNvPicPr>
          <p:nvPr/>
        </p:nvPicPr>
        <p:blipFill>
          <a:blip r:embed="rId3"/>
          <a:stretch>
            <a:fillRect/>
          </a:stretch>
        </p:blipFill>
        <p:spPr>
          <a:xfrm>
            <a:off x="636639" y="3658046"/>
            <a:ext cx="594615" cy="707482"/>
          </a:xfrm>
          <a:prstGeom prst="rect">
            <a:avLst/>
          </a:prstGeom>
        </p:spPr>
      </p:pic>
      <p:pic>
        <p:nvPicPr>
          <p:cNvPr id="46" name="Picture 45">
            <a:extLst>
              <a:ext uri="{FF2B5EF4-FFF2-40B4-BE49-F238E27FC236}">
                <a16:creationId xmlns:a16="http://schemas.microsoft.com/office/drawing/2014/main" id="{F282C173-CDD0-0C75-C0E7-281B724B9FD1}"/>
              </a:ext>
            </a:extLst>
          </p:cNvPr>
          <p:cNvPicPr>
            <a:picLocks noChangeAspect="1"/>
          </p:cNvPicPr>
          <p:nvPr/>
        </p:nvPicPr>
        <p:blipFill>
          <a:blip r:embed="rId4"/>
          <a:stretch>
            <a:fillRect/>
          </a:stretch>
        </p:blipFill>
        <p:spPr>
          <a:xfrm>
            <a:off x="581259" y="5083139"/>
            <a:ext cx="705375" cy="687740"/>
          </a:xfrm>
          <a:prstGeom prst="rect">
            <a:avLst/>
          </a:prstGeom>
        </p:spPr>
      </p:pic>
      <p:pic>
        <p:nvPicPr>
          <p:cNvPr id="49" name="Picture 48">
            <a:extLst>
              <a:ext uri="{FF2B5EF4-FFF2-40B4-BE49-F238E27FC236}">
                <a16:creationId xmlns:a16="http://schemas.microsoft.com/office/drawing/2014/main" id="{5F431E9C-9271-4C92-2C33-D640BE6201E8}"/>
              </a:ext>
            </a:extLst>
          </p:cNvPr>
          <p:cNvPicPr>
            <a:picLocks noChangeAspect="1"/>
          </p:cNvPicPr>
          <p:nvPr/>
        </p:nvPicPr>
        <p:blipFill>
          <a:blip r:embed="rId5"/>
          <a:stretch>
            <a:fillRect/>
          </a:stretch>
        </p:blipFill>
        <p:spPr>
          <a:xfrm>
            <a:off x="6458124" y="2182015"/>
            <a:ext cx="652844" cy="661004"/>
          </a:xfrm>
          <a:prstGeom prst="rect">
            <a:avLst/>
          </a:prstGeom>
        </p:spPr>
      </p:pic>
      <p:pic>
        <p:nvPicPr>
          <p:cNvPr id="50" name="Picture 49">
            <a:extLst>
              <a:ext uri="{FF2B5EF4-FFF2-40B4-BE49-F238E27FC236}">
                <a16:creationId xmlns:a16="http://schemas.microsoft.com/office/drawing/2014/main" id="{E1FCEF67-636D-4496-EA36-CD0E06410619}"/>
              </a:ext>
            </a:extLst>
          </p:cNvPr>
          <p:cNvPicPr>
            <a:picLocks noChangeAspect="1"/>
          </p:cNvPicPr>
          <p:nvPr/>
        </p:nvPicPr>
        <p:blipFill>
          <a:blip r:embed="rId6"/>
          <a:stretch>
            <a:fillRect/>
          </a:stretch>
        </p:blipFill>
        <p:spPr>
          <a:xfrm>
            <a:off x="6470499" y="3929254"/>
            <a:ext cx="628094" cy="556125"/>
          </a:xfrm>
          <a:prstGeom prst="rect">
            <a:avLst/>
          </a:prstGeom>
        </p:spPr>
      </p:pic>
      <p:pic>
        <p:nvPicPr>
          <p:cNvPr id="51" name="Picture 50">
            <a:extLst>
              <a:ext uri="{FF2B5EF4-FFF2-40B4-BE49-F238E27FC236}">
                <a16:creationId xmlns:a16="http://schemas.microsoft.com/office/drawing/2014/main" id="{BBC68E29-14FF-4FDB-98DD-C5C0E46AF829}"/>
              </a:ext>
            </a:extLst>
          </p:cNvPr>
          <p:cNvPicPr>
            <a:picLocks noChangeAspect="1"/>
          </p:cNvPicPr>
          <p:nvPr/>
        </p:nvPicPr>
        <p:blipFill>
          <a:blip r:embed="rId7"/>
          <a:stretch>
            <a:fillRect/>
          </a:stretch>
        </p:blipFill>
        <p:spPr>
          <a:xfrm>
            <a:off x="581259" y="2177726"/>
            <a:ext cx="705375" cy="649896"/>
          </a:xfrm>
          <a:prstGeom prst="rect">
            <a:avLst/>
          </a:prstGeom>
        </p:spPr>
      </p:pic>
    </p:spTree>
    <p:extLst>
      <p:ext uri="{BB962C8B-B14F-4D97-AF65-F5344CB8AC3E}">
        <p14:creationId xmlns:p14="http://schemas.microsoft.com/office/powerpoint/2010/main" val="143016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B3D8-44E1-6A3E-4853-79312E942A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0453A01-A9FD-E7B4-8CC8-FBC0EB6BC3AA}"/>
              </a:ext>
            </a:extLst>
          </p:cNvPr>
          <p:cNvSpPr/>
          <p:nvPr/>
        </p:nvSpPr>
        <p:spPr>
          <a:xfrm>
            <a:off x="0" y="-20397"/>
            <a:ext cx="12192000" cy="1219631"/>
          </a:xfrm>
          <a:prstGeom prst="rect">
            <a:avLst/>
          </a:prstGeom>
          <a:solidFill>
            <a:srgbClr val="3F3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F3053"/>
              </a:solidFill>
            </a:endParaRPr>
          </a:p>
        </p:txBody>
      </p:sp>
      <p:sp>
        <p:nvSpPr>
          <p:cNvPr id="7" name="Title 6">
            <a:extLst>
              <a:ext uri="{FF2B5EF4-FFF2-40B4-BE49-F238E27FC236}">
                <a16:creationId xmlns:a16="http://schemas.microsoft.com/office/drawing/2014/main" id="{830BC4CC-5DEB-13F5-C592-FEE6836E74FE}"/>
              </a:ext>
            </a:extLst>
          </p:cNvPr>
          <p:cNvSpPr>
            <a:spLocks noGrp="1"/>
          </p:cNvSpPr>
          <p:nvPr>
            <p:ph type="title"/>
          </p:nvPr>
        </p:nvSpPr>
        <p:spPr>
          <a:xfrm>
            <a:off x="347963" y="-29468"/>
            <a:ext cx="10515600" cy="1377849"/>
          </a:xfrm>
        </p:spPr>
        <p:txBody>
          <a:bodyPr/>
          <a:lstStyle/>
          <a:p>
            <a:r>
              <a:rPr lang="en-GB" sz="4400" dirty="0">
                <a:solidFill>
                  <a:schemeClr val="bg1"/>
                </a:solidFill>
                <a:latin typeface="Arial" panose="020B0604020202020204" pitchFamily="34" charset="0"/>
                <a:ea typeface="Helvetica Neue" panose="02000503000000020004" pitchFamily="2" charset="0"/>
                <a:cs typeface="Arial" panose="020B0604020202020204" pitchFamily="34" charset="0"/>
              </a:rPr>
              <a:t>Benefits to the business</a:t>
            </a:r>
          </a:p>
        </p:txBody>
      </p:sp>
      <p:sp>
        <p:nvSpPr>
          <p:cNvPr id="47" name="Slide Number Placeholder 46">
            <a:extLst>
              <a:ext uri="{FF2B5EF4-FFF2-40B4-BE49-F238E27FC236}">
                <a16:creationId xmlns:a16="http://schemas.microsoft.com/office/drawing/2014/main" id="{7CB0028E-5D1F-A89A-FAB8-1A7D27AD3BA8}"/>
              </a:ext>
            </a:extLst>
          </p:cNvPr>
          <p:cNvSpPr>
            <a:spLocks noGrp="1"/>
          </p:cNvSpPr>
          <p:nvPr>
            <p:ph type="sldNum" sz="quarter" idx="12"/>
          </p:nvPr>
        </p:nvSpPr>
        <p:spPr/>
        <p:txBody>
          <a:bodyPr/>
          <a:lstStyle/>
          <a:p>
            <a:fld id="{BF8D3E1A-EC4B-C045-893D-20A8D08C1092}" type="slidenum">
              <a:rPr lang="en-US" smtClean="0"/>
              <a:t>8</a:t>
            </a:fld>
            <a:endParaRPr lang="en-US"/>
          </a:p>
        </p:txBody>
      </p:sp>
      <p:graphicFrame>
        <p:nvGraphicFramePr>
          <p:cNvPr id="3" name="Table 2">
            <a:extLst>
              <a:ext uri="{FF2B5EF4-FFF2-40B4-BE49-F238E27FC236}">
                <a16:creationId xmlns:a16="http://schemas.microsoft.com/office/drawing/2014/main" id="{D15A3FA9-A50C-3EFC-284C-A26D1C07B7AF}"/>
              </a:ext>
            </a:extLst>
          </p:cNvPr>
          <p:cNvGraphicFramePr>
            <a:graphicFrameLocks noGrp="1"/>
          </p:cNvGraphicFramePr>
          <p:nvPr>
            <p:extLst>
              <p:ext uri="{D42A27DB-BD31-4B8C-83A1-F6EECF244321}">
                <p14:modId xmlns:p14="http://schemas.microsoft.com/office/powerpoint/2010/main" val="4191545282"/>
              </p:ext>
            </p:extLst>
          </p:nvPr>
        </p:nvGraphicFramePr>
        <p:xfrm>
          <a:off x="513362" y="1679582"/>
          <a:ext cx="11018838" cy="4579920"/>
        </p:xfrm>
        <a:graphic>
          <a:graphicData uri="http://schemas.openxmlformats.org/drawingml/2006/table">
            <a:tbl>
              <a:tblPr firstRow="1" bandRow="1">
                <a:tableStyleId>{5C22544A-7EE6-4342-B048-85BDC9FD1C3A}</a:tableStyleId>
              </a:tblPr>
              <a:tblGrid>
                <a:gridCol w="3788813">
                  <a:extLst>
                    <a:ext uri="{9D8B030D-6E8A-4147-A177-3AD203B41FA5}">
                      <a16:colId xmlns:a16="http://schemas.microsoft.com/office/drawing/2014/main" val="2590962851"/>
                    </a:ext>
                  </a:extLst>
                </a:gridCol>
                <a:gridCol w="7230025">
                  <a:extLst>
                    <a:ext uri="{9D8B030D-6E8A-4147-A177-3AD203B41FA5}">
                      <a16:colId xmlns:a16="http://schemas.microsoft.com/office/drawing/2014/main" val="2751689451"/>
                    </a:ext>
                  </a:extLst>
                </a:gridCol>
              </a:tblGrid>
              <a:tr h="562229">
                <a:tc rowSpan="2">
                  <a:txBody>
                    <a:bodyPr/>
                    <a:lstStyle/>
                    <a:p>
                      <a:pPr marR="5080" lvl="0">
                        <a:lnSpc>
                          <a:spcPct val="100000"/>
                        </a:lnSpc>
                        <a:spcAft>
                          <a:spcPts val="600"/>
                        </a:spcAft>
                      </a:pPr>
                      <a:r>
                        <a:rPr lang="en-GB" sz="2400" b="1" i="0" dirty="0">
                          <a:solidFill>
                            <a:srgbClr val="7C519E"/>
                          </a:solidFill>
                          <a:latin typeface="Arial" panose="020B0604020202020204" pitchFamily="34" charset="0"/>
                          <a:ea typeface="Helvetica Neue" panose="02000503000000020004" pitchFamily="2" charset="0"/>
                          <a:cs typeface="Arial" panose="020B0604020202020204" pitchFamily="34" charset="0"/>
                        </a:rPr>
                        <a:t>Getting started</a:t>
                      </a:r>
                    </a:p>
                    <a:p>
                      <a:pPr marR="5080" lvl="0">
                        <a:lnSpc>
                          <a:spcPct val="100000"/>
                        </a:lnSpc>
                        <a:spcAft>
                          <a:spcPts val="600"/>
                        </a:spcAft>
                      </a:pP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For more information on employing through Connect </a:t>
                      </a:r>
                      <a:b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to Work contact your </a:t>
                      </a:r>
                      <a:b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GB" sz="2000" b="0" i="0" dirty="0">
                          <a:solidFill>
                            <a:schemeClr val="tx1"/>
                          </a:solidFill>
                          <a:latin typeface="Arial" panose="020B0604020202020204" pitchFamily="34" charset="0"/>
                          <a:ea typeface="Helvetica Neue" panose="02000503000000020004" pitchFamily="2" charset="0"/>
                          <a:cs typeface="Arial" panose="020B0604020202020204" pitchFamily="34" charset="0"/>
                        </a:rPr>
                        <a:t>Local Authority.</a:t>
                      </a:r>
                    </a:p>
                    <a:p>
                      <a:pPr>
                        <a:lnSpc>
                          <a:spcPct val="100000"/>
                        </a:lnSpc>
                      </a:pPr>
                      <a:endParaRPr lang="en-US" dirty="0">
                        <a:latin typeface="Arial" panose="020B0604020202020204" pitchFamily="34" charset="0"/>
                        <a:cs typeface="Arial" panose="020B0604020202020204" pitchFamily="34" charset="0"/>
                      </a:endParaRPr>
                    </a:p>
                  </a:txBody>
                  <a:tcPr marL="180000" marR="180000" marT="144000" marB="180000">
                    <a:solidFill>
                      <a:srgbClr val="A29782">
                        <a:alpha val="22000"/>
                      </a:srgbClr>
                    </a:solidFill>
                  </a:tcPr>
                </a:tc>
                <a:tc>
                  <a:txBody>
                    <a:bodyPr/>
                    <a:lstStyle/>
                    <a:p>
                      <a:pPr marL="0" indent="0">
                        <a:buFont typeface="Arial" panose="020B0604020202020204" pitchFamily="34" charset="0"/>
                        <a:buNone/>
                      </a:pPr>
                      <a:r>
                        <a:rPr lang="en-GB" sz="2400" b="1" i="0">
                          <a:solidFill>
                            <a:schemeClr val="tx1"/>
                          </a:solidFill>
                          <a:latin typeface="Arial" panose="020B0604020202020204" pitchFamily="34" charset="0"/>
                          <a:ea typeface="Helvetica Neue" panose="02000503000000020004" pitchFamily="2" charset="0"/>
                          <a:cs typeface="Arial" panose="020B0604020202020204" pitchFamily="34" charset="0"/>
                        </a:rPr>
                        <a:t> What happens next?</a:t>
                      </a:r>
                      <a:endParaRPr lang="en-GB" sz="2400" b="1" i="0">
                        <a:latin typeface="Arial" panose="020B0604020202020204" pitchFamily="34" charset="0"/>
                        <a:ea typeface="Helvetica Neue" panose="02000503000000020004" pitchFamily="2" charset="0"/>
                        <a:cs typeface="Arial" panose="020B0604020202020204" pitchFamily="34" charset="0"/>
                      </a:endParaRPr>
                    </a:p>
                  </a:txBody>
                  <a:tcPr marL="180000" marR="180000" marT="180000" marB="144000">
                    <a:solidFill>
                      <a:srgbClr val="A29782"/>
                    </a:solidFill>
                  </a:tcPr>
                </a:tc>
                <a:extLst>
                  <a:ext uri="{0D108BD9-81ED-4DB2-BD59-A6C34878D82A}">
                    <a16:rowId xmlns:a16="http://schemas.microsoft.com/office/drawing/2014/main" val="415564891"/>
                  </a:ext>
                </a:extLst>
              </a:tr>
              <a:tr h="1403809">
                <a:tc vMerge="1">
                  <a:txBody>
                    <a:bodyPr/>
                    <a:lstStyle/>
                    <a:p>
                      <a:endParaRPr lang="en-US"/>
                    </a:p>
                  </a:txBody>
                  <a:tcPr/>
                </a:tc>
                <a:tc>
                  <a:txBody>
                    <a:bodyPr/>
                    <a:lstStyle/>
                    <a:p>
                      <a:pPr marL="285750" indent="-285750">
                        <a:buFont typeface="Arial" panose="020B0604020202020204" pitchFamily="34" charset="0"/>
                        <a:buChar char="•"/>
                      </a:pPr>
                      <a:r>
                        <a:rPr lang="en-GB" sz="1800" b="0" i="0" dirty="0">
                          <a:latin typeface="Arial" panose="020B0604020202020204" pitchFamily="34" charset="0"/>
                          <a:ea typeface="Helvetica Neue" panose="02000503000000020004" pitchFamily="2" charset="0"/>
                          <a:cs typeface="Arial" panose="020B0604020202020204" pitchFamily="34" charset="0"/>
                        </a:rPr>
                        <a:t>Once connected with your local area, an Employment Specialist will complete a </a:t>
                      </a:r>
                      <a:r>
                        <a:rPr lang="en-GB" sz="1800" b="1" i="0" dirty="0">
                          <a:latin typeface="Arial" panose="020B0604020202020204" pitchFamily="34" charset="0"/>
                          <a:ea typeface="Helvetica Neue" panose="02000503000000020004" pitchFamily="2" charset="0"/>
                          <a:cs typeface="Arial" panose="020B0604020202020204" pitchFamily="34" charset="0"/>
                        </a:rPr>
                        <a:t>job analysis </a:t>
                      </a:r>
                      <a:r>
                        <a:rPr lang="en-GB" sz="1800" b="0" i="0" dirty="0">
                          <a:latin typeface="Arial" panose="020B0604020202020204" pitchFamily="34" charset="0"/>
                          <a:ea typeface="Helvetica Neue" panose="02000503000000020004" pitchFamily="2" charset="0"/>
                          <a:cs typeface="Arial" panose="020B0604020202020204" pitchFamily="34" charset="0"/>
                        </a:rPr>
                        <a:t>to understand the tasks and attributes associated with the role to </a:t>
                      </a:r>
                      <a:r>
                        <a:rPr lang="en-GB" sz="1800" b="1" i="0" dirty="0">
                          <a:latin typeface="Arial" panose="020B0604020202020204" pitchFamily="34" charset="0"/>
                          <a:ea typeface="Helvetica Neue" panose="02000503000000020004" pitchFamily="2" charset="0"/>
                          <a:cs typeface="Arial" panose="020B0604020202020204" pitchFamily="34" charset="0"/>
                        </a:rPr>
                        <a:t>match</a:t>
                      </a:r>
                      <a:r>
                        <a:rPr lang="en-GB" sz="1800" b="1" dirty="0">
                          <a:latin typeface="Arial" panose="020B0604020202020204" pitchFamily="34" charset="0"/>
                          <a:ea typeface="Helvetica Neue" panose="02000503000000020004" pitchFamily="2" charset="0"/>
                          <a:cs typeface="Arial" panose="020B0604020202020204" pitchFamily="34" charset="0"/>
                        </a:rPr>
                        <a:t> </a:t>
                      </a:r>
                      <a:r>
                        <a:rPr lang="en-GB" sz="1800" b="0" i="0" dirty="0">
                          <a:latin typeface="Arial" panose="020B0604020202020204" pitchFamily="34" charset="0"/>
                          <a:ea typeface="Helvetica Neue" panose="02000503000000020004" pitchFamily="2" charset="0"/>
                          <a:cs typeface="Arial" panose="020B0604020202020204" pitchFamily="34" charset="0"/>
                        </a:rPr>
                        <a:t>to the profile </a:t>
                      </a:r>
                      <a:br>
                        <a:rPr lang="en-GB" sz="1800" b="0" i="0" dirty="0">
                          <a:latin typeface="Arial" panose="020B0604020202020204" pitchFamily="34" charset="0"/>
                          <a:ea typeface="Helvetica Neue" panose="02000503000000020004" pitchFamily="2" charset="0"/>
                          <a:cs typeface="Arial" panose="020B0604020202020204" pitchFamily="34" charset="0"/>
                        </a:rPr>
                      </a:br>
                      <a:r>
                        <a:rPr lang="en-GB" sz="1800" b="0" i="0" dirty="0">
                          <a:latin typeface="Arial" panose="020B0604020202020204" pitchFamily="34" charset="0"/>
                          <a:ea typeface="Helvetica Neue" panose="02000503000000020004" pitchFamily="2" charset="0"/>
                          <a:cs typeface="Arial" panose="020B0604020202020204" pitchFamily="34" charset="0"/>
                        </a:rPr>
                        <a:t>of a Connect to Work Participant.</a:t>
                      </a:r>
                    </a:p>
                    <a:p>
                      <a:pPr marL="285750" indent="-285750">
                        <a:buFont typeface="Arial" panose="020B0604020202020204" pitchFamily="34" charset="0"/>
                        <a:buChar char="•"/>
                      </a:pPr>
                      <a:endParaRPr lang="en-GB" dirty="0">
                        <a:latin typeface="Arial" panose="020B0604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800" b="0" i="0" dirty="0">
                          <a:latin typeface="Arial" panose="020B0604020202020204" pitchFamily="34" charset="0"/>
                          <a:ea typeface="Helvetica Neue" panose="02000503000000020004" pitchFamily="2" charset="0"/>
                          <a:cs typeface="Arial" panose="020B0604020202020204" pitchFamily="34" charset="0"/>
                        </a:rPr>
                        <a:t>An Employment Specialist can walk you through the </a:t>
                      </a:r>
                      <a:br>
                        <a:rPr lang="en-GB" sz="1800" b="0" i="0" dirty="0">
                          <a:latin typeface="Arial" panose="020B0604020202020204" pitchFamily="34" charset="0"/>
                          <a:ea typeface="Helvetica Neue" panose="02000503000000020004" pitchFamily="2" charset="0"/>
                          <a:cs typeface="Arial" panose="020B0604020202020204" pitchFamily="34" charset="0"/>
                        </a:rPr>
                      </a:br>
                      <a:r>
                        <a:rPr lang="en-GB" sz="1800" b="1" i="0" dirty="0">
                          <a:latin typeface="Arial" panose="020B0604020202020204" pitchFamily="34" charset="0"/>
                          <a:ea typeface="Helvetica Neue" panose="02000503000000020004" pitchFamily="2" charset="0"/>
                          <a:cs typeface="Arial" panose="020B0604020202020204" pitchFamily="34" charset="0"/>
                        </a:rPr>
                        <a:t>recruitment process</a:t>
                      </a:r>
                      <a:r>
                        <a:rPr lang="en-GB" sz="1800" b="0" i="0" dirty="0">
                          <a:latin typeface="Arial" panose="020B0604020202020204" pitchFamily="34" charset="0"/>
                          <a:ea typeface="Helvetica Neue" panose="02000503000000020004" pitchFamily="2" charset="0"/>
                          <a:cs typeface="Arial" panose="020B0604020202020204" pitchFamily="34" charset="0"/>
                        </a:rPr>
                        <a:t>, support with </a:t>
                      </a:r>
                      <a:r>
                        <a:rPr lang="en-GB" sz="1800" b="1" i="0" dirty="0">
                          <a:latin typeface="Arial" panose="020B0604020202020204" pitchFamily="34" charset="0"/>
                          <a:ea typeface="Helvetica Neue" panose="02000503000000020004" pitchFamily="2" charset="0"/>
                          <a:cs typeface="Arial" panose="020B0604020202020204" pitchFamily="34" charset="0"/>
                        </a:rPr>
                        <a:t>adjustments</a:t>
                      </a:r>
                      <a:r>
                        <a:rPr lang="en-GB" sz="1800" b="0" i="0" dirty="0">
                          <a:latin typeface="Arial" panose="020B0604020202020204" pitchFamily="34" charset="0"/>
                          <a:ea typeface="Helvetica Neue" panose="02000503000000020004" pitchFamily="2" charset="0"/>
                          <a:cs typeface="Arial" panose="020B0604020202020204" pitchFamily="34" charset="0"/>
                        </a:rPr>
                        <a:t> and </a:t>
                      </a:r>
                      <a:br>
                        <a:rPr lang="en-GB" sz="1800" b="0" i="0" dirty="0">
                          <a:latin typeface="Arial" panose="020B0604020202020204" pitchFamily="34" charset="0"/>
                          <a:ea typeface="Helvetica Neue" panose="02000503000000020004" pitchFamily="2" charset="0"/>
                          <a:cs typeface="Arial" panose="020B0604020202020204" pitchFamily="34" charset="0"/>
                        </a:rPr>
                      </a:br>
                      <a:r>
                        <a:rPr lang="en-GB" sz="1800" b="1" i="0" dirty="0">
                          <a:latin typeface="Arial" panose="020B0604020202020204" pitchFamily="34" charset="0"/>
                          <a:ea typeface="Helvetica Neue" panose="02000503000000020004" pitchFamily="2" charset="0"/>
                          <a:cs typeface="Arial" panose="020B0604020202020204" pitchFamily="34" charset="0"/>
                        </a:rPr>
                        <a:t>guide your recruiting managers</a:t>
                      </a:r>
                      <a:r>
                        <a:rPr lang="en-GB" sz="1800" b="0" i="0" dirty="0">
                          <a:latin typeface="Arial" panose="020B0604020202020204" pitchFamily="34" charset="0"/>
                          <a:ea typeface="Helvetica Neue" panose="02000503000000020004" pitchFamily="2"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800" b="0" i="0" dirty="0">
                          <a:latin typeface="Arial" panose="020B0604020202020204" pitchFamily="34" charset="0"/>
                          <a:ea typeface="Helvetica Neue" panose="02000503000000020004" pitchFamily="2" charset="0"/>
                          <a:cs typeface="Arial" panose="020B0604020202020204" pitchFamily="34" charset="0"/>
                        </a:rPr>
                        <a:t>The Employment Specialist will also provide </a:t>
                      </a:r>
                      <a:r>
                        <a:rPr lang="en-GB" sz="1800" b="1" i="0" dirty="0">
                          <a:latin typeface="Arial" panose="020B0604020202020204" pitchFamily="34" charset="0"/>
                          <a:ea typeface="Helvetica Neue" panose="02000503000000020004" pitchFamily="2" charset="0"/>
                          <a:cs typeface="Arial" panose="020B0604020202020204" pitchFamily="34" charset="0"/>
                        </a:rPr>
                        <a:t>individually tailored support</a:t>
                      </a:r>
                      <a:r>
                        <a:rPr lang="en-GB" sz="1800" b="0" i="0" dirty="0">
                          <a:latin typeface="Arial" panose="020B0604020202020204" pitchFamily="34" charset="0"/>
                          <a:ea typeface="Helvetica Neue" panose="02000503000000020004" pitchFamily="2" charset="0"/>
                          <a:cs typeface="Arial" panose="020B0604020202020204" pitchFamily="34" charset="0"/>
                        </a:rPr>
                        <a:t> for your employee, support workplace culture and empower team members to provide natural support. </a:t>
                      </a:r>
                    </a:p>
                    <a:p>
                      <a:pPr marL="285750" indent="-285750">
                        <a:buFont typeface="Arial" panose="020B0604020202020204" pitchFamily="34" charset="0"/>
                        <a:buChar char="•"/>
                      </a:pPr>
                      <a:endParaRPr lang="en-GB" sz="1800" dirty="0">
                        <a:latin typeface="Arial" panose="020B0604020202020204" pitchFamily="34" charset="0"/>
                        <a:ea typeface="Helvetica Neue" panose="02000503000000020004" pitchFamily="2" charset="0"/>
                        <a:cs typeface="Arial" panose="020B0604020202020204" pitchFamily="34" charset="0"/>
                      </a:endParaRPr>
                    </a:p>
                  </a:txBody>
                  <a:tcPr marL="180000" marR="180000" marT="180000" marB="144000">
                    <a:solidFill>
                      <a:srgbClr val="A29782">
                        <a:alpha val="22000"/>
                      </a:srgbClr>
                    </a:solidFill>
                  </a:tcPr>
                </a:tc>
                <a:extLst>
                  <a:ext uri="{0D108BD9-81ED-4DB2-BD59-A6C34878D82A}">
                    <a16:rowId xmlns:a16="http://schemas.microsoft.com/office/drawing/2014/main" val="211714140"/>
                  </a:ext>
                </a:extLst>
              </a:tr>
            </a:tbl>
          </a:graphicData>
        </a:graphic>
      </p:graphicFrame>
      <p:pic>
        <p:nvPicPr>
          <p:cNvPr id="15" name="Picture 14">
            <a:extLst>
              <a:ext uri="{FF2B5EF4-FFF2-40B4-BE49-F238E27FC236}">
                <a16:creationId xmlns:a16="http://schemas.microsoft.com/office/drawing/2014/main" id="{368FB839-734E-F95B-019F-B816D5D49150}"/>
              </a:ext>
            </a:extLst>
          </p:cNvPr>
          <p:cNvPicPr>
            <a:picLocks noChangeAspect="1"/>
          </p:cNvPicPr>
          <p:nvPr/>
        </p:nvPicPr>
        <p:blipFill>
          <a:blip r:embed="rId3"/>
          <a:srcRect l="38" t="-6901" r="5701" b="6869"/>
          <a:stretch/>
        </p:blipFill>
        <p:spPr>
          <a:xfrm>
            <a:off x="513363" y="3523488"/>
            <a:ext cx="3773868" cy="2736014"/>
          </a:xfrm>
          <a:prstGeom prst="rect">
            <a:avLst/>
          </a:prstGeom>
        </p:spPr>
      </p:pic>
    </p:spTree>
    <p:extLst>
      <p:ext uri="{BB962C8B-B14F-4D97-AF65-F5344CB8AC3E}">
        <p14:creationId xmlns:p14="http://schemas.microsoft.com/office/powerpoint/2010/main" val="318352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D031-0CA9-76AE-AB1E-50A3960B994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6569B27-20E4-2F8B-C9FB-6C1CBAD579C4}"/>
              </a:ext>
            </a:extLst>
          </p:cNvPr>
          <p:cNvSpPr/>
          <p:nvPr/>
        </p:nvSpPr>
        <p:spPr>
          <a:xfrm>
            <a:off x="-1" y="0"/>
            <a:ext cx="12206427" cy="6858001"/>
          </a:xfrm>
          <a:prstGeom prst="rect">
            <a:avLst/>
          </a:prstGeom>
          <a:solidFill>
            <a:srgbClr val="A297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0AB06AF-3E98-F8D8-7E7A-18CBF3D3B875}"/>
              </a:ext>
            </a:extLst>
          </p:cNvPr>
          <p:cNvPicPr>
            <a:picLocks noChangeAspect="1"/>
          </p:cNvPicPr>
          <p:nvPr/>
        </p:nvPicPr>
        <p:blipFill>
          <a:blip r:embed="rId3"/>
          <a:stretch>
            <a:fillRect/>
          </a:stretch>
        </p:blipFill>
        <p:spPr>
          <a:xfrm rot="16200000">
            <a:off x="-1657350" y="1657350"/>
            <a:ext cx="6858001" cy="3543301"/>
          </a:xfrm>
          <a:prstGeom prst="rect">
            <a:avLst/>
          </a:prstGeom>
        </p:spPr>
      </p:pic>
      <p:sp>
        <p:nvSpPr>
          <p:cNvPr id="7" name="Title 6">
            <a:extLst>
              <a:ext uri="{FF2B5EF4-FFF2-40B4-BE49-F238E27FC236}">
                <a16:creationId xmlns:a16="http://schemas.microsoft.com/office/drawing/2014/main" id="{DA9B22F1-D912-1C31-F4E7-B2171AA550CE}"/>
              </a:ext>
            </a:extLst>
          </p:cNvPr>
          <p:cNvSpPr>
            <a:spLocks noGrp="1"/>
          </p:cNvSpPr>
          <p:nvPr>
            <p:ph type="title"/>
          </p:nvPr>
        </p:nvSpPr>
        <p:spPr>
          <a:xfrm>
            <a:off x="455122" y="3586162"/>
            <a:ext cx="10515600" cy="1377849"/>
          </a:xfrm>
        </p:spPr>
        <p:txBody>
          <a:bodyPr>
            <a:normAutofit/>
          </a:bodyPr>
          <a:lstStyle/>
          <a:p>
            <a:r>
              <a:rPr lang="en-GB" dirty="0">
                <a:solidFill>
                  <a:schemeClr val="bg1"/>
                </a:solidFill>
                <a:latin typeface="Arial" panose="020B0604020202020204" pitchFamily="34" charset="0"/>
                <a:ea typeface="Helvetica Neue" panose="02000503000000020004" pitchFamily="2" charset="0"/>
                <a:cs typeface="Arial" panose="020B0604020202020204" pitchFamily="34" charset="0"/>
              </a:rPr>
              <a:t>FAQs</a:t>
            </a:r>
          </a:p>
        </p:txBody>
      </p:sp>
      <p:sp>
        <p:nvSpPr>
          <p:cNvPr id="2" name="TextBox 1">
            <a:extLst>
              <a:ext uri="{FF2B5EF4-FFF2-40B4-BE49-F238E27FC236}">
                <a16:creationId xmlns:a16="http://schemas.microsoft.com/office/drawing/2014/main" id="{1E1DAE63-9358-2E6D-C6C7-7797C710926A}"/>
              </a:ext>
            </a:extLst>
          </p:cNvPr>
          <p:cNvSpPr txBox="1"/>
          <p:nvPr/>
        </p:nvSpPr>
        <p:spPr>
          <a:xfrm>
            <a:off x="3807725" y="615842"/>
            <a:ext cx="8033816" cy="7535396"/>
          </a:xfrm>
          <a:prstGeom prst="rect">
            <a:avLst/>
          </a:prstGeom>
          <a:noFill/>
        </p:spPr>
        <p:txBody>
          <a:bodyPr wrap="square" lIns="91440" tIns="45720" rIns="91440" bIns="45720" numCol="2" spcCol="504000" rtlCol="0" anchor="t">
            <a:spAutoFit/>
          </a:bodyPr>
          <a:lstStyle/>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Can any sized employer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take part? </a:t>
            </a:r>
          </a:p>
          <a:p>
            <a:r>
              <a:rPr lang="en-GB" dirty="0">
                <a:latin typeface="Arial" panose="020B0604020202020204" pitchFamily="34" charset="0"/>
                <a:ea typeface="Helvetica Neue" panose="02000503000000020004" pitchFamily="2" charset="0"/>
                <a:cs typeface="Arial" panose="020B0604020202020204" pitchFamily="34" charset="0"/>
              </a:rPr>
              <a:t>There is an increasing number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of employers using supported employment and the size of an organisation should not prevent them from taking part in Connect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to Work.</a:t>
            </a:r>
            <a:br>
              <a:rPr lang="en-GB" dirty="0">
                <a:latin typeface="Arial" panose="020B0604020202020204" pitchFamily="34" charset="0"/>
                <a:ea typeface="Helvetica Neue" panose="02000503000000020004" pitchFamily="2" charset="0"/>
                <a:cs typeface="Arial" panose="020B0604020202020204" pitchFamily="34" charset="0"/>
              </a:rPr>
            </a:br>
            <a:endParaRPr lang="en-GB" dirty="0">
              <a:latin typeface="Arial" panose="020B0604020202020204" pitchFamily="34" charset="0"/>
              <a:ea typeface="Helvetica Neue" panose="02000503000000020004" pitchFamily="2" charset="0"/>
              <a:cs typeface="Arial" panose="020B0604020202020204" pitchFamily="34" charset="0"/>
            </a:endParaRPr>
          </a:p>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We don’t have time to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provide support </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r>
              <a:rPr lang="en-GB" dirty="0">
                <a:latin typeface="Arial" panose="020B0604020202020204" pitchFamily="34" charset="0"/>
                <a:ea typeface="Helvetica Neue" panose="02000503000000020004" pitchFamily="2" charset="0"/>
                <a:cs typeface="Arial" panose="020B0604020202020204" pitchFamily="34" charset="0"/>
              </a:rPr>
              <a:t>A key benefit of Connect to Work</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is the access to Employment Specialists who can work in partnership with you and the participant to understand your business requirements whilst working to build the confidence and capability of the wider workforce.</a:t>
            </a:r>
            <a:br>
              <a:rPr lang="en-GB" dirty="0">
                <a:solidFill>
                  <a:srgbClr val="FF0000"/>
                </a:solidFill>
                <a:latin typeface="Arial" panose="020B0604020202020204" pitchFamily="34" charset="0"/>
                <a:ea typeface="Helvetica Neue" panose="02000503000000020004" pitchFamily="2" charset="0"/>
                <a:cs typeface="Arial" panose="020B0604020202020204" pitchFamily="34" charset="0"/>
              </a:rPr>
            </a:br>
            <a:endParaRPr lang="en-GB" dirty="0">
              <a:solidFill>
                <a:srgbClr val="FF0000"/>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endParaRPr lang="en-GB" dirty="0">
              <a:solidFill>
                <a:srgbClr val="FF0000"/>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endParaRPr lang="en-GB" dirty="0">
              <a:solidFill>
                <a:srgbClr val="FF0000"/>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endParaRPr lang="en-GB" dirty="0">
              <a:solidFill>
                <a:srgbClr val="FF0000"/>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endParaRPr lang="en-GB" dirty="0">
              <a:solidFill>
                <a:srgbClr val="FF0000"/>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What about increased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sick leave? </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r>
              <a:rPr lang="en-GB" dirty="0">
                <a:latin typeface="Arial" panose="020B0604020202020204" pitchFamily="34" charset="0"/>
                <a:ea typeface="Helvetica Neue" panose="02000503000000020004" pitchFamily="2" charset="0"/>
                <a:cs typeface="Arial" panose="020B0604020202020204" pitchFamily="34" charset="0"/>
              </a:rPr>
              <a:t>Studies show there is little to no difference between the amount of sick leave taken by employees on supported employment programmes vs not. Any concerns can be shared with the Employment Specialist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and solutions formulated.</a:t>
            </a:r>
            <a:br>
              <a:rPr lang="en-GB" dirty="0">
                <a:latin typeface="Arial" panose="020B0604020202020204" pitchFamily="34" charset="0"/>
                <a:ea typeface="Helvetica Neue" panose="02000503000000020004" pitchFamily="2" charset="0"/>
                <a:cs typeface="Arial" panose="020B0604020202020204" pitchFamily="34" charset="0"/>
              </a:rPr>
            </a:br>
            <a:endParaRPr lang="en-GB" dirty="0">
              <a:solidFill>
                <a:srgbClr val="7C519E"/>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Are reasonable </a:t>
            </a:r>
            <a:b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br>
            <a:r>
              <a:rPr lang="en-GB" sz="2000" b="1" dirty="0">
                <a:solidFill>
                  <a:srgbClr val="7C519E"/>
                </a:solidFill>
                <a:latin typeface="Arial" panose="020B0604020202020204" pitchFamily="34" charset="0"/>
                <a:ea typeface="Helvetica Neue" panose="02000503000000020004" pitchFamily="2" charset="0"/>
                <a:cs typeface="Arial" panose="020B0604020202020204" pitchFamily="34" charset="0"/>
              </a:rPr>
              <a:t>adjustments costly? </a:t>
            </a:r>
            <a:endParaRPr lang="en-GB" sz="2000" b="1" dirty="0">
              <a:solidFill>
                <a:srgbClr val="8940CD"/>
              </a:solidFill>
              <a:latin typeface="Arial" panose="020B0604020202020204" pitchFamily="34" charset="0"/>
              <a:ea typeface="Helvetica Neue" panose="02000503000000020004" pitchFamily="2" charset="0"/>
              <a:cs typeface="Arial" panose="020B0604020202020204" pitchFamily="34" charset="0"/>
            </a:endParaRPr>
          </a:p>
          <a:p>
            <a:pPr>
              <a:spcAft>
                <a:spcPts val="600"/>
              </a:spcAft>
            </a:pPr>
            <a:r>
              <a:rPr lang="en-GB" dirty="0">
                <a:latin typeface="Arial" panose="020B0604020202020204" pitchFamily="34" charset="0"/>
                <a:ea typeface="Helvetica Neue" panose="02000503000000020004" pitchFamily="2" charset="0"/>
                <a:cs typeface="Arial" panose="020B0604020202020204" pitchFamily="34" charset="0"/>
              </a:rPr>
              <a:t>Reasonable adjustments are a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legal requirement for all employers, often cost very little and can improve efficiency. For example, providing flexible working patterns may allow an individual to work </a:t>
            </a:r>
            <a:br>
              <a:rPr lang="en-GB" dirty="0">
                <a:latin typeface="Arial" panose="020B0604020202020204" pitchFamily="34" charset="0"/>
                <a:ea typeface="Helvetica Neue" panose="02000503000000020004" pitchFamily="2" charset="0"/>
                <a:cs typeface="Arial" panose="020B0604020202020204" pitchFamily="34" charset="0"/>
              </a:rPr>
            </a:br>
            <a:r>
              <a:rPr lang="en-GB" dirty="0">
                <a:latin typeface="Arial" panose="020B0604020202020204" pitchFamily="34" charset="0"/>
                <a:ea typeface="Helvetica Neue" panose="02000503000000020004" pitchFamily="2" charset="0"/>
                <a:cs typeface="Arial" panose="020B0604020202020204" pitchFamily="34" charset="0"/>
              </a:rPr>
              <a:t>the hours they are most productive. </a:t>
            </a:r>
          </a:p>
          <a:p>
            <a:endParaRPr lang="en-GB" sz="1400" dirty="0">
              <a:latin typeface="Arial" panose="020B0604020202020204" pitchFamily="34" charset="0"/>
              <a:ea typeface="Helvetica Neue" panose="02000503000000020004" pitchFamily="2" charset="0"/>
              <a:cs typeface="Arial" panose="020B0604020202020204" pitchFamily="34" charset="0"/>
            </a:endParaRPr>
          </a:p>
          <a:p>
            <a:pPr marR="5080">
              <a:lnSpc>
                <a:spcPct val="100499"/>
              </a:lnSpc>
              <a:spcBef>
                <a:spcPts val="95"/>
              </a:spcBef>
            </a:pPr>
            <a:endParaRPr lang="en-GB" sz="1400" dirty="0">
              <a:latin typeface="Arial" panose="020B0604020202020204" pitchFamily="34" charset="0"/>
              <a:ea typeface="Helvetica Neue" panose="02000503000000020004" pitchFamily="2" charset="0"/>
              <a:cs typeface="Arial" panose="020B0604020202020204" pitchFamily="34" charset="0"/>
            </a:endParaRPr>
          </a:p>
          <a:p>
            <a:pPr marL="67945" marR="5080" indent="166370">
              <a:lnSpc>
                <a:spcPct val="100499"/>
              </a:lnSpc>
              <a:spcBef>
                <a:spcPts val="95"/>
              </a:spcBef>
            </a:pPr>
            <a:endParaRPr lang="en-GB" sz="2000" b="1" i="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F8BBA0EE-1BF6-DE4F-4941-14C1D92F7BDF}"/>
              </a:ext>
            </a:extLst>
          </p:cNvPr>
          <p:cNvSpPr>
            <a:spLocks noGrp="1"/>
          </p:cNvSpPr>
          <p:nvPr>
            <p:ph type="sldNum" sz="quarter" idx="12"/>
          </p:nvPr>
        </p:nvSpPr>
        <p:spPr/>
        <p:txBody>
          <a:bodyPr/>
          <a:lstStyle/>
          <a:p>
            <a:fld id="{BF8D3E1A-EC4B-C045-893D-20A8D08C1092}" type="slidenum">
              <a:rPr lang="en-US" smtClean="0"/>
              <a:t>9</a:t>
            </a:fld>
            <a:endParaRPr lang="en-US"/>
          </a:p>
        </p:txBody>
      </p:sp>
      <p:pic>
        <p:nvPicPr>
          <p:cNvPr id="5" name="Picture 4">
            <a:extLst>
              <a:ext uri="{FF2B5EF4-FFF2-40B4-BE49-F238E27FC236}">
                <a16:creationId xmlns:a16="http://schemas.microsoft.com/office/drawing/2014/main" id="{9D5D16FD-7E81-E0D2-CAEB-EBB7DEFB7A2E}"/>
              </a:ext>
            </a:extLst>
          </p:cNvPr>
          <p:cNvPicPr>
            <a:picLocks noChangeAspect="1"/>
          </p:cNvPicPr>
          <p:nvPr/>
        </p:nvPicPr>
        <p:blipFill>
          <a:blip r:embed="rId4"/>
          <a:stretch>
            <a:fillRect/>
          </a:stretch>
        </p:blipFill>
        <p:spPr>
          <a:xfrm>
            <a:off x="570377" y="2620457"/>
            <a:ext cx="1640388" cy="1302761"/>
          </a:xfrm>
          <a:prstGeom prst="rect">
            <a:avLst/>
          </a:prstGeom>
        </p:spPr>
      </p:pic>
    </p:spTree>
    <p:extLst>
      <p:ext uri="{BB962C8B-B14F-4D97-AF65-F5344CB8AC3E}">
        <p14:creationId xmlns:p14="http://schemas.microsoft.com/office/powerpoint/2010/main" val="160591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4E27362240E4EBB802D2E48948C29" ma:contentTypeVersion="14" ma:contentTypeDescription="Create a new document." ma:contentTypeScope="" ma:versionID="06518c9002341115d13ce910b1938f66">
  <xsd:schema xmlns:xsd="http://www.w3.org/2001/XMLSchema" xmlns:xs="http://www.w3.org/2001/XMLSchema" xmlns:p="http://schemas.microsoft.com/office/2006/metadata/properties" xmlns:ns2="2daddd4f-a174-4c7d-892f-75b3f99426b4" xmlns:ns3="5da56b00-1004-4f2e-875d-9218cd97df4f" targetNamespace="http://schemas.microsoft.com/office/2006/metadata/properties" ma:root="true" ma:fieldsID="dc6af42642f3c0b9b081db00461130c0" ns2:_="" ns3:_="">
    <xsd:import namespace="2daddd4f-a174-4c7d-892f-75b3f99426b4"/>
    <xsd:import namespace="5da56b00-1004-4f2e-875d-9218cd97df4f"/>
    <xsd:element name="properties">
      <xsd:complexType>
        <xsd:sequence>
          <xsd:element name="documentManagement">
            <xsd:complexType>
              <xsd:all>
                <xsd:element ref="ns2:KeyArea_x0028_Mandatory" minOccurs="0"/>
                <xsd:element ref="ns2:Filetype_x0028_mandatory"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ddd4f-a174-4c7d-892f-75b3f99426b4" elementFormDefault="qualified">
    <xsd:import namespace="http://schemas.microsoft.com/office/2006/documentManagement/types"/>
    <xsd:import namespace="http://schemas.microsoft.com/office/infopath/2007/PartnerControls"/>
    <xsd:element name="KeyArea_x0028_Mandatory" ma:index="8" nillable="true" ma:displayName="Key Area (Mandatory" ma:format="Dropdown" ma:internalName="KeyArea_x0028_Mandatory">
      <xsd:simpleType>
        <xsd:restriction base="dms:Choice">
          <xsd:enumeration value="Admin"/>
          <xsd:enumeration value="Comms"/>
          <xsd:enumeration value="Data"/>
          <xsd:enumeration value="Finance"/>
          <xsd:enumeration value="L &amp; D"/>
          <xsd:enumeration value="Meetings"/>
          <xsd:enumeration value="Ministerial"/>
          <xsd:enumeration value="Policy"/>
          <xsd:enumeration value="Staffing"/>
          <xsd:enumeration value="Bus. Planning"/>
          <xsd:enumeration value="Choice 11"/>
        </xsd:restriction>
      </xsd:simpleType>
    </xsd:element>
    <xsd:element name="Filetype_x0028_mandatory" ma:index="9" nillable="true" ma:displayName="File type (Mandatory)" ma:format="Dropdown" ma:internalName="Filetype_x0028_mandatory">
      <xsd:simpleType>
        <xsd:restriction base="dms:Choice">
          <xsd:enumeration value="Analysis"/>
          <xsd:enumeration value="Briefing and LTT"/>
          <xsd:enumeration value="Correspondence"/>
          <xsd:enumeration value="Emails"/>
          <xsd:enumeration value="Email w attachment"/>
          <xsd:enumeration value="Evaluation"/>
          <xsd:enumeration value="Evidence"/>
          <xsd:enumeration value="Hyperlink"/>
          <xsd:enumeration value="Legal"/>
          <xsd:enumeration value="Minutes"/>
          <xsd:enumeration value="PQ's and FOI's"/>
          <xsd:enumeration value="Presentation"/>
          <xsd:enumeration value="Research and Reports"/>
          <xsd:enumeration value="Reporting"/>
          <xsd:enumeration value="Spreadsheets"/>
          <xsd:enumeration value="Statistics"/>
          <xsd:enumeration value="Submission"/>
          <xsd:enumeration value="WPSC"/>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a56b00-1004-4f2e-875d-9218cd97df4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4830804-6f48-4b37-b40b-be208d805cd4}" ma:internalName="TaxCatchAll" ma:showField="CatchAllData" ma:web="5da56b00-1004-4f2e-875d-9218cd97df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type_x0028_mandatory xmlns="2daddd4f-a174-4c7d-892f-75b3f99426b4" xsi:nil="true"/>
    <TaxCatchAll xmlns="5da56b00-1004-4f2e-875d-9218cd97df4f" xsi:nil="true"/>
    <lcf76f155ced4ddcb4097134ff3c332f xmlns="2daddd4f-a174-4c7d-892f-75b3f99426b4">
      <Terms xmlns="http://schemas.microsoft.com/office/infopath/2007/PartnerControls"/>
    </lcf76f155ced4ddcb4097134ff3c332f>
    <KeyArea_x0028_Mandatory xmlns="2daddd4f-a174-4c7d-892f-75b3f99426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C9E3C-0E07-4535-B66D-410EBAE23D63}">
  <ds:schemaRefs>
    <ds:schemaRef ds:uri="2daddd4f-a174-4c7d-892f-75b3f99426b4"/>
    <ds:schemaRef ds:uri="5da56b00-1004-4f2e-875d-9218cd97d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F6E180-16C0-4F06-9F30-68923613C14B}">
  <ds:schemaRefs>
    <ds:schemaRef ds:uri="http://purl.org/dc/dcmitype/"/>
    <ds:schemaRef ds:uri="2daddd4f-a174-4c7d-892f-75b3f99426b4"/>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5da56b00-1004-4f2e-875d-9218cd97df4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F6C4C3A-57F1-48C7-AD75-62973CA7C831}">
  <ds:schemaRefs>
    <ds:schemaRef ds:uri="http://schemas.microsoft.com/sharepoint/v3/contenttype/forms"/>
  </ds:schemaRefs>
</ds:datastoreItem>
</file>

<file path=docMetadata/LabelInfo.xml><?xml version="1.0" encoding="utf-8"?>
<clbl:labelList xmlns:clbl="http://schemas.microsoft.com/office/2020/mipLabelMetadata">
  <clbl:label id="{af0d0528-6c7f-46d4-8e8a-b1e66ed9d67e}" enabled="1" method="Standard" siteId="{96f1f6e9-1057-4117-ac28-80cdfe86f8c3}" removed="0"/>
</clbl:labelList>
</file>

<file path=docProps/app.xml><?xml version="1.0" encoding="utf-8"?>
<Properties xmlns="http://schemas.openxmlformats.org/officeDocument/2006/extended-properties" xmlns:vt="http://schemas.openxmlformats.org/officeDocument/2006/docPropsVTypes">
  <TotalTime>2812</TotalTime>
  <Words>1628</Words>
  <Application>Microsoft Office PowerPoint</Application>
  <PresentationFormat>Widescreen</PresentationFormat>
  <Paragraphs>153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Arial Black</vt:lpstr>
      <vt:lpstr>Arial Narrow</vt:lpstr>
      <vt:lpstr>Helvetica Neue</vt:lpstr>
      <vt:lpstr>Office Theme</vt:lpstr>
      <vt:lpstr>SUPPORTED EMPLOYMENT THROUGH CONNECT TO WORK</vt:lpstr>
      <vt:lpstr>What is Connect to Work?</vt:lpstr>
      <vt:lpstr>Why Connect to Work?</vt:lpstr>
      <vt:lpstr>What does Connect to Work mean  for Employers?</vt:lpstr>
      <vt:lpstr>PowerPoint Presentation</vt:lpstr>
      <vt:lpstr>Connect to Work</vt:lpstr>
      <vt:lpstr>Participant support package</vt:lpstr>
      <vt:lpstr>Benefits to the business</vt:lpstr>
      <vt:lpstr>FAQs</vt:lpstr>
      <vt:lpstr>ANNEXES</vt:lpstr>
      <vt:lpstr>Reasonable adjustments</vt:lpstr>
      <vt:lpstr>Reasonable adjustments examples</vt:lpstr>
      <vt:lpstr>Employer  case study</vt:lpstr>
      <vt:lpstr>Tips for getting started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Brembor Sara DWP COMMUNICATIONS DIRECTORATE</dc:creator>
  <cp:lastModifiedBy>Caroline Kandaya</cp:lastModifiedBy>
  <cp:revision>5</cp:revision>
  <dcterms:created xsi:type="dcterms:W3CDTF">2025-04-22T09:37:38Z</dcterms:created>
  <dcterms:modified xsi:type="dcterms:W3CDTF">2025-10-21T14:05:33Z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0x0101004A74E27362240E4EBB802D2E48948C29</vt:lpwstr>
  </property>
  <property fmtid="{D5CDD505-2E9C-101B-9397-08002B2CF9AE}" pid="3" name="MediaServiceImageTags">
    <vt:lpwstr/>
  </property>
</Properties>
</file>