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906000"/>
  <p:notesSz cx="6865925" cy="9540875"/>
  <p:embeddedFontLst>
    <p:embeddedFont>
      <p:font typeface="Amatic SC"/>
      <p:regular r:id="rId20"/>
      <p:bold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mXj3xJNKTlUyNXVAh9oUofw8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EFF2D8-A669-4D5E-BECC-9A147B2E11E0}">
  <a:tblStyle styleId="{BCEFF2D8-A669-4D5E-BECC-9A147B2E11E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Montserrat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5768" cy="477724"/>
          </a:xfrm>
          <a:prstGeom prst="rect">
            <a:avLst/>
          </a:prstGeom>
          <a:noFill/>
          <a:ln>
            <a:noFill/>
          </a:ln>
        </p:spPr>
        <p:txBody>
          <a:bodyPr anchorCtr="0" anchor="t" bIns="44350" lIns="88700" spcFirstLastPara="1" rIns="88700" wrap="square" tIns="44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8589" y="0"/>
            <a:ext cx="2975768" cy="477724"/>
          </a:xfrm>
          <a:prstGeom prst="rect">
            <a:avLst/>
          </a:prstGeom>
          <a:noFill/>
          <a:ln>
            <a:noFill/>
          </a:ln>
        </p:spPr>
        <p:txBody>
          <a:bodyPr anchorCtr="0" anchor="t" bIns="44350" lIns="88700" spcFirstLastPara="1" rIns="88700" wrap="square" tIns="443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6488" y="1192213"/>
            <a:ext cx="4652962" cy="3221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6594" y="4591292"/>
            <a:ext cx="5492750" cy="375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4350" lIns="88700" spcFirstLastPara="1" rIns="88700" wrap="square" tIns="443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063151"/>
            <a:ext cx="2975768" cy="477724"/>
          </a:xfrm>
          <a:prstGeom prst="rect">
            <a:avLst/>
          </a:prstGeom>
          <a:noFill/>
          <a:ln>
            <a:noFill/>
          </a:ln>
        </p:spPr>
        <p:txBody>
          <a:bodyPr anchorCtr="0" anchor="b" bIns="44350" lIns="88700" spcFirstLastPara="1" rIns="88700" wrap="square" tIns="443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8589" y="9063151"/>
            <a:ext cx="2975768" cy="477724"/>
          </a:xfrm>
          <a:prstGeom prst="rect">
            <a:avLst/>
          </a:prstGeom>
          <a:noFill/>
          <a:ln>
            <a:noFill/>
          </a:ln>
        </p:spPr>
        <p:txBody>
          <a:bodyPr anchorCtr="0" anchor="b" bIns="44350" lIns="88700" spcFirstLastPara="1" rIns="88700" wrap="square" tIns="443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6594" y="4591292"/>
            <a:ext cx="5492750" cy="375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4350" lIns="88700" spcFirstLastPara="1" rIns="88700" wrap="square" tIns="44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06488" y="1192213"/>
            <a:ext cx="4652962" cy="3221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6a1530d1e5_0_3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6a1530d1e5_0_30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232" name="Google Shape;232;g16a1530d1e5_0_30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6a1530d1e5_0_3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6a1530d1e5_0_37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240" name="Google Shape;240;g16a1530d1e5_0_37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34f4c80e2_0_0:notes"/>
          <p:cNvSpPr/>
          <p:nvPr>
            <p:ph idx="2" type="sldImg"/>
          </p:nvPr>
        </p:nvSpPr>
        <p:spPr>
          <a:xfrm>
            <a:off x="953901" y="715566"/>
            <a:ext cx="4958700" cy="357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434f4c80e2_0_0:notes"/>
          <p:cNvSpPr txBox="1"/>
          <p:nvPr>
            <p:ph idx="1" type="body"/>
          </p:nvPr>
        </p:nvSpPr>
        <p:spPr>
          <a:xfrm>
            <a:off x="686593" y="4531916"/>
            <a:ext cx="5492700" cy="4293300"/>
          </a:xfrm>
          <a:prstGeom prst="rect">
            <a:avLst/>
          </a:prstGeom>
        </p:spPr>
        <p:txBody>
          <a:bodyPr anchorCtr="0" anchor="t" bIns="44350" lIns="88700" spcFirstLastPara="1" rIns="88700" wrap="square" tIns="4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434f4c80e2_0_194:notes"/>
          <p:cNvSpPr/>
          <p:nvPr>
            <p:ph idx="2" type="sldImg"/>
          </p:nvPr>
        </p:nvSpPr>
        <p:spPr>
          <a:xfrm>
            <a:off x="953901" y="715566"/>
            <a:ext cx="4958700" cy="357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434f4c80e2_0_194:notes"/>
          <p:cNvSpPr txBox="1"/>
          <p:nvPr>
            <p:ph idx="1" type="body"/>
          </p:nvPr>
        </p:nvSpPr>
        <p:spPr>
          <a:xfrm>
            <a:off x="686593" y="4531916"/>
            <a:ext cx="5492700" cy="4293300"/>
          </a:xfrm>
          <a:prstGeom prst="rect">
            <a:avLst/>
          </a:prstGeom>
        </p:spPr>
        <p:txBody>
          <a:bodyPr anchorCtr="0" anchor="t" bIns="44350" lIns="88700" spcFirstLastPara="1" rIns="88700" wrap="square" tIns="4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a1530d1e5_0_7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6a1530d1e5_0_74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154" name="Google Shape;154;g16a1530d1e5_0_74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a1530d1e5_0_1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a1530d1e5_0_13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165" name="Google Shape;165;g16a1530d1e5_0_13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34f4c80e2_0_65:notes"/>
          <p:cNvSpPr/>
          <p:nvPr>
            <p:ph idx="2" type="sldImg"/>
          </p:nvPr>
        </p:nvSpPr>
        <p:spPr>
          <a:xfrm>
            <a:off x="953901" y="715566"/>
            <a:ext cx="4958700" cy="357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34f4c80e2_0_65:notes"/>
          <p:cNvSpPr txBox="1"/>
          <p:nvPr>
            <p:ph idx="1" type="body"/>
          </p:nvPr>
        </p:nvSpPr>
        <p:spPr>
          <a:xfrm>
            <a:off x="686593" y="4531916"/>
            <a:ext cx="5492700" cy="4293300"/>
          </a:xfrm>
          <a:prstGeom prst="rect">
            <a:avLst/>
          </a:prstGeom>
        </p:spPr>
        <p:txBody>
          <a:bodyPr anchorCtr="0" anchor="t" bIns="44350" lIns="88700" spcFirstLastPara="1" rIns="88700" wrap="square" tIns="44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6a1530d1e5_0_2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6a1530d1e5_0_20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197" name="Google Shape;197;g16a1530d1e5_0_20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a1530d1e5_0_4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16a1530d1e5_0_49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205" name="Google Shape;205;g16a1530d1e5_0_49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a1530d1e5_0_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16a1530d1e5_0_6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214" name="Google Shape;214;g16a1530d1e5_0_6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8d6fc9492_0_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38d6fc9492_0_6:notes"/>
          <p:cNvSpPr txBox="1"/>
          <p:nvPr>
            <p:ph idx="1" type="body"/>
          </p:nvPr>
        </p:nvSpPr>
        <p:spPr>
          <a:xfrm>
            <a:off x="685801" y="440030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3700" lIns="87400" spcFirstLastPara="1" rIns="87400" wrap="square" tIns="43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KM instead of miles</a:t>
            </a:r>
            <a:endParaRPr/>
          </a:p>
        </p:txBody>
      </p:sp>
      <p:sp>
        <p:nvSpPr>
          <p:cNvPr id="223" name="Google Shape;223;g238d6fc9492_0_6:notes"/>
          <p:cNvSpPr txBox="1"/>
          <p:nvPr>
            <p:ph idx="12" type="sldNum"/>
          </p:nvPr>
        </p:nvSpPr>
        <p:spPr>
          <a:xfrm>
            <a:off x="3884101" y="8686148"/>
            <a:ext cx="29724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00" lIns="87400" spcFirstLastPara="1" rIns="87400" wrap="square" tIns="43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34f4c80e2_0_133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3434f4c80e2_0_133"/>
          <p:cNvSpPr txBox="1"/>
          <p:nvPr>
            <p:ph idx="1" type="body"/>
          </p:nvPr>
        </p:nvSpPr>
        <p:spPr>
          <a:xfrm>
            <a:off x="337675" y="1536633"/>
            <a:ext cx="923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3434f4c80e2_0_133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34f4c80e2_0_210"/>
          <p:cNvSpPr txBox="1"/>
          <p:nvPr>
            <p:ph type="ctrTitle"/>
          </p:nvPr>
        </p:nvSpPr>
        <p:spPr>
          <a:xfrm>
            <a:off x="337684" y="992767"/>
            <a:ext cx="9230700" cy="27369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94" name="Google Shape;94;g3434f4c80e2_0_210"/>
          <p:cNvSpPr txBox="1"/>
          <p:nvPr>
            <p:ph idx="1" type="subTitle"/>
          </p:nvPr>
        </p:nvSpPr>
        <p:spPr>
          <a:xfrm>
            <a:off x="337675" y="3778833"/>
            <a:ext cx="9230700" cy="10569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95" name="Google Shape;95;g3434f4c80e2_0_210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34f4c80e2_0_214"/>
          <p:cNvSpPr txBox="1"/>
          <p:nvPr>
            <p:ph type="title"/>
          </p:nvPr>
        </p:nvSpPr>
        <p:spPr>
          <a:xfrm>
            <a:off x="337675" y="2867800"/>
            <a:ext cx="9230700" cy="11223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" name="Google Shape;98;g3434f4c80e2_0_214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34f4c80e2_0_217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1" name="Google Shape;101;g3434f4c80e2_0_217"/>
          <p:cNvSpPr txBox="1"/>
          <p:nvPr>
            <p:ph idx="1" type="body"/>
          </p:nvPr>
        </p:nvSpPr>
        <p:spPr>
          <a:xfrm>
            <a:off x="337675" y="1536633"/>
            <a:ext cx="9230700" cy="45552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2" name="Google Shape;102;g3434f4c80e2_0_217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34f4c80e2_0_221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05" name="Google Shape;105;g3434f4c80e2_0_221"/>
          <p:cNvSpPr txBox="1"/>
          <p:nvPr>
            <p:ph idx="1" type="body"/>
          </p:nvPr>
        </p:nvSpPr>
        <p:spPr>
          <a:xfrm>
            <a:off x="337675" y="1536633"/>
            <a:ext cx="4333200" cy="45552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6" name="Google Shape;106;g3434f4c80e2_0_221"/>
          <p:cNvSpPr txBox="1"/>
          <p:nvPr>
            <p:ph idx="2" type="body"/>
          </p:nvPr>
        </p:nvSpPr>
        <p:spPr>
          <a:xfrm>
            <a:off x="5235100" y="1536633"/>
            <a:ext cx="4333200" cy="45552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7" name="Google Shape;107;g3434f4c80e2_0_221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34f4c80e2_0_226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10" name="Google Shape;110;g3434f4c80e2_0_226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34f4c80e2_0_229"/>
          <p:cNvSpPr txBox="1"/>
          <p:nvPr>
            <p:ph type="title"/>
          </p:nvPr>
        </p:nvSpPr>
        <p:spPr>
          <a:xfrm>
            <a:off x="337675" y="740800"/>
            <a:ext cx="3042000" cy="10077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3" name="Google Shape;113;g3434f4c80e2_0_229"/>
          <p:cNvSpPr txBox="1"/>
          <p:nvPr>
            <p:ph idx="1" type="body"/>
          </p:nvPr>
        </p:nvSpPr>
        <p:spPr>
          <a:xfrm>
            <a:off x="337675" y="1852800"/>
            <a:ext cx="3042000" cy="42393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4" name="Google Shape;114;g3434f4c80e2_0_229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34f4c80e2_0_233"/>
          <p:cNvSpPr txBox="1"/>
          <p:nvPr>
            <p:ph type="title"/>
          </p:nvPr>
        </p:nvSpPr>
        <p:spPr>
          <a:xfrm>
            <a:off x="531104" y="600200"/>
            <a:ext cx="6898500" cy="54543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7" name="Google Shape;117;g3434f4c80e2_0_233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34f4c80e2_0_236"/>
          <p:cNvSpPr/>
          <p:nvPr/>
        </p:nvSpPr>
        <p:spPr>
          <a:xfrm>
            <a:off x="4953000" y="-167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434f4c80e2_0_236"/>
          <p:cNvSpPr txBox="1"/>
          <p:nvPr>
            <p:ph type="title"/>
          </p:nvPr>
        </p:nvSpPr>
        <p:spPr>
          <a:xfrm>
            <a:off x="287625" y="1644233"/>
            <a:ext cx="4382400" cy="19764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1" name="Google Shape;121;g3434f4c80e2_0_236"/>
          <p:cNvSpPr txBox="1"/>
          <p:nvPr>
            <p:ph idx="1" type="subTitle"/>
          </p:nvPr>
        </p:nvSpPr>
        <p:spPr>
          <a:xfrm>
            <a:off x="287625" y="3737433"/>
            <a:ext cx="4382400" cy="16467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" name="Google Shape;122;g3434f4c80e2_0_236"/>
          <p:cNvSpPr txBox="1"/>
          <p:nvPr>
            <p:ph idx="2" type="body"/>
          </p:nvPr>
        </p:nvSpPr>
        <p:spPr>
          <a:xfrm>
            <a:off x="5351125" y="965433"/>
            <a:ext cx="4156800" cy="49269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3" name="Google Shape;123;g3434f4c80e2_0_236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34f4c80e2_0_242"/>
          <p:cNvSpPr txBox="1"/>
          <p:nvPr>
            <p:ph idx="1" type="body"/>
          </p:nvPr>
        </p:nvSpPr>
        <p:spPr>
          <a:xfrm>
            <a:off x="337675" y="5640767"/>
            <a:ext cx="6498600" cy="806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/>
        </p:txBody>
      </p:sp>
      <p:sp>
        <p:nvSpPr>
          <p:cNvPr id="126" name="Google Shape;126;g3434f4c80e2_0_242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34f4c80e2_0_245"/>
          <p:cNvSpPr txBox="1"/>
          <p:nvPr>
            <p:ph hasCustomPrompt="1" type="title"/>
          </p:nvPr>
        </p:nvSpPr>
        <p:spPr>
          <a:xfrm>
            <a:off x="337675" y="1474833"/>
            <a:ext cx="9230700" cy="2618100"/>
          </a:xfrm>
          <a:prstGeom prst="rect">
            <a:avLst/>
          </a:prstGeom>
        </p:spPr>
        <p:txBody>
          <a:bodyPr anchorCtr="0" anchor="b" bIns="106650" lIns="106650" spcFirstLastPara="1" rIns="106650" wrap="square" tIns="1066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r>
              <a:t>xx%</a:t>
            </a:r>
          </a:p>
        </p:txBody>
      </p:sp>
      <p:sp>
        <p:nvSpPr>
          <p:cNvPr id="129" name="Google Shape;129;g3434f4c80e2_0_245"/>
          <p:cNvSpPr txBox="1"/>
          <p:nvPr>
            <p:ph idx="1" type="body"/>
          </p:nvPr>
        </p:nvSpPr>
        <p:spPr>
          <a:xfrm>
            <a:off x="337675" y="4202967"/>
            <a:ext cx="9230700" cy="1734300"/>
          </a:xfrm>
          <a:prstGeom prst="rect">
            <a:avLst/>
          </a:prstGeom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61950" lvl="0" marL="45720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0" name="Google Shape;130;g3434f4c80e2_0_245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34f4c80e2_0_249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2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34f4c80e2_0_206"/>
          <p:cNvSpPr txBox="1"/>
          <p:nvPr>
            <p:ph type="title"/>
          </p:nvPr>
        </p:nvSpPr>
        <p:spPr>
          <a:xfrm>
            <a:off x="337675" y="593367"/>
            <a:ext cx="923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g3434f4c80e2_0_206"/>
          <p:cNvSpPr txBox="1"/>
          <p:nvPr>
            <p:ph idx="1" type="body"/>
          </p:nvPr>
        </p:nvSpPr>
        <p:spPr>
          <a:xfrm>
            <a:off x="337675" y="1536633"/>
            <a:ext cx="923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normAutofit/>
          </a:bodyPr>
          <a:lstStyle>
            <a:lvl1pPr indent="-3619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g3434f4c80e2_0_206"/>
          <p:cNvSpPr txBox="1"/>
          <p:nvPr>
            <p:ph idx="12" type="sldNum"/>
          </p:nvPr>
        </p:nvSpPr>
        <p:spPr>
          <a:xfrm>
            <a:off x="9178496" y="6217622"/>
            <a:ext cx="594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50" lIns="106650" spcFirstLastPara="1" rIns="106650" wrap="square" tIns="10665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nationalcareersservice.direct.gov.uk/home" TargetMode="External"/><Relationship Id="rId4" Type="http://schemas.openxmlformats.org/officeDocument/2006/relationships/hyperlink" Target="http://icould.com/" TargetMode="External"/><Relationship Id="rId5" Type="http://schemas.openxmlformats.org/officeDocument/2006/relationships/hyperlink" Target="http://www.careersbox.co.uk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aqa.org.uk/subjects/religious-studies/gcse/religious-studies-8061/specification" TargetMode="External"/><Relationship Id="rId11" Type="http://schemas.openxmlformats.org/officeDocument/2006/relationships/hyperlink" Target="https://www.aqa.org.uk/subjects/history/gcse/history-8145https://www.aqa.org.uk/subjects/history/gcse/history-8145/specification/specification" TargetMode="External"/><Relationship Id="rId10" Type="http://schemas.openxmlformats.org/officeDocument/2006/relationships/hyperlink" Target="https://qualifications.pearson.com/en/qualifications/edexcel-gcses/spanish-2024.html" TargetMode="External"/><Relationship Id="rId13" Type="http://schemas.openxmlformats.org/officeDocument/2006/relationships/hyperlink" Target="https://www.ocr.org.uk/qualifications/cambridge-nationals/child-development-level-1-2-j809/" TargetMode="External"/><Relationship Id="rId12" Type="http://schemas.openxmlformats.org/officeDocument/2006/relationships/hyperlink" Target="https://qualifications.pearson.com/en/qualifications/edexcel-gcses/french-2024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s://www.aqa.org.uk/subjects/art-and-design/gcse/art-and-design-8201/specification" TargetMode="External"/><Relationship Id="rId9" Type="http://schemas.openxmlformats.org/officeDocument/2006/relationships/hyperlink" Target="https://www.aqa.org.uk/subjects/design-and-technology/gcse/design-and-technology-8552/specification" TargetMode="External"/><Relationship Id="rId15" Type="http://schemas.openxmlformats.org/officeDocument/2006/relationships/hyperlink" Target="https://www.ocr.org.uk/qualifications/cambridge-nationals/creative-imedia-level-1-2-j834/" TargetMode="External"/><Relationship Id="rId14" Type="http://schemas.openxmlformats.org/officeDocument/2006/relationships/hyperlink" Target="https://qualifications.pearson.com/en/qualifications/edexcel-gcses/music-2016.html" TargetMode="External"/><Relationship Id="rId17" Type="http://schemas.openxmlformats.org/officeDocument/2006/relationships/hyperlink" Target="https://www.aqa.org.uk/subjects/geography/gcse/geography-8035/specification" TargetMode="External"/><Relationship Id="rId16" Type="http://schemas.openxmlformats.org/officeDocument/2006/relationships/hyperlink" Target="https://www.ocr.org.uk/qualifications/gcse/physical-education-j587-from-2016/" TargetMode="External"/><Relationship Id="rId5" Type="http://schemas.openxmlformats.org/officeDocument/2006/relationships/hyperlink" Target="https://www.ncfe.org.uk/qualification-search/qualification-detail/ncfe-level-12-technical-award-in-business-and-enterprise-127" TargetMode="External"/><Relationship Id="rId19" Type="http://schemas.openxmlformats.org/officeDocument/2006/relationships/hyperlink" Target="https://www.aqa.org.uk/subjects/drama/gcse/drama-8261/specification" TargetMode="External"/><Relationship Id="rId6" Type="http://schemas.openxmlformats.org/officeDocument/2006/relationships/hyperlink" Target="https://www.aqa.org.uk/subjects/art-and-design/gcse/art-and-design-8206/specification" TargetMode="External"/><Relationship Id="rId18" Type="http://schemas.openxmlformats.org/officeDocument/2006/relationships/hyperlink" Target="https://www.wjec.co.uk/qualifications/level-12-vocational-award-in-hospitality-and-catering/#tab_keydocuments" TargetMode="External"/><Relationship Id="rId7" Type="http://schemas.openxmlformats.org/officeDocument/2006/relationships/hyperlink" Target="https://www.ocr.org.uk/qualifications/cambridge-nationals/sport-studies-level-1-2-j829/" TargetMode="External"/><Relationship Id="rId8" Type="http://schemas.openxmlformats.org/officeDocument/2006/relationships/hyperlink" Target="https://qualifications.pearson.com/en/qualifications/edexcel-gcses/computer-science-2020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/>
          <p:nvPr/>
        </p:nvSpPr>
        <p:spPr>
          <a:xfrm>
            <a:off x="2477" y="0"/>
            <a:ext cx="990352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0" y="0"/>
            <a:ext cx="6004587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078"/>
                </a:srgbClr>
              </a:gs>
              <a:gs pos="35000">
                <a:srgbClr val="FFFFFF">
                  <a:alpha val="75294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107" y="282371"/>
            <a:ext cx="2491908" cy="1654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"/>
          <p:cNvSpPr txBox="1"/>
          <p:nvPr/>
        </p:nvSpPr>
        <p:spPr>
          <a:xfrm>
            <a:off x="430250" y="4993575"/>
            <a:ext cx="9061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Key Stage 4 Options</a:t>
            </a:r>
            <a:endParaRPr b="1" i="0" sz="7200" u="none" cap="none" strike="noStrik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2450" y="-3"/>
            <a:ext cx="5673551" cy="25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1500" y="2555647"/>
            <a:ext cx="5395499" cy="24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16a1530d1e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6a1530d1e5_0_30"/>
          <p:cNvSpPr txBox="1"/>
          <p:nvPr/>
        </p:nvSpPr>
        <p:spPr>
          <a:xfrm>
            <a:off x="2086075" y="78227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How does the process work?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6" name="Google Shape;236;g16a1530d1e5_0_30"/>
          <p:cNvSpPr txBox="1"/>
          <p:nvPr/>
        </p:nvSpPr>
        <p:spPr>
          <a:xfrm>
            <a:off x="469375" y="1812275"/>
            <a:ext cx="9296100" cy="48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 every combination will be possible</a:t>
            </a:r>
            <a:endParaRPr b="1" i="0" sz="30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Read all of the information in the booklet and talk to teachers</a:t>
            </a:r>
            <a:endParaRPr b="0" i="0" sz="24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Google form for top 5 choices (you will only do 3) remember you must do either History, Geography, Computer Science, French or Spanish</a:t>
            </a:r>
            <a:endParaRPr b="0" i="0" sz="24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Option blocks will be created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➔"/>
            </a:pPr>
            <a:r>
              <a:rPr b="0" i="0" lang="en-US" sz="2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Some subjects will be in more than one block</a:t>
            </a:r>
            <a:endParaRPr b="0" i="0" sz="24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16a1530d1e5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16a1530d1e5_0_37"/>
          <p:cNvSpPr txBox="1"/>
          <p:nvPr/>
        </p:nvSpPr>
        <p:spPr>
          <a:xfrm>
            <a:off x="2086075" y="78227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Example blocks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4" name="Google Shape;244;g16a1530d1e5_0_37"/>
          <p:cNvSpPr txBox="1"/>
          <p:nvPr/>
        </p:nvSpPr>
        <p:spPr>
          <a:xfrm>
            <a:off x="208675" y="1825325"/>
            <a:ext cx="92961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45F0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5" name="Google Shape;245;g16a1530d1e5_0_37"/>
          <p:cNvGraphicFramePr/>
          <p:nvPr/>
        </p:nvGraphicFramePr>
        <p:xfrm>
          <a:off x="952500" y="171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{BCEFF2D8-A669-4D5E-BECC-9A147B2E11E0}</a:tableStyleId>
              </a:tblPr>
              <a:tblGrid>
                <a:gridCol w="2667000"/>
                <a:gridCol w="2667000"/>
                <a:gridCol w="2667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Block A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Block B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Block C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History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History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Geography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French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Geography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Spanish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Computer Science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Sport Studies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Art / 3D Design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Photography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Art / 3D Design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Music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Drama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Hospitality and Catering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RS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Business and Enterprise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iMedia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Business and Enterprise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Hospitality and Catering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434f4c80e2_0_0"/>
          <p:cNvSpPr/>
          <p:nvPr/>
        </p:nvSpPr>
        <p:spPr>
          <a:xfrm>
            <a:off x="9139406" y="5799200"/>
            <a:ext cx="689100" cy="8619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434f4c80e2_0_0"/>
          <p:cNvSpPr/>
          <p:nvPr/>
        </p:nvSpPr>
        <p:spPr>
          <a:xfrm>
            <a:off x="672777" y="128433"/>
            <a:ext cx="1454700" cy="1880100"/>
          </a:xfrm>
          <a:prstGeom prst="ellipse">
            <a:avLst/>
          </a:prstGeom>
          <a:solidFill>
            <a:srgbClr val="E6B8A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434f4c80e2_0_0"/>
          <p:cNvSpPr txBox="1"/>
          <p:nvPr/>
        </p:nvSpPr>
        <p:spPr>
          <a:xfrm>
            <a:off x="1055627" y="637433"/>
            <a:ext cx="689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253" name="Google Shape;253;g3434f4c80e2_0_0"/>
          <p:cNvSpPr txBox="1"/>
          <p:nvPr/>
        </p:nvSpPr>
        <p:spPr>
          <a:xfrm>
            <a:off x="250927" y="2149067"/>
            <a:ext cx="2298300" cy="29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Course choice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Read our options booklet and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research the subjects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you are interested in.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Speak to current year 10 and 11 students about their options.  Talk to teachers about what you will learn in each subject.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g3434f4c80e2_0_0"/>
          <p:cNvSpPr/>
          <p:nvPr/>
        </p:nvSpPr>
        <p:spPr>
          <a:xfrm>
            <a:off x="3249810" y="128433"/>
            <a:ext cx="1454700" cy="18801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434f4c80e2_0_0"/>
          <p:cNvSpPr txBox="1"/>
          <p:nvPr/>
        </p:nvSpPr>
        <p:spPr>
          <a:xfrm>
            <a:off x="3487710" y="637433"/>
            <a:ext cx="978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600"/>
          </a:p>
        </p:txBody>
      </p:sp>
      <p:sp>
        <p:nvSpPr>
          <p:cNvPr id="256" name="Google Shape;256;g3434f4c80e2_0_0"/>
          <p:cNvSpPr txBox="1"/>
          <p:nvPr/>
        </p:nvSpPr>
        <p:spPr>
          <a:xfrm>
            <a:off x="2798169" y="2160067"/>
            <a:ext cx="2368800" cy="939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Options Evening</a:t>
            </a:r>
            <a:endParaRPr b="1" sz="19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Monday 23rd March</a:t>
            </a:r>
            <a:endParaRPr sz="14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5.30pm</a:t>
            </a:r>
            <a:endParaRPr sz="14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g3434f4c80e2_0_0"/>
          <p:cNvSpPr/>
          <p:nvPr/>
        </p:nvSpPr>
        <p:spPr>
          <a:xfrm>
            <a:off x="5588944" y="128433"/>
            <a:ext cx="1454700" cy="1880100"/>
          </a:xfrm>
          <a:prstGeom prst="ellipse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434f4c80e2_0_0"/>
          <p:cNvSpPr txBox="1"/>
          <p:nvPr/>
        </p:nvSpPr>
        <p:spPr>
          <a:xfrm>
            <a:off x="5826844" y="637433"/>
            <a:ext cx="978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600"/>
          </a:p>
        </p:txBody>
      </p:sp>
      <p:sp>
        <p:nvSpPr>
          <p:cNvPr id="259" name="Google Shape;259;g3434f4c80e2_0_0"/>
          <p:cNvSpPr txBox="1"/>
          <p:nvPr/>
        </p:nvSpPr>
        <p:spPr>
          <a:xfrm>
            <a:off x="5167094" y="2146000"/>
            <a:ext cx="2418000" cy="29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Apply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Complete the Google Form that will be shared on your pastoral google classroom.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You will make three choices and two reserve choices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en-US" sz="1400">
                <a:latin typeface="Montserrat"/>
                <a:ea typeface="Montserrat"/>
                <a:cs typeface="Montserrat"/>
                <a:sym typeface="Montserrat"/>
              </a:rPr>
              <a:t>DEADLINE: </a:t>
            </a:r>
            <a:r>
              <a:rPr b="1" lang="en-US">
                <a:latin typeface="Montserrat"/>
                <a:ea typeface="Montserrat"/>
                <a:cs typeface="Montserrat"/>
                <a:sym typeface="Montserrat"/>
              </a:rPr>
              <a:t>Wednesday 22nd</a:t>
            </a:r>
            <a:r>
              <a:rPr b="1" lang="en-US" sz="1400">
                <a:latin typeface="Montserrat"/>
                <a:ea typeface="Montserrat"/>
                <a:cs typeface="Montserrat"/>
                <a:sym typeface="Montserrat"/>
              </a:rPr>
              <a:t> April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3434f4c80e2_0_0"/>
          <p:cNvSpPr/>
          <p:nvPr/>
        </p:nvSpPr>
        <p:spPr>
          <a:xfrm>
            <a:off x="7922606" y="128433"/>
            <a:ext cx="1454700" cy="18801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434f4c80e2_0_0"/>
          <p:cNvSpPr txBox="1"/>
          <p:nvPr/>
        </p:nvSpPr>
        <p:spPr>
          <a:xfrm>
            <a:off x="8160506" y="637433"/>
            <a:ext cx="978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600"/>
          </a:p>
        </p:txBody>
      </p:sp>
      <p:sp>
        <p:nvSpPr>
          <p:cNvPr id="262" name="Google Shape;262;g3434f4c80e2_0_0"/>
          <p:cNvSpPr txBox="1"/>
          <p:nvPr/>
        </p:nvSpPr>
        <p:spPr>
          <a:xfrm>
            <a:off x="7448756" y="2160066"/>
            <a:ext cx="22983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Montserrat"/>
                <a:ea typeface="Montserrat"/>
                <a:cs typeface="Montserrat"/>
                <a:sym typeface="Montserrat"/>
              </a:rPr>
              <a:t>Guidance discussions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Montserrat"/>
                <a:ea typeface="Montserrat"/>
                <a:cs typeface="Montserrat"/>
                <a:sym typeface="Montserrat"/>
              </a:rPr>
              <a:t>If your top 3 subject choices don’t work as a combination you will be asked to meet with Mr Harold, Mrs McPherson or Mrs Willis to discuss the pathways which do work.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g3434f4c80e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598" y="5514133"/>
            <a:ext cx="6659588" cy="13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434f4c80e2_0_0"/>
          <p:cNvSpPr txBox="1"/>
          <p:nvPr/>
        </p:nvSpPr>
        <p:spPr>
          <a:xfrm>
            <a:off x="3487697" y="5936767"/>
            <a:ext cx="4315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9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Options timeline</a:t>
            </a:r>
            <a:endParaRPr b="1" i="1" sz="29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g3434f4c80e2_0_0"/>
          <p:cNvSpPr txBox="1"/>
          <p:nvPr/>
        </p:nvSpPr>
        <p:spPr>
          <a:xfrm>
            <a:off x="9214156" y="5940900"/>
            <a:ext cx="53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600"/>
          </a:p>
        </p:txBody>
      </p:sp>
      <p:pic>
        <p:nvPicPr>
          <p:cNvPr id="266" name="Google Shape;266;g3434f4c80e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50" y="5263098"/>
            <a:ext cx="1951164" cy="1246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34f4c80e2_0_194"/>
          <p:cNvSpPr txBox="1"/>
          <p:nvPr/>
        </p:nvSpPr>
        <p:spPr>
          <a:xfrm>
            <a:off x="290090" y="223167"/>
            <a:ext cx="6549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8761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Further information</a:t>
            </a:r>
            <a:endParaRPr sz="1600"/>
          </a:p>
        </p:txBody>
      </p:sp>
      <p:sp>
        <p:nvSpPr>
          <p:cNvPr id="272" name="Google Shape;272;g3434f4c80e2_0_194"/>
          <p:cNvSpPr/>
          <p:nvPr/>
        </p:nvSpPr>
        <p:spPr>
          <a:xfrm>
            <a:off x="6020083" y="1085167"/>
            <a:ext cx="2622900" cy="31092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434f4c80e2_0_194"/>
          <p:cNvSpPr/>
          <p:nvPr/>
        </p:nvSpPr>
        <p:spPr>
          <a:xfrm>
            <a:off x="3947910" y="2396333"/>
            <a:ext cx="2622900" cy="3109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434f4c80e2_0_194"/>
          <p:cNvSpPr/>
          <p:nvPr/>
        </p:nvSpPr>
        <p:spPr>
          <a:xfrm>
            <a:off x="1651460" y="1514367"/>
            <a:ext cx="2622900" cy="3109200"/>
          </a:xfrm>
          <a:prstGeom prst="ellips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NCS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National Careers Service provides information, advice and guidance to help you make decisions on learning, training and work opportunities.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g3434f4c80e2_0_194"/>
          <p:cNvSpPr txBox="1"/>
          <p:nvPr/>
        </p:nvSpPr>
        <p:spPr>
          <a:xfrm>
            <a:off x="4197348" y="2735667"/>
            <a:ext cx="21240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ICould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200">
                <a:solidFill>
                  <a:srgbClr val="F8F9FA"/>
                </a:solidFill>
                <a:latin typeface="Montserrat"/>
                <a:ea typeface="Montserrat"/>
                <a:cs typeface="Montserrat"/>
                <a:sym typeface="Montserrat"/>
              </a:rPr>
              <a:t>This website has lots of videos you can explore by employment sector or life theme.</a:t>
            </a:r>
            <a:endParaRPr sz="1900">
              <a:solidFill>
                <a:srgbClr val="F8F9F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g3434f4c80e2_0_194"/>
          <p:cNvSpPr txBox="1"/>
          <p:nvPr/>
        </p:nvSpPr>
        <p:spPr>
          <a:xfrm>
            <a:off x="6398058" y="1514367"/>
            <a:ext cx="1866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Careers box</a:t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is a free online library of careers related films, news and information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g3434f4c80e2_0_194"/>
          <p:cNvSpPr/>
          <p:nvPr/>
        </p:nvSpPr>
        <p:spPr>
          <a:xfrm>
            <a:off x="9161994" y="5816300"/>
            <a:ext cx="689100" cy="8619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434f4c80e2_0_194"/>
          <p:cNvSpPr txBox="1"/>
          <p:nvPr/>
        </p:nvSpPr>
        <p:spPr>
          <a:xfrm>
            <a:off x="9237881" y="5980500"/>
            <a:ext cx="53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1600"/>
          </a:p>
        </p:txBody>
      </p:sp>
      <p:sp>
        <p:nvSpPr>
          <p:cNvPr id="279" name="Google Shape;279;g3434f4c80e2_0_194"/>
          <p:cNvSpPr txBox="1"/>
          <p:nvPr/>
        </p:nvSpPr>
        <p:spPr>
          <a:xfrm>
            <a:off x="1067733" y="5766700"/>
            <a:ext cx="7575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741B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2086075" y="78227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Core Curriculum 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469375" y="1812275"/>
            <a:ext cx="9296100" cy="48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students will study :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B0C0C"/>
              </a:buClr>
              <a:buSzPts val="1800"/>
              <a:buFont typeface="Arial"/>
              <a:buChar char="➔"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GCSE English Language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Font typeface="Arial"/>
              <a:buChar char="➔"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GCSE English Literature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Font typeface="Arial"/>
              <a:buChar char="➔"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GCSE Maths (tiered entry Higher or Foundation)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Char char="➔"/>
            </a:pPr>
            <a:r>
              <a:rPr lang="en-US" sz="1800">
                <a:solidFill>
                  <a:srgbClr val="0B0C0C"/>
                </a:solidFill>
                <a:highlight>
                  <a:srgbClr val="FFFFFF"/>
                </a:highlight>
              </a:rPr>
              <a:t>GCSE Statistics (tiered entry </a:t>
            </a:r>
            <a:r>
              <a:rPr lang="en-US" sz="1800">
                <a:solidFill>
                  <a:srgbClr val="0B0C0C"/>
                </a:solidFill>
                <a:highlight>
                  <a:schemeClr val="lt1"/>
                </a:highlight>
              </a:rPr>
              <a:t>Higher or Foundation)</a:t>
            </a:r>
            <a:endParaRPr sz="1800">
              <a:solidFill>
                <a:srgbClr val="0B0C0C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Font typeface="Arial"/>
              <a:buChar char="➔"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GCSE Science (all students will study three separate Sciences - Biology, Chemistry, Physics - this will lead to either 2 or 3 GCSEs depending on the pathway which is best for each student)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Font typeface="Arial"/>
              <a:buChar char="➔"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Core PE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1800"/>
              <a:buFont typeface="Arial"/>
              <a:buChar char="➔"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PSHE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6a1530d1e5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16a1530d1e5_0_74"/>
          <p:cNvSpPr txBox="1"/>
          <p:nvPr/>
        </p:nvSpPr>
        <p:spPr>
          <a:xfrm>
            <a:off x="2086075" y="365075"/>
            <a:ext cx="55413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Sciences an explanation…</a:t>
            </a:r>
            <a:endParaRPr b="1" i="0" sz="43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45720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(tiered entry Higher or Foundation)</a:t>
            </a:r>
            <a:endParaRPr b="1" i="0" sz="43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8" name="Google Shape;158;g16a1530d1e5_0_74"/>
          <p:cNvSpPr txBox="1"/>
          <p:nvPr/>
        </p:nvSpPr>
        <p:spPr>
          <a:xfrm>
            <a:off x="3513775" y="1603675"/>
            <a:ext cx="2685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674EA7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674EA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Google Shape;159;g16a1530d1e5_0_74"/>
          <p:cNvSpPr txBox="1"/>
          <p:nvPr/>
        </p:nvSpPr>
        <p:spPr>
          <a:xfrm>
            <a:off x="6295950" y="1588625"/>
            <a:ext cx="2685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B45F06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674EA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0" name="Google Shape;160;g16a1530d1e5_0_74"/>
          <p:cNvSpPr txBox="1"/>
          <p:nvPr>
            <p:ph idx="1" type="body"/>
          </p:nvPr>
        </p:nvSpPr>
        <p:spPr>
          <a:xfrm>
            <a:off x="681038" y="1825625"/>
            <a:ext cx="4210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Combined Science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three Sciences studied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6 exams sat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Slightly less content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 GCSE grades achieved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4-4 , 5-4, 5-5 etc…</a:t>
            </a:r>
            <a:endParaRPr/>
          </a:p>
        </p:txBody>
      </p:sp>
      <p:sp>
        <p:nvSpPr>
          <p:cNvPr id="161" name="Google Shape;161;g16a1530d1e5_0_74"/>
          <p:cNvSpPr txBox="1"/>
          <p:nvPr>
            <p:ph idx="2" type="body"/>
          </p:nvPr>
        </p:nvSpPr>
        <p:spPr>
          <a:xfrm>
            <a:off x="5014913" y="1825625"/>
            <a:ext cx="4210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Separate Science</a:t>
            </a:r>
            <a:endParaRPr b="1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three Sciences studied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6 exams sat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More content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 GCSE grades achieved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Biology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Chemistry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Physics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16a1530d1e5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6a1530d1e5_0_13"/>
          <p:cNvSpPr txBox="1"/>
          <p:nvPr/>
        </p:nvSpPr>
        <p:spPr>
          <a:xfrm>
            <a:off x="2086075" y="78227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Ebacc qualifications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9" name="Google Shape;169;g16a1530d1e5_0_13"/>
          <p:cNvSpPr txBox="1"/>
          <p:nvPr/>
        </p:nvSpPr>
        <p:spPr>
          <a:xfrm>
            <a:off x="469375" y="1812275"/>
            <a:ext cx="92961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Students who choose to study a certain combination of subjects achieve the Ebacc.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would mean studying History or Geography and French or Spanish as two of their three GCSE options.  Alongside Maths, 2 x English and 2 x Science (Computer Science is also included here).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579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government has a target of a significant proportion of students following this curriculum however we recognise that it is not the best curriculum choice for all students.  We do ask that students </a:t>
            </a:r>
            <a:r>
              <a:rPr b="1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choose one</a:t>
            </a:r>
            <a:r>
              <a:rPr b="0" i="0" lang="en-US" sz="18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from History, Geography, Computer Science, French or Spanish to ensure they have a broad, balanced curriculum.  </a:t>
            </a:r>
            <a:endParaRPr b="0" i="0" sz="18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3434f4c80e2_0_65"/>
          <p:cNvPicPr preferRelativeResize="0"/>
          <p:nvPr/>
        </p:nvPicPr>
        <p:blipFill rotWithShape="1">
          <a:blip r:embed="rId3">
            <a:alphaModFix/>
          </a:blip>
          <a:srcRect b="35141" l="0" r="0" t="0"/>
          <a:stretch/>
        </p:blipFill>
        <p:spPr>
          <a:xfrm>
            <a:off x="3600919" y="1704900"/>
            <a:ext cx="2704165" cy="223646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434f4c80e2_0_65"/>
          <p:cNvSpPr txBox="1"/>
          <p:nvPr/>
        </p:nvSpPr>
        <p:spPr>
          <a:xfrm>
            <a:off x="3174478" y="53833"/>
            <a:ext cx="519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Subjects offered…</a:t>
            </a:r>
            <a:endParaRPr sz="23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(Click the link to access the specification)</a:t>
            </a:r>
            <a:endParaRPr sz="13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6" name="Google Shape;176;g3434f4c80e2_0_65"/>
          <p:cNvSpPr/>
          <p:nvPr/>
        </p:nvSpPr>
        <p:spPr>
          <a:xfrm>
            <a:off x="50267" y="23333"/>
            <a:ext cx="1482000" cy="1676100"/>
          </a:xfrm>
          <a:prstGeom prst="ellips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 GCSE (AQA)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g3434f4c80e2_0_65"/>
          <p:cNvSpPr txBox="1"/>
          <p:nvPr/>
        </p:nvSpPr>
        <p:spPr>
          <a:xfrm>
            <a:off x="4673161" y="6078267"/>
            <a:ext cx="53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50" lIns="106650" spcFirstLastPara="1" rIns="106650" wrap="square" tIns="106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78" name="Google Shape;178;g3434f4c80e2_0_65"/>
          <p:cNvSpPr/>
          <p:nvPr/>
        </p:nvSpPr>
        <p:spPr>
          <a:xfrm>
            <a:off x="50267" y="3436333"/>
            <a:ext cx="1482000" cy="16761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Business and Enterprise (NCFE)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g3434f4c80e2_0_65"/>
          <p:cNvSpPr/>
          <p:nvPr/>
        </p:nvSpPr>
        <p:spPr>
          <a:xfrm>
            <a:off x="50294" y="1729833"/>
            <a:ext cx="1482000" cy="16761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0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Photography GCSE (AQA)</a:t>
            </a:r>
            <a:endParaRPr sz="1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g3434f4c80e2_0_65"/>
          <p:cNvSpPr/>
          <p:nvPr/>
        </p:nvSpPr>
        <p:spPr>
          <a:xfrm>
            <a:off x="8299769" y="5203833"/>
            <a:ext cx="1482000" cy="1676100"/>
          </a:xfrm>
          <a:prstGeom prst="ellips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Sport Studies Cambridge National (OCR)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g3434f4c80e2_0_65"/>
          <p:cNvSpPr/>
          <p:nvPr/>
        </p:nvSpPr>
        <p:spPr>
          <a:xfrm>
            <a:off x="6743290" y="1790833"/>
            <a:ext cx="1482000" cy="1676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Computer Science GCSE (Pearson)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g3434f4c80e2_0_65"/>
          <p:cNvSpPr/>
          <p:nvPr/>
        </p:nvSpPr>
        <p:spPr>
          <a:xfrm>
            <a:off x="1583779" y="23333"/>
            <a:ext cx="1482000" cy="1676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 Technology GCSE (AQA)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g3434f4c80e2_0_65"/>
          <p:cNvSpPr/>
          <p:nvPr/>
        </p:nvSpPr>
        <p:spPr>
          <a:xfrm>
            <a:off x="8299769" y="53833"/>
            <a:ext cx="1482000" cy="16761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Spanish GCSE (Pearson)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g3434f4c80e2_0_65"/>
          <p:cNvSpPr/>
          <p:nvPr/>
        </p:nvSpPr>
        <p:spPr>
          <a:xfrm>
            <a:off x="1583779" y="5203833"/>
            <a:ext cx="1482000" cy="16761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History GCSE (AQA)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g3434f4c80e2_0_65"/>
          <p:cNvSpPr/>
          <p:nvPr/>
        </p:nvSpPr>
        <p:spPr>
          <a:xfrm>
            <a:off x="6817769" y="5203833"/>
            <a:ext cx="1482000" cy="16761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French GCSE (Pearson)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" name="Google Shape;186;g3434f4c80e2_0_65"/>
          <p:cNvSpPr/>
          <p:nvPr/>
        </p:nvSpPr>
        <p:spPr>
          <a:xfrm>
            <a:off x="50267" y="5206600"/>
            <a:ext cx="1482000" cy="1676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Childcare  Cambridge National (OCR)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g3434f4c80e2_0_65"/>
          <p:cNvSpPr/>
          <p:nvPr/>
        </p:nvSpPr>
        <p:spPr>
          <a:xfrm>
            <a:off x="8299769" y="1790833"/>
            <a:ext cx="1482000" cy="16761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Music GCSE (Pearson)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g3434f4c80e2_0_65"/>
          <p:cNvSpPr/>
          <p:nvPr/>
        </p:nvSpPr>
        <p:spPr>
          <a:xfrm>
            <a:off x="6817769" y="3527833"/>
            <a:ext cx="1482000" cy="1676100"/>
          </a:xfrm>
          <a:prstGeom prst="ellips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Imedia Cambridge National (OCR)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g3434f4c80e2_0_65"/>
          <p:cNvSpPr/>
          <p:nvPr/>
        </p:nvSpPr>
        <p:spPr>
          <a:xfrm>
            <a:off x="8299769" y="3527833"/>
            <a:ext cx="1482000" cy="1676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 GCSE (OCR)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g3434f4c80e2_0_65"/>
          <p:cNvSpPr/>
          <p:nvPr/>
        </p:nvSpPr>
        <p:spPr>
          <a:xfrm>
            <a:off x="1583779" y="3466833"/>
            <a:ext cx="1482000" cy="16761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Geography GCSE (AQA)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1" name="Google Shape;191;g3434f4c80e2_0_65"/>
          <p:cNvSpPr/>
          <p:nvPr/>
        </p:nvSpPr>
        <p:spPr>
          <a:xfrm>
            <a:off x="6743276" y="53833"/>
            <a:ext cx="1482000" cy="1676100"/>
          </a:xfrm>
          <a:prstGeom prst="ellipse">
            <a:avLst/>
          </a:prstGeom>
          <a:solidFill>
            <a:srgbClr val="6FA8DC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Hospitality and Catering (WJEC)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g3434f4c80e2_0_65"/>
          <p:cNvSpPr/>
          <p:nvPr/>
        </p:nvSpPr>
        <p:spPr>
          <a:xfrm>
            <a:off x="1583779" y="1729833"/>
            <a:ext cx="1482000" cy="1676100"/>
          </a:xfrm>
          <a:prstGeom prst="ellipse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Drama GCSE (AQA)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3" name="Google Shape;193;g3434f4c80e2_0_65"/>
          <p:cNvSpPr/>
          <p:nvPr/>
        </p:nvSpPr>
        <p:spPr>
          <a:xfrm>
            <a:off x="4157373" y="5206600"/>
            <a:ext cx="1482000" cy="16761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106650" lIns="106650" spcFirstLastPara="1" rIns="106650" wrap="square" tIns="10665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Religious Studies  GCSE (AQA)</a:t>
            </a:r>
            <a:endParaRPr sz="9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16a1530d1e5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6a1530d1e5_0_20"/>
          <p:cNvSpPr txBox="1"/>
          <p:nvPr/>
        </p:nvSpPr>
        <p:spPr>
          <a:xfrm>
            <a:off x="2058900" y="43272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Option subjects that are offered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1" name="Google Shape;201;g16a1530d1e5_0_20"/>
          <p:cNvSpPr txBox="1"/>
          <p:nvPr/>
        </p:nvSpPr>
        <p:spPr>
          <a:xfrm>
            <a:off x="442225" y="1140725"/>
            <a:ext cx="9296100" cy="5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GCSE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Languages - Spanish and French </a:t>
            </a:r>
            <a:r>
              <a:rPr b="0" i="0" lang="en-US" sz="1800" u="none" cap="none" strike="noStrike">
                <a:solidFill>
                  <a:srgbClr val="0B0C0C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(tiered entry Higher or Foundation)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offer entry for other languages on an individual basis but not teaching towards this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 subjects - Music, Drama, Art, Photography, Design Technology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 - Physical Education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Humanities - History, Geography, Religious Studies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- Computer Science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Applied course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 subjects - Hospitality and Catering, Child development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Sport - Sport Studies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based - Business and Enterprise, Creative Imedia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16a1530d1e5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6a1530d1e5_0_49"/>
          <p:cNvSpPr txBox="1"/>
          <p:nvPr/>
        </p:nvSpPr>
        <p:spPr>
          <a:xfrm>
            <a:off x="2086075" y="78227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Grading of courses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9" name="Google Shape;209;g16a1530d1e5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250" y="1656250"/>
            <a:ext cx="5428450" cy="428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6a1530d1e5_0_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2500" y="1768050"/>
            <a:ext cx="3893500" cy="332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16a1530d1e5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6a1530d1e5_0_6"/>
          <p:cNvSpPr txBox="1"/>
          <p:nvPr/>
        </p:nvSpPr>
        <p:spPr>
          <a:xfrm>
            <a:off x="2086075" y="78227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How do i make choices?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8" name="Google Shape;218;g16a1530d1e5_0_6"/>
          <p:cNvSpPr txBox="1"/>
          <p:nvPr/>
        </p:nvSpPr>
        <p:spPr>
          <a:xfrm>
            <a:off x="469375" y="1743650"/>
            <a:ext cx="92961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do I enjoy?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careers might I be interested in?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do I think I will do well in?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Find out about the subjects - talk to teachers and students in y10/11 doing the course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Make sure you know what the assessment is like (all exam, some NEA, practicals)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16a1530d1e5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9175" y="63375"/>
            <a:ext cx="2525624" cy="252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238d6fc949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53" y="190750"/>
            <a:ext cx="1431214" cy="9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38d6fc9492_0_6"/>
          <p:cNvSpPr txBox="1"/>
          <p:nvPr/>
        </p:nvSpPr>
        <p:spPr>
          <a:xfrm>
            <a:off x="2086075" y="782275"/>
            <a:ext cx="554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45818E"/>
                </a:solidFill>
                <a:latin typeface="Amatic SC"/>
                <a:ea typeface="Amatic SC"/>
                <a:cs typeface="Amatic SC"/>
                <a:sym typeface="Amatic SC"/>
              </a:rPr>
              <a:t>How do i make choices?</a:t>
            </a:r>
            <a:endParaRPr b="1" i="0" sz="3400" u="none" cap="none" strike="noStrike">
              <a:solidFill>
                <a:srgbClr val="45818E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7" name="Google Shape;227;g238d6fc9492_0_6"/>
          <p:cNvSpPr txBox="1"/>
          <p:nvPr/>
        </p:nvSpPr>
        <p:spPr>
          <a:xfrm>
            <a:off x="469375" y="1743650"/>
            <a:ext cx="9296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 I like the teacher?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are my friends doing?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31579"/>
              </a:lnSpc>
              <a:spcBef>
                <a:spcPts val="0"/>
              </a:spcBef>
              <a:spcAft>
                <a:spcPts val="0"/>
              </a:spcAft>
              <a:buClr>
                <a:srgbClr val="0B0C0C"/>
              </a:buClr>
              <a:buSzPts val="2300"/>
              <a:buFont typeface="Arial"/>
              <a:buChar char="➔"/>
            </a:pPr>
            <a:r>
              <a:rPr b="0" i="0" lang="en-US" sz="2300" u="none" cap="none" strike="noStrike">
                <a:solidFill>
                  <a:srgbClr val="0B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Choose one because you think you might like it without finding out what it actually involves</a:t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1579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B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238d6fc9492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49725" y="0"/>
            <a:ext cx="1615750" cy="16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2020-05-13T09:46:51Z</dcterms:created>
  <dc:creator>Paul Atkinson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0x010100C2D1A50DA4A15B469DAE2BCE054D7315</vt:lpwstr>
  </property>
</Properties>
</file>