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366e16026de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366e16026de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366e16026de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366e16026de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366e16026de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366e16026de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36801b0433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36801b0433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6801b0433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6801b0433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6801b04331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6801b04331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6801b04331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36801b04331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66e16026d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366e16026d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66e16026de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66e16026de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366e16026de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366e16026de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744575"/>
            <a:ext cx="8520600" cy="2992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Science through the ages, where have we come from and where will we go next?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9" name="Google Shape;169;p22"/>
          <p:cNvCxnSpPr/>
          <p:nvPr/>
        </p:nvCxnSpPr>
        <p:spPr>
          <a:xfrm flipH="1" rot="10800000">
            <a:off x="13400" y="2504675"/>
            <a:ext cx="9121800" cy="13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0" name="Google Shape;170;p22"/>
          <p:cNvSpPr txBox="1"/>
          <p:nvPr/>
        </p:nvSpPr>
        <p:spPr>
          <a:xfrm>
            <a:off x="0" y="2089550"/>
            <a:ext cx="629700" cy="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2"/>
                </a:solidFill>
              </a:rPr>
              <a:t>BC</a:t>
            </a:r>
            <a:endParaRPr sz="1200">
              <a:solidFill>
                <a:schemeClr val="dk2"/>
              </a:solidFill>
            </a:endParaRPr>
          </a:p>
        </p:txBody>
      </p:sp>
      <p:sp>
        <p:nvSpPr>
          <p:cNvPr id="171" name="Google Shape;171;p22"/>
          <p:cNvSpPr txBox="1"/>
          <p:nvPr/>
        </p:nvSpPr>
        <p:spPr>
          <a:xfrm>
            <a:off x="2268750" y="2089550"/>
            <a:ext cx="629700" cy="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2"/>
                </a:solidFill>
              </a:rPr>
              <a:t>0AD</a:t>
            </a:r>
            <a:endParaRPr sz="1200">
              <a:solidFill>
                <a:schemeClr val="dk2"/>
              </a:solidFill>
            </a:endParaRPr>
          </a:p>
        </p:txBody>
      </p:sp>
      <p:sp>
        <p:nvSpPr>
          <p:cNvPr id="172" name="Google Shape;172;p22"/>
          <p:cNvSpPr txBox="1"/>
          <p:nvPr/>
        </p:nvSpPr>
        <p:spPr>
          <a:xfrm>
            <a:off x="8139300" y="1995650"/>
            <a:ext cx="10047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2"/>
                </a:solidFill>
              </a:rPr>
              <a:t>20th Century</a:t>
            </a:r>
            <a:endParaRPr sz="12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Discussing the world around us</a:t>
            </a:r>
            <a:endParaRPr/>
          </a:p>
        </p:txBody>
      </p:sp>
      <p:sp>
        <p:nvSpPr>
          <p:cNvPr id="178" name="Google Shape;178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Consider the economic, political and societal pressures in the world today.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Will the world of science continue to be dominated by Europe and the USA?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/>
              <a:t>Where will the next hib of science be?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311700" y="643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You are going to match up some information about scientists over the last 2000 years.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You will attempt to match the dates, locations and discoveries/research to the scientist.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Slides 4 and 5 the facts, dates and scientists are jumbled</a:t>
            </a:r>
            <a:endParaRPr/>
          </a:p>
        </p:txBody>
      </p:sp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-GB"/>
              <a:t>Slides 7 and 8 are the correct answers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/>
        </p:nvSpPr>
        <p:spPr>
          <a:xfrm>
            <a:off x="6705875" y="4269200"/>
            <a:ext cx="8439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Aristotle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71" name="Google Shape;71;p16"/>
          <p:cNvSpPr txBox="1"/>
          <p:nvPr/>
        </p:nvSpPr>
        <p:spPr>
          <a:xfrm>
            <a:off x="2604825" y="80375"/>
            <a:ext cx="1508400" cy="6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300-400 BC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Ancient Greece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72" name="Google Shape;72;p16"/>
          <p:cNvSpPr txBox="1"/>
          <p:nvPr/>
        </p:nvSpPr>
        <p:spPr>
          <a:xfrm>
            <a:off x="4321950" y="107225"/>
            <a:ext cx="4822200" cy="5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Started classifying animals and plants. Came up with the concept of matter.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73" name="Google Shape;73;p16"/>
          <p:cNvSpPr txBox="1"/>
          <p:nvPr/>
        </p:nvSpPr>
        <p:spPr>
          <a:xfrm>
            <a:off x="93775" y="842375"/>
            <a:ext cx="14064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Hippocrates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74" name="Google Shape;74;p16"/>
          <p:cNvSpPr txBox="1"/>
          <p:nvPr/>
        </p:nvSpPr>
        <p:spPr>
          <a:xfrm>
            <a:off x="216000" y="2650350"/>
            <a:ext cx="1508400" cy="6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300-400 BC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Ancient Greece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75" name="Google Shape;75;p16"/>
          <p:cNvSpPr txBox="1"/>
          <p:nvPr/>
        </p:nvSpPr>
        <p:spPr>
          <a:xfrm>
            <a:off x="1562350" y="940125"/>
            <a:ext cx="4359600" cy="7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‘The father of medicine’ Studied the Human body and started developing medical ethics.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76" name="Google Shape;76;p16"/>
          <p:cNvSpPr txBox="1"/>
          <p:nvPr/>
        </p:nvSpPr>
        <p:spPr>
          <a:xfrm>
            <a:off x="216000" y="107225"/>
            <a:ext cx="1406400" cy="5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Rosalind Franklin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77" name="Google Shape;77;p16"/>
          <p:cNvSpPr txBox="1"/>
          <p:nvPr/>
        </p:nvSpPr>
        <p:spPr>
          <a:xfrm>
            <a:off x="2604825" y="1833725"/>
            <a:ext cx="1508400" cy="6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20th Century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London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78" name="Google Shape;78;p16"/>
          <p:cNvSpPr txBox="1"/>
          <p:nvPr/>
        </p:nvSpPr>
        <p:spPr>
          <a:xfrm>
            <a:off x="4321950" y="1784375"/>
            <a:ext cx="4388700" cy="7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Researched the structure of DNA. Was robbed of the Nobel Prize.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79" name="Google Shape;79;p16"/>
          <p:cNvSpPr txBox="1"/>
          <p:nvPr/>
        </p:nvSpPr>
        <p:spPr>
          <a:xfrm>
            <a:off x="2404500" y="2712513"/>
            <a:ext cx="14064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Max Planck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0" name="Google Shape;80;p16"/>
          <p:cNvSpPr txBox="1"/>
          <p:nvPr/>
        </p:nvSpPr>
        <p:spPr>
          <a:xfrm>
            <a:off x="323175" y="3875550"/>
            <a:ext cx="1508400" cy="6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20th Century 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Germany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1" name="Google Shape;81;p16"/>
          <p:cNvSpPr txBox="1"/>
          <p:nvPr/>
        </p:nvSpPr>
        <p:spPr>
          <a:xfrm>
            <a:off x="4321950" y="2446200"/>
            <a:ext cx="4822200" cy="7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Developed Quantum Theory, was a Nobel Prize winner - revolutionised atomic and sub-atomic Physics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2" name="Google Shape;82;p16"/>
          <p:cNvSpPr txBox="1"/>
          <p:nvPr/>
        </p:nvSpPr>
        <p:spPr>
          <a:xfrm>
            <a:off x="93775" y="3363600"/>
            <a:ext cx="14064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Marie Curie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3" name="Google Shape;83;p16"/>
          <p:cNvSpPr txBox="1"/>
          <p:nvPr/>
        </p:nvSpPr>
        <p:spPr>
          <a:xfrm>
            <a:off x="2604825" y="3363600"/>
            <a:ext cx="1508400" cy="6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20th Century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Poland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4" name="Google Shape;84;p16"/>
          <p:cNvSpPr txBox="1"/>
          <p:nvPr/>
        </p:nvSpPr>
        <p:spPr>
          <a:xfrm>
            <a:off x="4321950" y="3314250"/>
            <a:ext cx="4822200" cy="7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Only person to win 2 Nobel Prizes (One in Chemistry and one in Physics). Died because of their discovery.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5" name="Google Shape;85;p16"/>
          <p:cNvSpPr txBox="1"/>
          <p:nvPr/>
        </p:nvSpPr>
        <p:spPr>
          <a:xfrm>
            <a:off x="5984125" y="842375"/>
            <a:ext cx="14064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Albert Einstein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6" name="Google Shape;86;p16"/>
          <p:cNvSpPr txBox="1"/>
          <p:nvPr/>
        </p:nvSpPr>
        <p:spPr>
          <a:xfrm>
            <a:off x="216000" y="1989125"/>
            <a:ext cx="1508400" cy="6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20th Century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Germany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7" name="Google Shape;87;p16"/>
          <p:cNvSpPr txBox="1"/>
          <p:nvPr/>
        </p:nvSpPr>
        <p:spPr>
          <a:xfrm>
            <a:off x="1755925" y="4231650"/>
            <a:ext cx="4822200" cy="7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Came up with the theory of relativity resolving ideas of Space, time and gravity. Later worked in the USA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/>
          <p:nvPr/>
        </p:nvSpPr>
        <p:spPr>
          <a:xfrm>
            <a:off x="1725300" y="4276075"/>
            <a:ext cx="16608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Sanad ibn Ali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3" name="Google Shape;93;p17"/>
          <p:cNvSpPr txBox="1"/>
          <p:nvPr/>
        </p:nvSpPr>
        <p:spPr>
          <a:xfrm>
            <a:off x="5249225" y="4620150"/>
            <a:ext cx="1942200" cy="6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9th Century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Modern day Pakistan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4" name="Google Shape;94;p17"/>
          <p:cNvSpPr txBox="1"/>
          <p:nvPr/>
        </p:nvSpPr>
        <p:spPr>
          <a:xfrm>
            <a:off x="4321950" y="107225"/>
            <a:ext cx="4822200" cy="5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Introduced the decimal point and arabic numerals (what we use today).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5" name="Google Shape;95;p17"/>
          <p:cNvSpPr txBox="1"/>
          <p:nvPr/>
        </p:nvSpPr>
        <p:spPr>
          <a:xfrm>
            <a:off x="4572000" y="2879550"/>
            <a:ext cx="14064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Banu Musa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6" name="Google Shape;96;p17"/>
          <p:cNvSpPr txBox="1"/>
          <p:nvPr/>
        </p:nvSpPr>
        <p:spPr>
          <a:xfrm>
            <a:off x="1960650" y="867425"/>
            <a:ext cx="1508400" cy="6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9th Century AD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Persia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7" name="Google Shape;97;p17"/>
          <p:cNvSpPr txBox="1"/>
          <p:nvPr/>
        </p:nvSpPr>
        <p:spPr>
          <a:xfrm>
            <a:off x="220800" y="102100"/>
            <a:ext cx="4351200" cy="7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Over 100 inventions many of which involve variations on fluid pressures in containers.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8" name="Google Shape;98;p17"/>
          <p:cNvSpPr txBox="1"/>
          <p:nvPr/>
        </p:nvSpPr>
        <p:spPr>
          <a:xfrm>
            <a:off x="93775" y="1833725"/>
            <a:ext cx="1406400" cy="5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Ibn al-Haytham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9" name="Google Shape;99;p17"/>
          <p:cNvSpPr txBox="1"/>
          <p:nvPr/>
        </p:nvSpPr>
        <p:spPr>
          <a:xfrm>
            <a:off x="2013600" y="1779900"/>
            <a:ext cx="1836300" cy="6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11th Century AD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Cairo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0" name="Google Shape;100;p17"/>
          <p:cNvSpPr txBox="1"/>
          <p:nvPr/>
        </p:nvSpPr>
        <p:spPr>
          <a:xfrm>
            <a:off x="4321950" y="1708175"/>
            <a:ext cx="4822200" cy="7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Worked on vision/optics and deepened our understanding of reflection and refraction.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1" name="Google Shape;101;p17"/>
          <p:cNvSpPr txBox="1"/>
          <p:nvPr/>
        </p:nvSpPr>
        <p:spPr>
          <a:xfrm>
            <a:off x="3964400" y="994700"/>
            <a:ext cx="18363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Leonardo da Vinci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2" name="Google Shape;102;p17"/>
          <p:cNvSpPr txBox="1"/>
          <p:nvPr/>
        </p:nvSpPr>
        <p:spPr>
          <a:xfrm>
            <a:off x="0" y="4155450"/>
            <a:ext cx="1508400" cy="6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15th Century AD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Anchiano, Italy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3" name="Google Shape;103;p17"/>
          <p:cNvSpPr txBox="1"/>
          <p:nvPr/>
        </p:nvSpPr>
        <p:spPr>
          <a:xfrm>
            <a:off x="4321950" y="3363600"/>
            <a:ext cx="4822200" cy="7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A polymath explored and developed many areas including Anatomy, Mechanics and Engineering.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4" name="Google Shape;104;p17"/>
          <p:cNvSpPr txBox="1"/>
          <p:nvPr/>
        </p:nvSpPr>
        <p:spPr>
          <a:xfrm>
            <a:off x="93775" y="3363600"/>
            <a:ext cx="14064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Galileo Galilei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5" name="Google Shape;105;p17"/>
          <p:cNvSpPr txBox="1"/>
          <p:nvPr/>
        </p:nvSpPr>
        <p:spPr>
          <a:xfrm>
            <a:off x="1960650" y="3325500"/>
            <a:ext cx="1508400" cy="6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16th Century AD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Florence, Italy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6" name="Google Shape;106;p17"/>
          <p:cNvSpPr txBox="1"/>
          <p:nvPr/>
        </p:nvSpPr>
        <p:spPr>
          <a:xfrm>
            <a:off x="-78350" y="2437038"/>
            <a:ext cx="4822200" cy="7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Only person to win 2 Nobel Prizes (One in Chemistry and one in Physics). Died because of their discovery.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7" name="Google Shape;107;p17"/>
          <p:cNvSpPr txBox="1"/>
          <p:nvPr/>
        </p:nvSpPr>
        <p:spPr>
          <a:xfrm>
            <a:off x="5955025" y="1319675"/>
            <a:ext cx="14064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Isaac Newton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8" name="Google Shape;108;p17"/>
          <p:cNvSpPr txBox="1"/>
          <p:nvPr/>
        </p:nvSpPr>
        <p:spPr>
          <a:xfrm>
            <a:off x="6347850" y="728525"/>
            <a:ext cx="1508400" cy="6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17th Century AD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London, UK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9" name="Google Shape;109;p17"/>
          <p:cNvSpPr txBox="1"/>
          <p:nvPr/>
        </p:nvSpPr>
        <p:spPr>
          <a:xfrm>
            <a:off x="4321950" y="4182300"/>
            <a:ext cx="4822200" cy="7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Revolutionised the Laws of motion and Universal gravitation. 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Answers</a:t>
            </a:r>
            <a:endParaRPr/>
          </a:p>
        </p:txBody>
      </p:sp>
      <p:sp>
        <p:nvSpPr>
          <p:cNvPr id="115" name="Google Shape;11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/>
          <p:nvPr/>
        </p:nvSpPr>
        <p:spPr>
          <a:xfrm>
            <a:off x="93775" y="80375"/>
            <a:ext cx="8439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Aristotle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1" name="Google Shape;121;p19"/>
          <p:cNvSpPr txBox="1"/>
          <p:nvPr/>
        </p:nvSpPr>
        <p:spPr>
          <a:xfrm>
            <a:off x="2604825" y="80375"/>
            <a:ext cx="1508400" cy="6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300-400 BC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Ancient Greece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2" name="Google Shape;122;p19"/>
          <p:cNvSpPr txBox="1"/>
          <p:nvPr/>
        </p:nvSpPr>
        <p:spPr>
          <a:xfrm>
            <a:off x="4321950" y="107225"/>
            <a:ext cx="4822200" cy="5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Started classifying animals and plants. Came up with the </a:t>
            </a:r>
            <a:r>
              <a:rPr lang="en-GB">
                <a:solidFill>
                  <a:schemeClr val="dk2"/>
                </a:solidFill>
              </a:rPr>
              <a:t>concept</a:t>
            </a:r>
            <a:r>
              <a:rPr lang="en-GB">
                <a:solidFill>
                  <a:schemeClr val="dk2"/>
                </a:solidFill>
              </a:rPr>
              <a:t> of matter.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3" name="Google Shape;123;p19"/>
          <p:cNvSpPr txBox="1"/>
          <p:nvPr/>
        </p:nvSpPr>
        <p:spPr>
          <a:xfrm>
            <a:off x="93775" y="842375"/>
            <a:ext cx="14064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Hippocrates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4" name="Google Shape;124;p19"/>
          <p:cNvSpPr txBox="1"/>
          <p:nvPr/>
        </p:nvSpPr>
        <p:spPr>
          <a:xfrm>
            <a:off x="2604825" y="842375"/>
            <a:ext cx="1508400" cy="6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300-400 BC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Ancient Greece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5" name="Google Shape;125;p19"/>
          <p:cNvSpPr txBox="1"/>
          <p:nvPr/>
        </p:nvSpPr>
        <p:spPr>
          <a:xfrm>
            <a:off x="4321950" y="793025"/>
            <a:ext cx="4822200" cy="7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‘The father of medicine’ Studied the Human body and started developing medical ethics.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6" name="Google Shape;126;p19"/>
          <p:cNvSpPr txBox="1"/>
          <p:nvPr/>
        </p:nvSpPr>
        <p:spPr>
          <a:xfrm>
            <a:off x="93775" y="1833725"/>
            <a:ext cx="1406400" cy="5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Rosalind Franklin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7" name="Google Shape;127;p19"/>
          <p:cNvSpPr txBox="1"/>
          <p:nvPr/>
        </p:nvSpPr>
        <p:spPr>
          <a:xfrm>
            <a:off x="2604825" y="1833725"/>
            <a:ext cx="1508400" cy="6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20th Century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London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8" name="Google Shape;128;p19"/>
          <p:cNvSpPr txBox="1"/>
          <p:nvPr/>
        </p:nvSpPr>
        <p:spPr>
          <a:xfrm>
            <a:off x="4321950" y="1784375"/>
            <a:ext cx="4822200" cy="7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Researched the structure of DNA. Was robbed of the Nobel Prize.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9" name="Google Shape;129;p19"/>
          <p:cNvSpPr txBox="1"/>
          <p:nvPr/>
        </p:nvSpPr>
        <p:spPr>
          <a:xfrm>
            <a:off x="93775" y="2571750"/>
            <a:ext cx="14064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Max Planck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0" name="Google Shape;130;p19"/>
          <p:cNvSpPr txBox="1"/>
          <p:nvPr/>
        </p:nvSpPr>
        <p:spPr>
          <a:xfrm>
            <a:off x="2604825" y="2571750"/>
            <a:ext cx="1508400" cy="6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20th Century 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Germany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1" name="Google Shape;131;p19"/>
          <p:cNvSpPr txBox="1"/>
          <p:nvPr/>
        </p:nvSpPr>
        <p:spPr>
          <a:xfrm>
            <a:off x="4321950" y="2446200"/>
            <a:ext cx="4822200" cy="7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Developed Quantum Theory, was a Nobel Prize winner - revolutionised atomic and sub-atomic Physics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2" name="Google Shape;132;p19"/>
          <p:cNvSpPr txBox="1"/>
          <p:nvPr/>
        </p:nvSpPr>
        <p:spPr>
          <a:xfrm>
            <a:off x="93775" y="3363600"/>
            <a:ext cx="14064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Marie Curie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3" name="Google Shape;133;p19"/>
          <p:cNvSpPr txBox="1"/>
          <p:nvPr/>
        </p:nvSpPr>
        <p:spPr>
          <a:xfrm>
            <a:off x="2604825" y="3363600"/>
            <a:ext cx="1508400" cy="6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20th Century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Poland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4" name="Google Shape;134;p19"/>
          <p:cNvSpPr txBox="1"/>
          <p:nvPr/>
        </p:nvSpPr>
        <p:spPr>
          <a:xfrm>
            <a:off x="4321950" y="3314250"/>
            <a:ext cx="4822200" cy="7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Only person to win 2 Nobel Prizes (One in Chemistry and one in Physics). Died because of their discovery.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5" name="Google Shape;135;p19"/>
          <p:cNvSpPr txBox="1"/>
          <p:nvPr/>
        </p:nvSpPr>
        <p:spPr>
          <a:xfrm>
            <a:off x="93775" y="4231650"/>
            <a:ext cx="14064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Albert Einstein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6" name="Google Shape;136;p19"/>
          <p:cNvSpPr txBox="1"/>
          <p:nvPr/>
        </p:nvSpPr>
        <p:spPr>
          <a:xfrm>
            <a:off x="2604825" y="4231650"/>
            <a:ext cx="1508400" cy="6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20th Century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Germany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7" name="Google Shape;137;p19"/>
          <p:cNvSpPr txBox="1"/>
          <p:nvPr/>
        </p:nvSpPr>
        <p:spPr>
          <a:xfrm>
            <a:off x="4321950" y="4182300"/>
            <a:ext cx="4822200" cy="7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Came up with the theory of </a:t>
            </a:r>
            <a:r>
              <a:rPr lang="en-GB">
                <a:solidFill>
                  <a:schemeClr val="dk2"/>
                </a:solidFill>
              </a:rPr>
              <a:t>relativity</a:t>
            </a:r>
            <a:r>
              <a:rPr lang="en-GB">
                <a:solidFill>
                  <a:schemeClr val="dk2"/>
                </a:solidFill>
              </a:rPr>
              <a:t> resolving ideas of Space, time and gravity. Later worked in the USA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0"/>
          <p:cNvSpPr txBox="1"/>
          <p:nvPr/>
        </p:nvSpPr>
        <p:spPr>
          <a:xfrm>
            <a:off x="93775" y="80375"/>
            <a:ext cx="16608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Sanad ibn Ali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43" name="Google Shape;143;p20"/>
          <p:cNvSpPr txBox="1"/>
          <p:nvPr/>
        </p:nvSpPr>
        <p:spPr>
          <a:xfrm>
            <a:off x="1960650" y="80375"/>
            <a:ext cx="1942200" cy="6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9th Century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Modern day Pakistan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44" name="Google Shape;144;p20"/>
          <p:cNvSpPr txBox="1"/>
          <p:nvPr/>
        </p:nvSpPr>
        <p:spPr>
          <a:xfrm>
            <a:off x="4321950" y="107225"/>
            <a:ext cx="4822200" cy="5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Introduced the decimal point and arabic numerals (what we use today).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45" name="Google Shape;145;p20"/>
          <p:cNvSpPr txBox="1"/>
          <p:nvPr/>
        </p:nvSpPr>
        <p:spPr>
          <a:xfrm>
            <a:off x="93775" y="842375"/>
            <a:ext cx="14064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Banu Musa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46" name="Google Shape;146;p20"/>
          <p:cNvSpPr txBox="1"/>
          <p:nvPr/>
        </p:nvSpPr>
        <p:spPr>
          <a:xfrm>
            <a:off x="1960650" y="867425"/>
            <a:ext cx="1508400" cy="6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9th Century AD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Persia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47" name="Google Shape;147;p20"/>
          <p:cNvSpPr txBox="1"/>
          <p:nvPr/>
        </p:nvSpPr>
        <p:spPr>
          <a:xfrm>
            <a:off x="4321950" y="793025"/>
            <a:ext cx="4822200" cy="7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Over</a:t>
            </a:r>
            <a:r>
              <a:rPr lang="en-GB">
                <a:solidFill>
                  <a:schemeClr val="dk2"/>
                </a:solidFill>
              </a:rPr>
              <a:t> 100 inventions many of which involve variations on fluid pressures in containers.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48" name="Google Shape;148;p20"/>
          <p:cNvSpPr txBox="1"/>
          <p:nvPr/>
        </p:nvSpPr>
        <p:spPr>
          <a:xfrm>
            <a:off x="93775" y="1833725"/>
            <a:ext cx="1406400" cy="5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Ibn al-</a:t>
            </a:r>
            <a:r>
              <a:rPr lang="en-GB">
                <a:solidFill>
                  <a:schemeClr val="dk2"/>
                </a:solidFill>
              </a:rPr>
              <a:t>Haytham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49" name="Google Shape;149;p20"/>
          <p:cNvSpPr txBox="1"/>
          <p:nvPr/>
        </p:nvSpPr>
        <p:spPr>
          <a:xfrm>
            <a:off x="2013600" y="1779900"/>
            <a:ext cx="1836300" cy="6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11th Century AD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Cairo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50" name="Google Shape;150;p20"/>
          <p:cNvSpPr txBox="1"/>
          <p:nvPr/>
        </p:nvSpPr>
        <p:spPr>
          <a:xfrm>
            <a:off x="4321950" y="1708175"/>
            <a:ext cx="4822200" cy="7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Worked on vision/optics and deepened our understanding of reflection and </a:t>
            </a:r>
            <a:r>
              <a:rPr lang="en-GB">
                <a:solidFill>
                  <a:schemeClr val="dk2"/>
                </a:solidFill>
              </a:rPr>
              <a:t>refraction</a:t>
            </a:r>
            <a:r>
              <a:rPr lang="en-GB">
                <a:solidFill>
                  <a:schemeClr val="dk2"/>
                </a:solidFill>
              </a:rPr>
              <a:t>.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51" name="Google Shape;151;p20"/>
          <p:cNvSpPr txBox="1"/>
          <p:nvPr/>
        </p:nvSpPr>
        <p:spPr>
          <a:xfrm>
            <a:off x="93775" y="2571750"/>
            <a:ext cx="18363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Leonardo da Vinci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52" name="Google Shape;152;p20"/>
          <p:cNvSpPr txBox="1"/>
          <p:nvPr/>
        </p:nvSpPr>
        <p:spPr>
          <a:xfrm>
            <a:off x="1960650" y="2571750"/>
            <a:ext cx="1508400" cy="6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15th Century AD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Anchiano, Italy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53" name="Google Shape;153;p20"/>
          <p:cNvSpPr txBox="1"/>
          <p:nvPr/>
        </p:nvSpPr>
        <p:spPr>
          <a:xfrm>
            <a:off x="4321950" y="2446200"/>
            <a:ext cx="4822200" cy="7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A polymath explored and </a:t>
            </a:r>
            <a:r>
              <a:rPr lang="en-GB">
                <a:solidFill>
                  <a:schemeClr val="dk2"/>
                </a:solidFill>
              </a:rPr>
              <a:t>developed</a:t>
            </a:r>
            <a:r>
              <a:rPr lang="en-GB">
                <a:solidFill>
                  <a:schemeClr val="dk2"/>
                </a:solidFill>
              </a:rPr>
              <a:t> many areas including Anatomy, Mechanics and Engineering.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54" name="Google Shape;154;p20"/>
          <p:cNvSpPr txBox="1"/>
          <p:nvPr/>
        </p:nvSpPr>
        <p:spPr>
          <a:xfrm>
            <a:off x="93775" y="3363600"/>
            <a:ext cx="14064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Galileo Galilei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55" name="Google Shape;155;p20"/>
          <p:cNvSpPr txBox="1"/>
          <p:nvPr/>
        </p:nvSpPr>
        <p:spPr>
          <a:xfrm>
            <a:off x="1960650" y="3325500"/>
            <a:ext cx="1508400" cy="6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16th Century AD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Florence, Italy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56" name="Google Shape;156;p20"/>
          <p:cNvSpPr txBox="1"/>
          <p:nvPr/>
        </p:nvSpPr>
        <p:spPr>
          <a:xfrm>
            <a:off x="4321950" y="3314250"/>
            <a:ext cx="4822200" cy="7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Only person to win 2 Nobel Prizes (One in Chemistry and one in Physics). Died because of their discovery.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57" name="Google Shape;157;p20"/>
          <p:cNvSpPr txBox="1"/>
          <p:nvPr/>
        </p:nvSpPr>
        <p:spPr>
          <a:xfrm>
            <a:off x="93775" y="4231650"/>
            <a:ext cx="14064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Isaac Newton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58" name="Google Shape;158;p20"/>
          <p:cNvSpPr txBox="1"/>
          <p:nvPr/>
        </p:nvSpPr>
        <p:spPr>
          <a:xfrm>
            <a:off x="1930075" y="4117800"/>
            <a:ext cx="1508400" cy="6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17th Century AD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London, UK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59" name="Google Shape;159;p20"/>
          <p:cNvSpPr txBox="1"/>
          <p:nvPr/>
        </p:nvSpPr>
        <p:spPr>
          <a:xfrm>
            <a:off x="4321950" y="4182300"/>
            <a:ext cx="4822200" cy="7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Revolutionised the Laws of motion and Universal gravitation. 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Now </a:t>
            </a:r>
            <a:r>
              <a:rPr lang="en-GB"/>
              <a:t>we are going to place these scientists on a timeline and </a:t>
            </a:r>
            <a:r>
              <a:rPr b="1" lang="en-GB"/>
              <a:t>Analyse</a:t>
            </a:r>
            <a:r>
              <a:rPr lang="en-GB"/>
              <a:t> WHERE &amp; WHEN this research was prominent in the world at various points in our history. Is there a pattern to time and location?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