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Londrina Solid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ondrinaSolid-regular.fntdata"/><Relationship Id="rId10" Type="http://schemas.openxmlformats.org/officeDocument/2006/relationships/slide" Target="slides/slide4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27579b5339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27579b5339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fe0859b02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fe0859b02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fe0859b0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5fe0859b0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5fe0859b0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5fe0859b0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121600" y="170225"/>
            <a:ext cx="8852100" cy="4839600"/>
          </a:xfrm>
          <a:prstGeom prst="rect">
            <a:avLst/>
          </a:prstGeom>
          <a:noFill/>
          <a:ln cap="flat" cmpd="sng" w="19050">
            <a:solidFill>
              <a:srgbClr val="0066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6600"/>
              <a:buFont typeface="Londrina Solid"/>
              <a:buNone/>
              <a:defRPr b="0" sz="6600"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66666"/>
              </a:buClr>
              <a:buSzPts val="3200"/>
              <a:buFont typeface="Londrina Solid"/>
              <a:buNone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66666"/>
              </a:buClr>
              <a:buSzPts val="2800"/>
              <a:buNone/>
              <a:defRPr>
                <a:solidFill>
                  <a:srgbClr val="666666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666666"/>
              </a:buClr>
              <a:buSzPts val="2400"/>
              <a:buNone/>
              <a:defRPr>
                <a:solidFill>
                  <a:srgbClr val="666666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2">
            <a:alphaModFix/>
          </a:blip>
          <a:srcRect b="26829" l="37412" r="38740" t="21948"/>
          <a:stretch/>
        </p:blipFill>
        <p:spPr>
          <a:xfrm>
            <a:off x="81075" y="89150"/>
            <a:ext cx="912528" cy="110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/>
          <p:nvPr/>
        </p:nvSpPr>
        <p:spPr>
          <a:xfrm>
            <a:off x="121600" y="170225"/>
            <a:ext cx="8852100" cy="4839600"/>
          </a:xfrm>
          <a:prstGeom prst="rect">
            <a:avLst/>
          </a:prstGeom>
          <a:noFill/>
          <a:ln cap="flat" cmpd="sng" w="19050">
            <a:solidFill>
              <a:srgbClr val="0066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None/>
              <a:defRPr b="0"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32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FF"/>
              </a:buClr>
              <a:buSzPts val="2800"/>
              <a:buFont typeface="Londrina Solid"/>
              <a:buChar char="–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indent="-3810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24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Londrina Solid"/>
              <a:buChar char="–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Londrina Solid"/>
              <a:buChar char="»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/>
        </p:txBody>
      </p:sp>
      <p:sp>
        <p:nvSpPr>
          <p:cNvPr id="68" name="Google Shape;68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2">
            <a:alphaModFix/>
          </a:blip>
          <a:srcRect b="26829" l="37412" r="38740" t="21948"/>
          <a:stretch/>
        </p:blipFill>
        <p:spPr>
          <a:xfrm>
            <a:off x="81075" y="89150"/>
            <a:ext cx="912528" cy="110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1">
  <p:cSld name="OBJECT_1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121600" y="170225"/>
            <a:ext cx="8852100" cy="4839600"/>
          </a:xfrm>
          <a:prstGeom prst="rect">
            <a:avLst/>
          </a:prstGeom>
          <a:noFill/>
          <a:ln cap="flat" cmpd="sng" w="19050">
            <a:solidFill>
              <a:srgbClr val="0066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None/>
              <a:defRPr b="0"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32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FF"/>
              </a:buClr>
              <a:buSzPts val="2800"/>
              <a:buFont typeface="Londrina Solid"/>
              <a:buChar char="–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indent="-3810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24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Londrina Solid"/>
              <a:buChar char="–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Londrina Solid"/>
              <a:buChar char="»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2">
            <a:alphaModFix/>
          </a:blip>
          <a:srcRect b="26829" l="37412" r="38740" t="21948"/>
          <a:stretch/>
        </p:blipFill>
        <p:spPr>
          <a:xfrm>
            <a:off x="81075" y="89150"/>
            <a:ext cx="912528" cy="110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Rounded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2" name="Google Shape;82;p1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FF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8" name="Google Shape;88;p18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FF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9" name="Google Shape;89;p1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 Rounded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66F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19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66FF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19"/>
          <p:cNvSpPr txBox="1"/>
          <p:nvPr>
            <p:ph idx="3" type="body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66F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7" name="Google Shape;97;p19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66FF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8" name="Google Shape;98;p1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 Rounded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FF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3" name="Google Shape;113;p22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66F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66F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14" name="Google Shape;114;p2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 Rounded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3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66F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66F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21" name="Google Shape;121;p2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 rot="5400000">
            <a:off x="2874751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" name="Google Shape;127;p2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 rot="5400000">
            <a:off x="5463751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3" name="Google Shape;133;p2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 Rounded"/>
              <a:buNone/>
              <a:defRPr b="1" i="0" sz="4800" u="none" cap="none" strike="noStrik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F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Bridging</a:t>
            </a:r>
            <a:r>
              <a:rPr lang="en-GB"/>
              <a:t> Work</a:t>
            </a:r>
            <a:endParaRPr/>
          </a:p>
        </p:txBody>
      </p:sp>
      <p:sp>
        <p:nvSpPr>
          <p:cNvPr id="141" name="Google Shape;141;p26"/>
          <p:cNvSpPr txBox="1"/>
          <p:nvPr/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Londrina Solid"/>
              <a:buChar char="●"/>
            </a:pPr>
            <a:r>
              <a:rPr lang="en-GB" sz="2600"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Welcome to A-Level Business!</a:t>
            </a:r>
            <a:endParaRPr sz="2600">
              <a:solidFill>
                <a:srgbClr val="666666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400"/>
              <a:buFont typeface="Londrina Solid"/>
              <a:buChar char="○"/>
            </a:pPr>
            <a:r>
              <a:rPr lang="en-GB" sz="2400"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The following set of tasks are designed to help you prepare for the course ahead by developing your understanding of how businesses operate</a:t>
            </a:r>
            <a:endParaRPr sz="2400">
              <a:solidFill>
                <a:srgbClr val="0066FF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2400"/>
              <a:buFont typeface="Londrina Solid"/>
              <a:buChar char="○"/>
            </a:pPr>
            <a:r>
              <a:rPr lang="en-GB" sz="2400"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They encourage you to explore the world of business in real life</a:t>
            </a:r>
            <a:endParaRPr sz="2400">
              <a:solidFill>
                <a:srgbClr val="0066FF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/>
              <a:t>Task 1: Business in the Real World</a:t>
            </a:r>
            <a:endParaRPr sz="4400"/>
          </a:p>
        </p:txBody>
      </p:sp>
      <p:sp>
        <p:nvSpPr>
          <p:cNvPr id="147" name="Google Shape;147;p27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000"/>
              <a:buChar char="•"/>
            </a:pPr>
            <a:r>
              <a:rPr lang="en-GB" sz="2000"/>
              <a:t>Choose a real business (preferably one you are interested in) - it can be a local independent business or a global brand like Nike, Greggs, or Spotify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sz="2000"/>
              <a:t>Research and write a 1-page profile that includes:</a:t>
            </a:r>
            <a:endParaRPr sz="20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GB" sz="1800"/>
              <a:t>What does the business do? What goods/services do they sell?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GB" sz="1800"/>
              <a:t>Who are their main customers?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GB" sz="1800"/>
              <a:t>Where do they operate (local/national/global)?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GB" sz="1800"/>
              <a:t>Who are their competitors?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GB" sz="1800"/>
              <a:t>Any recent news or developments?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GB" sz="1800"/>
              <a:t>Why do you think the business is successful (or struggling)?</a:t>
            </a:r>
            <a:endParaRPr sz="18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sz="2000">
                <a:solidFill>
                  <a:srgbClr val="9900FF"/>
                </a:solidFill>
              </a:rPr>
              <a:t>Challenge!</a:t>
            </a:r>
            <a:r>
              <a:rPr lang="en-GB" sz="2000"/>
              <a:t> Write how you think the business could improve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/>
              <a:t>Task 2: The World Around You</a:t>
            </a:r>
            <a:endParaRPr sz="4400"/>
          </a:p>
        </p:txBody>
      </p:sp>
      <p:sp>
        <p:nvSpPr>
          <p:cNvPr id="153" name="Google Shape;153;p28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000"/>
              <a:buChar char="•"/>
            </a:pPr>
            <a:r>
              <a:rPr lang="en-GB" sz="2000"/>
              <a:t>Find 3 news stories related to business (use BBC News, The Guardian, The Times, or a business podcast like ‘Wake Up to Money’)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sz="2000"/>
              <a:t>For each story, answer: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GB" sz="2000"/>
              <a:t>What happened? (brief summary)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GB" sz="2000"/>
              <a:t>Which businesses were involved (generally or specific)?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GB" sz="2000"/>
              <a:t>What impact might this have on business and its stakeholders (e.g. customers, employees, local community, shareholders or government)?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GB" sz="2000"/>
              <a:t>Why did you choose this story?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sz="2000">
                <a:solidFill>
                  <a:srgbClr val="9900FF"/>
                </a:solidFill>
              </a:rPr>
              <a:t>Challenge!</a:t>
            </a:r>
            <a:r>
              <a:rPr lang="en-GB" sz="2000">
                <a:solidFill>
                  <a:srgbClr val="9900FF"/>
                </a:solidFill>
              </a:rPr>
              <a:t> </a:t>
            </a:r>
            <a:r>
              <a:rPr lang="en-GB" sz="2000"/>
              <a:t>State which stakeholder you think will be impacted most and explain why you think this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/>
              <a:t>Task 3: The Power of Promotion</a:t>
            </a:r>
            <a:endParaRPr sz="4400"/>
          </a:p>
        </p:txBody>
      </p:sp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600"/>
              <a:buChar char="•"/>
            </a:pPr>
            <a:r>
              <a:rPr lang="en-GB" sz="1600"/>
              <a:t>Pick a real promotional campaign from the past 1–2 years, for example: TV adverts (e.g. John Lewis Christmas advert), social media (e.g. Nike’s TikTok campaign), brand partnerships (e.g. McDonald’s x Pokémon)</a:t>
            </a:r>
            <a:endParaRPr sz="16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GB" sz="1400"/>
              <a:t>Search for ideas on YouTube, brand websites, or marketing news sites (like </a:t>
            </a:r>
            <a:r>
              <a:rPr i="1" lang="en-GB" sz="1400"/>
              <a:t>The Drum</a:t>
            </a:r>
            <a:r>
              <a:rPr lang="en-GB" sz="1400"/>
              <a:t>, </a:t>
            </a:r>
            <a:r>
              <a:rPr i="1" lang="en-GB" sz="1400"/>
              <a:t>Campaign Live</a:t>
            </a:r>
            <a:r>
              <a:rPr lang="en-GB" sz="1400"/>
              <a:t>)</a:t>
            </a:r>
            <a:endParaRPr sz="1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GB" sz="1600"/>
              <a:t>Answer the following questions in a short write-up (approx. 1 page):</a:t>
            </a:r>
            <a:endParaRPr sz="16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GB" sz="1400"/>
              <a:t>What is the product/service being promoted?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GB" sz="1400"/>
              <a:t>Who is the target audience?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GB" sz="1400"/>
              <a:t>What promotional methods are being used?  (e.g. TV, influencers, giveaways, social media, posters, sponsorships)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GB" sz="1400"/>
              <a:t>What is the message or theme of the campaign?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GB" sz="1400"/>
              <a:t>Do you think the campaign was effective? Why/why not?</a:t>
            </a:r>
            <a:endParaRPr sz="14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-GB" sz="1600">
                <a:solidFill>
                  <a:srgbClr val="9900FF"/>
                </a:solidFill>
              </a:rPr>
              <a:t>Challenge!</a:t>
            </a:r>
            <a:r>
              <a:rPr lang="en-GB" sz="1600"/>
              <a:t> Create your own mini promotional idea for a product of your choice -it could include a slogan, a social media post idea, a short advert script or storyboard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