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5"/>
    <p:sldMasterId id="214748367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y="5143500" cx="9144000"/>
  <p:notesSz cx="6858000" cy="9144000"/>
  <p:embeddedFontLst>
    <p:embeddedFont>
      <p:font typeface="Londrina Solid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1834D62-FB5B-4C84-994F-91059F5C8D31}">
  <a:tblStyle styleId="{F1834D62-FB5B-4C84-994F-91059F5C8D3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2" Type="http://schemas.openxmlformats.org/officeDocument/2006/relationships/font" Target="fonts/LondrinaSoli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27579b5339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27579b5339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fe0859b02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fe0859b02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5fe0859b02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5fe0859b0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5fe0859b02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5fe0859b0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121600" y="170225"/>
            <a:ext cx="8852100" cy="4839600"/>
          </a:xfrm>
          <a:prstGeom prst="rect">
            <a:avLst/>
          </a:prstGeom>
          <a:noFill/>
          <a:ln cap="flat" cmpd="sng" w="19050">
            <a:solidFill>
              <a:srgbClr val="E800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80075"/>
              </a:buClr>
              <a:buSzPts val="6600"/>
              <a:buFont typeface="Londrina Solid"/>
              <a:buNone/>
              <a:defRPr b="0" sz="6600">
                <a:solidFill>
                  <a:srgbClr val="E80075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66666"/>
              </a:buClr>
              <a:buSzPts val="3200"/>
              <a:buFont typeface="Londrina Solid"/>
              <a:buNone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666666"/>
              </a:buClr>
              <a:buSzPts val="2800"/>
              <a:buNone/>
              <a:defRPr>
                <a:solidFill>
                  <a:srgbClr val="666666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666666"/>
              </a:buClr>
              <a:buSzPts val="2400"/>
              <a:buNone/>
              <a:defRPr>
                <a:solidFill>
                  <a:srgbClr val="666666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66666"/>
              </a:buClr>
              <a:buSzPts val="2000"/>
              <a:buNone/>
              <a:defRPr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2">
            <a:alphaModFix/>
          </a:blip>
          <a:srcRect b="26829" l="37412" r="38740" t="21948"/>
          <a:stretch/>
        </p:blipFill>
        <p:spPr>
          <a:xfrm>
            <a:off x="81075" y="89150"/>
            <a:ext cx="912528" cy="110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/>
          <p:nvPr/>
        </p:nvSpPr>
        <p:spPr>
          <a:xfrm>
            <a:off x="121600" y="170225"/>
            <a:ext cx="8852100" cy="4839600"/>
          </a:xfrm>
          <a:prstGeom prst="rect">
            <a:avLst/>
          </a:prstGeom>
          <a:noFill/>
          <a:ln cap="flat" cmpd="sng" w="19050">
            <a:solidFill>
              <a:srgbClr val="E800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80075"/>
              </a:buClr>
              <a:buSzPts val="1800"/>
              <a:buFont typeface="Londrina Solid"/>
              <a:buNone/>
              <a:defRPr b="0">
                <a:solidFill>
                  <a:srgbClr val="E80075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32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0075"/>
              </a:buClr>
              <a:buSzPts val="2800"/>
              <a:buFont typeface="Londrina Solid"/>
              <a:buChar char="–"/>
              <a:defRPr>
                <a:solidFill>
                  <a:srgbClr val="E80075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indent="-3810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24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0075"/>
              </a:buClr>
              <a:buSzPts val="2000"/>
              <a:buFont typeface="Londrina Solid"/>
              <a:buChar char="–"/>
              <a:defRPr>
                <a:solidFill>
                  <a:srgbClr val="E80075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Londrina Solid"/>
              <a:buChar char="»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E80075"/>
              </a:buClr>
              <a:buSzPts val="1800"/>
              <a:buFont typeface="Londrina Solid"/>
              <a:buChar char="•"/>
              <a:defRPr>
                <a:solidFill>
                  <a:srgbClr val="E80075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E80075"/>
              </a:buClr>
              <a:buSzPts val="1800"/>
              <a:buFont typeface="Londrina Solid"/>
              <a:buChar char="•"/>
              <a:defRPr>
                <a:solidFill>
                  <a:srgbClr val="E80075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Char char="•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/>
        </p:txBody>
      </p:sp>
      <p:sp>
        <p:nvSpPr>
          <p:cNvPr id="68" name="Google Shape;68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 rotWithShape="1">
          <a:blip r:embed="rId2">
            <a:alphaModFix/>
          </a:blip>
          <a:srcRect b="26829" l="37412" r="38740" t="21948"/>
          <a:stretch/>
        </p:blipFill>
        <p:spPr>
          <a:xfrm>
            <a:off x="81075" y="89150"/>
            <a:ext cx="912528" cy="110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1">
  <p:cSld name="OBJECT_1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/>
          <p:nvPr/>
        </p:nvSpPr>
        <p:spPr>
          <a:xfrm>
            <a:off x="121600" y="170225"/>
            <a:ext cx="8852100" cy="4839600"/>
          </a:xfrm>
          <a:prstGeom prst="rect">
            <a:avLst/>
          </a:prstGeom>
          <a:noFill/>
          <a:ln cap="flat" cmpd="sng" w="19050">
            <a:solidFill>
              <a:srgbClr val="0066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None/>
              <a:defRPr b="0"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32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FF"/>
              </a:buClr>
              <a:buSzPts val="2800"/>
              <a:buFont typeface="Londrina Solid"/>
              <a:buChar char="–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indent="-3810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24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Londrina Solid"/>
              <a:buChar char="–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Londrina Solid"/>
              <a:buChar char="»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Char char="•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Londrina Solid"/>
              <a:buChar char="•"/>
              <a:defRPr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Char char="•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Londrina Solid"/>
              <a:buChar char="•"/>
              <a:defRPr>
                <a:solidFill>
                  <a:srgbClr val="0066FF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 rotWithShape="1">
          <a:blip r:embed="rId2">
            <a:alphaModFix/>
          </a:blip>
          <a:srcRect b="26829" l="37412" r="38740" t="21948"/>
          <a:stretch/>
        </p:blipFill>
        <p:spPr>
          <a:xfrm>
            <a:off x="81075" y="89150"/>
            <a:ext cx="912528" cy="110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Rounded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2" name="Google Shape;82;p1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FF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8" name="Google Shape;88;p18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66FF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89" name="Google Shape;89;p1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 Rounded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66F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19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66FF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6" name="Google Shape;96;p19"/>
          <p:cNvSpPr txBox="1"/>
          <p:nvPr>
            <p:ph idx="3" type="body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66F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7" name="Google Shape;97;p19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66FF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8" name="Google Shape;98;p1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 Rounded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FF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3" name="Google Shape;113;p22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66FF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0066FF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14" name="Google Shape;114;p2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 Rounded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3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66FF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0066FF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21" name="Google Shape;121;p2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 rot="5400000">
            <a:off x="2874751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" name="Google Shape;127;p2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 rot="5400000">
            <a:off x="5463751" y="1371629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5"/>
          <p:cNvSpPr txBox="1"/>
          <p:nvPr>
            <p:ph idx="1" type="body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66F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3" name="Google Shape;133;p2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 Rounded"/>
              <a:buNone/>
              <a:defRPr b="1" i="0" sz="4800" u="none" cap="none" strike="noStrik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66FF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6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Taster Session</a:t>
            </a:r>
            <a:endParaRPr/>
          </a:p>
        </p:txBody>
      </p:sp>
      <p:sp>
        <p:nvSpPr>
          <p:cNvPr id="141" name="Google Shape;141;p26"/>
          <p:cNvSpPr txBox="1"/>
          <p:nvPr/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2600"/>
              <a:buFont typeface="Londrina Solid"/>
              <a:buChar char="●"/>
            </a:pPr>
            <a:r>
              <a:rPr lang="en-GB" sz="2600">
                <a:solidFill>
                  <a:srgbClr val="666666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Welcome to A-Level Business!</a:t>
            </a:r>
            <a:endParaRPr sz="2600">
              <a:solidFill>
                <a:srgbClr val="666666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E80075"/>
              </a:buClr>
              <a:buSzPts val="2400"/>
              <a:buFont typeface="Londrina Solid"/>
              <a:buChar char="○"/>
            </a:pPr>
            <a:r>
              <a:rPr lang="en-GB" sz="2400">
                <a:solidFill>
                  <a:srgbClr val="E80075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The following mini tasks will introduce you to some of the big ideas in A-Level Business</a:t>
            </a:r>
            <a:endParaRPr sz="2400">
              <a:solidFill>
                <a:srgbClr val="E80075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E80075"/>
              </a:buClr>
              <a:buSzPts val="2400"/>
              <a:buFont typeface="Londrina Solid"/>
              <a:buChar char="○"/>
            </a:pPr>
            <a:r>
              <a:rPr lang="en-GB" sz="2400">
                <a:solidFill>
                  <a:srgbClr val="E80075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Don’t worry about getting everything right — just think, reflect, explore and enjoy!</a:t>
            </a:r>
            <a:endParaRPr sz="2400">
              <a:solidFill>
                <a:srgbClr val="E80075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/>
              <a:t>Task 1: Business Objectives</a:t>
            </a:r>
            <a:endParaRPr sz="4400"/>
          </a:p>
        </p:txBody>
      </p:sp>
      <p:sp>
        <p:nvSpPr>
          <p:cNvPr id="147" name="Google Shape;147;p27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</a:pPr>
            <a:r>
              <a:rPr lang="en-GB" sz="1800"/>
              <a:t>Look at the list of possible business objectives below - decide which 3 you think are the most important and explain why</a:t>
            </a:r>
            <a:endParaRPr sz="18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GB" sz="1600"/>
              <a:t>Making a profit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GB" sz="1600"/>
              <a:t>Growing the business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GB" sz="1600"/>
              <a:t>Helping the environment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GB" sz="1600"/>
              <a:t>Providing great customer service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GB" sz="1600"/>
              <a:t>Surviving tough times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GB" sz="1600"/>
              <a:t>Beating competitors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GB" sz="1600"/>
              <a:t>Innovating and creating new ideas</a:t>
            </a:r>
            <a:endParaRPr sz="16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GB" sz="1800"/>
              <a:t>Then answer these questions:</a:t>
            </a:r>
            <a:endParaRPr sz="18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GB" sz="1600"/>
              <a:t>Can a business have more than one objective at once?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GB" sz="1600"/>
              <a:t>Do you think business success should only be measured by profit? Why or why not?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/>
              <a:t>Task 2: You’re Hired!</a:t>
            </a:r>
            <a:endParaRPr sz="4400"/>
          </a:p>
        </p:txBody>
      </p:sp>
      <p:sp>
        <p:nvSpPr>
          <p:cNvPr id="153" name="Google Shape;153;p28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700"/>
              <a:buChar char="•"/>
            </a:pPr>
            <a:r>
              <a:rPr lang="en-GB" sz="1700"/>
              <a:t>Imagine you’re hiring someone to run a new start-up business - you have five candidates with the following strengths:</a:t>
            </a:r>
            <a:endParaRPr sz="17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-GB" sz="1500"/>
              <a:t>Creative problem-solver</a:t>
            </a:r>
            <a:endParaRPr sz="15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-GB" sz="1500"/>
              <a:t>Excellent communicator</a:t>
            </a:r>
            <a:endParaRPr sz="15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-GB" sz="1500"/>
              <a:t>Financially savvy</a:t>
            </a:r>
            <a:endParaRPr sz="15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-GB" sz="1500"/>
              <a:t>Great with technology</a:t>
            </a:r>
            <a:endParaRPr sz="15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-GB" sz="1500"/>
              <a:t>Very hardworking and committed</a:t>
            </a:r>
            <a:endParaRPr sz="15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GB" sz="1700"/>
              <a:t>Questions:</a:t>
            </a:r>
            <a:endParaRPr sz="17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-GB" sz="1500"/>
              <a:t>Which two candidates would you choose and why?</a:t>
            </a:r>
            <a:endParaRPr sz="15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-GB" sz="1500"/>
              <a:t>What makes someone a great entrepreneur (person starting a business)?</a:t>
            </a:r>
            <a:endParaRPr sz="15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GB" sz="1700">
                <a:solidFill>
                  <a:srgbClr val="9900FF"/>
                </a:solidFill>
              </a:rPr>
              <a:t>Challenge!</a:t>
            </a:r>
            <a:r>
              <a:rPr lang="en-GB" sz="1700"/>
              <a:t> can you think of a famous entrepreneur (business person) who matches the traits you picked?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/>
          <p:nvPr>
            <p:ph idx="1" type="body"/>
          </p:nvPr>
        </p:nvSpPr>
        <p:spPr>
          <a:xfrm>
            <a:off x="457200" y="1200150"/>
            <a:ext cx="8342700" cy="3676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900"/>
              <a:buChar char="•"/>
            </a:pPr>
            <a:r>
              <a:rPr lang="en-GB" sz="1900"/>
              <a:t>Look at these products - for each one, think about how the business has added value — in other words, how have they made the final product worth more?</a:t>
            </a:r>
            <a:endParaRPr sz="190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492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900"/>
              <a:buChar char="•"/>
            </a:pPr>
            <a:r>
              <a:rPr lang="en-GB" sz="1900">
                <a:solidFill>
                  <a:srgbClr val="9900FF"/>
                </a:solidFill>
              </a:rPr>
              <a:t>Challenge!</a:t>
            </a:r>
            <a:r>
              <a:rPr lang="en-GB" sz="1900"/>
              <a:t> Imagine you're starting a small business selling handmade candles - list three ways you could add value to your product</a:t>
            </a:r>
            <a:endParaRPr sz="1900"/>
          </a:p>
        </p:txBody>
      </p:sp>
      <p:sp>
        <p:nvSpPr>
          <p:cNvPr id="159" name="Google Shape;159;p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/>
              <a:t>Task 3: Adding Value</a:t>
            </a:r>
            <a:endParaRPr sz="4400"/>
          </a:p>
        </p:txBody>
      </p:sp>
      <p:graphicFrame>
        <p:nvGraphicFramePr>
          <p:cNvPr id="160" name="Google Shape;160;p29"/>
          <p:cNvGraphicFramePr/>
          <p:nvPr/>
        </p:nvGraphicFramePr>
        <p:xfrm>
          <a:off x="1028775" y="2090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{F1834D62-FB5B-4C84-994F-91059F5C8D31}</a:tableStyleId>
              </a:tblPr>
              <a:tblGrid>
                <a:gridCol w="854100"/>
                <a:gridCol w="1612475"/>
                <a:gridCol w="1709300"/>
                <a:gridCol w="3431725"/>
              </a:tblGrid>
              <a:tr h="3343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Product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 anchor="ctr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Raw Materials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 anchor="ctr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 Final Product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 anchor="ctr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How Has Value Been Added?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 anchor="ctr">
                    <a:solidFill>
                      <a:srgbClr val="C9DAF8"/>
                    </a:solidFill>
                  </a:tcPr>
                </a:tc>
              </a:tr>
              <a:tr h="334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Coffee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Coffee beans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Starbucks Latte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</a:tr>
              <a:tr h="334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Trainers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Fabric &amp; rubber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Nike Air Max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</a:tr>
              <a:tr h="334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T-shirt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Cotton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Ralph Lauren t-shirt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</a:tr>
              <a:tr h="334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Phone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Metal, glass, circuits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iPhone</a:t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