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524207A-1752-4270-9E4F-CB68286B47BE}">
  <a:tblStyle styleId="{2524207A-1752-4270-9E4F-CB68286B47B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07e8db21d3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07e8db21d3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084108ec36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084108ec36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07e8db21d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07e8db21d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07e8db21d3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07e8db21d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07e8db21d3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07e8db21d3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084108ec3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084108ec3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07e8db21d3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07e8db21d3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07e8db21d3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07e8db21d3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07e8db21d3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07e8db21d3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Print double-sided with next slide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084108ec3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084108ec3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Print double-sided with next slide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6137425" y="391900"/>
            <a:ext cx="2602500" cy="344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680"/>
              <a:t>Welcome to English Language A-level!</a:t>
            </a:r>
            <a:endParaRPr sz="3680"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91900"/>
            <a:ext cx="5814900" cy="435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>
            <p:ph type="title"/>
          </p:nvPr>
        </p:nvSpPr>
        <p:spPr>
          <a:xfrm>
            <a:off x="311700" y="445025"/>
            <a:ext cx="6079200" cy="572700"/>
          </a:xfrm>
          <a:prstGeom prst="rect">
            <a:avLst/>
          </a:prstGeom>
          <a:solidFill>
            <a:srgbClr val="CFE2F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Let’s regroup and discuss our findings…</a:t>
            </a:r>
            <a:endParaRPr/>
          </a:p>
        </p:txBody>
      </p:sp>
      <p:sp>
        <p:nvSpPr>
          <p:cNvPr id="116" name="Google Shape;116;p22"/>
          <p:cNvSpPr txBox="1"/>
          <p:nvPr>
            <p:ph idx="1" type="body"/>
          </p:nvPr>
        </p:nvSpPr>
        <p:spPr>
          <a:xfrm>
            <a:off x="311700" y="1817175"/>
            <a:ext cx="8520600" cy="303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★"/>
            </a:pPr>
            <a:r>
              <a:rPr lang="en-GB" sz="2200"/>
              <a:t>What </a:t>
            </a:r>
            <a:r>
              <a:rPr b="1" lang="en-GB" sz="2200"/>
              <a:t>stereotypes</a:t>
            </a:r>
            <a:r>
              <a:rPr lang="en-GB" sz="2200"/>
              <a:t> did you identify when studying these cards?</a:t>
            </a:r>
            <a:endParaRPr sz="2200"/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★"/>
            </a:pPr>
            <a:r>
              <a:rPr lang="en-GB" sz="2200"/>
              <a:t>How were </a:t>
            </a:r>
            <a:r>
              <a:rPr b="1" lang="en-GB" sz="2200"/>
              <a:t>men</a:t>
            </a:r>
            <a:r>
              <a:rPr lang="en-GB" sz="2200"/>
              <a:t> </a:t>
            </a:r>
            <a:r>
              <a:rPr b="1" lang="en-GB" sz="2200"/>
              <a:t>represented</a:t>
            </a:r>
            <a:r>
              <a:rPr lang="en-GB" sz="2200"/>
              <a:t> overall?</a:t>
            </a:r>
            <a:endParaRPr sz="2200"/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★"/>
            </a:pPr>
            <a:r>
              <a:rPr lang="en-GB" sz="2200"/>
              <a:t>How were </a:t>
            </a:r>
            <a:r>
              <a:rPr b="1" lang="en-GB" sz="2200"/>
              <a:t>women</a:t>
            </a:r>
            <a:r>
              <a:rPr lang="en-GB" sz="2200"/>
              <a:t> </a:t>
            </a:r>
            <a:r>
              <a:rPr b="1" lang="en-GB" sz="2200"/>
              <a:t>represented</a:t>
            </a:r>
            <a:r>
              <a:rPr lang="en-GB" sz="2200"/>
              <a:t> overall?</a:t>
            </a:r>
            <a:endParaRPr sz="2200"/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★"/>
            </a:pPr>
            <a:r>
              <a:rPr lang="en-GB" sz="2200"/>
              <a:t>How were different </a:t>
            </a:r>
            <a:r>
              <a:rPr b="1" lang="en-GB" sz="2200"/>
              <a:t>ages</a:t>
            </a:r>
            <a:r>
              <a:rPr lang="en-GB" sz="2200"/>
              <a:t> </a:t>
            </a:r>
            <a:r>
              <a:rPr b="1" lang="en-GB" sz="2200"/>
              <a:t>represented</a:t>
            </a:r>
            <a:r>
              <a:rPr lang="en-GB" sz="2200"/>
              <a:t>?</a:t>
            </a:r>
            <a:endParaRPr sz="2200"/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★"/>
            </a:pPr>
            <a:r>
              <a:rPr lang="en-GB" sz="2200"/>
              <a:t>Did you make any other </a:t>
            </a:r>
            <a:r>
              <a:rPr b="1" lang="en-GB" sz="2200"/>
              <a:t>interesting</a:t>
            </a:r>
            <a:r>
              <a:rPr lang="en-GB" sz="2200"/>
              <a:t> </a:t>
            </a:r>
            <a:r>
              <a:rPr b="1" lang="en-GB" sz="2200"/>
              <a:t>observations</a:t>
            </a:r>
            <a:r>
              <a:rPr lang="en-GB" sz="2200"/>
              <a:t>?</a:t>
            </a:r>
            <a:endParaRPr sz="2200"/>
          </a:p>
        </p:txBody>
      </p:sp>
      <p:pic>
        <p:nvPicPr>
          <p:cNvPr id="117" name="Google Shape;11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1750" y="171675"/>
            <a:ext cx="2542250" cy="152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/>
          <p:nvPr>
            <p:ph type="title"/>
          </p:nvPr>
        </p:nvSpPr>
        <p:spPr>
          <a:xfrm>
            <a:off x="311700" y="445025"/>
            <a:ext cx="5525400" cy="572700"/>
          </a:xfrm>
          <a:prstGeom prst="rect">
            <a:avLst/>
          </a:prstGeom>
          <a:solidFill>
            <a:srgbClr val="CFE2F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Creative Challenge!</a:t>
            </a:r>
            <a:endParaRPr/>
          </a:p>
        </p:txBody>
      </p:sp>
      <p:sp>
        <p:nvSpPr>
          <p:cNvPr id="123" name="Google Shape;123;p23"/>
          <p:cNvSpPr txBox="1"/>
          <p:nvPr>
            <p:ph idx="1" type="body"/>
          </p:nvPr>
        </p:nvSpPr>
        <p:spPr>
          <a:xfrm>
            <a:off x="311700" y="1152475"/>
            <a:ext cx="5525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You work for Hallmark and have been tasked with </a:t>
            </a:r>
            <a:r>
              <a:rPr b="1" lang="en-GB" sz="1600"/>
              <a:t>designing a gender-neutral  Valentine’s Day card</a:t>
            </a:r>
            <a:r>
              <a:rPr lang="en-GB" sz="1600"/>
              <a:t>.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★"/>
            </a:pPr>
            <a:r>
              <a:rPr lang="en-GB" sz="1600"/>
              <a:t>What </a:t>
            </a:r>
            <a:r>
              <a:rPr b="1" lang="en-GB" sz="1600"/>
              <a:t>images </a:t>
            </a:r>
            <a:r>
              <a:rPr lang="en-GB" sz="1600"/>
              <a:t>will you put on your design? Why?</a:t>
            </a:r>
            <a:endParaRPr sz="16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★"/>
            </a:pPr>
            <a:r>
              <a:rPr lang="en-GB" sz="1600"/>
              <a:t>What </a:t>
            </a:r>
            <a:r>
              <a:rPr b="1" lang="en-GB" sz="1600"/>
              <a:t>colour scheme </a:t>
            </a:r>
            <a:r>
              <a:rPr lang="en-GB" sz="1600"/>
              <a:t>will you use? Why?</a:t>
            </a:r>
            <a:endParaRPr sz="16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★"/>
            </a:pPr>
            <a:r>
              <a:rPr lang="en-GB" sz="1600"/>
              <a:t>What </a:t>
            </a:r>
            <a:r>
              <a:rPr b="1" lang="en-GB" sz="1600"/>
              <a:t>text </a:t>
            </a:r>
            <a:r>
              <a:rPr lang="en-GB" sz="1600"/>
              <a:t>will you add? Why?</a:t>
            </a:r>
            <a:endParaRPr sz="1600"/>
          </a:p>
        </p:txBody>
      </p:sp>
      <p:pic>
        <p:nvPicPr>
          <p:cNvPr id="124" name="Google Shape;124;p23"/>
          <p:cNvPicPr preferRelativeResize="0"/>
          <p:nvPr/>
        </p:nvPicPr>
        <p:blipFill rotWithShape="1">
          <a:blip r:embed="rId3">
            <a:alphaModFix/>
          </a:blip>
          <a:srcRect b="6229" l="32097" r="20616" t="6281"/>
          <a:stretch/>
        </p:blipFill>
        <p:spPr>
          <a:xfrm>
            <a:off x="6035775" y="445025"/>
            <a:ext cx="2674526" cy="412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6217800" cy="572700"/>
          </a:xfrm>
          <a:prstGeom prst="rect">
            <a:avLst/>
          </a:prstGeom>
          <a:solidFill>
            <a:srgbClr val="CFE2F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Let’s warm ourselves up with a quick quiz!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3048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GB" sz="1600"/>
              <a:t>How many languages are spoken worldwide today?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GB" sz="1600"/>
              <a:t>What are the three most widely spoken languages in the world?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GB" sz="1600"/>
              <a:t>Which book has been translated in to the most languages?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GB" sz="1600">
                <a:highlight>
                  <a:srgbClr val="FFFFFF"/>
                </a:highlight>
              </a:rPr>
              <a:t>What was the first language spoken in outer space? </a:t>
            </a:r>
            <a:endParaRPr sz="1600">
              <a:highlight>
                <a:srgbClr val="FFFFFF"/>
              </a:highlight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GB" sz="1600">
                <a:highlight>
                  <a:srgbClr val="FFFFFF"/>
                </a:highlight>
              </a:rPr>
              <a:t>How many countries have Spanish as their official language? </a:t>
            </a:r>
            <a:endParaRPr sz="1600">
              <a:highlight>
                <a:srgbClr val="FFFFFF"/>
              </a:highlight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GB" sz="1600">
                <a:highlight>
                  <a:srgbClr val="FFFFFF"/>
                </a:highlight>
              </a:rPr>
              <a:t>What language is spoken in Brazil?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GB" sz="1600"/>
              <a:t>Which language has the most speakers in Europe?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GB" sz="1600"/>
              <a:t>Which country has the most languages spoken today?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GB" sz="1600"/>
              <a:t>Where </a:t>
            </a:r>
            <a:r>
              <a:rPr lang="en-GB" sz="1600"/>
              <a:t>might</a:t>
            </a:r>
            <a:r>
              <a:rPr lang="en-GB" sz="1600"/>
              <a:t> you find people speaking </a:t>
            </a:r>
            <a:r>
              <a:rPr lang="en-GB" sz="1600"/>
              <a:t>Gaelic?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GB" sz="1600"/>
              <a:t>How many words do you think there are for rain in </a:t>
            </a:r>
            <a:r>
              <a:rPr lang="en-GB" sz="1600"/>
              <a:t>Hawaiian</a:t>
            </a:r>
            <a:r>
              <a:rPr lang="en-GB" sz="1600"/>
              <a:t>? Closest guess wins! </a:t>
            </a:r>
            <a:endParaRPr sz="1600"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3024" y="84588"/>
            <a:ext cx="1778100" cy="129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6217800" cy="572700"/>
          </a:xfrm>
          <a:prstGeom prst="rect">
            <a:avLst/>
          </a:prstGeom>
          <a:solidFill>
            <a:srgbClr val="CFE2F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Let’s warm ourselves up with a quick quiz!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3048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GB" sz="1600"/>
              <a:t>How many languages are spoken worldwide today? </a:t>
            </a:r>
            <a:r>
              <a:rPr lang="en-GB" sz="1600">
                <a:solidFill>
                  <a:srgbClr val="FF0000"/>
                </a:solidFill>
              </a:rPr>
              <a:t>Roughly 7,100</a:t>
            </a:r>
            <a:endParaRPr sz="1600">
              <a:solidFill>
                <a:srgbClr val="FF0000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GB" sz="1600"/>
              <a:t>What are the three most widely spoken languages in the world? </a:t>
            </a:r>
            <a:r>
              <a:rPr lang="en-GB" sz="1600">
                <a:solidFill>
                  <a:srgbClr val="FF0000"/>
                </a:solidFill>
              </a:rPr>
              <a:t>English, Mandarin Chinese and Hindi</a:t>
            </a:r>
            <a:endParaRPr sz="1600">
              <a:solidFill>
                <a:srgbClr val="FF0000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GB" sz="1600"/>
              <a:t>Which book has been translated in to the most languages? </a:t>
            </a:r>
            <a:r>
              <a:rPr lang="en-GB" sz="1600">
                <a:solidFill>
                  <a:srgbClr val="FF0000"/>
                </a:solidFill>
              </a:rPr>
              <a:t>The Bible</a:t>
            </a:r>
            <a:endParaRPr sz="1600">
              <a:solidFill>
                <a:srgbClr val="FF0000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GB" sz="1600">
                <a:highlight>
                  <a:srgbClr val="FFFFFF"/>
                </a:highlight>
              </a:rPr>
              <a:t>What was the first language spoken in outer space? </a:t>
            </a:r>
            <a:r>
              <a:rPr lang="en-GB" sz="1600">
                <a:solidFill>
                  <a:srgbClr val="FF0000"/>
                </a:solidFill>
                <a:highlight>
                  <a:srgbClr val="FFFFFF"/>
                </a:highlight>
              </a:rPr>
              <a:t>Russian</a:t>
            </a:r>
            <a:endParaRPr sz="1600">
              <a:solidFill>
                <a:srgbClr val="FF0000"/>
              </a:solidFill>
              <a:highlight>
                <a:srgbClr val="FFFFFF"/>
              </a:highlight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GB" sz="1600">
                <a:highlight>
                  <a:srgbClr val="FFFFFF"/>
                </a:highlight>
              </a:rPr>
              <a:t>How many countries have Spanish as their official language? </a:t>
            </a:r>
            <a:r>
              <a:rPr lang="en-GB" sz="1600">
                <a:solidFill>
                  <a:srgbClr val="FF0000"/>
                </a:solidFill>
                <a:highlight>
                  <a:srgbClr val="FFFFFF"/>
                </a:highlight>
              </a:rPr>
              <a:t>20</a:t>
            </a:r>
            <a:endParaRPr sz="1600">
              <a:solidFill>
                <a:srgbClr val="FF0000"/>
              </a:solidFill>
              <a:highlight>
                <a:srgbClr val="FFFFFF"/>
              </a:highlight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GB" sz="1600">
                <a:highlight>
                  <a:srgbClr val="FFFFFF"/>
                </a:highlight>
              </a:rPr>
              <a:t>What language is spoken in Brazil? </a:t>
            </a:r>
            <a:r>
              <a:rPr lang="en-GB" sz="1600">
                <a:solidFill>
                  <a:srgbClr val="FF0000"/>
                </a:solidFill>
                <a:highlight>
                  <a:srgbClr val="FFFFFF"/>
                </a:highlight>
              </a:rPr>
              <a:t>Portuguese</a:t>
            </a:r>
            <a:endParaRPr sz="1600">
              <a:solidFill>
                <a:srgbClr val="FF0000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GB" sz="1600"/>
              <a:t>Which language has the most speakers in Europe? </a:t>
            </a:r>
            <a:r>
              <a:rPr lang="en-GB" sz="1600">
                <a:solidFill>
                  <a:srgbClr val="FF0000"/>
                </a:solidFill>
              </a:rPr>
              <a:t>Russian</a:t>
            </a:r>
            <a:endParaRPr sz="1600">
              <a:solidFill>
                <a:srgbClr val="FF0000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GB" sz="1600"/>
              <a:t>Which country has the most languages spoken today? </a:t>
            </a:r>
            <a:r>
              <a:rPr lang="en-GB" sz="1600">
                <a:solidFill>
                  <a:srgbClr val="FF0000"/>
                </a:solidFill>
              </a:rPr>
              <a:t>Papua New Guinea (839 languages)</a:t>
            </a:r>
            <a:endParaRPr sz="1600">
              <a:solidFill>
                <a:srgbClr val="FF0000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GB" sz="1600"/>
              <a:t>Where might you find people speaking Gaelic? </a:t>
            </a:r>
            <a:r>
              <a:rPr lang="en-GB" sz="1600">
                <a:solidFill>
                  <a:srgbClr val="FF0000"/>
                </a:solidFill>
              </a:rPr>
              <a:t>Scotland</a:t>
            </a:r>
            <a:r>
              <a:rPr lang="en-GB" sz="1600"/>
              <a:t>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GB" sz="1600"/>
              <a:t>How many words do you think there are for rain in Hawaiian? Closest guess wins! </a:t>
            </a:r>
            <a:r>
              <a:rPr lang="en-GB" sz="1600">
                <a:solidFill>
                  <a:srgbClr val="FF0000"/>
                </a:solidFill>
              </a:rPr>
              <a:t>200</a:t>
            </a:r>
            <a:endParaRPr sz="1600">
              <a:solidFill>
                <a:srgbClr val="FF0000"/>
              </a:solidFill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3024" y="84588"/>
            <a:ext cx="1778100" cy="129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do we study in English Language A-level?</a:t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8419800" cy="89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This A-level is very different from your GCSE course! It’s more about </a:t>
            </a:r>
            <a:r>
              <a:rPr lang="en-GB"/>
              <a:t>linguistics: the study of language itself.</a:t>
            </a:r>
            <a:endParaRPr/>
          </a:p>
        </p:txBody>
      </p:sp>
      <p:sp>
        <p:nvSpPr>
          <p:cNvPr id="76" name="Google Shape;76;p16"/>
          <p:cNvSpPr txBox="1"/>
          <p:nvPr/>
        </p:nvSpPr>
        <p:spPr>
          <a:xfrm>
            <a:off x="369600" y="2142150"/>
            <a:ext cx="4111800" cy="25275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2"/>
                </a:solidFill>
              </a:rPr>
              <a:t>We explore how language is linked to: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★"/>
            </a:pPr>
            <a:r>
              <a:rPr lang="en-GB" sz="1800">
                <a:solidFill>
                  <a:schemeClr val="dk2"/>
                </a:solidFill>
              </a:rPr>
              <a:t>Gender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★"/>
            </a:pPr>
            <a:r>
              <a:rPr lang="en-GB" sz="1800">
                <a:solidFill>
                  <a:schemeClr val="dk2"/>
                </a:solidFill>
              </a:rPr>
              <a:t>Power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★"/>
            </a:pPr>
            <a:r>
              <a:rPr lang="en-GB" sz="1800">
                <a:solidFill>
                  <a:schemeClr val="dk2"/>
                </a:solidFill>
              </a:rPr>
              <a:t>Occupation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★"/>
            </a:pPr>
            <a:r>
              <a:rPr lang="en-GB" sz="1800">
                <a:solidFill>
                  <a:schemeClr val="dk2"/>
                </a:solidFill>
              </a:rPr>
              <a:t>Social class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★"/>
            </a:pPr>
            <a:r>
              <a:rPr lang="en-GB" sz="1800">
                <a:solidFill>
                  <a:schemeClr val="dk2"/>
                </a:solidFill>
              </a:rPr>
              <a:t>Age 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★"/>
            </a:pPr>
            <a:r>
              <a:rPr lang="en-GB" sz="1800">
                <a:solidFill>
                  <a:schemeClr val="dk2"/>
                </a:solidFill>
              </a:rPr>
              <a:t>Sexuality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7" name="Google Shape;77;p16"/>
          <p:cNvSpPr txBox="1"/>
          <p:nvPr/>
        </p:nvSpPr>
        <p:spPr>
          <a:xfrm>
            <a:off x="4572000" y="2142150"/>
            <a:ext cx="4111800" cy="2362800"/>
          </a:xfrm>
          <a:prstGeom prst="rect">
            <a:avLst/>
          </a:prstGeom>
          <a:noFill/>
          <a:ln cap="flat" cmpd="sng" w="9525">
            <a:solidFill>
              <a:srgbClr val="D5A6B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★"/>
            </a:pPr>
            <a:r>
              <a:rPr lang="en-GB" sz="1800">
                <a:solidFill>
                  <a:schemeClr val="dk2"/>
                </a:solidFill>
              </a:rPr>
              <a:t>We study how children acquire language - how they learn to speak, read and write.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★"/>
            </a:pPr>
            <a:r>
              <a:rPr lang="en-GB" sz="1800">
                <a:solidFill>
                  <a:schemeClr val="dk2"/>
                </a:solidFill>
              </a:rPr>
              <a:t>We explore how language creates meanings and representations. 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CFE2F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20">
                <a:solidFill>
                  <a:srgbClr val="000000"/>
                </a:solidFill>
              </a:rPr>
              <a:t>Language study: how is language used in greetings cards?</a:t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83650"/>
            <a:ext cx="4350600" cy="368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 English </a:t>
            </a:r>
            <a:r>
              <a:rPr lang="en-GB"/>
              <a:t>Language</a:t>
            </a:r>
            <a:r>
              <a:rPr lang="en-GB"/>
              <a:t> A-level, we think about the power of language and how language is used to represent different people in different ways.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/>
              <a:t>Often, greetings cards utilise a number of </a:t>
            </a:r>
            <a:r>
              <a:rPr b="1" lang="en-GB"/>
              <a:t>stereotypes</a:t>
            </a:r>
            <a:r>
              <a:rPr b="1" lang="en-GB"/>
              <a:t> and cliches.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/>
              <a:t>Why do you think this might be?</a:t>
            </a:r>
            <a:endParaRPr b="1"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6825" y="1386803"/>
            <a:ext cx="4035475" cy="3030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07200" y="1196300"/>
            <a:ext cx="3216600" cy="37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4734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★"/>
            </a:pPr>
            <a:r>
              <a:rPr lang="en-GB" sz="2200"/>
              <a:t>What </a:t>
            </a:r>
            <a:r>
              <a:rPr b="1" lang="en-GB" sz="2200"/>
              <a:t>stereotypes</a:t>
            </a:r>
            <a:r>
              <a:rPr lang="en-GB" sz="2200"/>
              <a:t> can you identify?</a:t>
            </a:r>
            <a:endParaRPr sz="2200"/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347345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★"/>
            </a:pPr>
            <a:r>
              <a:rPr lang="en-GB" sz="2200"/>
              <a:t>How do these cards represent </a:t>
            </a:r>
            <a:r>
              <a:rPr b="1" lang="en-GB" sz="2200"/>
              <a:t>men?</a:t>
            </a:r>
            <a:endParaRPr sz="2200"/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347345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★"/>
            </a:pPr>
            <a:r>
              <a:rPr lang="en-GB" sz="2200"/>
              <a:t>How do these cards represent </a:t>
            </a:r>
            <a:r>
              <a:rPr b="1" lang="en-GB" sz="2200"/>
              <a:t>women?</a:t>
            </a:r>
            <a:endParaRPr sz="2200"/>
          </a:p>
        </p:txBody>
      </p:sp>
      <p:sp>
        <p:nvSpPr>
          <p:cNvPr id="90" name="Google Shape;90;p18"/>
          <p:cNvSpPr txBox="1"/>
          <p:nvPr>
            <p:ph type="title"/>
          </p:nvPr>
        </p:nvSpPr>
        <p:spPr>
          <a:xfrm>
            <a:off x="1354200" y="445025"/>
            <a:ext cx="7478100" cy="572700"/>
          </a:xfrm>
          <a:prstGeom prst="rect">
            <a:avLst/>
          </a:prstGeom>
          <a:solidFill>
            <a:srgbClr val="CFE2F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020"/>
              <a:t>Language study: how is language used in greetings cards?</a:t>
            </a:r>
            <a:endParaRPr sz="2020"/>
          </a:p>
        </p:txBody>
      </p:sp>
      <p:pic>
        <p:nvPicPr>
          <p:cNvPr id="91" name="Google Shape;91;p18"/>
          <p:cNvPicPr preferRelativeResize="0"/>
          <p:nvPr/>
        </p:nvPicPr>
        <p:blipFill rotWithShape="1">
          <a:blip r:embed="rId3">
            <a:alphaModFix/>
          </a:blip>
          <a:srcRect b="0" l="33133" r="33001" t="0"/>
          <a:stretch/>
        </p:blipFill>
        <p:spPr>
          <a:xfrm>
            <a:off x="236025" y="139332"/>
            <a:ext cx="969151" cy="878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02432" y="1196300"/>
            <a:ext cx="5136768" cy="3798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1677225" y="445025"/>
            <a:ext cx="7155300" cy="572700"/>
          </a:xfrm>
          <a:prstGeom prst="rect">
            <a:avLst/>
          </a:prstGeom>
          <a:solidFill>
            <a:srgbClr val="CFE2F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44550"/>
              <a:buNone/>
            </a:pPr>
            <a:r>
              <a:rPr lang="en-GB" sz="2222"/>
              <a:t>Language study: how is language used in greetings cards?</a:t>
            </a:r>
            <a:endParaRPr sz="2222"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11700" y="1528150"/>
            <a:ext cx="5353500" cy="304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★"/>
            </a:pPr>
            <a:r>
              <a:rPr lang="en-GB" sz="2300"/>
              <a:t>Study your selection of cards and complete your </a:t>
            </a:r>
            <a:r>
              <a:rPr lang="en-GB" sz="2300"/>
              <a:t>information</a:t>
            </a:r>
            <a:r>
              <a:rPr lang="en-GB" sz="2300"/>
              <a:t> grid.</a:t>
            </a:r>
            <a:endParaRPr sz="23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-374650" lvl="0" marL="457200" rtl="0" algn="l">
              <a:spcBef>
                <a:spcPts val="1200"/>
              </a:spcBef>
              <a:spcAft>
                <a:spcPts val="0"/>
              </a:spcAft>
              <a:buSzPts val="2300"/>
              <a:buChar char="★"/>
            </a:pPr>
            <a:r>
              <a:rPr lang="en-GB" sz="2300"/>
              <a:t>In five </a:t>
            </a:r>
            <a:r>
              <a:rPr lang="en-GB" sz="2300"/>
              <a:t>minutes</a:t>
            </a:r>
            <a:r>
              <a:rPr lang="en-GB" sz="2300"/>
              <a:t>, we will swap cards.</a:t>
            </a:r>
            <a:endParaRPr sz="2300"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9250" y="1621325"/>
            <a:ext cx="2646300" cy="26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9"/>
          <p:cNvPicPr preferRelativeResize="0"/>
          <p:nvPr/>
        </p:nvPicPr>
        <p:blipFill rotWithShape="1">
          <a:blip r:embed="rId4">
            <a:alphaModFix/>
          </a:blip>
          <a:srcRect b="0" l="66606" r="0" t="0"/>
          <a:stretch/>
        </p:blipFill>
        <p:spPr>
          <a:xfrm>
            <a:off x="311699" y="189573"/>
            <a:ext cx="1030074" cy="94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" name="Google Shape;105;p20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{2524207A-1752-4270-9E4F-CB68286B47BE}</a:tableStyleId>
              </a:tblPr>
              <a:tblGrid>
                <a:gridCol w="619400"/>
                <a:gridCol w="2060300"/>
                <a:gridCol w="2202000"/>
                <a:gridCol w="2131150"/>
                <a:gridCol w="2131150"/>
              </a:tblGrid>
              <a:tr h="2571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/>
                        <a:t>Card 1</a:t>
                      </a:r>
                      <a:endParaRPr b="1" sz="1200"/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What </a:t>
                      </a:r>
                      <a:r>
                        <a:rPr lang="en-GB" sz="1200"/>
                        <a:t>stereotypes</a:t>
                      </a:r>
                      <a:r>
                        <a:rPr lang="en-GB" sz="1200"/>
                        <a:t> does your card refer to?</a:t>
                      </a:r>
                      <a:endParaRPr sz="1200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How are different genders represented?</a:t>
                      </a:r>
                      <a:endParaRPr sz="1200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How is age represented?</a:t>
                      </a:r>
                      <a:endParaRPr sz="1200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Any other interesting observations?</a:t>
                      </a:r>
                      <a:endParaRPr sz="1200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71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200">
                          <a:solidFill>
                            <a:schemeClr val="dk1"/>
                          </a:solidFill>
                        </a:rPr>
                        <a:t>Card 2</a:t>
                      </a:r>
                      <a:endParaRPr b="1" sz="12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What stereotypes does your card refer to?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How are different genders represented?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How is age represented?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Any other interesting observations?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" name="Google Shape;110;p21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{2524207A-1752-4270-9E4F-CB68286B47BE}</a:tableStyleId>
              </a:tblPr>
              <a:tblGrid>
                <a:gridCol w="619400"/>
                <a:gridCol w="2060300"/>
                <a:gridCol w="2202000"/>
                <a:gridCol w="2131150"/>
                <a:gridCol w="2131150"/>
              </a:tblGrid>
              <a:tr h="2571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/>
                        <a:t>Card 3</a:t>
                      </a:r>
                      <a:endParaRPr b="1" sz="1200"/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What stereotypes does your card refer to?</a:t>
                      </a:r>
                      <a:endParaRPr sz="1200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How are different genders represented?</a:t>
                      </a:r>
                      <a:endParaRPr sz="1200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How is age represented?</a:t>
                      </a:r>
                      <a:endParaRPr sz="1200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Any other interesting observations?</a:t>
                      </a:r>
                      <a:endParaRPr sz="1200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71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200">
                          <a:solidFill>
                            <a:schemeClr val="dk1"/>
                          </a:solidFill>
                        </a:rPr>
                        <a:t>Card 4</a:t>
                      </a:r>
                      <a:endParaRPr b="1" sz="12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What stereotypes does your card refer to?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How are different genders represented?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How is age represented?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Any other interesting observations?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