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Quattrocento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66107F-3CD7-4116-BABD-408B524D2AEE}">
  <a:tblStyle styleId="{3C66107F-3CD7-4116-BABD-408B524D2A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6150999-A835-4617-8EB4-A9D21F5212E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QuattrocentoSans-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QuattrocentoSans-italic.fntdata"/><Relationship Id="rId47" Type="http://schemas.openxmlformats.org/officeDocument/2006/relationships/font" Target="fonts/QuattrocentoSans-bold.fntdata"/><Relationship Id="rId49" Type="http://schemas.openxmlformats.org/officeDocument/2006/relationships/font" Target="fonts/Quattrocento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IPyDSkBv3M"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ada62524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ada6252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b8f60dbd37_0_0:notes"/>
          <p:cNvSpPr txBox="1"/>
          <p:nvPr>
            <p:ph idx="1" type="body"/>
          </p:nvPr>
        </p:nvSpPr>
        <p:spPr>
          <a:xfrm>
            <a:off x="685801" y="4400306"/>
            <a:ext cx="5486400" cy="3600600"/>
          </a:xfrm>
          <a:prstGeom prst="rect">
            <a:avLst/>
          </a:prstGeom>
          <a:noFill/>
          <a:ln>
            <a:noFill/>
          </a:ln>
        </p:spPr>
        <p:txBody>
          <a:bodyPr anchorCtr="0" anchor="t" bIns="43700" lIns="87400" spcFirstLastPara="1" rIns="87400" wrap="square" tIns="43700">
            <a:noAutofit/>
          </a:bodyPr>
          <a:lstStyle/>
          <a:p>
            <a:pPr indent="0" lvl="0" marL="0" rtl="0" algn="l">
              <a:lnSpc>
                <a:spcPct val="100000"/>
              </a:lnSpc>
              <a:spcBef>
                <a:spcPts val="0"/>
              </a:spcBef>
              <a:spcAft>
                <a:spcPts val="0"/>
              </a:spcAft>
              <a:buSzPts val="1400"/>
              <a:buNone/>
            </a:pPr>
            <a:r>
              <a:t/>
            </a:r>
            <a:endParaRPr/>
          </a:p>
        </p:txBody>
      </p:sp>
      <p:sp>
        <p:nvSpPr>
          <p:cNvPr id="155" name="Google Shape;155;g3b8f60dbd37_0_0:notes"/>
          <p:cNvSpPr/>
          <p:nvPr>
            <p:ph idx="2" type="sldImg"/>
          </p:nvPr>
        </p:nvSpPr>
        <p:spPr>
          <a:xfrm>
            <a:off x="568946" y="1142620"/>
            <a:ext cx="5720100" cy="3087000"/>
          </a:xfrm>
          <a:custGeom>
            <a:rect b="b" l="l" r="r" t="t"/>
            <a:pathLst>
              <a:path extrusionOk="0" h="120000" w="120000">
                <a:moveTo>
                  <a:pt x="0" y="0"/>
                </a:moveTo>
                <a:lnTo>
                  <a:pt x="120000" y="0"/>
                </a:lnTo>
                <a:lnTo>
                  <a:pt x="120000" y="120000"/>
                </a:lnTo>
                <a:lnTo>
                  <a:pt x="0" y="120000"/>
                </a:lnTo>
                <a:close/>
              </a:path>
            </a:pathLst>
          </a:custGeom>
          <a:noFill/>
          <a:ln cap="flat" cmpd="sng" w="12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b9f1945adc_0_11:notes"/>
          <p:cNvSpPr txBox="1"/>
          <p:nvPr>
            <p:ph idx="1" type="body"/>
          </p:nvPr>
        </p:nvSpPr>
        <p:spPr>
          <a:xfrm>
            <a:off x="685801" y="4400306"/>
            <a:ext cx="5486400" cy="3600600"/>
          </a:xfrm>
          <a:prstGeom prst="rect">
            <a:avLst/>
          </a:prstGeom>
          <a:noFill/>
          <a:ln>
            <a:noFill/>
          </a:ln>
        </p:spPr>
        <p:txBody>
          <a:bodyPr anchorCtr="0" anchor="t" bIns="43700" lIns="87400" spcFirstLastPara="1" rIns="87400" wrap="square" tIns="43700">
            <a:noAutofit/>
          </a:bodyPr>
          <a:lstStyle/>
          <a:p>
            <a:pPr indent="0" lvl="0" marL="0" rtl="0" algn="l">
              <a:lnSpc>
                <a:spcPct val="100000"/>
              </a:lnSpc>
              <a:spcBef>
                <a:spcPts val="0"/>
              </a:spcBef>
              <a:spcAft>
                <a:spcPts val="0"/>
              </a:spcAft>
              <a:buSzPts val="1400"/>
              <a:buNone/>
            </a:pPr>
            <a:r>
              <a:t/>
            </a:r>
            <a:endParaRPr/>
          </a:p>
        </p:txBody>
      </p:sp>
      <p:sp>
        <p:nvSpPr>
          <p:cNvPr id="166" name="Google Shape;166;g3b9f1945adc_0_11:notes"/>
          <p:cNvSpPr/>
          <p:nvPr>
            <p:ph idx="2" type="sldImg"/>
          </p:nvPr>
        </p:nvSpPr>
        <p:spPr>
          <a:xfrm>
            <a:off x="568946" y="1142620"/>
            <a:ext cx="5720100" cy="3087000"/>
          </a:xfrm>
          <a:custGeom>
            <a:rect b="b" l="l" r="r" t="t"/>
            <a:pathLst>
              <a:path extrusionOk="0" h="120000" w="120000">
                <a:moveTo>
                  <a:pt x="0" y="0"/>
                </a:moveTo>
                <a:lnTo>
                  <a:pt x="120000" y="0"/>
                </a:lnTo>
                <a:lnTo>
                  <a:pt x="120000" y="120000"/>
                </a:lnTo>
                <a:lnTo>
                  <a:pt x="0" y="120000"/>
                </a:lnTo>
                <a:close/>
              </a:path>
            </a:pathLst>
          </a:custGeom>
          <a:noFill/>
          <a:ln cap="flat" cmpd="sng" w="12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b9f1945ad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b9f1945adc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3b9f1945adc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b9f1945adc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3b9f1945adc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3b9f1945adc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b8b6ef93f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b8b6ef93f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b8b6ef93f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b8b6ef93f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8b6ef93ff_0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b8b6ef93f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8f60dbd3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3b8f60dbd3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b8f60dbd37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3b8f60dbd37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b8f60dbd37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3b8f60dbd37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b8b6ef93ff_0_8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3b8b6ef93ff_0_8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5" name="Google Shape;75;g3b8b6ef93ff_0_8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b8f60dbd37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3b8f60dbd37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b8b6ef93ff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3b8b6ef93ff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800" u="none" strike="noStrike">
                <a:solidFill>
                  <a:srgbClr val="000000"/>
                </a:solidFill>
                <a:latin typeface="Arial"/>
                <a:ea typeface="Arial"/>
                <a:cs typeface="Arial"/>
                <a:sym typeface="Arial"/>
              </a:rPr>
              <a:t>The Forgetting Curve is a visual representation of the forgetting process, showing that the loss of memory over time is exponential. After a couple of days around 75% of what we have learned is forgotten. If we use spaced learning, we can overcome the forgetting curve. This spaced practice is more effective than massed practice (or cramming). If we repeat the information at strategically spaced intervals, it increases the level of information retained in the long-term memory. The more you review and revise what you have learned the less is forgotten.</a:t>
            </a:r>
            <a:endParaRPr/>
          </a:p>
          <a:p>
            <a:pPr indent="0" lvl="0" marL="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114300" lvl="0" marL="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Memories weaken over time and the biggest drop in retention happens soon after learning.</a:t>
            </a:r>
            <a:endParaRPr/>
          </a:p>
          <a:p>
            <a:pPr indent="-114300" lvl="0" marL="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We are more likely to remember if the new knowledge has meaning or is linked to our current knowledge.</a:t>
            </a:r>
            <a:endParaRPr/>
          </a:p>
          <a:p>
            <a:pPr indent="-114300" lvl="0" marL="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Reviewing regularly reduces the rate at which you forget.</a:t>
            </a:r>
            <a:endParaRPr/>
          </a:p>
          <a:p>
            <a:pPr indent="-114300" lvl="0" marL="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How the information is presented has an impact on memory.</a:t>
            </a:r>
            <a:endParaRPr/>
          </a:p>
          <a:p>
            <a:pPr indent="-114300" lvl="0" marL="0" rtl="0" algn="l">
              <a:spcBef>
                <a:spcPts val="0"/>
              </a:spcBef>
              <a:spcAft>
                <a:spcPts val="0"/>
              </a:spcAft>
              <a:buClr>
                <a:srgbClr val="000000"/>
              </a:buClr>
              <a:buSzPts val="1800"/>
              <a:buFont typeface="Arial"/>
              <a:buChar char="•"/>
            </a:pPr>
            <a:r>
              <a:rPr b="0" i="0" lang="en-GB" sz="1800" u="none" strike="noStrike">
                <a:solidFill>
                  <a:srgbClr val="000000"/>
                </a:solidFill>
                <a:latin typeface="Arial"/>
                <a:ea typeface="Arial"/>
                <a:cs typeface="Arial"/>
                <a:sym typeface="Arial"/>
              </a:rPr>
              <a:t>Stress, hunger, anxiety and a lack of sleep play a part in how well we retain information.</a:t>
            </a:r>
            <a:endParaRPr/>
          </a:p>
          <a:p>
            <a:pPr indent="0" lvl="0" marL="0" rtl="0" algn="l">
              <a:spcBef>
                <a:spcPts val="0"/>
              </a:spcBef>
              <a:spcAft>
                <a:spcPts val="0"/>
              </a:spcAft>
              <a:buNone/>
            </a:pPr>
            <a:r>
              <a:t/>
            </a:r>
            <a:endParaRPr/>
          </a:p>
        </p:txBody>
      </p:sp>
      <p:sp>
        <p:nvSpPr>
          <p:cNvPr id="257" name="Google Shape;257;g3b8b6ef93ff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b8f60dbd37_0_44:notes"/>
          <p:cNvSpPr txBox="1"/>
          <p:nvPr>
            <p:ph idx="1" type="body"/>
          </p:nvPr>
        </p:nvSpPr>
        <p:spPr>
          <a:xfrm>
            <a:off x="685801" y="4400306"/>
            <a:ext cx="5486400" cy="3600600"/>
          </a:xfrm>
          <a:prstGeom prst="rect">
            <a:avLst/>
          </a:prstGeom>
          <a:noFill/>
          <a:ln>
            <a:noFill/>
          </a:ln>
        </p:spPr>
        <p:txBody>
          <a:bodyPr anchorCtr="0" anchor="t" bIns="43700" lIns="87400" spcFirstLastPara="1" rIns="87400" wrap="square" tIns="43700">
            <a:noAutofit/>
          </a:bodyPr>
          <a:lstStyle/>
          <a:p>
            <a:pPr indent="0" lvl="0" marL="0" rtl="0" algn="l">
              <a:lnSpc>
                <a:spcPct val="100000"/>
              </a:lnSpc>
              <a:spcBef>
                <a:spcPts val="0"/>
              </a:spcBef>
              <a:spcAft>
                <a:spcPts val="0"/>
              </a:spcAft>
              <a:buSzPts val="1400"/>
              <a:buNone/>
            </a:pPr>
            <a:r>
              <a:t/>
            </a:r>
            <a:endParaRPr/>
          </a:p>
        </p:txBody>
      </p:sp>
      <p:sp>
        <p:nvSpPr>
          <p:cNvPr id="265" name="Google Shape;265;g3b8f60dbd37_0_44:notes"/>
          <p:cNvSpPr/>
          <p:nvPr>
            <p:ph idx="2" type="sldImg"/>
          </p:nvPr>
        </p:nvSpPr>
        <p:spPr>
          <a:xfrm>
            <a:off x="568946" y="1142620"/>
            <a:ext cx="5720100" cy="3087000"/>
          </a:xfrm>
          <a:custGeom>
            <a:rect b="b" l="l" r="r" t="t"/>
            <a:pathLst>
              <a:path extrusionOk="0" h="120000" w="120000">
                <a:moveTo>
                  <a:pt x="0" y="0"/>
                </a:moveTo>
                <a:lnTo>
                  <a:pt x="120000" y="0"/>
                </a:lnTo>
                <a:lnTo>
                  <a:pt x="120000" y="120000"/>
                </a:lnTo>
                <a:lnTo>
                  <a:pt x="0" y="120000"/>
                </a:lnTo>
                <a:close/>
              </a:path>
            </a:pathLst>
          </a:custGeom>
          <a:noFill/>
          <a:ln cap="flat" cmpd="sng" w="12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8b6ef93ff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b8b6ef93ff_0_1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b8b6ef93ff_0_1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b8b6ef93ff_0_1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b8b6ef93ff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b8b6ef93ff_0_1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b8b6ef93ff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b8b6ef93ff_0_1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3b8b6ef93ff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b8b6ef93ff_0_1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b8b6ef93ff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b8b6ef93ff_0_2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3b8b6ef93ff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b8b6ef93ff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3b8b6ef93ff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3b8b6ef93ff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849df4ae14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849df4ae14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b8b6ef93ff_0_4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3b8b6ef93ff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b8b6ef93ff_0_4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3b8b6ef93ff_0_4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b8b6ef93ff_0_4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
        <p:nvSpPr>
          <p:cNvPr id="334" name="Google Shape;334;g3b8b6ef93ff_0_4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b8b6ef93ff_0_8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2300" u="sng">
                <a:solidFill>
                  <a:schemeClr val="hlink"/>
                </a:solidFill>
                <a:highlight>
                  <a:srgbClr val="C9DAF8"/>
                </a:highlight>
                <a:latin typeface="Arial"/>
                <a:ea typeface="Arial"/>
                <a:cs typeface="Arial"/>
                <a:sym typeface="Arial"/>
                <a:hlinkClick r:id="rId2"/>
              </a:rPr>
              <a:t>https://www.youtube.com/watch?v=VIPyDSkBv3M</a:t>
            </a:r>
            <a:endParaRPr/>
          </a:p>
        </p:txBody>
      </p:sp>
      <p:sp>
        <p:nvSpPr>
          <p:cNvPr id="341" name="Google Shape;341;g3b8b6ef93ff_0_8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b8b6ef93ff_0_4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3b8b6ef93ff_0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b8b6ef93ff_0_5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3b8b6ef93ff_0_5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b8b6ef93ff_0_5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g3b8b6ef93ff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b8b6ef93ff_0_6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3b8b6ef93ff_0_6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b8b6ef93ff_0_6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3b8b6ef93ff_0_6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b8b6ef93ff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b8b6ef93ff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92d90cb0e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92d90cb0e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6677113a49_0_0:notes"/>
          <p:cNvSpPr txBox="1"/>
          <p:nvPr>
            <p:ph idx="1" type="body"/>
          </p:nvPr>
        </p:nvSpPr>
        <p:spPr>
          <a:xfrm>
            <a:off x="685801" y="4400306"/>
            <a:ext cx="5486400" cy="3600600"/>
          </a:xfrm>
          <a:prstGeom prst="rect">
            <a:avLst/>
          </a:prstGeom>
          <a:noFill/>
          <a:ln>
            <a:noFill/>
          </a:ln>
        </p:spPr>
        <p:txBody>
          <a:bodyPr anchorCtr="0" anchor="t" bIns="43700" lIns="87400" spcFirstLastPara="1" rIns="87400" wrap="square" tIns="43700">
            <a:noAutofit/>
          </a:bodyPr>
          <a:lstStyle/>
          <a:p>
            <a:pPr indent="0" lvl="0" marL="0" rtl="0" algn="l">
              <a:lnSpc>
                <a:spcPct val="100000"/>
              </a:lnSpc>
              <a:spcBef>
                <a:spcPts val="0"/>
              </a:spcBef>
              <a:spcAft>
                <a:spcPts val="0"/>
              </a:spcAft>
              <a:buSzPts val="1400"/>
              <a:buNone/>
            </a:pPr>
            <a:r>
              <a:t/>
            </a:r>
            <a:endParaRPr/>
          </a:p>
        </p:txBody>
      </p:sp>
      <p:sp>
        <p:nvSpPr>
          <p:cNvPr id="98" name="Google Shape;98;g36677113a49_0_0:notes"/>
          <p:cNvSpPr/>
          <p:nvPr>
            <p:ph idx="2" type="sldImg"/>
          </p:nvPr>
        </p:nvSpPr>
        <p:spPr>
          <a:xfrm>
            <a:off x="568946" y="1142620"/>
            <a:ext cx="5720100" cy="3087000"/>
          </a:xfrm>
          <a:custGeom>
            <a:rect b="b" l="l" r="r" t="t"/>
            <a:pathLst>
              <a:path extrusionOk="0" h="120000" w="120000">
                <a:moveTo>
                  <a:pt x="0" y="0"/>
                </a:moveTo>
                <a:lnTo>
                  <a:pt x="120000" y="0"/>
                </a:lnTo>
                <a:lnTo>
                  <a:pt x="120000" y="120000"/>
                </a:lnTo>
                <a:lnTo>
                  <a:pt x="0" y="120000"/>
                </a:lnTo>
                <a:close/>
              </a:path>
            </a:pathLst>
          </a:custGeom>
          <a:noFill/>
          <a:ln cap="flat" cmpd="sng" w="12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b9f1945adc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3b9f1945adc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3b9f1945adc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b8b6ef93f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b8b6ef93f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677113a49_0_9:notes"/>
          <p:cNvSpPr txBox="1"/>
          <p:nvPr>
            <p:ph idx="1" type="body"/>
          </p:nvPr>
        </p:nvSpPr>
        <p:spPr>
          <a:xfrm>
            <a:off x="685801" y="4400306"/>
            <a:ext cx="5486400" cy="3600600"/>
          </a:xfrm>
          <a:prstGeom prst="rect">
            <a:avLst/>
          </a:prstGeom>
          <a:noFill/>
          <a:ln>
            <a:noFill/>
          </a:ln>
        </p:spPr>
        <p:txBody>
          <a:bodyPr anchorCtr="0" anchor="t" bIns="43700" lIns="87400" spcFirstLastPara="1" rIns="87400" wrap="square" tIns="43700">
            <a:noAutofit/>
          </a:bodyPr>
          <a:lstStyle/>
          <a:p>
            <a:pPr indent="0" lvl="0" marL="0" rtl="0" algn="l">
              <a:lnSpc>
                <a:spcPct val="100000"/>
              </a:lnSpc>
              <a:spcBef>
                <a:spcPts val="0"/>
              </a:spcBef>
              <a:spcAft>
                <a:spcPts val="0"/>
              </a:spcAft>
              <a:buSzPts val="1400"/>
              <a:buNone/>
            </a:pPr>
            <a:r>
              <a:t/>
            </a:r>
            <a:endParaRPr/>
          </a:p>
        </p:txBody>
      </p:sp>
      <p:sp>
        <p:nvSpPr>
          <p:cNvPr id="135" name="Google Shape;135;g36677113a49_0_9:notes"/>
          <p:cNvSpPr/>
          <p:nvPr>
            <p:ph idx="2" type="sldImg"/>
          </p:nvPr>
        </p:nvSpPr>
        <p:spPr>
          <a:xfrm>
            <a:off x="568946" y="1142620"/>
            <a:ext cx="5720100" cy="3087000"/>
          </a:xfrm>
          <a:custGeom>
            <a:rect b="b" l="l" r="r" t="t"/>
            <a:pathLst>
              <a:path extrusionOk="0" h="120000" w="120000">
                <a:moveTo>
                  <a:pt x="0" y="0"/>
                </a:moveTo>
                <a:lnTo>
                  <a:pt x="120000" y="0"/>
                </a:lnTo>
                <a:lnTo>
                  <a:pt x="120000" y="120000"/>
                </a:lnTo>
                <a:lnTo>
                  <a:pt x="0" y="120000"/>
                </a:lnTo>
                <a:close/>
              </a:path>
            </a:pathLst>
          </a:custGeom>
          <a:noFill/>
          <a:ln cap="flat" cmpd="sng" w="12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849df4ae14_1_0:notes"/>
          <p:cNvSpPr txBox="1"/>
          <p:nvPr>
            <p:ph idx="1" type="body"/>
          </p:nvPr>
        </p:nvSpPr>
        <p:spPr>
          <a:xfrm>
            <a:off x="685801" y="4400306"/>
            <a:ext cx="5486400" cy="3600600"/>
          </a:xfrm>
          <a:prstGeom prst="rect">
            <a:avLst/>
          </a:prstGeom>
          <a:noFill/>
          <a:ln>
            <a:noFill/>
          </a:ln>
        </p:spPr>
        <p:txBody>
          <a:bodyPr anchorCtr="0" anchor="t" bIns="43700" lIns="87400" spcFirstLastPara="1" rIns="87400" wrap="square" tIns="43700">
            <a:noAutofit/>
          </a:bodyPr>
          <a:lstStyle/>
          <a:p>
            <a:pPr indent="0" lvl="0" marL="0" rtl="0" algn="l">
              <a:lnSpc>
                <a:spcPct val="100000"/>
              </a:lnSpc>
              <a:spcBef>
                <a:spcPts val="0"/>
              </a:spcBef>
              <a:spcAft>
                <a:spcPts val="0"/>
              </a:spcAft>
              <a:buSzPts val="1400"/>
              <a:buNone/>
            </a:pPr>
            <a:r>
              <a:t/>
            </a:r>
            <a:endParaRPr/>
          </a:p>
        </p:txBody>
      </p:sp>
      <p:sp>
        <p:nvSpPr>
          <p:cNvPr id="145" name="Google Shape;145;g3849df4ae14_1_0:notes"/>
          <p:cNvSpPr/>
          <p:nvPr>
            <p:ph idx="2" type="sldImg"/>
          </p:nvPr>
        </p:nvSpPr>
        <p:spPr>
          <a:xfrm>
            <a:off x="568946" y="1142620"/>
            <a:ext cx="5720100" cy="3087000"/>
          </a:xfrm>
          <a:custGeom>
            <a:rect b="b" l="l" r="r" t="t"/>
            <a:pathLst>
              <a:path extrusionOk="0" h="120000" w="120000">
                <a:moveTo>
                  <a:pt x="0" y="0"/>
                </a:moveTo>
                <a:lnTo>
                  <a:pt x="120000" y="0"/>
                </a:lnTo>
                <a:lnTo>
                  <a:pt x="120000" y="120000"/>
                </a:lnTo>
                <a:lnTo>
                  <a:pt x="0" y="120000"/>
                </a:lnTo>
                <a:close/>
              </a:path>
            </a:pathLst>
          </a:custGeom>
          <a:noFill/>
          <a:ln cap="flat" cmpd="sng" w="12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5"/>
            <a:ext cx="7886700" cy="994200"/>
          </a:xfrm>
          <a:prstGeom prst="rect">
            <a:avLst/>
          </a:prstGeom>
          <a:noFill/>
          <a:ln>
            <a:noFill/>
          </a:ln>
        </p:spPr>
        <p:txBody>
          <a:bodyPr anchorCtr="0" anchor="ctr" bIns="39550" lIns="79125" spcFirstLastPara="1" rIns="79125" wrap="square" tIns="39550">
            <a:norm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9550" lIns="79125" spcFirstLastPara="1" rIns="79125" wrap="square" tIns="39550">
            <a:normAutofit/>
          </a:bodyPr>
          <a:lstStyle>
            <a:lvl1pPr indent="-330200" lvl="0" marL="457200" algn="l">
              <a:lnSpc>
                <a:spcPct val="90000"/>
              </a:lnSpc>
              <a:spcBef>
                <a:spcPts val="900"/>
              </a:spcBef>
              <a:spcAft>
                <a:spcPts val="0"/>
              </a:spcAft>
              <a:buClr>
                <a:schemeClr val="dk1"/>
              </a:buClr>
              <a:buSzPts val="1600"/>
              <a:buChar char="•"/>
              <a:defRPr/>
            </a:lvl1pPr>
            <a:lvl2pPr indent="-330200" lvl="1" marL="914400" algn="l">
              <a:lnSpc>
                <a:spcPct val="90000"/>
              </a:lnSpc>
              <a:spcBef>
                <a:spcPts val="400"/>
              </a:spcBef>
              <a:spcAft>
                <a:spcPts val="0"/>
              </a:spcAft>
              <a:buClr>
                <a:schemeClr val="dk1"/>
              </a:buClr>
              <a:buSzPts val="1600"/>
              <a:buChar char="•"/>
              <a:defRPr/>
            </a:lvl2pPr>
            <a:lvl3pPr indent="-330200" lvl="2" marL="1371600" algn="l">
              <a:lnSpc>
                <a:spcPct val="90000"/>
              </a:lnSpc>
              <a:spcBef>
                <a:spcPts val="400"/>
              </a:spcBef>
              <a:spcAft>
                <a:spcPts val="0"/>
              </a:spcAft>
              <a:buClr>
                <a:schemeClr val="dk1"/>
              </a:buClr>
              <a:buSzPts val="1600"/>
              <a:buChar char="•"/>
              <a:defRPr/>
            </a:lvl3pPr>
            <a:lvl4pPr indent="-330200" lvl="3" marL="1828800" algn="l">
              <a:lnSpc>
                <a:spcPct val="90000"/>
              </a:lnSpc>
              <a:spcBef>
                <a:spcPts val="400"/>
              </a:spcBef>
              <a:spcAft>
                <a:spcPts val="0"/>
              </a:spcAft>
              <a:buClr>
                <a:schemeClr val="dk1"/>
              </a:buClr>
              <a:buSzPts val="1600"/>
              <a:buChar char="•"/>
              <a:defRPr/>
            </a:lvl4pPr>
            <a:lvl5pPr indent="-330200" lvl="4" marL="2286000" algn="l">
              <a:lnSpc>
                <a:spcPct val="90000"/>
              </a:lnSpc>
              <a:spcBef>
                <a:spcPts val="400"/>
              </a:spcBef>
              <a:spcAft>
                <a:spcPts val="0"/>
              </a:spcAft>
              <a:buClr>
                <a:schemeClr val="dk1"/>
              </a:buClr>
              <a:buSzPts val="1600"/>
              <a:buChar char="•"/>
              <a:defRPr/>
            </a:lvl5pPr>
            <a:lvl6pPr indent="-330200" lvl="5" marL="2743200" algn="l">
              <a:lnSpc>
                <a:spcPct val="90000"/>
              </a:lnSpc>
              <a:spcBef>
                <a:spcPts val="400"/>
              </a:spcBef>
              <a:spcAft>
                <a:spcPts val="0"/>
              </a:spcAft>
              <a:buClr>
                <a:schemeClr val="dk1"/>
              </a:buClr>
              <a:buSzPts val="1600"/>
              <a:buChar char="•"/>
              <a:defRPr/>
            </a:lvl6pPr>
            <a:lvl7pPr indent="-330200" lvl="6" marL="3200400" algn="l">
              <a:lnSpc>
                <a:spcPct val="90000"/>
              </a:lnSpc>
              <a:spcBef>
                <a:spcPts val="400"/>
              </a:spcBef>
              <a:spcAft>
                <a:spcPts val="0"/>
              </a:spcAft>
              <a:buClr>
                <a:schemeClr val="dk1"/>
              </a:buClr>
              <a:buSzPts val="1600"/>
              <a:buChar char="•"/>
              <a:defRPr/>
            </a:lvl7pPr>
            <a:lvl8pPr indent="-330200" lvl="7" marL="3657600" algn="l">
              <a:lnSpc>
                <a:spcPct val="90000"/>
              </a:lnSpc>
              <a:spcBef>
                <a:spcPts val="400"/>
              </a:spcBef>
              <a:spcAft>
                <a:spcPts val="0"/>
              </a:spcAft>
              <a:buClr>
                <a:schemeClr val="dk1"/>
              </a:buClr>
              <a:buSzPts val="1600"/>
              <a:buChar char="•"/>
              <a:defRPr/>
            </a:lvl8pPr>
            <a:lvl9pPr indent="-330200" lvl="8" marL="4114800" algn="l">
              <a:lnSpc>
                <a:spcPct val="90000"/>
              </a:lnSpc>
              <a:spcBef>
                <a:spcPts val="400"/>
              </a:spcBef>
              <a:spcAft>
                <a:spcPts val="0"/>
              </a:spcAft>
              <a:buClr>
                <a:schemeClr val="dk1"/>
              </a:buClr>
              <a:buSzPts val="1600"/>
              <a:buChar char="•"/>
              <a:defRPr/>
            </a:lvl9pPr>
          </a:lstStyle>
          <a:p/>
        </p:txBody>
      </p:sp>
      <p:sp>
        <p:nvSpPr>
          <p:cNvPr id="53" name="Google Shape;53;p13"/>
          <p:cNvSpPr txBox="1"/>
          <p:nvPr>
            <p:ph idx="10" type="dt"/>
          </p:nvPr>
        </p:nvSpPr>
        <p:spPr>
          <a:xfrm>
            <a:off x="628650" y="4767264"/>
            <a:ext cx="2057400" cy="273900"/>
          </a:xfrm>
          <a:prstGeom prst="rect">
            <a:avLst/>
          </a:prstGeom>
          <a:noFill/>
          <a:ln>
            <a:noFill/>
          </a:ln>
        </p:spPr>
        <p:txBody>
          <a:bodyPr anchorCtr="0" anchor="ctr" bIns="39550" lIns="79125" spcFirstLastPara="1" rIns="79125" wrap="square" tIns="3955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54" name="Google Shape;54;p13"/>
          <p:cNvSpPr txBox="1"/>
          <p:nvPr>
            <p:ph idx="11" type="ftr"/>
          </p:nvPr>
        </p:nvSpPr>
        <p:spPr>
          <a:xfrm>
            <a:off x="3028950" y="4767264"/>
            <a:ext cx="3086100" cy="273900"/>
          </a:xfrm>
          <a:prstGeom prst="rect">
            <a:avLst/>
          </a:prstGeom>
          <a:noFill/>
          <a:ln>
            <a:noFill/>
          </a:ln>
        </p:spPr>
        <p:txBody>
          <a:bodyPr anchorCtr="0" anchor="ctr" bIns="39550" lIns="79125" spcFirstLastPara="1" rIns="79125" wrap="square" tIns="39550">
            <a:noAutofit/>
          </a:bodyPr>
          <a:lstStyle>
            <a:lvl1pPr lvl="0" algn="ctr">
              <a:lnSpc>
                <a:spcPct val="100000"/>
              </a:lnSpc>
              <a:spcBef>
                <a:spcPts val="0"/>
              </a:spcBef>
              <a:spcAft>
                <a:spcPts val="0"/>
              </a:spcAft>
              <a:buSzPts val="1200"/>
              <a:buNone/>
              <a:defRPr sz="12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p:txBody>
      </p:sp>
      <p:sp>
        <p:nvSpPr>
          <p:cNvPr id="55" name="Google Shape;55;p13"/>
          <p:cNvSpPr txBox="1"/>
          <p:nvPr>
            <p:ph idx="12" type="sldNum"/>
          </p:nvPr>
        </p:nvSpPr>
        <p:spPr>
          <a:xfrm>
            <a:off x="6457950" y="4767264"/>
            <a:ext cx="2057400" cy="273900"/>
          </a:xfrm>
          <a:prstGeom prst="rect">
            <a:avLst/>
          </a:prstGeom>
          <a:noFill/>
          <a:ln>
            <a:noFill/>
          </a:ln>
        </p:spPr>
        <p:txBody>
          <a:bodyPr anchorCtr="0" anchor="ctr" bIns="39550" lIns="79125" spcFirstLastPara="1" rIns="79125" wrap="square" tIns="3955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56" name="Shape 56"/>
        <p:cNvGrpSpPr/>
        <p:nvPr/>
      </p:nvGrpSpPr>
      <p:grpSpPr>
        <a:xfrm>
          <a:off x="0" y="0"/>
          <a:ext cx="0" cy="0"/>
          <a:chOff x="0" y="0"/>
          <a:chExt cx="0" cy="0"/>
        </a:xfrm>
      </p:grpSpPr>
      <p:sp>
        <p:nvSpPr>
          <p:cNvPr id="57" name="Google Shape;57;p14"/>
          <p:cNvSpPr txBox="1"/>
          <p:nvPr>
            <p:ph idx="1" type="body"/>
          </p:nvPr>
        </p:nvSpPr>
        <p:spPr>
          <a:xfrm>
            <a:off x="478631" y="455123"/>
            <a:ext cx="7376100" cy="560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E26A11"/>
              </a:buClr>
              <a:buSzPts val="3300"/>
              <a:buNone/>
              <a:defRPr b="1" sz="3300">
                <a:solidFill>
                  <a:srgbClr val="E26A11"/>
                </a:solidFill>
              </a:defRPr>
            </a:lvl1pPr>
            <a:lvl2pPr indent="-228600" lvl="1" marL="914400" algn="l">
              <a:lnSpc>
                <a:spcPct val="90000"/>
              </a:lnSpc>
              <a:spcBef>
                <a:spcPts val="1200"/>
              </a:spcBef>
              <a:spcAft>
                <a:spcPts val="0"/>
              </a:spcAft>
              <a:buClr>
                <a:srgbClr val="347ABE"/>
              </a:buClr>
              <a:buSzPts val="4100"/>
              <a:buNone/>
              <a:defRPr b="1" sz="4100">
                <a:solidFill>
                  <a:srgbClr val="347ABE"/>
                </a:solidFill>
              </a:defRPr>
            </a:lvl2pPr>
            <a:lvl3pPr indent="-228600" lvl="2" marL="1371600" algn="l">
              <a:lnSpc>
                <a:spcPct val="90000"/>
              </a:lnSpc>
              <a:spcBef>
                <a:spcPts val="1200"/>
              </a:spcBef>
              <a:spcAft>
                <a:spcPts val="0"/>
              </a:spcAft>
              <a:buClr>
                <a:srgbClr val="347ABE"/>
              </a:buClr>
              <a:buSzPts val="4100"/>
              <a:buNone/>
              <a:defRPr b="1" sz="4100">
                <a:solidFill>
                  <a:srgbClr val="347ABE"/>
                </a:solidFill>
              </a:defRPr>
            </a:lvl3pPr>
            <a:lvl4pPr indent="-228600" lvl="3" marL="1828800" algn="l">
              <a:lnSpc>
                <a:spcPct val="90000"/>
              </a:lnSpc>
              <a:spcBef>
                <a:spcPts val="1200"/>
              </a:spcBef>
              <a:spcAft>
                <a:spcPts val="0"/>
              </a:spcAft>
              <a:buClr>
                <a:srgbClr val="347ABE"/>
              </a:buClr>
              <a:buSzPts val="4100"/>
              <a:buNone/>
              <a:defRPr b="1" sz="4100">
                <a:solidFill>
                  <a:srgbClr val="347ABE"/>
                </a:solidFill>
              </a:defRPr>
            </a:lvl4pPr>
            <a:lvl5pPr indent="-228600" lvl="4" marL="2286000" algn="l">
              <a:lnSpc>
                <a:spcPct val="90000"/>
              </a:lnSpc>
              <a:spcBef>
                <a:spcPts val="1200"/>
              </a:spcBef>
              <a:spcAft>
                <a:spcPts val="0"/>
              </a:spcAft>
              <a:buClr>
                <a:srgbClr val="347ABE"/>
              </a:buClr>
              <a:buSzPts val="4100"/>
              <a:buNone/>
              <a:defRPr b="1" sz="4100">
                <a:solidFill>
                  <a:srgbClr val="347ABE"/>
                </a:solidFill>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 name="Google Shape;58;p14"/>
          <p:cNvSpPr txBox="1"/>
          <p:nvPr>
            <p:ph idx="2" type="body"/>
          </p:nvPr>
        </p:nvSpPr>
        <p:spPr>
          <a:xfrm>
            <a:off x="478631" y="1296254"/>
            <a:ext cx="8336700" cy="342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2E3036"/>
              </a:buClr>
              <a:buSzPts val="2100"/>
              <a:buNone/>
              <a:defRPr b="1" sz="2100">
                <a:solidFill>
                  <a:srgbClr val="2E3036"/>
                </a:solidFill>
                <a:latin typeface="Calibri"/>
                <a:ea typeface="Calibri"/>
                <a:cs typeface="Calibri"/>
                <a:sym typeface="Calibri"/>
              </a:defRPr>
            </a:lvl1pPr>
            <a:lvl2pPr indent="-228600" lvl="1" marL="914400" algn="l">
              <a:lnSpc>
                <a:spcPct val="90000"/>
              </a:lnSpc>
              <a:spcBef>
                <a:spcPts val="1200"/>
              </a:spcBef>
              <a:spcAft>
                <a:spcPts val="0"/>
              </a:spcAft>
              <a:buClr>
                <a:srgbClr val="2E3036"/>
              </a:buClr>
              <a:buSzPts val="1800"/>
              <a:buNone/>
              <a:defRPr>
                <a:solidFill>
                  <a:srgbClr val="2E3036"/>
                </a:solidFill>
                <a:latin typeface="Calibri"/>
                <a:ea typeface="Calibri"/>
                <a:cs typeface="Calibri"/>
                <a:sym typeface="Calibri"/>
              </a:defRPr>
            </a:lvl2pPr>
            <a:lvl3pPr indent="-228600" lvl="2" marL="1371600" algn="l">
              <a:lnSpc>
                <a:spcPct val="90000"/>
              </a:lnSpc>
              <a:spcBef>
                <a:spcPts val="1200"/>
              </a:spcBef>
              <a:spcAft>
                <a:spcPts val="0"/>
              </a:spcAft>
              <a:buClr>
                <a:srgbClr val="2E3036"/>
              </a:buClr>
              <a:buSzPts val="1500"/>
              <a:buNone/>
              <a:defRPr>
                <a:solidFill>
                  <a:srgbClr val="2E3036"/>
                </a:solidFill>
                <a:latin typeface="Calibri"/>
                <a:ea typeface="Calibri"/>
                <a:cs typeface="Calibri"/>
                <a:sym typeface="Calibri"/>
              </a:defRPr>
            </a:lvl3pPr>
            <a:lvl4pPr indent="-228600" lvl="3" marL="1828800" algn="l">
              <a:lnSpc>
                <a:spcPct val="90000"/>
              </a:lnSpc>
              <a:spcBef>
                <a:spcPts val="1200"/>
              </a:spcBef>
              <a:spcAft>
                <a:spcPts val="0"/>
              </a:spcAft>
              <a:buClr>
                <a:srgbClr val="2E3036"/>
              </a:buClr>
              <a:buSzPts val="1400"/>
              <a:buNone/>
              <a:defRPr>
                <a:solidFill>
                  <a:srgbClr val="2E3036"/>
                </a:solidFill>
                <a:latin typeface="Calibri"/>
                <a:ea typeface="Calibri"/>
                <a:cs typeface="Calibri"/>
                <a:sym typeface="Calibri"/>
              </a:defRPr>
            </a:lvl4pPr>
            <a:lvl5pPr indent="-228600" lvl="4" marL="2286000" algn="l">
              <a:lnSpc>
                <a:spcPct val="90000"/>
              </a:lnSpc>
              <a:spcBef>
                <a:spcPts val="1200"/>
              </a:spcBef>
              <a:spcAft>
                <a:spcPts val="0"/>
              </a:spcAft>
              <a:buClr>
                <a:srgbClr val="2E3036"/>
              </a:buClr>
              <a:buSzPts val="1400"/>
              <a:buNone/>
              <a:defRPr>
                <a:solidFill>
                  <a:srgbClr val="2E3036"/>
                </a:solidFill>
                <a:latin typeface="Calibri"/>
                <a:ea typeface="Calibri"/>
                <a:cs typeface="Calibri"/>
                <a:sym typeface="Calibri"/>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9" name="Google Shape;59;p14"/>
          <p:cNvSpPr txBox="1"/>
          <p:nvPr>
            <p:ph idx="3" type="body"/>
          </p:nvPr>
        </p:nvSpPr>
        <p:spPr>
          <a:xfrm>
            <a:off x="478631" y="1659728"/>
            <a:ext cx="8336700" cy="2876100"/>
          </a:xfrm>
          <a:prstGeom prst="rect">
            <a:avLst/>
          </a:prstGeom>
          <a:noFill/>
          <a:ln>
            <a:noFill/>
          </a:ln>
        </p:spPr>
        <p:txBody>
          <a:bodyPr anchorCtr="0" anchor="t" bIns="34275" lIns="68575" spcFirstLastPara="1" rIns="68575" wrap="square" tIns="34275">
            <a:noAutofit/>
          </a:bodyPr>
          <a:lstStyle>
            <a:lvl1pPr indent="-228600" lvl="0" marL="457200" algn="l">
              <a:lnSpc>
                <a:spcPct val="114000"/>
              </a:lnSpc>
              <a:spcBef>
                <a:spcPts val="800"/>
              </a:spcBef>
              <a:spcAft>
                <a:spcPts val="0"/>
              </a:spcAft>
              <a:buClr>
                <a:srgbClr val="2E3036"/>
              </a:buClr>
              <a:buSzPts val="1200"/>
              <a:buNone/>
              <a:defRPr sz="1200">
                <a:solidFill>
                  <a:srgbClr val="2E3036"/>
                </a:solidFill>
                <a:latin typeface="Calibri"/>
                <a:ea typeface="Calibri"/>
                <a:cs typeface="Calibri"/>
                <a:sym typeface="Calibri"/>
              </a:defRPr>
            </a:lvl1pPr>
            <a:lvl2pPr indent="-228600" lvl="1" marL="914400" algn="l">
              <a:lnSpc>
                <a:spcPct val="114000"/>
              </a:lnSpc>
              <a:spcBef>
                <a:spcPts val="500"/>
              </a:spcBef>
              <a:spcAft>
                <a:spcPts val="0"/>
              </a:spcAft>
              <a:buClr>
                <a:srgbClr val="2E3036"/>
              </a:buClr>
              <a:buSzPts val="1200"/>
              <a:buFont typeface="Arial"/>
              <a:buNone/>
              <a:defRPr sz="1200">
                <a:solidFill>
                  <a:srgbClr val="2E3036"/>
                </a:solidFill>
                <a:latin typeface="Calibri"/>
                <a:ea typeface="Calibri"/>
                <a:cs typeface="Calibri"/>
                <a:sym typeface="Calibri"/>
              </a:defRPr>
            </a:lvl2pPr>
            <a:lvl3pPr indent="-228600" lvl="2" marL="1371600" algn="l">
              <a:lnSpc>
                <a:spcPct val="114000"/>
              </a:lnSpc>
              <a:spcBef>
                <a:spcPts val="500"/>
              </a:spcBef>
              <a:spcAft>
                <a:spcPts val="0"/>
              </a:spcAft>
              <a:buClr>
                <a:srgbClr val="2E3036"/>
              </a:buClr>
              <a:buSzPts val="1200"/>
              <a:buFont typeface="Arial"/>
              <a:buNone/>
              <a:defRPr sz="1200">
                <a:solidFill>
                  <a:srgbClr val="2E3036"/>
                </a:solidFill>
                <a:latin typeface="Calibri"/>
                <a:ea typeface="Calibri"/>
                <a:cs typeface="Calibri"/>
                <a:sym typeface="Calibri"/>
              </a:defRPr>
            </a:lvl3pPr>
            <a:lvl4pPr indent="-228600" lvl="3" marL="1828800" algn="l">
              <a:lnSpc>
                <a:spcPct val="114000"/>
              </a:lnSpc>
              <a:spcBef>
                <a:spcPts val="500"/>
              </a:spcBef>
              <a:spcAft>
                <a:spcPts val="0"/>
              </a:spcAft>
              <a:buClr>
                <a:srgbClr val="2E3036"/>
              </a:buClr>
              <a:buSzPts val="1200"/>
              <a:buFont typeface="Arial"/>
              <a:buNone/>
              <a:defRPr sz="1200">
                <a:solidFill>
                  <a:srgbClr val="2E3036"/>
                </a:solidFill>
                <a:latin typeface="Calibri"/>
                <a:ea typeface="Calibri"/>
                <a:cs typeface="Calibri"/>
                <a:sym typeface="Calibri"/>
              </a:defRPr>
            </a:lvl4pPr>
            <a:lvl5pPr indent="-228600" lvl="4" marL="2286000" algn="l">
              <a:lnSpc>
                <a:spcPct val="90000"/>
              </a:lnSpc>
              <a:spcBef>
                <a:spcPts val="500"/>
              </a:spcBef>
              <a:spcAft>
                <a:spcPts val="0"/>
              </a:spcAft>
              <a:buClr>
                <a:srgbClr val="2E3036"/>
              </a:buClr>
              <a:buSzPts val="1400"/>
              <a:buNone/>
              <a:defRPr sz="1400">
                <a:solidFill>
                  <a:srgbClr val="2E3036"/>
                </a:solidFill>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pic>
        <p:nvPicPr>
          <p:cNvPr descr="Logo&#10;&#10;Description automatically generated" id="60" name="Google Shape;60;p14"/>
          <p:cNvPicPr preferRelativeResize="0"/>
          <p:nvPr/>
        </p:nvPicPr>
        <p:blipFill rotWithShape="1">
          <a:blip r:embed="rId2">
            <a:alphaModFix/>
          </a:blip>
          <a:srcRect b="27838" l="12642" r="12635" t="28355"/>
          <a:stretch/>
        </p:blipFill>
        <p:spPr>
          <a:xfrm>
            <a:off x="8124557" y="455123"/>
            <a:ext cx="690834" cy="270003"/>
          </a:xfrm>
          <a:prstGeom prst="rect">
            <a:avLst/>
          </a:prstGeom>
          <a:noFill/>
          <a:ln>
            <a:noFill/>
          </a:ln>
        </p:spPr>
      </p:pic>
      <p:sp>
        <p:nvSpPr>
          <p:cNvPr id="61" name="Google Shape;61;p14"/>
          <p:cNvSpPr/>
          <p:nvPr/>
        </p:nvSpPr>
        <p:spPr>
          <a:xfrm>
            <a:off x="0" y="4806000"/>
            <a:ext cx="9144000" cy="337500"/>
          </a:xfrm>
          <a:prstGeom prst="rect">
            <a:avLst/>
          </a:prstGeom>
          <a:solidFill>
            <a:srgbClr val="E26A1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62" name="Google Shape;62;p14"/>
          <p:cNvSpPr txBox="1"/>
          <p:nvPr/>
        </p:nvSpPr>
        <p:spPr>
          <a:xfrm>
            <a:off x="135041" y="4891334"/>
            <a:ext cx="25047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GB" sz="800" u="none" cap="none" strike="noStrike">
                <a:solidFill>
                  <a:schemeClr val="lt1"/>
                </a:solidFill>
                <a:latin typeface="Calibri"/>
                <a:ea typeface="Calibri"/>
                <a:cs typeface="Calibri"/>
                <a:sym typeface="Calibri"/>
              </a:rPr>
              <a:t>IGNITING LEADERS, CHANGING LIVES</a:t>
            </a:r>
            <a:endParaRPr sz="1100"/>
          </a:p>
        </p:txBody>
      </p:sp>
      <p:sp>
        <p:nvSpPr>
          <p:cNvPr id="63" name="Google Shape;63;p14"/>
          <p:cNvSpPr txBox="1"/>
          <p:nvPr/>
        </p:nvSpPr>
        <p:spPr>
          <a:xfrm>
            <a:off x="6504319" y="4891334"/>
            <a:ext cx="2504700" cy="2079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1" lang="en-GB" sz="900" u="none" cap="none" strike="noStrike">
                <a:solidFill>
                  <a:schemeClr val="lt1"/>
                </a:solidFill>
                <a:latin typeface="Calibri"/>
                <a:ea typeface="Calibri"/>
                <a:cs typeface="Calibri"/>
                <a:sym typeface="Calibri"/>
              </a:rPr>
              <a:t>www.pixl.org.uk</a:t>
            </a:r>
            <a:r>
              <a:rPr b="1" i="0" lang="en-GB" sz="900" u="none" cap="none" strike="noStrike">
                <a:solidFill>
                  <a:schemeClr val="lt1"/>
                </a:solidFill>
                <a:latin typeface="Calibri"/>
                <a:ea typeface="Calibri"/>
                <a:cs typeface="Calibri"/>
                <a:sym typeface="Calibri"/>
              </a:rPr>
              <a:t>   </a:t>
            </a: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4" name="Shape 64"/>
        <p:cNvGrpSpPr/>
        <p:nvPr/>
      </p:nvGrpSpPr>
      <p:grpSpPr>
        <a:xfrm>
          <a:off x="0" y="0"/>
          <a:ext cx="0" cy="0"/>
          <a:chOff x="0" y="0"/>
          <a:chExt cx="0" cy="0"/>
        </a:xfrm>
      </p:grpSpPr>
      <p:pic>
        <p:nvPicPr>
          <p:cNvPr descr="A picture containing logo&#10;&#10;Description automatically generated" id="65" name="Google Shape;65;p15"/>
          <p:cNvPicPr preferRelativeResize="0"/>
          <p:nvPr/>
        </p:nvPicPr>
        <p:blipFill rotWithShape="1">
          <a:blip r:embed="rId2">
            <a:alphaModFix/>
          </a:blip>
          <a:srcRect b="0" l="0" r="0" t="0"/>
          <a:stretch/>
        </p:blipFill>
        <p:spPr>
          <a:xfrm>
            <a:off x="0" y="643"/>
            <a:ext cx="9143996" cy="5142216"/>
          </a:xfrm>
          <a:prstGeom prst="rect">
            <a:avLst/>
          </a:prstGeom>
          <a:noFill/>
          <a:ln>
            <a:noFill/>
          </a:ln>
        </p:spPr>
      </p:pic>
      <p:sp>
        <p:nvSpPr>
          <p:cNvPr id="66" name="Google Shape;66;p15"/>
          <p:cNvSpPr txBox="1"/>
          <p:nvPr>
            <p:ph idx="1" type="body"/>
          </p:nvPr>
        </p:nvSpPr>
        <p:spPr>
          <a:xfrm>
            <a:off x="2393442" y="2323322"/>
            <a:ext cx="4347900" cy="17436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3300"/>
              <a:buNone/>
              <a:defRPr b="1" sz="3300">
                <a:solidFill>
                  <a:schemeClr val="lt1"/>
                </a:solidFill>
              </a:defRPr>
            </a:lvl1pPr>
            <a:lvl2pPr indent="-228600" lvl="1" marL="914400" algn="ctr">
              <a:lnSpc>
                <a:spcPct val="90000"/>
              </a:lnSpc>
              <a:spcBef>
                <a:spcPts val="1200"/>
              </a:spcBef>
              <a:spcAft>
                <a:spcPts val="0"/>
              </a:spcAft>
              <a:buClr>
                <a:schemeClr val="lt1"/>
              </a:buClr>
              <a:buSzPts val="5400"/>
              <a:buNone/>
              <a:defRPr b="1" sz="5400">
                <a:solidFill>
                  <a:schemeClr val="lt1"/>
                </a:solidFill>
              </a:defRPr>
            </a:lvl2pPr>
            <a:lvl3pPr indent="-228600" lvl="2" marL="1371600" algn="ctr">
              <a:lnSpc>
                <a:spcPct val="90000"/>
              </a:lnSpc>
              <a:spcBef>
                <a:spcPts val="1200"/>
              </a:spcBef>
              <a:spcAft>
                <a:spcPts val="0"/>
              </a:spcAft>
              <a:buClr>
                <a:schemeClr val="lt1"/>
              </a:buClr>
              <a:buSzPts val="5400"/>
              <a:buNone/>
              <a:defRPr b="1" sz="5400">
                <a:solidFill>
                  <a:schemeClr val="lt1"/>
                </a:solidFill>
              </a:defRPr>
            </a:lvl3pPr>
            <a:lvl4pPr indent="-228600" lvl="3" marL="1828800" algn="ctr">
              <a:lnSpc>
                <a:spcPct val="90000"/>
              </a:lnSpc>
              <a:spcBef>
                <a:spcPts val="1200"/>
              </a:spcBef>
              <a:spcAft>
                <a:spcPts val="0"/>
              </a:spcAft>
              <a:buClr>
                <a:schemeClr val="lt1"/>
              </a:buClr>
              <a:buSzPts val="5400"/>
              <a:buNone/>
              <a:defRPr b="1" sz="5400">
                <a:solidFill>
                  <a:schemeClr val="lt1"/>
                </a:solidFill>
              </a:defRPr>
            </a:lvl4pPr>
            <a:lvl5pPr indent="-228600" lvl="4" marL="2286000" algn="ctr">
              <a:lnSpc>
                <a:spcPct val="90000"/>
              </a:lnSpc>
              <a:spcBef>
                <a:spcPts val="1200"/>
              </a:spcBef>
              <a:spcAft>
                <a:spcPts val="0"/>
              </a:spcAft>
              <a:buClr>
                <a:schemeClr val="lt1"/>
              </a:buClr>
              <a:buSzPts val="5400"/>
              <a:buNone/>
              <a:defRPr b="1" sz="5400">
                <a:solidFill>
                  <a:schemeClr val="lt1"/>
                </a:solidFill>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www.youtube.com/watch?v=p60rN9JEapg"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youtube.com/watch?v=VL2EBmknP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http://drive.google.com/file/d/1W1ptOoQjHUbmCFA07eblp_0wN4-Jbk8Q/view" TargetMode="External"/><Relationship Id="rId5" Type="http://schemas.openxmlformats.org/officeDocument/2006/relationships/image" Target="../media/image3.png"/><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hyperlink" Target="http://www.youtube.com/watch?v=3J8Jg4OL2wQ" TargetMode="External"/><Relationship Id="rId5"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hyperlink" Target="http://www.youtube.com/watch?v=VIPyDSkBv3M" TargetMode="External"/><Relationship Id="rId5"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hyperlink" Target="http://www.youtube.com/watch?v=bTEZbwiOCms" TargetMode="External"/><Relationship Id="rId5"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longbenton.org.uk/parents/supporting-my-child-at-home#tab-3816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280824" y="36124"/>
            <a:ext cx="8582349" cy="491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5"/>
          <p:cNvSpPr/>
          <p:nvPr/>
        </p:nvSpPr>
        <p:spPr>
          <a:xfrm>
            <a:off x="2286" y="0"/>
            <a:ext cx="9141900" cy="51435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58" name="Google Shape;158;p25"/>
          <p:cNvSpPr/>
          <p:nvPr/>
        </p:nvSpPr>
        <p:spPr>
          <a:xfrm>
            <a:off x="0" y="0"/>
            <a:ext cx="5542500" cy="51435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59" name="Google Shape;159;p25"/>
          <p:cNvSpPr txBox="1"/>
          <p:nvPr>
            <p:ph type="title"/>
          </p:nvPr>
        </p:nvSpPr>
        <p:spPr>
          <a:xfrm>
            <a:off x="458460" y="123324"/>
            <a:ext cx="7886700" cy="773400"/>
          </a:xfrm>
          <a:prstGeom prst="rect">
            <a:avLst/>
          </a:prstGeom>
        </p:spPr>
        <p:txBody>
          <a:bodyPr anchorCtr="0" anchor="ctr" bIns="39550" lIns="79125" spcFirstLastPara="1" rIns="79125" wrap="square" tIns="39550">
            <a:noAutofit/>
          </a:bodyPr>
          <a:lstStyle/>
          <a:p>
            <a:pPr indent="0" lvl="0" marL="0" rtl="0" algn="l">
              <a:spcBef>
                <a:spcPts val="0"/>
              </a:spcBef>
              <a:spcAft>
                <a:spcPts val="0"/>
              </a:spcAft>
              <a:buSzPts val="900"/>
              <a:buNone/>
            </a:pPr>
            <a:r>
              <a:rPr b="1" lang="en-GB" sz="3000"/>
              <a:t>Exam success relies on…</a:t>
            </a:r>
            <a:endParaRPr b="1" sz="3000"/>
          </a:p>
        </p:txBody>
      </p:sp>
      <p:sp>
        <p:nvSpPr>
          <p:cNvPr id="160" name="Google Shape;160;p25"/>
          <p:cNvSpPr txBox="1"/>
          <p:nvPr>
            <p:ph idx="1" type="body"/>
          </p:nvPr>
        </p:nvSpPr>
        <p:spPr>
          <a:xfrm>
            <a:off x="258275" y="3579050"/>
            <a:ext cx="8648700" cy="730500"/>
          </a:xfrm>
          <a:prstGeom prst="rect">
            <a:avLst/>
          </a:prstGeom>
        </p:spPr>
        <p:txBody>
          <a:bodyPr anchorCtr="0" anchor="t" bIns="39550" lIns="79125" spcFirstLastPara="1" rIns="79125" wrap="square" tIns="39550">
            <a:normAutofit fontScale="25000" lnSpcReduction="20000"/>
          </a:bodyPr>
          <a:lstStyle/>
          <a:p>
            <a:pPr indent="0" lvl="0" marL="0" rtl="0" algn="l">
              <a:spcBef>
                <a:spcPts val="900"/>
              </a:spcBef>
              <a:spcAft>
                <a:spcPts val="0"/>
              </a:spcAft>
              <a:buNone/>
            </a:pPr>
            <a:r>
              <a:t/>
            </a:r>
            <a:endParaRPr/>
          </a:p>
          <a:p>
            <a:pPr indent="0" lvl="0" marL="0" rtl="0" algn="ctr">
              <a:spcBef>
                <a:spcPts val="900"/>
              </a:spcBef>
              <a:spcAft>
                <a:spcPts val="0"/>
              </a:spcAft>
              <a:buNone/>
            </a:pPr>
            <a:r>
              <a:rPr lang="en-GB" sz="20000"/>
              <a:t>Knowledge</a:t>
            </a:r>
            <a:r>
              <a:rPr lang="en-GB" sz="20000"/>
              <a:t> AND technique </a:t>
            </a:r>
            <a:endParaRPr sz="20000"/>
          </a:p>
        </p:txBody>
      </p:sp>
      <p:graphicFrame>
        <p:nvGraphicFramePr>
          <p:cNvPr id="161" name="Google Shape;161;p25"/>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162" name="Google Shape;162;p25"/>
          <p:cNvPicPr preferRelativeResize="0"/>
          <p:nvPr/>
        </p:nvPicPr>
        <p:blipFill rotWithShape="1">
          <a:blip r:embed="rId3">
            <a:alphaModFix/>
          </a:blip>
          <a:srcRect b="0" l="0" r="0" t="0"/>
          <a:stretch/>
        </p:blipFill>
        <p:spPr>
          <a:xfrm>
            <a:off x="7926050" y="0"/>
            <a:ext cx="1217950" cy="778250"/>
          </a:xfrm>
          <a:prstGeom prst="rect">
            <a:avLst/>
          </a:prstGeom>
          <a:noFill/>
          <a:ln>
            <a:noFill/>
          </a:ln>
        </p:spPr>
      </p:pic>
      <p:pic>
        <p:nvPicPr>
          <p:cNvPr descr="Pillars Color (provided by Getty Images)" id="163" name="Google Shape;163;p25"/>
          <p:cNvPicPr preferRelativeResize="0"/>
          <p:nvPr/>
        </p:nvPicPr>
        <p:blipFill>
          <a:blip r:embed="rId4">
            <a:alphaModFix/>
          </a:blip>
          <a:stretch>
            <a:fillRect/>
          </a:stretch>
        </p:blipFill>
        <p:spPr>
          <a:xfrm>
            <a:off x="2964551" y="833450"/>
            <a:ext cx="2874486" cy="2597999"/>
          </a:xfrm>
          <a:prstGeom prst="rect">
            <a:avLst/>
          </a:prstGeom>
          <a:solidFill>
            <a:schemeClr val="lt1"/>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6"/>
          <p:cNvSpPr/>
          <p:nvPr/>
        </p:nvSpPr>
        <p:spPr>
          <a:xfrm>
            <a:off x="2286" y="0"/>
            <a:ext cx="9141900" cy="51435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69" name="Google Shape;169;p26"/>
          <p:cNvSpPr/>
          <p:nvPr/>
        </p:nvSpPr>
        <p:spPr>
          <a:xfrm>
            <a:off x="0" y="0"/>
            <a:ext cx="5542500" cy="51435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70" name="Google Shape;170;p26"/>
          <p:cNvSpPr txBox="1"/>
          <p:nvPr>
            <p:ph type="title"/>
          </p:nvPr>
        </p:nvSpPr>
        <p:spPr>
          <a:xfrm>
            <a:off x="458460" y="123324"/>
            <a:ext cx="7886700" cy="773400"/>
          </a:xfrm>
          <a:prstGeom prst="rect">
            <a:avLst/>
          </a:prstGeom>
        </p:spPr>
        <p:txBody>
          <a:bodyPr anchorCtr="0" anchor="ctr" bIns="39550" lIns="79125" spcFirstLastPara="1" rIns="79125" wrap="square" tIns="39550">
            <a:noAutofit/>
          </a:bodyPr>
          <a:lstStyle/>
          <a:p>
            <a:pPr indent="0" lvl="0" marL="0" rtl="0" algn="l">
              <a:spcBef>
                <a:spcPts val="0"/>
              </a:spcBef>
              <a:spcAft>
                <a:spcPts val="0"/>
              </a:spcAft>
              <a:buSzPts val="900"/>
              <a:buNone/>
            </a:pPr>
            <a:r>
              <a:rPr b="1" lang="en-GB" sz="3000"/>
              <a:t>Top 10 revision tips</a:t>
            </a:r>
            <a:endParaRPr b="1" sz="3000"/>
          </a:p>
        </p:txBody>
      </p:sp>
      <p:sp>
        <p:nvSpPr>
          <p:cNvPr id="171" name="Google Shape;171;p26"/>
          <p:cNvSpPr txBox="1"/>
          <p:nvPr>
            <p:ph idx="1" type="body"/>
          </p:nvPr>
        </p:nvSpPr>
        <p:spPr>
          <a:xfrm>
            <a:off x="489975" y="917400"/>
            <a:ext cx="8459400" cy="3654300"/>
          </a:xfrm>
          <a:prstGeom prst="rect">
            <a:avLst/>
          </a:prstGeom>
        </p:spPr>
        <p:txBody>
          <a:bodyPr anchorCtr="0" anchor="t" bIns="39550" lIns="79125" spcFirstLastPara="1" rIns="79125" wrap="square" tIns="39550">
            <a:normAutofit lnSpcReduction="10000"/>
          </a:bodyPr>
          <a:lstStyle/>
          <a:p>
            <a:pPr indent="-381515" lvl="0" marL="457200" rtl="0" algn="l">
              <a:spcBef>
                <a:spcPts val="900"/>
              </a:spcBef>
              <a:spcAft>
                <a:spcPts val="0"/>
              </a:spcAft>
              <a:buSzPts val="2408"/>
              <a:buFont typeface="Calibri"/>
              <a:buAutoNum type="arabicPeriod"/>
            </a:pPr>
            <a:r>
              <a:rPr lang="en-GB" sz="2608">
                <a:latin typeface="Calibri"/>
                <a:ea typeface="Calibri"/>
                <a:cs typeface="Calibri"/>
                <a:sym typeface="Calibri"/>
              </a:rPr>
              <a:t>Make a revision timetable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Make sure you know which topics are being assessed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Practise lots of exam style questions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Get someone test you on key facts / formulas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Sleep well and eat well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Take regular breaks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Vary the topics and subjects you revise</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Go back more regularly to topics you find harder</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Block time out for the things you enjoy other than revising</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It’s never too early to start!</a:t>
            </a:r>
            <a:endParaRPr sz="2608">
              <a:latin typeface="Calibri"/>
              <a:ea typeface="Calibri"/>
              <a:cs typeface="Calibri"/>
              <a:sym typeface="Calibri"/>
            </a:endParaRPr>
          </a:p>
          <a:p>
            <a:pPr indent="0" lvl="0" marL="393700" rtl="0" algn="l">
              <a:spcBef>
                <a:spcPts val="900"/>
              </a:spcBef>
              <a:spcAft>
                <a:spcPts val="0"/>
              </a:spcAft>
              <a:buNone/>
            </a:pPr>
            <a:r>
              <a:t/>
            </a:r>
            <a:endParaRPr sz="2100">
              <a:latin typeface="Calibri"/>
              <a:ea typeface="Calibri"/>
              <a:cs typeface="Calibri"/>
              <a:sym typeface="Calibri"/>
            </a:endParaRPr>
          </a:p>
        </p:txBody>
      </p:sp>
      <p:graphicFrame>
        <p:nvGraphicFramePr>
          <p:cNvPr id="172" name="Google Shape;172;p26"/>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173" name="Google Shape;173;p26"/>
          <p:cNvPicPr preferRelativeResize="0"/>
          <p:nvPr/>
        </p:nvPicPr>
        <p:blipFill rotWithShape="1">
          <a:blip r:embed="rId3">
            <a:alphaModFix/>
          </a:blip>
          <a:srcRect b="0" l="0" r="0" t="0"/>
          <a:stretch/>
        </p:blipFill>
        <p:spPr>
          <a:xfrm>
            <a:off x="7926050" y="0"/>
            <a:ext cx="1217950" cy="778250"/>
          </a:xfrm>
          <a:prstGeom prst="rect">
            <a:avLst/>
          </a:prstGeom>
          <a:noFill/>
          <a:ln>
            <a:noFill/>
          </a:ln>
        </p:spPr>
      </p:pic>
      <p:pic>
        <p:nvPicPr>
          <p:cNvPr descr="3D Right Button in Square Shape. (provided by Getty Images)" id="174" name="Google Shape;174;p26"/>
          <p:cNvPicPr preferRelativeResize="0"/>
          <p:nvPr/>
        </p:nvPicPr>
        <p:blipFill>
          <a:blip r:embed="rId4">
            <a:alphaModFix/>
          </a:blip>
          <a:stretch>
            <a:fillRect/>
          </a:stretch>
        </p:blipFill>
        <p:spPr>
          <a:xfrm>
            <a:off x="4543988" y="961576"/>
            <a:ext cx="351375" cy="351375"/>
          </a:xfrm>
          <a:prstGeom prst="rect">
            <a:avLst/>
          </a:prstGeom>
          <a:noFill/>
          <a:ln>
            <a:noFill/>
          </a:ln>
        </p:spPr>
      </p:pic>
      <p:pic>
        <p:nvPicPr>
          <p:cNvPr descr="3D Right Button in Square Shape. (provided by Getty Images)" id="175" name="Google Shape;175;p26"/>
          <p:cNvPicPr preferRelativeResize="0"/>
          <p:nvPr/>
        </p:nvPicPr>
        <p:blipFill>
          <a:blip r:embed="rId4">
            <a:alphaModFix/>
          </a:blip>
          <a:stretch>
            <a:fillRect/>
          </a:stretch>
        </p:blipFill>
        <p:spPr>
          <a:xfrm>
            <a:off x="8200863" y="1268576"/>
            <a:ext cx="351375" cy="351375"/>
          </a:xfrm>
          <a:prstGeom prst="rect">
            <a:avLst/>
          </a:prstGeom>
          <a:noFill/>
          <a:ln>
            <a:noFill/>
          </a:ln>
        </p:spPr>
      </p:pic>
      <p:pic>
        <p:nvPicPr>
          <p:cNvPr descr="3D Right Button in Square Shape. (provided by Getty Images)" id="176" name="Google Shape;176;p26"/>
          <p:cNvPicPr preferRelativeResize="0"/>
          <p:nvPr/>
        </p:nvPicPr>
        <p:blipFill>
          <a:blip r:embed="rId4">
            <a:alphaModFix/>
          </a:blip>
          <a:stretch>
            <a:fillRect/>
          </a:stretch>
        </p:blipFill>
        <p:spPr>
          <a:xfrm>
            <a:off x="5901613" y="1546151"/>
            <a:ext cx="351375" cy="351375"/>
          </a:xfrm>
          <a:prstGeom prst="rect">
            <a:avLst/>
          </a:prstGeom>
          <a:noFill/>
          <a:ln>
            <a:noFill/>
          </a:ln>
        </p:spPr>
      </p:pic>
      <p:pic>
        <p:nvPicPr>
          <p:cNvPr descr="3D Right Button in Square Shape. (provided by Getty Images)" id="177" name="Google Shape;177;p26"/>
          <p:cNvPicPr preferRelativeResize="0"/>
          <p:nvPr/>
        </p:nvPicPr>
        <p:blipFill>
          <a:blip r:embed="rId4">
            <a:alphaModFix/>
          </a:blip>
          <a:stretch>
            <a:fillRect/>
          </a:stretch>
        </p:blipFill>
        <p:spPr>
          <a:xfrm>
            <a:off x="7165713" y="1897526"/>
            <a:ext cx="351375" cy="351375"/>
          </a:xfrm>
          <a:prstGeom prst="rect">
            <a:avLst/>
          </a:prstGeom>
          <a:noFill/>
          <a:ln>
            <a:noFill/>
          </a:ln>
        </p:spPr>
      </p:pic>
      <p:pic>
        <p:nvPicPr>
          <p:cNvPr descr="3D Right Button in Square Shape. (provided by Getty Images)" id="178" name="Google Shape;178;p26"/>
          <p:cNvPicPr preferRelativeResize="0"/>
          <p:nvPr/>
        </p:nvPicPr>
        <p:blipFill>
          <a:blip r:embed="rId4">
            <a:alphaModFix/>
          </a:blip>
          <a:stretch>
            <a:fillRect/>
          </a:stretch>
        </p:blipFill>
        <p:spPr>
          <a:xfrm>
            <a:off x="4144963" y="2189626"/>
            <a:ext cx="351375" cy="351375"/>
          </a:xfrm>
          <a:prstGeom prst="rect">
            <a:avLst/>
          </a:prstGeom>
          <a:noFill/>
          <a:ln>
            <a:noFill/>
          </a:ln>
        </p:spPr>
      </p:pic>
      <p:pic>
        <p:nvPicPr>
          <p:cNvPr descr="3D Right Button in Square Shape. (provided by Getty Images)" id="179" name="Google Shape;179;p26"/>
          <p:cNvPicPr preferRelativeResize="0"/>
          <p:nvPr/>
        </p:nvPicPr>
        <p:blipFill>
          <a:blip r:embed="rId4">
            <a:alphaModFix/>
          </a:blip>
          <a:stretch>
            <a:fillRect/>
          </a:stretch>
        </p:blipFill>
        <p:spPr>
          <a:xfrm>
            <a:off x="3669338" y="2532151"/>
            <a:ext cx="351375" cy="351375"/>
          </a:xfrm>
          <a:prstGeom prst="rect">
            <a:avLst/>
          </a:prstGeom>
          <a:noFill/>
          <a:ln>
            <a:noFill/>
          </a:ln>
        </p:spPr>
      </p:pic>
      <p:pic>
        <p:nvPicPr>
          <p:cNvPr descr="3D Right Button in Square Shape. (provided by Getty Images)" id="180" name="Google Shape;180;p26"/>
          <p:cNvPicPr preferRelativeResize="0"/>
          <p:nvPr/>
        </p:nvPicPr>
        <p:blipFill>
          <a:blip r:embed="rId4">
            <a:alphaModFix/>
          </a:blip>
          <a:stretch>
            <a:fillRect/>
          </a:stretch>
        </p:blipFill>
        <p:spPr>
          <a:xfrm>
            <a:off x="6252988" y="2836951"/>
            <a:ext cx="351375" cy="351375"/>
          </a:xfrm>
          <a:prstGeom prst="rect">
            <a:avLst/>
          </a:prstGeom>
          <a:noFill/>
          <a:ln>
            <a:noFill/>
          </a:ln>
        </p:spPr>
      </p:pic>
      <p:pic>
        <p:nvPicPr>
          <p:cNvPr descr="3D Right Button in Square Shape. (provided by Getty Images)" id="181" name="Google Shape;181;p26"/>
          <p:cNvPicPr preferRelativeResize="0"/>
          <p:nvPr/>
        </p:nvPicPr>
        <p:blipFill>
          <a:blip r:embed="rId4">
            <a:alphaModFix/>
          </a:blip>
          <a:stretch>
            <a:fillRect/>
          </a:stretch>
        </p:blipFill>
        <p:spPr>
          <a:xfrm>
            <a:off x="7573213" y="3145251"/>
            <a:ext cx="351375" cy="351375"/>
          </a:xfrm>
          <a:prstGeom prst="rect">
            <a:avLst/>
          </a:prstGeom>
          <a:noFill/>
          <a:ln>
            <a:noFill/>
          </a:ln>
        </p:spPr>
      </p:pic>
      <p:pic>
        <p:nvPicPr>
          <p:cNvPr descr="3D Right Button in Square Shape. (provided by Getty Images)" id="182" name="Google Shape;182;p26"/>
          <p:cNvPicPr preferRelativeResize="0"/>
          <p:nvPr/>
        </p:nvPicPr>
        <p:blipFill>
          <a:blip r:embed="rId4">
            <a:alphaModFix/>
          </a:blip>
          <a:stretch>
            <a:fillRect/>
          </a:stretch>
        </p:blipFill>
        <p:spPr>
          <a:xfrm>
            <a:off x="8860513" y="3496626"/>
            <a:ext cx="351375" cy="351375"/>
          </a:xfrm>
          <a:prstGeom prst="rect">
            <a:avLst/>
          </a:prstGeom>
          <a:noFill/>
          <a:ln>
            <a:noFill/>
          </a:ln>
        </p:spPr>
      </p:pic>
      <p:pic>
        <p:nvPicPr>
          <p:cNvPr descr="3D Right Button in Square Shape. (provided by Getty Images)" id="183" name="Google Shape;183;p26"/>
          <p:cNvPicPr preferRelativeResize="0"/>
          <p:nvPr/>
        </p:nvPicPr>
        <p:blipFill>
          <a:blip r:embed="rId4">
            <a:alphaModFix/>
          </a:blip>
          <a:stretch>
            <a:fillRect/>
          </a:stretch>
        </p:blipFill>
        <p:spPr>
          <a:xfrm>
            <a:off x="4735413" y="3796076"/>
            <a:ext cx="351375" cy="35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idx="1" type="body"/>
          </p:nvPr>
        </p:nvSpPr>
        <p:spPr>
          <a:xfrm>
            <a:off x="510529" y="415249"/>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The procrastination scallop</a:t>
            </a:r>
            <a:endParaRPr/>
          </a:p>
        </p:txBody>
      </p:sp>
      <p:sp>
        <p:nvSpPr>
          <p:cNvPr id="190" name="Google Shape;190;p27"/>
          <p:cNvSpPr txBox="1"/>
          <p:nvPr>
            <p:ph idx="2" type="body"/>
          </p:nvPr>
        </p:nvSpPr>
        <p:spPr>
          <a:xfrm>
            <a:off x="478631" y="1296254"/>
            <a:ext cx="8336700" cy="342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2E3036"/>
              </a:buClr>
              <a:buSzPts val="2100"/>
              <a:buNone/>
            </a:pPr>
            <a:r>
              <a:t/>
            </a:r>
            <a:endParaRPr/>
          </a:p>
        </p:txBody>
      </p:sp>
      <p:pic>
        <p:nvPicPr>
          <p:cNvPr id="191" name="Google Shape;191;p27"/>
          <p:cNvPicPr preferRelativeResize="0"/>
          <p:nvPr/>
        </p:nvPicPr>
        <p:blipFill rotWithShape="1">
          <a:blip r:embed="rId3">
            <a:alphaModFix/>
          </a:blip>
          <a:srcRect b="0" l="0" r="0" t="0"/>
          <a:stretch/>
        </p:blipFill>
        <p:spPr>
          <a:xfrm>
            <a:off x="478631" y="1071562"/>
            <a:ext cx="6970106" cy="34661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idx="1" type="body"/>
          </p:nvPr>
        </p:nvSpPr>
        <p:spPr>
          <a:xfrm>
            <a:off x="494580" y="415249"/>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Overcoming the procrastination scallop</a:t>
            </a:r>
            <a:endParaRPr/>
          </a:p>
        </p:txBody>
      </p:sp>
      <p:sp>
        <p:nvSpPr>
          <p:cNvPr id="198" name="Google Shape;198;p28"/>
          <p:cNvSpPr txBox="1"/>
          <p:nvPr>
            <p:ph idx="2" type="body"/>
          </p:nvPr>
        </p:nvSpPr>
        <p:spPr>
          <a:xfrm>
            <a:off x="494581" y="1425225"/>
            <a:ext cx="8336700" cy="3513300"/>
          </a:xfrm>
          <a:prstGeom prst="rect">
            <a:avLst/>
          </a:prstGeom>
          <a:noFill/>
          <a:ln>
            <a:noFill/>
          </a:ln>
        </p:spPr>
        <p:txBody>
          <a:bodyPr anchorCtr="0" anchor="t" bIns="34275" lIns="68575" spcFirstLastPara="1" rIns="68575" wrap="square" tIns="34275">
            <a:noAutofit/>
          </a:bodyPr>
          <a:lstStyle/>
          <a:p>
            <a:pPr indent="-406400" lvl="0" marL="342900" rtl="0" algn="l">
              <a:lnSpc>
                <a:spcPct val="90000"/>
              </a:lnSpc>
              <a:spcBef>
                <a:spcPts val="0"/>
              </a:spcBef>
              <a:spcAft>
                <a:spcPts val="0"/>
              </a:spcAft>
              <a:buClr>
                <a:srgbClr val="2E3036"/>
              </a:buClr>
              <a:buSzPts val="3200"/>
              <a:buFont typeface="Arial"/>
              <a:buChar char="•"/>
            </a:pPr>
            <a:r>
              <a:rPr b="0" lang="en-GB" sz="3200">
                <a:latin typeface="Calibri"/>
                <a:ea typeface="Calibri"/>
                <a:cs typeface="Calibri"/>
                <a:sym typeface="Calibri"/>
              </a:rPr>
              <a:t>Identify the </a:t>
            </a:r>
            <a:r>
              <a:rPr lang="en-GB" sz="3200"/>
              <a:t>core knowledge</a:t>
            </a:r>
            <a:r>
              <a:rPr b="0" lang="en-GB" sz="3200">
                <a:latin typeface="Calibri"/>
                <a:ea typeface="Calibri"/>
                <a:cs typeface="Calibri"/>
                <a:sym typeface="Calibri"/>
              </a:rPr>
              <a:t> needed to understand a topic</a:t>
            </a:r>
            <a:endParaRPr sz="3200"/>
          </a:p>
          <a:p>
            <a:pPr indent="-406400" lvl="0" marL="342900" rtl="0" algn="l">
              <a:lnSpc>
                <a:spcPct val="90000"/>
              </a:lnSpc>
              <a:spcBef>
                <a:spcPts val="800"/>
              </a:spcBef>
              <a:spcAft>
                <a:spcPts val="0"/>
              </a:spcAft>
              <a:buClr>
                <a:srgbClr val="2E3036"/>
              </a:buClr>
              <a:buSzPts val="3200"/>
              <a:buFont typeface="Arial"/>
              <a:buChar char="•"/>
            </a:pPr>
            <a:r>
              <a:rPr b="0" lang="en-GB" sz="3200">
                <a:latin typeface="Calibri"/>
                <a:ea typeface="Calibri"/>
                <a:cs typeface="Calibri"/>
                <a:sym typeface="Calibri"/>
              </a:rPr>
              <a:t>Set a </a:t>
            </a:r>
            <a:r>
              <a:rPr lang="en-GB" sz="3200"/>
              <a:t>short deadline</a:t>
            </a:r>
            <a:r>
              <a:rPr b="0" lang="en-GB" sz="3200">
                <a:latin typeface="Calibri"/>
                <a:ea typeface="Calibri"/>
                <a:cs typeface="Calibri"/>
                <a:sym typeface="Calibri"/>
              </a:rPr>
              <a:t> to learn material and strategies to do so</a:t>
            </a:r>
            <a:endParaRPr b="0" sz="3200">
              <a:latin typeface="Calibri"/>
              <a:ea typeface="Calibri"/>
              <a:cs typeface="Calibri"/>
              <a:sym typeface="Calibri"/>
            </a:endParaRPr>
          </a:p>
          <a:p>
            <a:pPr indent="-406400" lvl="0" marL="342900" rtl="0" algn="l">
              <a:lnSpc>
                <a:spcPct val="90000"/>
              </a:lnSpc>
              <a:spcBef>
                <a:spcPts val="800"/>
              </a:spcBef>
              <a:spcAft>
                <a:spcPts val="0"/>
              </a:spcAft>
              <a:buClr>
                <a:srgbClr val="2E3036"/>
              </a:buClr>
              <a:buSzPts val="3200"/>
              <a:buFont typeface="Arial"/>
              <a:buChar char="•"/>
            </a:pPr>
            <a:r>
              <a:rPr b="0" lang="en-GB" sz="3200">
                <a:latin typeface="Calibri"/>
                <a:ea typeface="Calibri"/>
                <a:cs typeface="Calibri"/>
                <a:sym typeface="Calibri"/>
              </a:rPr>
              <a:t>Assess core knowledge, set a </a:t>
            </a:r>
            <a:r>
              <a:rPr lang="en-GB" sz="3200"/>
              <a:t>high pass mark</a:t>
            </a:r>
            <a:endParaRPr b="0" sz="3200">
              <a:latin typeface="Calibri"/>
              <a:ea typeface="Calibri"/>
              <a:cs typeface="Calibri"/>
              <a:sym typeface="Calibri"/>
            </a:endParaRPr>
          </a:p>
          <a:p>
            <a:pPr indent="-406400" lvl="0" marL="342900" rtl="0" algn="l">
              <a:lnSpc>
                <a:spcPct val="90000"/>
              </a:lnSpc>
              <a:spcBef>
                <a:spcPts val="800"/>
              </a:spcBef>
              <a:spcAft>
                <a:spcPts val="0"/>
              </a:spcAft>
              <a:buClr>
                <a:srgbClr val="2E3036"/>
              </a:buClr>
              <a:buSzPts val="3200"/>
              <a:buFont typeface="Arial"/>
              <a:buChar char="•"/>
            </a:pPr>
            <a:r>
              <a:rPr b="0" lang="en-GB" sz="3200">
                <a:latin typeface="Calibri"/>
                <a:ea typeface="Calibri"/>
                <a:cs typeface="Calibri"/>
                <a:sym typeface="Calibri"/>
              </a:rPr>
              <a:t>Identify areas of conc</a:t>
            </a:r>
            <a:r>
              <a:rPr b="0" lang="en-GB" sz="3200"/>
              <a:t>ern and </a:t>
            </a:r>
            <a:r>
              <a:rPr lang="en-GB" sz="3200"/>
              <a:t>‘re-learn’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0" y="-79512"/>
            <a:ext cx="8905500" cy="1168500"/>
          </a:xfrm>
          <a:prstGeom prst="rect">
            <a:avLst/>
          </a:prstGeom>
          <a:solidFill>
            <a:srgbClr val="FFFF00"/>
          </a:solid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Quattrocento Sans"/>
              <a:buNone/>
            </a:pPr>
            <a:r>
              <a:rPr lang="en-GB">
                <a:latin typeface="Quattrocento Sans"/>
                <a:ea typeface="Quattrocento Sans"/>
                <a:cs typeface="Quattrocento Sans"/>
                <a:sym typeface="Quattrocento Sans"/>
              </a:rPr>
              <a:t>Main Activity 1: What are the stumbling blocks to my revision?</a:t>
            </a:r>
            <a:br>
              <a:rPr lang="en-GB">
                <a:latin typeface="Quattrocento Sans"/>
                <a:ea typeface="Quattrocento Sans"/>
                <a:cs typeface="Quattrocento Sans"/>
                <a:sym typeface="Quattrocento Sans"/>
              </a:rPr>
            </a:br>
            <a:r>
              <a:rPr lang="en-GB" sz="2000">
                <a:latin typeface="Quattrocento Sans"/>
                <a:ea typeface="Quattrocento Sans"/>
                <a:cs typeface="Quattrocento Sans"/>
                <a:sym typeface="Quattrocento Sans"/>
              </a:rPr>
              <a:t>What might get in the way of you revising?</a:t>
            </a:r>
            <a:endParaRPr/>
          </a:p>
        </p:txBody>
      </p:sp>
      <p:sp>
        <p:nvSpPr>
          <p:cNvPr id="204" name="Google Shape;204;p29"/>
          <p:cNvSpPr txBox="1"/>
          <p:nvPr>
            <p:ph idx="1" type="body"/>
          </p:nvPr>
        </p:nvSpPr>
        <p:spPr>
          <a:xfrm>
            <a:off x="471505" y="1026925"/>
            <a:ext cx="8251800" cy="24477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2100"/>
              <a:buNone/>
            </a:pPr>
            <a:r>
              <a:t/>
            </a:r>
            <a:endParaRPr b="1"/>
          </a:p>
          <a:p>
            <a:pPr indent="0" lvl="0" marL="0" rtl="0" algn="l">
              <a:lnSpc>
                <a:spcPct val="90000"/>
              </a:lnSpc>
              <a:spcBef>
                <a:spcPts val="0"/>
              </a:spcBef>
              <a:spcAft>
                <a:spcPts val="0"/>
              </a:spcAft>
              <a:buClr>
                <a:schemeClr val="dk1"/>
              </a:buClr>
              <a:buSzPts val="2100"/>
              <a:buNone/>
            </a:pPr>
            <a:r>
              <a:rPr b="1" lang="en-GB"/>
              <a:t>                     </a:t>
            </a:r>
            <a:r>
              <a:rPr b="1" lang="en-GB"/>
              <a:t>Problems</a:t>
            </a:r>
            <a:r>
              <a:rPr lang="en-GB"/>
              <a:t>							 </a:t>
            </a:r>
            <a:r>
              <a:rPr b="1" lang="en-GB"/>
              <a:t>Solutions</a:t>
            </a:r>
            <a:endParaRPr/>
          </a:p>
          <a:p>
            <a:pPr indent="-38100" lvl="0" marL="177800" rtl="0" algn="l">
              <a:lnSpc>
                <a:spcPct val="90000"/>
              </a:lnSpc>
              <a:spcBef>
                <a:spcPts val="800"/>
              </a:spcBef>
              <a:spcAft>
                <a:spcPts val="0"/>
              </a:spcAft>
              <a:buClr>
                <a:schemeClr val="dk1"/>
              </a:buClr>
              <a:buSzPts val="2100"/>
              <a:buNone/>
            </a:pPr>
            <a:r>
              <a:t/>
            </a:r>
            <a:endParaRPr/>
          </a:p>
        </p:txBody>
      </p:sp>
      <p:cxnSp>
        <p:nvCxnSpPr>
          <p:cNvPr id="205" name="Google Shape;205;p29"/>
          <p:cNvCxnSpPr/>
          <p:nvPr/>
        </p:nvCxnSpPr>
        <p:spPr>
          <a:xfrm>
            <a:off x="4572000" y="1268016"/>
            <a:ext cx="32700" cy="3445500"/>
          </a:xfrm>
          <a:prstGeom prst="straightConnector1">
            <a:avLst/>
          </a:prstGeom>
          <a:noFill/>
          <a:ln cap="flat" cmpd="sng" w="7150">
            <a:solidFill>
              <a:schemeClr val="accent1"/>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628650" y="273845"/>
            <a:ext cx="7886700" cy="994200"/>
          </a:xfrm>
          <a:prstGeom prst="rect">
            <a:avLst/>
          </a:prstGeom>
        </p:spPr>
        <p:txBody>
          <a:bodyPr anchorCtr="0" anchor="ctr" bIns="39550" lIns="79125" spcFirstLastPara="1" rIns="79125" wrap="square" tIns="39550">
            <a:normAutofit/>
          </a:bodyPr>
          <a:lstStyle/>
          <a:p>
            <a:pPr indent="0" lvl="0" marL="0" rtl="0" algn="l">
              <a:spcBef>
                <a:spcPts val="0"/>
              </a:spcBef>
              <a:spcAft>
                <a:spcPts val="0"/>
              </a:spcAft>
              <a:buNone/>
            </a:pPr>
            <a:r>
              <a:t/>
            </a:r>
            <a:endParaRPr/>
          </a:p>
        </p:txBody>
      </p:sp>
      <p:sp>
        <p:nvSpPr>
          <p:cNvPr id="211" name="Google Shape;211;p30"/>
          <p:cNvSpPr txBox="1"/>
          <p:nvPr>
            <p:ph idx="1" type="body"/>
          </p:nvPr>
        </p:nvSpPr>
        <p:spPr>
          <a:xfrm>
            <a:off x="628650" y="1369219"/>
            <a:ext cx="7886700" cy="3263400"/>
          </a:xfrm>
          <a:prstGeom prst="rect">
            <a:avLst/>
          </a:prstGeom>
        </p:spPr>
        <p:txBody>
          <a:bodyPr anchorCtr="0" anchor="t" bIns="39550" lIns="79125" spcFirstLastPara="1" rIns="79125" wrap="square" tIns="39550">
            <a:normAutofit/>
          </a:bodyPr>
          <a:lstStyle/>
          <a:p>
            <a:pPr indent="0" lvl="0" marL="0" rtl="0" algn="l">
              <a:spcBef>
                <a:spcPts val="900"/>
              </a:spcBef>
              <a:spcAft>
                <a:spcPts val="0"/>
              </a:spcAft>
              <a:buNone/>
            </a:pPr>
            <a:r>
              <a:t/>
            </a:r>
            <a:endParaRPr/>
          </a:p>
        </p:txBody>
      </p:sp>
      <p:pic>
        <p:nvPicPr>
          <p:cNvPr descr="Ace any exam with these study tips!&#10;The ONLY 3 Fast Learning Hacks That Work: https://youtu.be/Y_B6VADhY84&#10;How To Learn Faster: https://youtu.be/B9SptdjpJBQ&#10;&#10;&#10;7 Exam Anxiety Tips: https://youtu.be/FyBdA61GmJ0&#10;&#10;Check out TD http://td.com/student&#10;SUBSCRIBE (it's free): http://bit.ly/asapsci&#10;GET THE ASAPSCIENCE BOOK: http://asapscience.com/book/&#10;&#10;Written by Amanda Edward, Gregory Brown and Mitchell Moffit&#10;&#10;FOLLOW US!&#10;Instagram and Twitter: @whalewatchmeplz and @mitchellmoffit &#10;Clickable: http://bit.ly/16F1jeC and http://bit.ly/15J7ube&#10;&#10;AsapINSTAGRAM: https://instagram.com/asapscience/&#10;Facebook: http://facebook.com/AsapSCIENCE&#10;Twitter: http://twitter.com/AsapSCIENCE&#10;Tumblr: http://asapscience.tumblr.com&#10;Vine: Search &quot;AsapSCIENCE&quot; on vine!&#10;&#10;SNAPCHAT 'whalewatchmeplz' and 'pixelmitch'&#10;&#10;Created by Mitchell Moffit (twitter @mitchellmoffit) and Gregory Brown (twitter @whalewatchmeplz).&#10;&#10;Send us stuff!&#10;&#10;ASAPSCIENCE INC.&#10;P.O. Box 93, Toronto P&#10;Toronto, ON, M5S2S6&#10;&#10;Further Reading:&#10;&#10;[1] &#10;&#10;http://www.wsj.com/articles/SB10001424052970204644504576653004073453880&#10;&#10;[2] http://ideas.time.com/2013/01/09/highlighting-is-a-waste-of-time-the-best-&#10;&#10;and-worst-learning-techniques/ &#10;&#10;[3] http://college.usatoday.com/2014/07/29/aiming-for-an-a-study-habits-you-&#10;&#10;should-adopt-and-avoid/ &#10;&#10;[4] http://www.psychologicalscience.org/index.php/news/releases/which-study-&#10;&#10;strategies-make-the-grade.html &#10;&#10;[5] http://www.csc.edu/learningcenter/study/studymethods.csc&#10;&#10;[6] http://www.educationcorner.com/habits-of-successful-students.html &#10;&#10;[7] http://www.nytimes.com/2014/09/07/magazine/why-flunking-exams-is-&#10;&#10;actually-a-good-thing.html?_r=0 &#10;&#10;[8] http://www.opencolleges.edu.au/informed/features/how-does-the-brain-learn-&#10;&#10;best-10-smart-studying-strategies/ &#10;&#10;[9] https://news.usc.edu/71969/studying-for-finals-let-classical-music-help/&#10;&#10;[10] http://psych.wustl.edu/memory/nestojko/NestojkoBuiKornellBjork(2014).pdf &#10;&#10;[11] http://www.educationcorner.com/habits-of-successful-students.html" id="212" name="Google Shape;212;p30" title="The 9 BEST Scientific Study Tip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8" name="Google Shape;218;p31"/>
          <p:cNvSpPr txBox="1"/>
          <p:nvPr>
            <p:ph type="title"/>
          </p:nvPr>
        </p:nvSpPr>
        <p:spPr>
          <a:xfrm>
            <a:off x="575467" y="1335496"/>
            <a:ext cx="2686500" cy="10977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100000"/>
              <a:buFont typeface="Calibri"/>
              <a:buNone/>
            </a:pPr>
            <a:r>
              <a:rPr lang="en-GB" sz="3100">
                <a:solidFill>
                  <a:schemeClr val="lt1"/>
                </a:solidFill>
              </a:rPr>
              <a:t>Main Activity 3: 10 Revision Tips</a:t>
            </a:r>
            <a:endParaRPr/>
          </a:p>
        </p:txBody>
      </p:sp>
      <p:grpSp>
        <p:nvGrpSpPr>
          <p:cNvPr id="219" name="Google Shape;219;p31"/>
          <p:cNvGrpSpPr/>
          <p:nvPr/>
        </p:nvGrpSpPr>
        <p:grpSpPr>
          <a:xfrm>
            <a:off x="575467" y="511221"/>
            <a:ext cx="846286" cy="635404"/>
            <a:chOff x="668003" y="1684057"/>
            <a:chExt cx="1128381" cy="847206"/>
          </a:xfrm>
        </p:grpSpPr>
        <p:sp>
          <p:nvSpPr>
            <p:cNvPr id="220" name="Google Shape;220;p31"/>
            <p:cNvSpPr/>
            <p:nvPr/>
          </p:nvSpPr>
          <p:spPr>
            <a:xfrm>
              <a:off x="668003" y="1935883"/>
              <a:ext cx="675351" cy="595379"/>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14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1" name="Google Shape;221;p31"/>
            <p:cNvSpPr/>
            <p:nvPr/>
          </p:nvSpPr>
          <p:spPr>
            <a:xfrm>
              <a:off x="1245893" y="1684057"/>
              <a:ext cx="550491" cy="485307"/>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1425">
              <a:solidFill>
                <a:schemeClr val="lt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22" name="Google Shape;222;p31"/>
          <p:cNvSpPr txBox="1"/>
          <p:nvPr>
            <p:ph idx="1" type="body"/>
          </p:nvPr>
        </p:nvSpPr>
        <p:spPr>
          <a:xfrm>
            <a:off x="575467" y="2537341"/>
            <a:ext cx="2686500" cy="2094900"/>
          </a:xfrm>
          <a:prstGeom prst="rect">
            <a:avLst/>
          </a:prstGeom>
          <a:noFill/>
          <a:ln>
            <a:noFill/>
          </a:ln>
        </p:spPr>
        <p:txBody>
          <a:bodyPr anchorCtr="0" anchor="t" bIns="34275" lIns="68575" spcFirstLastPara="1" rIns="68575" wrap="square" tIns="34275">
            <a:normAutofit fontScale="92500" lnSpcReduction="10000"/>
          </a:bodyPr>
          <a:lstStyle/>
          <a:p>
            <a:pPr indent="0" lvl="0" marL="0" rtl="0" algn="l">
              <a:lnSpc>
                <a:spcPct val="90000"/>
              </a:lnSpc>
              <a:spcBef>
                <a:spcPts val="0"/>
              </a:spcBef>
              <a:spcAft>
                <a:spcPts val="0"/>
              </a:spcAft>
              <a:buClr>
                <a:schemeClr val="lt1"/>
              </a:buClr>
              <a:buSzPct val="100000"/>
              <a:buNone/>
            </a:pPr>
            <a:r>
              <a:rPr lang="en-GB" sz="2400" u="sng">
                <a:solidFill>
                  <a:schemeClr val="lt1"/>
                </a:solidFill>
                <a:hlinkClick r:id="rId3">
                  <a:extLst>
                    <a:ext uri="{A12FA001-AC4F-418D-AE19-62706E023703}">
                      <ahyp:hlinkClr val="tx"/>
                    </a:ext>
                  </a:extLst>
                </a:hlinkClick>
              </a:rPr>
              <a:t>https://www.youtube.com/watch?v=VL2EBmknPpg</a:t>
            </a:r>
            <a:r>
              <a:rPr lang="en-GB" sz="2400">
                <a:solidFill>
                  <a:schemeClr val="lt1"/>
                </a:solidFill>
              </a:rPr>
              <a:t> Watch the clip and make notes. Your teacher will pause as after each strategy</a:t>
            </a:r>
            <a:r>
              <a:rPr lang="en-GB" sz="1500">
                <a:solidFill>
                  <a:schemeClr val="lt1"/>
                </a:solidFill>
              </a:rPr>
              <a:t>. </a:t>
            </a:r>
            <a:endParaRPr/>
          </a:p>
        </p:txBody>
      </p:sp>
      <p:graphicFrame>
        <p:nvGraphicFramePr>
          <p:cNvPr id="223" name="Google Shape;223;p31"/>
          <p:cNvGraphicFramePr/>
          <p:nvPr/>
        </p:nvGraphicFramePr>
        <p:xfrm>
          <a:off x="5" y="-2"/>
          <a:ext cx="3000000" cy="3000000"/>
        </p:xfrm>
        <a:graphic>
          <a:graphicData uri="http://schemas.openxmlformats.org/drawingml/2006/table">
            <a:tbl>
              <a:tblPr>
                <a:noFill/>
                <a:tableStyleId>{56150999-A835-4617-8EB4-A9D21F5212E4}</a:tableStyleId>
              </a:tblPr>
              <a:tblGrid>
                <a:gridCol w="1554250"/>
                <a:gridCol w="3381350"/>
                <a:gridCol w="4127100"/>
              </a:tblGrid>
              <a:tr h="564075">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 Strategy</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Rank order of current </a:t>
                      </a:r>
                      <a:r>
                        <a:rPr lang="en-GB" sz="1600">
                          <a:latin typeface="Comic Sans MS"/>
                          <a:ea typeface="Comic Sans MS"/>
                          <a:cs typeface="Comic Sans MS"/>
                          <a:sym typeface="Comic Sans MS"/>
                        </a:rPr>
                        <a:t>usage</a:t>
                      </a:r>
                      <a:r>
                        <a:rPr lang="en-GB" sz="1600">
                          <a:latin typeface="Comic Sans MS"/>
                          <a:ea typeface="Comic Sans MS"/>
                          <a:cs typeface="Comic Sans MS"/>
                          <a:sym typeface="Comic Sans MS"/>
                        </a:rPr>
                        <a:t> for me/ my child</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1</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Question </a:t>
                      </a:r>
                      <a:r>
                        <a:rPr lang="en-GB" sz="1600">
                          <a:latin typeface="Comic Sans MS"/>
                          <a:ea typeface="Comic Sans MS"/>
                          <a:cs typeface="Comic Sans MS"/>
                          <a:sym typeface="Comic Sans MS"/>
                        </a:rPr>
                        <a:t>Cards</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2</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Mind-maps</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3</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GB" sz="1600">
                          <a:latin typeface="Comic Sans MS"/>
                          <a:ea typeface="Comic Sans MS"/>
                          <a:cs typeface="Comic Sans MS"/>
                          <a:sym typeface="Comic Sans MS"/>
                        </a:rPr>
                        <a:t>Practise papers</a:t>
                      </a:r>
                      <a:endParaRPr b="1"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4</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1" lang="en-GB" sz="1600">
                          <a:latin typeface="Comic Sans MS"/>
                          <a:ea typeface="Comic Sans MS"/>
                          <a:cs typeface="Comic Sans MS"/>
                          <a:sym typeface="Comic Sans MS"/>
                        </a:rPr>
                        <a:t>Testing yourself</a:t>
                      </a:r>
                      <a:endParaRPr b="1"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992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5</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Revision sessions/support</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6</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Revision videos</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7</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Revision podcasts</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omic Sans MS"/>
                        <a:ea typeface="Comic Sans MS"/>
                        <a:cs typeface="Comic Sans MS"/>
                        <a:sym typeface="Comic Sans MS"/>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564075">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8</a:t>
                      </a:r>
                      <a:r>
                        <a:rPr lang="en-GB" sz="1600">
                          <a:latin typeface="Comic Sans MS"/>
                          <a:ea typeface="Comic Sans MS"/>
                          <a:cs typeface="Comic Sans MS"/>
                          <a:sym typeface="Comic Sans MS"/>
                        </a:rPr>
                        <a:t>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GB" sz="1600">
                          <a:latin typeface="Comic Sans MS"/>
                          <a:ea typeface="Comic Sans MS"/>
                          <a:cs typeface="Comic Sans MS"/>
                          <a:sym typeface="Comic Sans MS"/>
                        </a:rPr>
                        <a:t>Revision Apps (GCSE Pod)</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1EFD8"/>
                    </a:solidFill>
                  </a:tcPr>
                </a:tc>
                <a:tc>
                  <a:txBody>
                    <a:bodyPr/>
                    <a:lstStyle/>
                    <a:p>
                      <a:pPr indent="0" lvl="0" marL="0" marR="0" rtl="0" algn="l">
                        <a:lnSpc>
                          <a:spcPct val="107000"/>
                        </a:lnSpc>
                        <a:spcBef>
                          <a:spcPts val="0"/>
                        </a:spcBef>
                        <a:spcAft>
                          <a:spcPts val="0"/>
                        </a:spcAft>
                        <a:buNone/>
                      </a:pPr>
                      <a:r>
                        <a:t/>
                      </a:r>
                      <a:endParaRPr sz="1600">
                        <a:latin typeface="Calibri"/>
                        <a:ea typeface="Calibri"/>
                        <a:cs typeface="Calibri"/>
                        <a:sym typeface="Calibri"/>
                      </a:endParaRPr>
                    </a:p>
                  </a:txBody>
                  <a:tcPr marT="0" marB="0" marR="60950" marL="609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Habits are key…</a:t>
            </a:r>
            <a:endParaRPr b="1">
              <a:latin typeface="Arial"/>
              <a:ea typeface="Arial"/>
              <a:cs typeface="Arial"/>
              <a:sym typeface="Arial"/>
            </a:endParaRPr>
          </a:p>
        </p:txBody>
      </p:sp>
      <p:pic>
        <p:nvPicPr>
          <p:cNvPr descr="C:\Users\thsrto\AppData\Local\Microsoft\Windows\Temporary Internet Files\Content.IE5\K53ANHL5\MC900446304[1].wmf" id="229" name="Google Shape;229;p32"/>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pic>
        <p:nvPicPr>
          <p:cNvPr id="230" name="Google Shape;230;p32"/>
          <p:cNvPicPr preferRelativeResize="0"/>
          <p:nvPr/>
        </p:nvPicPr>
        <p:blipFill>
          <a:blip r:embed="rId4">
            <a:alphaModFix/>
          </a:blip>
          <a:stretch>
            <a:fillRect/>
          </a:stretch>
        </p:blipFill>
        <p:spPr>
          <a:xfrm>
            <a:off x="1727043" y="1188975"/>
            <a:ext cx="5412125" cy="3880400"/>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t>Atomic Habits</a:t>
            </a:r>
            <a:endParaRPr b="1">
              <a:latin typeface="Arial"/>
              <a:ea typeface="Arial"/>
              <a:cs typeface="Arial"/>
              <a:sym typeface="Arial"/>
            </a:endParaRPr>
          </a:p>
        </p:txBody>
      </p:sp>
      <p:pic>
        <p:nvPicPr>
          <p:cNvPr descr="C:\Users\thsrto\AppData\Local\Microsoft\Windows\Temporary Internet Files\Content.IE5\K53ANHL5\MC900446304[1].wmf" id="236" name="Google Shape;236;p33"/>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237" name="Google Shape;237;p33"/>
          <p:cNvSpPr txBox="1"/>
          <p:nvPr/>
        </p:nvSpPr>
        <p:spPr>
          <a:xfrm>
            <a:off x="179400" y="1298800"/>
            <a:ext cx="8690700" cy="3726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AutoNum type="arabicPeriod"/>
            </a:pPr>
            <a:r>
              <a:rPr b="1" lang="en-GB" sz="1700">
                <a:solidFill>
                  <a:schemeClr val="dk1"/>
                </a:solidFill>
              </a:rPr>
              <a:t>Small Gains, Big Results:</a:t>
            </a:r>
            <a:r>
              <a:rPr lang="en-GB" sz="1700">
                <a:solidFill>
                  <a:schemeClr val="dk1"/>
                </a:solidFill>
              </a:rPr>
              <a:t> Improving by just </a:t>
            </a:r>
            <a:r>
              <a:rPr b="1" lang="en-GB" sz="1700">
                <a:solidFill>
                  <a:schemeClr val="dk1"/>
                </a:solidFill>
              </a:rPr>
              <a:t>1% every day</a:t>
            </a:r>
            <a:r>
              <a:rPr lang="en-GB" sz="1700">
                <a:solidFill>
                  <a:schemeClr val="dk1"/>
                </a:solidFill>
              </a:rPr>
              <a:t> results in being 37 times better by the end of the year</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AutoNum type="arabicPeriod"/>
            </a:pPr>
            <a:r>
              <a:rPr b="1" lang="en-GB" sz="1700">
                <a:solidFill>
                  <a:schemeClr val="dk1"/>
                </a:solidFill>
              </a:rPr>
              <a:t>Focus on Systems, Not Goals:</a:t>
            </a:r>
            <a:r>
              <a:rPr lang="en-GB" sz="1700">
                <a:solidFill>
                  <a:schemeClr val="dk1"/>
                </a:solidFill>
              </a:rPr>
              <a:t> Goals are about the results you want to achieve; systems are about the processes that lead to those results</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AutoNum type="arabicPeriod"/>
            </a:pPr>
            <a:r>
              <a:rPr b="1" lang="en-GB" sz="1700">
                <a:solidFill>
                  <a:schemeClr val="dk1"/>
                </a:solidFill>
              </a:rPr>
              <a:t>The "Who" over the "What":</a:t>
            </a:r>
            <a:r>
              <a:rPr lang="en-GB" sz="1700">
                <a:solidFill>
                  <a:schemeClr val="dk1"/>
                </a:solidFill>
              </a:rPr>
              <a:t> Instead of saying "I want to get an A," say "I am the type of student who never misses a study session.</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AutoNum type="arabicPeriod"/>
            </a:pPr>
            <a:r>
              <a:rPr b="1" lang="en-GB" sz="1700">
                <a:solidFill>
                  <a:schemeClr val="dk1"/>
                </a:solidFill>
              </a:rPr>
              <a:t>Every Action is a Vote:</a:t>
            </a:r>
            <a:r>
              <a:rPr lang="en-GB" sz="1700">
                <a:solidFill>
                  <a:schemeClr val="dk1"/>
                </a:solidFill>
              </a:rPr>
              <a:t> Each time you perform a habit, you are casting a vote for the type of person you want to become</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AutoNum type="arabicPeriod"/>
            </a:pPr>
            <a:r>
              <a:rPr b="1" lang="en-GB" sz="1700">
                <a:solidFill>
                  <a:schemeClr val="dk1"/>
                </a:solidFill>
              </a:rPr>
              <a:t>Make it Easy</a:t>
            </a:r>
            <a:r>
              <a:rPr lang="en-GB" sz="1700">
                <a:solidFill>
                  <a:schemeClr val="dk1"/>
                </a:solidFill>
              </a:rPr>
              <a:t> (The Two-Minute Rule: start with a version that takes less than two minutes)</a:t>
            </a:r>
            <a:endParaRPr sz="1700">
              <a:solidFill>
                <a:schemeClr val="dk1"/>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4"/>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t>Atomic Habits</a:t>
            </a:r>
            <a:endParaRPr b="1">
              <a:latin typeface="Arial"/>
              <a:ea typeface="Arial"/>
              <a:cs typeface="Arial"/>
              <a:sym typeface="Arial"/>
            </a:endParaRPr>
          </a:p>
        </p:txBody>
      </p:sp>
      <p:pic>
        <p:nvPicPr>
          <p:cNvPr descr="C:\Users\thsrto\AppData\Local\Microsoft\Windows\Temporary Internet Files\Content.IE5\K53ANHL5\MC900446304[1].wmf" id="243" name="Google Shape;243;p34"/>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244" name="Google Shape;244;p34"/>
          <p:cNvSpPr txBox="1"/>
          <p:nvPr/>
        </p:nvSpPr>
        <p:spPr>
          <a:xfrm>
            <a:off x="179400" y="1298800"/>
            <a:ext cx="8690700" cy="37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700">
                <a:solidFill>
                  <a:schemeClr val="dk1"/>
                </a:solidFill>
              </a:rPr>
              <a:t>Focus on Systems, Not Goals:</a:t>
            </a:r>
            <a:r>
              <a:rPr lang="en-GB" sz="3700">
                <a:solidFill>
                  <a:schemeClr val="dk1"/>
                </a:solidFill>
              </a:rPr>
              <a:t> Goals are about the results you want to achieve; systems are about the </a:t>
            </a:r>
            <a:r>
              <a:rPr i="1" lang="en-GB" sz="3700">
                <a:solidFill>
                  <a:schemeClr val="dk1"/>
                </a:solidFill>
              </a:rPr>
              <a:t>processes</a:t>
            </a:r>
            <a:r>
              <a:rPr lang="en-GB" sz="3700">
                <a:solidFill>
                  <a:schemeClr val="dk1"/>
                </a:solidFill>
              </a:rPr>
              <a:t> that lead to those results</a:t>
            </a:r>
            <a:endParaRPr sz="4300">
              <a:solidFill>
                <a:schemeClr val="dk1"/>
              </a:solidFill>
            </a:endParaRPr>
          </a:p>
        </p:txBody>
      </p:sp>
      <p:pic>
        <p:nvPicPr>
          <p:cNvPr descr="Close-up of a human hand holding a pencil with a laptop beside (provided by Getty Images)" id="245" name="Google Shape;245;p34"/>
          <p:cNvPicPr preferRelativeResize="0"/>
          <p:nvPr/>
        </p:nvPicPr>
        <p:blipFill>
          <a:blip r:embed="rId4">
            <a:alphaModFix/>
          </a:blip>
          <a:stretch>
            <a:fillRect/>
          </a:stretch>
        </p:blipFill>
        <p:spPr>
          <a:xfrm>
            <a:off x="3386795" y="3630676"/>
            <a:ext cx="2092600" cy="1394726"/>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7"/>
          <p:cNvPicPr preferRelativeResize="0"/>
          <p:nvPr/>
        </p:nvPicPr>
        <p:blipFill rotWithShape="1">
          <a:blip r:embed="rId3">
            <a:alphaModFix/>
          </a:blip>
          <a:srcRect b="0" l="0" r="0" t="0"/>
          <a:stretch/>
        </p:blipFill>
        <p:spPr>
          <a:xfrm>
            <a:off x="0" y="0"/>
            <a:ext cx="9144000" cy="5143501"/>
          </a:xfrm>
          <a:prstGeom prst="rect">
            <a:avLst/>
          </a:prstGeom>
          <a:noFill/>
          <a:ln>
            <a:noFill/>
          </a:ln>
        </p:spPr>
      </p:pic>
      <p:pic>
        <p:nvPicPr>
          <p:cNvPr id="78" name="Google Shape;78;p17"/>
          <p:cNvPicPr preferRelativeResize="0"/>
          <p:nvPr/>
        </p:nvPicPr>
        <p:blipFill rotWithShape="1">
          <a:blip r:embed="rId4">
            <a:alphaModFix/>
          </a:blip>
          <a:srcRect b="0" l="0" r="0" t="0"/>
          <a:stretch/>
        </p:blipFill>
        <p:spPr>
          <a:xfrm>
            <a:off x="8255827" y="153785"/>
            <a:ext cx="745681" cy="694115"/>
          </a:xfrm>
          <a:prstGeom prst="rect">
            <a:avLst/>
          </a:prstGeom>
          <a:noFill/>
          <a:ln>
            <a:noFill/>
          </a:ln>
        </p:spPr>
      </p:pic>
      <p:pic>
        <p:nvPicPr>
          <p:cNvPr id="79" name="Google Shape;79;p17"/>
          <p:cNvPicPr preferRelativeResize="0"/>
          <p:nvPr/>
        </p:nvPicPr>
        <p:blipFill rotWithShape="1">
          <a:blip r:embed="rId5">
            <a:alphaModFix/>
          </a:blip>
          <a:srcRect b="9914" l="19714" r="3990" t="42672"/>
          <a:stretch/>
        </p:blipFill>
        <p:spPr>
          <a:xfrm>
            <a:off x="229088" y="1271088"/>
            <a:ext cx="8625178" cy="30151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5"/>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Habits are key…</a:t>
            </a:r>
            <a:endParaRPr b="1">
              <a:latin typeface="Arial"/>
              <a:ea typeface="Arial"/>
              <a:cs typeface="Arial"/>
              <a:sym typeface="Arial"/>
            </a:endParaRPr>
          </a:p>
        </p:txBody>
      </p:sp>
      <p:pic>
        <p:nvPicPr>
          <p:cNvPr descr="C:\Users\thsrto\AppData\Local\Microsoft\Windows\Temporary Internet Files\Content.IE5\K53ANHL5\MC900446304[1].wmf" id="251" name="Google Shape;251;p35"/>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pic>
        <p:nvPicPr>
          <p:cNvPr id="252" name="Google Shape;252;p35" title="2 ideas to make 2024 your best.mp3">
            <a:hlinkClick r:id="rId4"/>
          </p:cNvPr>
          <p:cNvPicPr preferRelativeResize="0"/>
          <p:nvPr/>
        </p:nvPicPr>
        <p:blipFill>
          <a:blip r:embed="rId5">
            <a:alphaModFix/>
          </a:blip>
          <a:stretch>
            <a:fillRect/>
          </a:stretch>
        </p:blipFill>
        <p:spPr>
          <a:xfrm>
            <a:off x="7061912" y="1862475"/>
            <a:ext cx="342900" cy="342900"/>
          </a:xfrm>
          <a:prstGeom prst="rect">
            <a:avLst/>
          </a:prstGeom>
          <a:noFill/>
          <a:ln>
            <a:noFill/>
          </a:ln>
        </p:spPr>
      </p:pic>
      <p:pic>
        <p:nvPicPr>
          <p:cNvPr id="253" name="Google Shape;253;p35"/>
          <p:cNvPicPr preferRelativeResize="0"/>
          <p:nvPr/>
        </p:nvPicPr>
        <p:blipFill>
          <a:blip r:embed="rId6">
            <a:alphaModFix/>
          </a:blip>
          <a:stretch>
            <a:fillRect/>
          </a:stretch>
        </p:blipFill>
        <p:spPr>
          <a:xfrm>
            <a:off x="179400" y="1134349"/>
            <a:ext cx="8507401" cy="4713475"/>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ph idx="1" type="body"/>
          </p:nvPr>
        </p:nvSpPr>
        <p:spPr>
          <a:xfrm>
            <a:off x="478631" y="423223"/>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Ebbinghaus’ Forgetting Curve</a:t>
            </a:r>
            <a:endParaRPr/>
          </a:p>
        </p:txBody>
      </p:sp>
      <p:sp>
        <p:nvSpPr>
          <p:cNvPr id="260" name="Google Shape;260;p36"/>
          <p:cNvSpPr txBox="1"/>
          <p:nvPr>
            <p:ph idx="2" type="body"/>
          </p:nvPr>
        </p:nvSpPr>
        <p:spPr>
          <a:xfrm>
            <a:off x="478631" y="1296254"/>
            <a:ext cx="8336700" cy="342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1200"/>
              </a:spcAft>
              <a:buClr>
                <a:srgbClr val="2E3036"/>
              </a:buClr>
              <a:buSzPts val="2100"/>
              <a:buNone/>
            </a:pPr>
            <a:r>
              <a:t/>
            </a:r>
            <a:endParaRPr/>
          </a:p>
        </p:txBody>
      </p:sp>
      <p:pic>
        <p:nvPicPr>
          <p:cNvPr id="261" name="Google Shape;261;p36"/>
          <p:cNvPicPr preferRelativeResize="0"/>
          <p:nvPr/>
        </p:nvPicPr>
        <p:blipFill rotWithShape="1">
          <a:blip r:embed="rId3">
            <a:alphaModFix/>
          </a:blip>
          <a:srcRect b="0" l="0" r="0" t="0"/>
          <a:stretch/>
        </p:blipFill>
        <p:spPr>
          <a:xfrm>
            <a:off x="285000" y="1296264"/>
            <a:ext cx="4203882" cy="3392118"/>
          </a:xfrm>
          <a:prstGeom prst="rect">
            <a:avLst/>
          </a:prstGeom>
          <a:noFill/>
          <a:ln>
            <a:noFill/>
          </a:ln>
        </p:spPr>
      </p:pic>
      <p:sp>
        <p:nvSpPr>
          <p:cNvPr id="262" name="Google Shape;262;p36"/>
          <p:cNvSpPr txBox="1"/>
          <p:nvPr/>
        </p:nvSpPr>
        <p:spPr>
          <a:xfrm>
            <a:off x="4738819" y="1296263"/>
            <a:ext cx="4120200" cy="3377100"/>
          </a:xfrm>
          <a:prstGeom prst="rect">
            <a:avLst/>
          </a:prstGeom>
          <a:noFill/>
          <a:ln>
            <a:noFill/>
          </a:ln>
        </p:spPr>
        <p:txBody>
          <a:bodyPr anchorCtr="0" anchor="t" bIns="34275" lIns="68575" spcFirstLastPara="1" rIns="68575" wrap="square" tIns="34275">
            <a:noAutofit/>
          </a:bodyPr>
          <a:lstStyle/>
          <a:p>
            <a:pPr indent="-381000" lvl="0" marL="342900" marR="0" rtl="0" algn="l">
              <a:lnSpc>
                <a:spcPct val="90000"/>
              </a:lnSpc>
              <a:spcBef>
                <a:spcPts val="0"/>
              </a:spcBef>
              <a:spcAft>
                <a:spcPts val="0"/>
              </a:spcAft>
              <a:buClr>
                <a:srgbClr val="2E3036"/>
              </a:buClr>
              <a:buSzPts val="2800"/>
              <a:buFont typeface="Arial"/>
              <a:buChar char="•"/>
            </a:pPr>
            <a:r>
              <a:rPr b="0" i="0" lang="en-GB" sz="2800" u="none" cap="none" strike="noStrike">
                <a:solidFill>
                  <a:srgbClr val="2E3036"/>
                </a:solidFill>
                <a:latin typeface="Calibri"/>
                <a:ea typeface="Calibri"/>
                <a:cs typeface="Calibri"/>
                <a:sym typeface="Calibri"/>
              </a:rPr>
              <a:t>Visual representation of the </a:t>
            </a:r>
            <a:r>
              <a:rPr b="1" i="0" lang="en-GB" sz="2800" u="none" cap="none" strike="noStrike">
                <a:solidFill>
                  <a:srgbClr val="2E3036"/>
                </a:solidFill>
                <a:latin typeface="Calibri"/>
                <a:ea typeface="Calibri"/>
                <a:cs typeface="Calibri"/>
                <a:sym typeface="Calibri"/>
              </a:rPr>
              <a:t>forgetting process</a:t>
            </a:r>
            <a:endParaRPr b="1" sz="1700"/>
          </a:p>
          <a:p>
            <a:pPr indent="-381000" lvl="0" marL="342900" marR="0" rtl="0" algn="l">
              <a:lnSpc>
                <a:spcPct val="90000"/>
              </a:lnSpc>
              <a:spcBef>
                <a:spcPts val="800"/>
              </a:spcBef>
              <a:spcAft>
                <a:spcPts val="0"/>
              </a:spcAft>
              <a:buClr>
                <a:srgbClr val="2E3036"/>
              </a:buClr>
              <a:buSzPts val="2800"/>
              <a:buFont typeface="Arial"/>
              <a:buChar char="•"/>
            </a:pPr>
            <a:r>
              <a:rPr b="0" i="0" lang="en-GB" sz="2800" u="none" cap="none" strike="noStrike">
                <a:solidFill>
                  <a:srgbClr val="2E3036"/>
                </a:solidFill>
                <a:latin typeface="Calibri"/>
                <a:ea typeface="Calibri"/>
                <a:cs typeface="Calibri"/>
                <a:sym typeface="Calibri"/>
              </a:rPr>
              <a:t>Loss of memory over time is exponential</a:t>
            </a:r>
            <a:endParaRPr sz="1700"/>
          </a:p>
          <a:p>
            <a:pPr indent="-381000" lvl="0" marL="342900" marR="0" rtl="0" algn="l">
              <a:lnSpc>
                <a:spcPct val="90000"/>
              </a:lnSpc>
              <a:spcBef>
                <a:spcPts val="800"/>
              </a:spcBef>
              <a:spcAft>
                <a:spcPts val="0"/>
              </a:spcAft>
              <a:buClr>
                <a:srgbClr val="2E3036"/>
              </a:buClr>
              <a:buSzPts val="2800"/>
              <a:buFont typeface="Arial"/>
              <a:buChar char="•"/>
            </a:pPr>
            <a:r>
              <a:rPr b="1" i="0" lang="en-GB" sz="2800" u="none" cap="none" strike="noStrike">
                <a:solidFill>
                  <a:srgbClr val="2E3036"/>
                </a:solidFill>
                <a:latin typeface="Calibri"/>
                <a:ea typeface="Calibri"/>
                <a:cs typeface="Calibri"/>
                <a:sym typeface="Calibri"/>
              </a:rPr>
              <a:t>Spaced practice</a:t>
            </a:r>
            <a:r>
              <a:rPr b="0" i="0" lang="en-GB" sz="2800" u="none" cap="none" strike="noStrike">
                <a:solidFill>
                  <a:srgbClr val="2E3036"/>
                </a:solidFill>
                <a:latin typeface="Calibri"/>
                <a:ea typeface="Calibri"/>
                <a:cs typeface="Calibri"/>
                <a:sym typeface="Calibri"/>
              </a:rPr>
              <a:t> is more effective than massed practice (cramming)</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37"/>
          <p:cNvSpPr/>
          <p:nvPr/>
        </p:nvSpPr>
        <p:spPr>
          <a:xfrm>
            <a:off x="2286" y="0"/>
            <a:ext cx="9141900" cy="51435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268" name="Google Shape;268;p37"/>
          <p:cNvSpPr/>
          <p:nvPr/>
        </p:nvSpPr>
        <p:spPr>
          <a:xfrm>
            <a:off x="0" y="0"/>
            <a:ext cx="5542500" cy="51435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269" name="Google Shape;269;p37"/>
          <p:cNvSpPr txBox="1"/>
          <p:nvPr>
            <p:ph type="title"/>
          </p:nvPr>
        </p:nvSpPr>
        <p:spPr>
          <a:xfrm>
            <a:off x="458460" y="123324"/>
            <a:ext cx="7886700" cy="773400"/>
          </a:xfrm>
          <a:prstGeom prst="rect">
            <a:avLst/>
          </a:prstGeom>
        </p:spPr>
        <p:txBody>
          <a:bodyPr anchorCtr="0" anchor="ctr" bIns="39550" lIns="79125" spcFirstLastPara="1" rIns="79125" wrap="square" tIns="39550">
            <a:noAutofit/>
          </a:bodyPr>
          <a:lstStyle/>
          <a:p>
            <a:pPr indent="0" lvl="0" marL="0" rtl="0" algn="l">
              <a:spcBef>
                <a:spcPts val="0"/>
              </a:spcBef>
              <a:spcAft>
                <a:spcPts val="0"/>
              </a:spcAft>
              <a:buSzPts val="900"/>
              <a:buNone/>
            </a:pPr>
            <a:r>
              <a:rPr b="1" lang="en-GB" sz="3000"/>
              <a:t>Model Maps</a:t>
            </a:r>
            <a:endParaRPr b="1" sz="3000"/>
          </a:p>
        </p:txBody>
      </p:sp>
      <p:graphicFrame>
        <p:nvGraphicFramePr>
          <p:cNvPr id="270" name="Google Shape;270;p37"/>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271" name="Google Shape;271;p37"/>
          <p:cNvPicPr preferRelativeResize="0"/>
          <p:nvPr/>
        </p:nvPicPr>
        <p:blipFill rotWithShape="1">
          <a:blip r:embed="rId3">
            <a:alphaModFix/>
          </a:blip>
          <a:srcRect b="0" l="0" r="0" t="0"/>
          <a:stretch/>
        </p:blipFill>
        <p:spPr>
          <a:xfrm>
            <a:off x="7926050" y="0"/>
            <a:ext cx="1217950" cy="778250"/>
          </a:xfrm>
          <a:prstGeom prst="rect">
            <a:avLst/>
          </a:prstGeom>
          <a:noFill/>
          <a:ln>
            <a:noFill/>
          </a:ln>
        </p:spPr>
      </p:pic>
      <p:pic>
        <p:nvPicPr>
          <p:cNvPr descr="There is no such thing as a bad memory, only bad information." id="272" name="Google Shape;272;p37" title="LESSON 3 - Seeing the same thing as everyone else, but thinking something different.">
            <a:hlinkClick r:id="rId4"/>
          </p:cNvPr>
          <p:cNvPicPr preferRelativeResize="0"/>
          <p:nvPr/>
        </p:nvPicPr>
        <p:blipFill>
          <a:blip r:embed="rId5">
            <a:alphaModFix/>
          </a:blip>
          <a:stretch>
            <a:fillRect/>
          </a:stretch>
        </p:blipFill>
        <p:spPr>
          <a:xfrm>
            <a:off x="1392713" y="1012050"/>
            <a:ext cx="6370622" cy="3583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ph idx="1" type="body"/>
          </p:nvPr>
        </p:nvSpPr>
        <p:spPr>
          <a:xfrm>
            <a:off x="478631" y="455123"/>
            <a:ext cx="7376100" cy="560700"/>
          </a:xfrm>
          <a:prstGeom prst="rect">
            <a:avLst/>
          </a:prstGeom>
        </p:spPr>
        <p:txBody>
          <a:bodyPr anchorCtr="0" anchor="t" bIns="34275" lIns="68575" spcFirstLastPara="1" rIns="68575" wrap="square" tIns="34275">
            <a:noAutofit/>
          </a:bodyPr>
          <a:lstStyle/>
          <a:p>
            <a:pPr indent="0" lvl="0" marL="0" rtl="0" algn="l">
              <a:spcBef>
                <a:spcPts val="800"/>
              </a:spcBef>
              <a:spcAft>
                <a:spcPts val="1200"/>
              </a:spcAft>
              <a:buNone/>
            </a:pPr>
            <a:r>
              <a:rPr lang="en-GB"/>
              <a:t>GCSE Pod</a:t>
            </a:r>
            <a:endParaRPr/>
          </a:p>
        </p:txBody>
      </p:sp>
      <p:sp>
        <p:nvSpPr>
          <p:cNvPr id="279" name="Google Shape;279;p38"/>
          <p:cNvSpPr txBox="1"/>
          <p:nvPr>
            <p:ph idx="2" type="body"/>
          </p:nvPr>
        </p:nvSpPr>
        <p:spPr>
          <a:xfrm>
            <a:off x="478631" y="1296254"/>
            <a:ext cx="8336700" cy="342900"/>
          </a:xfrm>
          <a:prstGeom prst="rect">
            <a:avLst/>
          </a:prstGeom>
        </p:spPr>
        <p:txBody>
          <a:bodyPr anchorCtr="0" anchor="t" bIns="34275" lIns="68575" spcFirstLastPara="1" rIns="68575" wrap="square" tIns="34275">
            <a:noAutofit/>
          </a:bodyPr>
          <a:lstStyle/>
          <a:p>
            <a:pPr indent="0" lvl="0" marL="0" rtl="0" algn="l">
              <a:spcBef>
                <a:spcPts val="800"/>
              </a:spcBef>
              <a:spcAft>
                <a:spcPts val="1200"/>
              </a:spcAft>
              <a:buNone/>
            </a:pPr>
            <a:r>
              <a:t/>
            </a:r>
            <a:endParaRPr/>
          </a:p>
        </p:txBody>
      </p:sp>
      <p:sp>
        <p:nvSpPr>
          <p:cNvPr id="280" name="Google Shape;280;p38"/>
          <p:cNvSpPr txBox="1"/>
          <p:nvPr>
            <p:ph idx="3" type="body"/>
          </p:nvPr>
        </p:nvSpPr>
        <p:spPr>
          <a:xfrm>
            <a:off x="478631" y="1659728"/>
            <a:ext cx="8336700" cy="2876100"/>
          </a:xfrm>
          <a:prstGeom prst="rect">
            <a:avLst/>
          </a:prstGeom>
        </p:spPr>
        <p:txBody>
          <a:bodyPr anchorCtr="0" anchor="t" bIns="34275" lIns="68575" spcFirstLastPara="1" rIns="68575" wrap="square" tIns="34275">
            <a:noAutofit/>
          </a:bodyPr>
          <a:lstStyle/>
          <a:p>
            <a:pPr indent="0" lvl="0" marL="0" rtl="0" algn="l">
              <a:spcBef>
                <a:spcPts val="800"/>
              </a:spcBef>
              <a:spcAft>
                <a:spcPts val="500"/>
              </a:spcAft>
              <a:buNone/>
            </a:pPr>
            <a:r>
              <a:t/>
            </a:r>
            <a:endParaRPr/>
          </a:p>
        </p:txBody>
      </p:sp>
      <p:pic>
        <p:nvPicPr>
          <p:cNvPr id="281" name="Google Shape;281;p38"/>
          <p:cNvPicPr preferRelativeResize="0"/>
          <p:nvPr/>
        </p:nvPicPr>
        <p:blipFill>
          <a:blip r:embed="rId3">
            <a:alphaModFix/>
          </a:blip>
          <a:stretch>
            <a:fillRect/>
          </a:stretch>
        </p:blipFill>
        <p:spPr>
          <a:xfrm>
            <a:off x="436006" y="1227750"/>
            <a:ext cx="8336700" cy="33346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9"/>
          <p:cNvSpPr txBox="1"/>
          <p:nvPr>
            <p:ph idx="1" type="body"/>
          </p:nvPr>
        </p:nvSpPr>
        <p:spPr>
          <a:xfrm>
            <a:off x="2393442" y="2093027"/>
            <a:ext cx="4347900" cy="1973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None/>
            </a:pPr>
            <a:r>
              <a:rPr lang="en-GB"/>
              <a:t>Flash cards as </a:t>
            </a:r>
            <a:endParaRPr/>
          </a:p>
          <a:p>
            <a:pPr indent="0" lvl="0" marL="0" rtl="0" algn="ctr">
              <a:lnSpc>
                <a:spcPct val="90000"/>
              </a:lnSpc>
              <a:spcBef>
                <a:spcPts val="800"/>
              </a:spcBef>
              <a:spcAft>
                <a:spcPts val="1200"/>
              </a:spcAft>
              <a:buClr>
                <a:schemeClr val="lt1"/>
              </a:buClr>
              <a:buSzPts val="3300"/>
              <a:buNone/>
            </a:pPr>
            <a:r>
              <a:rPr lang="en-GB"/>
              <a:t>practice testing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ph idx="1" type="body"/>
          </p:nvPr>
        </p:nvSpPr>
        <p:spPr>
          <a:xfrm>
            <a:off x="486605" y="415249"/>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Things to remember</a:t>
            </a:r>
            <a:endParaRPr/>
          </a:p>
        </p:txBody>
      </p:sp>
      <p:sp>
        <p:nvSpPr>
          <p:cNvPr id="292" name="Google Shape;292;p40"/>
          <p:cNvSpPr txBox="1"/>
          <p:nvPr/>
        </p:nvSpPr>
        <p:spPr>
          <a:xfrm>
            <a:off x="478631" y="1204990"/>
            <a:ext cx="8436900" cy="3444000"/>
          </a:xfrm>
          <a:prstGeom prst="rect">
            <a:avLst/>
          </a:prstGeom>
          <a:noFill/>
          <a:ln>
            <a:noFill/>
          </a:ln>
        </p:spPr>
        <p:txBody>
          <a:bodyPr anchorCtr="0" anchor="t" bIns="34275" lIns="68575" spcFirstLastPara="1" rIns="68575" wrap="square" tIns="34275">
            <a:noAutofit/>
          </a:bodyPr>
          <a:lstStyle/>
          <a:p>
            <a:pPr indent="-412750" lvl="0" marL="342900" marR="0" rtl="0" algn="l">
              <a:lnSpc>
                <a:spcPct val="114000"/>
              </a:lnSpc>
              <a:spcBef>
                <a:spcPts val="0"/>
              </a:spcBef>
              <a:spcAft>
                <a:spcPts val="0"/>
              </a:spcAft>
              <a:buClr>
                <a:srgbClr val="2E3036"/>
              </a:buClr>
              <a:buSzPts val="3300"/>
              <a:buFont typeface="Arial"/>
              <a:buChar char="•"/>
            </a:pPr>
            <a:r>
              <a:rPr lang="en-GB" sz="3300">
                <a:solidFill>
                  <a:srgbClr val="2E3036"/>
                </a:solidFill>
                <a:latin typeface="Calibri"/>
                <a:ea typeface="Calibri"/>
                <a:cs typeface="Calibri"/>
                <a:sym typeface="Calibri"/>
              </a:rPr>
              <a:t>E</a:t>
            </a:r>
            <a:r>
              <a:rPr b="0" i="0" lang="en-GB" sz="3300" u="none" cap="none" strike="noStrike">
                <a:solidFill>
                  <a:srgbClr val="2E3036"/>
                </a:solidFill>
                <a:latin typeface="Calibri"/>
                <a:ea typeface="Calibri"/>
                <a:cs typeface="Calibri"/>
                <a:sym typeface="Calibri"/>
              </a:rPr>
              <a:t>nsure flashcards are not overloaded</a:t>
            </a:r>
            <a:endParaRPr sz="2300"/>
          </a:p>
          <a:p>
            <a:pPr indent="-412750" lvl="0" marL="342900" marR="0" rtl="0" algn="l">
              <a:lnSpc>
                <a:spcPct val="114000"/>
              </a:lnSpc>
              <a:spcBef>
                <a:spcPts val="1200"/>
              </a:spcBef>
              <a:spcAft>
                <a:spcPts val="0"/>
              </a:spcAft>
              <a:buClr>
                <a:srgbClr val="2E3036"/>
              </a:buClr>
              <a:buSzPts val="3300"/>
              <a:buFont typeface="Arial"/>
              <a:buChar char="•"/>
            </a:pPr>
            <a:r>
              <a:rPr b="0" i="0" lang="en-GB" sz="3300" u="none" cap="none" strike="noStrike">
                <a:solidFill>
                  <a:srgbClr val="2E3036"/>
                </a:solidFill>
                <a:latin typeface="Calibri"/>
                <a:ea typeface="Calibri"/>
                <a:cs typeface="Calibri"/>
                <a:sym typeface="Calibri"/>
              </a:rPr>
              <a:t>Be clear about the purpose of the flash cards</a:t>
            </a:r>
            <a:r>
              <a:rPr lang="en-GB" sz="3300">
                <a:solidFill>
                  <a:srgbClr val="2E3036"/>
                </a:solidFill>
                <a:latin typeface="Calibri"/>
                <a:ea typeface="Calibri"/>
                <a:cs typeface="Calibri"/>
                <a:sym typeface="Calibri"/>
              </a:rPr>
              <a:t> - test/recall</a:t>
            </a:r>
            <a:endParaRPr sz="2300"/>
          </a:p>
          <a:p>
            <a:pPr indent="-412750" lvl="0" marL="342900" marR="0" rtl="0" algn="l">
              <a:lnSpc>
                <a:spcPct val="114000"/>
              </a:lnSpc>
              <a:spcBef>
                <a:spcPts val="1200"/>
              </a:spcBef>
              <a:spcAft>
                <a:spcPts val="0"/>
              </a:spcAft>
              <a:buClr>
                <a:srgbClr val="2E3036"/>
              </a:buClr>
              <a:buSzPts val="3300"/>
              <a:buFont typeface="Arial"/>
              <a:buChar char="•"/>
            </a:pPr>
            <a:r>
              <a:rPr b="0" i="0" lang="en-GB" sz="3300" u="none" cap="none" strike="noStrike">
                <a:solidFill>
                  <a:srgbClr val="2E3036"/>
                </a:solidFill>
                <a:latin typeface="Calibri"/>
                <a:ea typeface="Calibri"/>
                <a:cs typeface="Calibri"/>
                <a:sym typeface="Calibri"/>
              </a:rPr>
              <a:t>Consider online/digital </a:t>
            </a:r>
            <a:r>
              <a:rPr lang="en-GB" sz="3300">
                <a:solidFill>
                  <a:srgbClr val="2E3036"/>
                </a:solidFill>
                <a:latin typeface="Calibri"/>
                <a:ea typeface="Calibri"/>
                <a:cs typeface="Calibri"/>
                <a:sym typeface="Calibri"/>
              </a:rPr>
              <a:t>flashcards</a:t>
            </a:r>
            <a:r>
              <a:rPr b="0" i="0" lang="en-GB" sz="3300" u="none" cap="none" strike="noStrike">
                <a:solidFill>
                  <a:srgbClr val="2E3036"/>
                </a:solidFill>
                <a:latin typeface="Calibri"/>
                <a:ea typeface="Calibri"/>
                <a:cs typeface="Calibri"/>
                <a:sym typeface="Calibri"/>
              </a:rPr>
              <a:t> </a:t>
            </a:r>
            <a:endParaRPr b="0" i="0" sz="3300" u="none" cap="none" strike="noStrike">
              <a:solidFill>
                <a:srgbClr val="2E3036"/>
              </a:solidFill>
              <a:latin typeface="Calibri"/>
              <a:ea typeface="Calibri"/>
              <a:cs typeface="Calibri"/>
              <a:sym typeface="Calibri"/>
            </a:endParaRPr>
          </a:p>
        </p:txBody>
      </p:sp>
      <p:pic>
        <p:nvPicPr>
          <p:cNvPr descr="Confused Man Scratching Occiput with Big Question Mark over Head. Thinking Process, Curious Person Asking Questions (provided by Getty Images)" id="293" name="Google Shape;293;p40"/>
          <p:cNvPicPr preferRelativeResize="0"/>
          <p:nvPr/>
        </p:nvPicPr>
        <p:blipFill>
          <a:blip r:embed="rId3">
            <a:alphaModFix/>
          </a:blip>
          <a:stretch>
            <a:fillRect/>
          </a:stretch>
        </p:blipFill>
        <p:spPr>
          <a:xfrm>
            <a:off x="6697426" y="2967026"/>
            <a:ext cx="1108951" cy="1108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idx="1" type="body"/>
          </p:nvPr>
        </p:nvSpPr>
        <p:spPr>
          <a:xfrm>
            <a:off x="478631" y="431198"/>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What goes on the cards?</a:t>
            </a:r>
            <a:endParaRPr/>
          </a:p>
        </p:txBody>
      </p:sp>
      <p:sp>
        <p:nvSpPr>
          <p:cNvPr id="299" name="Google Shape;299;p41"/>
          <p:cNvSpPr txBox="1"/>
          <p:nvPr/>
        </p:nvSpPr>
        <p:spPr>
          <a:xfrm>
            <a:off x="130031" y="1328925"/>
            <a:ext cx="8928900" cy="3166800"/>
          </a:xfrm>
          <a:prstGeom prst="rect">
            <a:avLst/>
          </a:prstGeom>
          <a:noFill/>
          <a:ln>
            <a:noFill/>
          </a:ln>
        </p:spPr>
        <p:txBody>
          <a:bodyPr anchorCtr="0" anchor="t" bIns="34275" lIns="68575" spcFirstLastPara="1" rIns="68575" wrap="square" tIns="34275">
            <a:noAutofit/>
          </a:bodyPr>
          <a:lstStyle/>
          <a:p>
            <a:pPr indent="0" lvl="0" marL="0" marR="0" rtl="0" algn="l">
              <a:lnSpc>
                <a:spcPct val="114000"/>
              </a:lnSpc>
              <a:spcBef>
                <a:spcPts val="0"/>
              </a:spcBef>
              <a:spcAft>
                <a:spcPts val="0"/>
              </a:spcAft>
              <a:buClr>
                <a:srgbClr val="2E3036"/>
              </a:buClr>
              <a:buSzPts val="2100"/>
              <a:buFont typeface="Arial"/>
              <a:buNone/>
            </a:pPr>
            <a:r>
              <a:rPr i="0" lang="en-GB" sz="2600" u="none" cap="none" strike="noStrike">
                <a:solidFill>
                  <a:srgbClr val="2E3036"/>
                </a:solidFill>
                <a:latin typeface="Calibri"/>
                <a:ea typeface="Calibri"/>
                <a:cs typeface="Calibri"/>
                <a:sym typeface="Calibri"/>
              </a:rPr>
              <a:t>Front of card – </a:t>
            </a:r>
            <a:r>
              <a:rPr i="0" lang="en-GB" sz="2600" u="none" cap="none" strike="noStrike">
                <a:solidFill>
                  <a:schemeClr val="accent2"/>
                </a:solidFill>
                <a:latin typeface="Calibri"/>
                <a:ea typeface="Calibri"/>
                <a:cs typeface="Calibri"/>
                <a:sym typeface="Calibri"/>
              </a:rPr>
              <a:t>reverse of card</a:t>
            </a:r>
            <a:endParaRPr sz="1500"/>
          </a:p>
          <a:p>
            <a:pPr indent="-368300" lvl="0" marL="342900" marR="0" rtl="0" algn="l">
              <a:lnSpc>
                <a:spcPct val="114000"/>
              </a:lnSpc>
              <a:spcBef>
                <a:spcPts val="1200"/>
              </a:spcBef>
              <a:spcAft>
                <a:spcPts val="0"/>
              </a:spcAft>
              <a:buClr>
                <a:srgbClr val="2E3036"/>
              </a:buClr>
              <a:buSzPts val="2600"/>
              <a:buChar char="•"/>
            </a:pPr>
            <a:r>
              <a:rPr lang="en-GB" sz="2600">
                <a:solidFill>
                  <a:srgbClr val="2E3036"/>
                </a:solidFill>
                <a:latin typeface="Calibri"/>
                <a:ea typeface="Calibri"/>
                <a:cs typeface="Calibri"/>
                <a:sym typeface="Calibri"/>
              </a:rPr>
              <a:t>Keyword</a:t>
            </a:r>
            <a:r>
              <a:rPr i="0" lang="en-GB" sz="2600" u="none" cap="none" strike="noStrike">
                <a:solidFill>
                  <a:srgbClr val="2E3036"/>
                </a:solidFill>
                <a:latin typeface="Calibri"/>
                <a:ea typeface="Calibri"/>
                <a:cs typeface="Calibri"/>
                <a:sym typeface="Calibri"/>
              </a:rPr>
              <a:t> – </a:t>
            </a:r>
            <a:r>
              <a:rPr i="0" lang="en-GB" sz="2600" u="none" cap="none" strike="noStrike">
                <a:solidFill>
                  <a:schemeClr val="accent2"/>
                </a:solidFill>
                <a:latin typeface="Calibri"/>
                <a:ea typeface="Calibri"/>
                <a:cs typeface="Calibri"/>
                <a:sym typeface="Calibri"/>
              </a:rPr>
              <a:t>definition</a:t>
            </a:r>
            <a:endParaRPr sz="1500"/>
          </a:p>
          <a:p>
            <a:pPr indent="-368300" lvl="0" marL="342900" marR="0" rtl="0" algn="l">
              <a:lnSpc>
                <a:spcPct val="114000"/>
              </a:lnSpc>
              <a:spcBef>
                <a:spcPts val="1200"/>
              </a:spcBef>
              <a:spcAft>
                <a:spcPts val="0"/>
              </a:spcAft>
              <a:buClr>
                <a:srgbClr val="2E3036"/>
              </a:buClr>
              <a:buSzPts val="2600"/>
              <a:buChar char="•"/>
            </a:pPr>
            <a:r>
              <a:rPr i="0" lang="en-GB" sz="2600" u="none" cap="none" strike="noStrike">
                <a:solidFill>
                  <a:srgbClr val="2E3036"/>
                </a:solidFill>
                <a:latin typeface="Calibri"/>
                <a:ea typeface="Calibri"/>
                <a:cs typeface="Calibri"/>
                <a:sym typeface="Calibri"/>
              </a:rPr>
              <a:t>Name of a process – </a:t>
            </a:r>
            <a:r>
              <a:rPr i="0" lang="en-GB" sz="2600" u="none" cap="none" strike="noStrike">
                <a:solidFill>
                  <a:schemeClr val="accent2"/>
                </a:solidFill>
                <a:latin typeface="Calibri"/>
                <a:ea typeface="Calibri"/>
                <a:cs typeface="Calibri"/>
                <a:sym typeface="Calibri"/>
              </a:rPr>
              <a:t>description or explanation</a:t>
            </a:r>
            <a:endParaRPr sz="1500"/>
          </a:p>
          <a:p>
            <a:pPr indent="-368300" lvl="0" marL="342900" marR="0" rtl="0" algn="l">
              <a:lnSpc>
                <a:spcPct val="114000"/>
              </a:lnSpc>
              <a:spcBef>
                <a:spcPts val="1200"/>
              </a:spcBef>
              <a:spcAft>
                <a:spcPts val="0"/>
              </a:spcAft>
              <a:buClr>
                <a:srgbClr val="2E3036"/>
              </a:buClr>
              <a:buSzPts val="2600"/>
              <a:buChar char="•"/>
            </a:pPr>
            <a:r>
              <a:rPr i="0" lang="en-GB" sz="2600" u="none" cap="none" strike="noStrike">
                <a:solidFill>
                  <a:srgbClr val="2E3036"/>
                </a:solidFill>
                <a:latin typeface="Calibri"/>
                <a:ea typeface="Calibri"/>
                <a:cs typeface="Calibri"/>
                <a:sym typeface="Calibri"/>
              </a:rPr>
              <a:t>Image (graph, equipment, object, picture, example) – </a:t>
            </a:r>
            <a:r>
              <a:rPr i="0" lang="en-GB" sz="2600" u="none" cap="none" strike="noStrike">
                <a:solidFill>
                  <a:schemeClr val="accent2"/>
                </a:solidFill>
                <a:latin typeface="Calibri"/>
                <a:ea typeface="Calibri"/>
                <a:cs typeface="Calibri"/>
                <a:sym typeface="Calibri"/>
              </a:rPr>
              <a:t>explanation</a:t>
            </a:r>
            <a:endParaRPr sz="1500"/>
          </a:p>
          <a:p>
            <a:pPr indent="-368300" lvl="0" marL="342900" marR="0" rtl="0" algn="l">
              <a:lnSpc>
                <a:spcPct val="114000"/>
              </a:lnSpc>
              <a:spcBef>
                <a:spcPts val="1200"/>
              </a:spcBef>
              <a:spcAft>
                <a:spcPts val="0"/>
              </a:spcAft>
              <a:buClr>
                <a:srgbClr val="2E3036"/>
              </a:buClr>
              <a:buSzPts val="2600"/>
              <a:buChar char="•"/>
            </a:pPr>
            <a:r>
              <a:rPr i="0" lang="en-GB" sz="2600" u="none" cap="none" strike="noStrike">
                <a:solidFill>
                  <a:srgbClr val="2E3036"/>
                </a:solidFill>
                <a:latin typeface="Calibri"/>
                <a:ea typeface="Calibri"/>
                <a:cs typeface="Calibri"/>
                <a:sym typeface="Calibri"/>
              </a:rPr>
              <a:t>Question – </a:t>
            </a:r>
            <a:r>
              <a:rPr i="0" lang="en-GB" sz="2600" u="none" cap="none" strike="noStrike">
                <a:solidFill>
                  <a:schemeClr val="accent2"/>
                </a:solidFill>
                <a:latin typeface="Calibri"/>
                <a:ea typeface="Calibri"/>
                <a:cs typeface="Calibri"/>
                <a:sym typeface="Calibri"/>
              </a:rPr>
              <a:t>answer(s)</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2"/>
          <p:cNvSpPr txBox="1"/>
          <p:nvPr>
            <p:ph idx="1" type="body"/>
          </p:nvPr>
        </p:nvSpPr>
        <p:spPr>
          <a:xfrm>
            <a:off x="478631" y="431198"/>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Example</a:t>
            </a:r>
            <a:endParaRPr/>
          </a:p>
        </p:txBody>
      </p:sp>
      <p:sp>
        <p:nvSpPr>
          <p:cNvPr id="305" name="Google Shape;305;p42"/>
          <p:cNvSpPr txBox="1"/>
          <p:nvPr/>
        </p:nvSpPr>
        <p:spPr>
          <a:xfrm>
            <a:off x="478631" y="1328929"/>
            <a:ext cx="8336700" cy="3166800"/>
          </a:xfrm>
          <a:prstGeom prst="rect">
            <a:avLst/>
          </a:prstGeom>
          <a:noFill/>
          <a:ln>
            <a:noFill/>
          </a:ln>
        </p:spPr>
        <p:txBody>
          <a:bodyPr anchorCtr="0" anchor="t" bIns="34275" lIns="68575" spcFirstLastPara="1" rIns="68575" wrap="square" tIns="34275">
            <a:noAutofit/>
          </a:bodyPr>
          <a:lstStyle/>
          <a:p>
            <a:pPr indent="0" lvl="0" marL="0" marR="0" rtl="0" algn="l">
              <a:lnSpc>
                <a:spcPct val="114000"/>
              </a:lnSpc>
              <a:spcBef>
                <a:spcPts val="1200"/>
              </a:spcBef>
              <a:spcAft>
                <a:spcPts val="0"/>
              </a:spcAft>
              <a:buNone/>
            </a:pPr>
            <a:r>
              <a:rPr lang="en-GB" sz="3100">
                <a:solidFill>
                  <a:srgbClr val="2E3036"/>
                </a:solidFill>
                <a:latin typeface="Calibri"/>
                <a:ea typeface="Calibri"/>
                <a:cs typeface="Calibri"/>
                <a:sym typeface="Calibri"/>
              </a:rPr>
              <a:t>1. Name the four chambers of the heart</a:t>
            </a:r>
            <a:endParaRPr sz="3100">
              <a:solidFill>
                <a:srgbClr val="2E3036"/>
              </a:solidFill>
              <a:latin typeface="Calibri"/>
              <a:ea typeface="Calibri"/>
              <a:cs typeface="Calibri"/>
              <a:sym typeface="Calibri"/>
            </a:endParaRPr>
          </a:p>
          <a:p>
            <a:pPr indent="0" lvl="0" marL="0" marR="0" rtl="0" algn="l">
              <a:lnSpc>
                <a:spcPct val="114000"/>
              </a:lnSpc>
              <a:spcBef>
                <a:spcPts val="1200"/>
              </a:spcBef>
              <a:spcAft>
                <a:spcPts val="0"/>
              </a:spcAft>
              <a:buNone/>
            </a:pPr>
            <a:r>
              <a:rPr lang="en-GB" sz="3100">
                <a:solidFill>
                  <a:srgbClr val="2E3036"/>
                </a:solidFill>
                <a:latin typeface="Calibri"/>
                <a:ea typeface="Calibri"/>
                <a:cs typeface="Calibri"/>
                <a:sym typeface="Calibri"/>
              </a:rPr>
              <a:t>2. Why does the heart have valves?</a:t>
            </a:r>
            <a:endParaRPr sz="3100">
              <a:solidFill>
                <a:srgbClr val="2E3036"/>
              </a:solidFill>
              <a:latin typeface="Calibri"/>
              <a:ea typeface="Calibri"/>
              <a:cs typeface="Calibri"/>
              <a:sym typeface="Calibri"/>
            </a:endParaRPr>
          </a:p>
          <a:p>
            <a:pPr indent="0" lvl="0" marL="0" marR="0" rtl="0" algn="l">
              <a:lnSpc>
                <a:spcPct val="114000"/>
              </a:lnSpc>
              <a:spcBef>
                <a:spcPts val="1200"/>
              </a:spcBef>
              <a:spcAft>
                <a:spcPts val="0"/>
              </a:spcAft>
              <a:buNone/>
            </a:pPr>
            <a:r>
              <a:rPr lang="en-GB" sz="3100">
                <a:solidFill>
                  <a:srgbClr val="2E3036"/>
                </a:solidFill>
                <a:latin typeface="Calibri"/>
                <a:ea typeface="Calibri"/>
                <a:cs typeface="Calibri"/>
                <a:sym typeface="Calibri"/>
              </a:rPr>
              <a:t>3. How are arteries adapted to carry blood away from the heart? </a:t>
            </a:r>
            <a:endParaRPr sz="3100">
              <a:solidFill>
                <a:srgbClr val="2E3036"/>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idx="1" type="body"/>
          </p:nvPr>
        </p:nvSpPr>
        <p:spPr>
          <a:xfrm>
            <a:off x="478631" y="228698"/>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300"/>
              <a:buNone/>
            </a:pPr>
            <a:r>
              <a:rPr lang="en-GB"/>
              <a:t>Example</a:t>
            </a:r>
            <a:endParaRPr/>
          </a:p>
        </p:txBody>
      </p:sp>
      <p:sp>
        <p:nvSpPr>
          <p:cNvPr id="311" name="Google Shape;311;p43"/>
          <p:cNvSpPr txBox="1"/>
          <p:nvPr/>
        </p:nvSpPr>
        <p:spPr>
          <a:xfrm>
            <a:off x="478631" y="1040723"/>
            <a:ext cx="8336700" cy="3166800"/>
          </a:xfrm>
          <a:prstGeom prst="rect">
            <a:avLst/>
          </a:prstGeom>
          <a:noFill/>
          <a:ln>
            <a:noFill/>
          </a:ln>
        </p:spPr>
        <p:txBody>
          <a:bodyPr anchorCtr="0" anchor="t" bIns="34275" lIns="68575" spcFirstLastPara="1" rIns="68575" wrap="square" tIns="34275">
            <a:noAutofit/>
          </a:bodyPr>
          <a:lstStyle/>
          <a:p>
            <a:pPr indent="0" lvl="0" marL="0" marR="0" rtl="0" algn="l">
              <a:lnSpc>
                <a:spcPct val="114000"/>
              </a:lnSpc>
              <a:spcBef>
                <a:spcPts val="1200"/>
              </a:spcBef>
              <a:spcAft>
                <a:spcPts val="0"/>
              </a:spcAft>
              <a:buNone/>
            </a:pPr>
            <a:r>
              <a:rPr lang="en-GB" sz="3100">
                <a:solidFill>
                  <a:srgbClr val="2E3036"/>
                </a:solidFill>
                <a:latin typeface="Calibri"/>
                <a:ea typeface="Calibri"/>
                <a:cs typeface="Calibri"/>
                <a:sym typeface="Calibri"/>
              </a:rPr>
              <a:t>1. Left atrium, left ventricle, right atrium, right ventricle</a:t>
            </a:r>
            <a:endParaRPr sz="3100">
              <a:solidFill>
                <a:srgbClr val="2E3036"/>
              </a:solidFill>
              <a:latin typeface="Calibri"/>
              <a:ea typeface="Calibri"/>
              <a:cs typeface="Calibri"/>
              <a:sym typeface="Calibri"/>
            </a:endParaRPr>
          </a:p>
          <a:p>
            <a:pPr indent="0" lvl="0" marL="0" marR="0" rtl="0" algn="l">
              <a:lnSpc>
                <a:spcPct val="114000"/>
              </a:lnSpc>
              <a:spcBef>
                <a:spcPts val="1200"/>
              </a:spcBef>
              <a:spcAft>
                <a:spcPts val="0"/>
              </a:spcAft>
              <a:buNone/>
            </a:pPr>
            <a:r>
              <a:rPr lang="en-GB" sz="3100">
                <a:solidFill>
                  <a:srgbClr val="2E3036"/>
                </a:solidFill>
                <a:latin typeface="Calibri"/>
                <a:ea typeface="Calibri"/>
                <a:cs typeface="Calibri"/>
                <a:sym typeface="Calibri"/>
              </a:rPr>
              <a:t>2. To stop the blood flowing backwards</a:t>
            </a:r>
            <a:endParaRPr sz="3100">
              <a:solidFill>
                <a:srgbClr val="2E3036"/>
              </a:solidFill>
              <a:latin typeface="Calibri"/>
              <a:ea typeface="Calibri"/>
              <a:cs typeface="Calibri"/>
              <a:sym typeface="Calibri"/>
            </a:endParaRPr>
          </a:p>
          <a:p>
            <a:pPr indent="0" lvl="0" marL="0" marR="0" rtl="0" algn="l">
              <a:lnSpc>
                <a:spcPct val="114000"/>
              </a:lnSpc>
              <a:spcBef>
                <a:spcPts val="1200"/>
              </a:spcBef>
              <a:spcAft>
                <a:spcPts val="0"/>
              </a:spcAft>
              <a:buNone/>
            </a:pPr>
            <a:r>
              <a:rPr lang="en-GB" sz="3100">
                <a:solidFill>
                  <a:srgbClr val="2E3036"/>
                </a:solidFill>
                <a:latin typeface="Calibri"/>
                <a:ea typeface="Calibri"/>
                <a:cs typeface="Calibri"/>
                <a:sym typeface="Calibri"/>
              </a:rPr>
              <a:t>3. Strong and elastic walls. Thick layers of muscle. Elastic fibres to stretch. Thick walls compared to lumen</a:t>
            </a:r>
            <a:endParaRPr sz="3100">
              <a:solidFill>
                <a:srgbClr val="2E3036"/>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4"/>
          <p:cNvSpPr txBox="1"/>
          <p:nvPr>
            <p:ph idx="1" type="body"/>
          </p:nvPr>
        </p:nvSpPr>
        <p:spPr>
          <a:xfrm>
            <a:off x="478631" y="447148"/>
            <a:ext cx="7376100" cy="5607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rgbClr val="E26A11"/>
              </a:buClr>
              <a:buSzPts val="3200"/>
              <a:buNone/>
            </a:pPr>
            <a:r>
              <a:rPr lang="en-GB" sz="3200"/>
              <a:t>Chunking time – the Pomodoro technique</a:t>
            </a:r>
            <a:endParaRPr/>
          </a:p>
        </p:txBody>
      </p:sp>
      <p:sp>
        <p:nvSpPr>
          <p:cNvPr id="318" name="Google Shape;318;p44"/>
          <p:cNvSpPr txBox="1"/>
          <p:nvPr>
            <p:ph idx="2" type="body"/>
          </p:nvPr>
        </p:nvSpPr>
        <p:spPr>
          <a:xfrm>
            <a:off x="478630" y="1458229"/>
            <a:ext cx="8336700" cy="3290700"/>
          </a:xfrm>
          <a:prstGeom prst="rect">
            <a:avLst/>
          </a:prstGeom>
          <a:noFill/>
          <a:ln>
            <a:noFill/>
          </a:ln>
        </p:spPr>
        <p:txBody>
          <a:bodyPr anchorCtr="0" anchor="t" bIns="34275" lIns="68575" spcFirstLastPara="1" rIns="68575" wrap="square" tIns="34275">
            <a:noAutofit/>
          </a:bodyPr>
          <a:lstStyle/>
          <a:p>
            <a:pPr indent="-374650" lvl="0" marL="381000" rtl="0" algn="l">
              <a:lnSpc>
                <a:spcPct val="107000"/>
              </a:lnSpc>
              <a:spcBef>
                <a:spcPts val="0"/>
              </a:spcBef>
              <a:spcAft>
                <a:spcPts val="0"/>
              </a:spcAft>
              <a:buClr>
                <a:srgbClr val="202122"/>
              </a:buClr>
              <a:buSzPts val="2100"/>
              <a:buFont typeface="Calibri"/>
              <a:buAutoNum type="arabicPeriod"/>
            </a:pPr>
            <a:r>
              <a:rPr b="0" lang="en-GB">
                <a:solidFill>
                  <a:srgbClr val="202122"/>
                </a:solidFill>
                <a:latin typeface="Calibri"/>
                <a:ea typeface="Calibri"/>
                <a:cs typeface="Calibri"/>
                <a:sym typeface="Calibri"/>
              </a:rPr>
              <a:t>Decide on the task.</a:t>
            </a:r>
            <a:endParaRPr b="0">
              <a:latin typeface="Calibri"/>
              <a:ea typeface="Calibri"/>
              <a:cs typeface="Calibri"/>
              <a:sym typeface="Calibri"/>
            </a:endParaRPr>
          </a:p>
          <a:p>
            <a:pPr indent="-374650" lvl="0" marL="381000" rtl="0" algn="l">
              <a:lnSpc>
                <a:spcPct val="107000"/>
              </a:lnSpc>
              <a:spcBef>
                <a:spcPts val="800"/>
              </a:spcBef>
              <a:spcAft>
                <a:spcPts val="0"/>
              </a:spcAft>
              <a:buClr>
                <a:srgbClr val="202122"/>
              </a:buClr>
              <a:buSzPts val="2100"/>
              <a:buFont typeface="Calibri"/>
              <a:buAutoNum type="arabicPeriod"/>
            </a:pPr>
            <a:r>
              <a:rPr b="0" lang="en-GB">
                <a:solidFill>
                  <a:srgbClr val="202122"/>
                </a:solidFill>
                <a:latin typeface="Calibri"/>
                <a:ea typeface="Calibri"/>
                <a:cs typeface="Calibri"/>
                <a:sym typeface="Calibri"/>
              </a:rPr>
              <a:t>Set the timer for 25 minutes.</a:t>
            </a:r>
            <a:endParaRPr b="0">
              <a:latin typeface="Calibri"/>
              <a:ea typeface="Calibri"/>
              <a:cs typeface="Calibri"/>
              <a:sym typeface="Calibri"/>
            </a:endParaRPr>
          </a:p>
          <a:p>
            <a:pPr indent="-374650" lvl="0" marL="381000" rtl="0" algn="l">
              <a:lnSpc>
                <a:spcPct val="107000"/>
              </a:lnSpc>
              <a:spcBef>
                <a:spcPts val="800"/>
              </a:spcBef>
              <a:spcAft>
                <a:spcPts val="0"/>
              </a:spcAft>
              <a:buClr>
                <a:srgbClr val="202122"/>
              </a:buClr>
              <a:buSzPts val="2100"/>
              <a:buFont typeface="Calibri"/>
              <a:buAutoNum type="arabicPeriod"/>
            </a:pPr>
            <a:r>
              <a:rPr b="0" lang="en-GB">
                <a:solidFill>
                  <a:srgbClr val="202122"/>
                </a:solidFill>
                <a:latin typeface="Calibri"/>
                <a:ea typeface="Calibri"/>
                <a:cs typeface="Calibri"/>
                <a:sym typeface="Calibri"/>
              </a:rPr>
              <a:t>Work on the task. It is important that the task is not interrupted and that this </a:t>
            </a:r>
            <a:r>
              <a:rPr lang="en-GB">
                <a:solidFill>
                  <a:srgbClr val="202122"/>
                </a:solidFill>
              </a:rPr>
              <a:t>time is spent on the task itself, not setting up the task</a:t>
            </a:r>
            <a:endParaRPr b="0">
              <a:latin typeface="Calibri"/>
              <a:ea typeface="Calibri"/>
              <a:cs typeface="Calibri"/>
              <a:sym typeface="Calibri"/>
            </a:endParaRPr>
          </a:p>
          <a:p>
            <a:pPr indent="-374650" lvl="0" marL="381000" rtl="0" algn="l">
              <a:lnSpc>
                <a:spcPct val="107000"/>
              </a:lnSpc>
              <a:spcBef>
                <a:spcPts val="800"/>
              </a:spcBef>
              <a:spcAft>
                <a:spcPts val="0"/>
              </a:spcAft>
              <a:buClr>
                <a:srgbClr val="202122"/>
              </a:buClr>
              <a:buSzPts val="2100"/>
              <a:buFont typeface="Calibri"/>
              <a:buAutoNum type="arabicPeriod"/>
            </a:pPr>
            <a:r>
              <a:rPr b="0" lang="en-GB">
                <a:solidFill>
                  <a:srgbClr val="202122"/>
                </a:solidFill>
                <a:latin typeface="Calibri"/>
                <a:ea typeface="Calibri"/>
                <a:cs typeface="Calibri"/>
                <a:sym typeface="Calibri"/>
              </a:rPr>
              <a:t>When the timer rings take a short break, normally five minutes.</a:t>
            </a:r>
            <a:endParaRPr b="0">
              <a:latin typeface="Calibri"/>
              <a:ea typeface="Calibri"/>
              <a:cs typeface="Calibri"/>
              <a:sym typeface="Calibri"/>
            </a:endParaRPr>
          </a:p>
          <a:p>
            <a:pPr indent="-374650" lvl="0" marL="381000" rtl="0" algn="l">
              <a:lnSpc>
                <a:spcPct val="107000"/>
              </a:lnSpc>
              <a:spcBef>
                <a:spcPts val="800"/>
              </a:spcBef>
              <a:spcAft>
                <a:spcPts val="0"/>
              </a:spcAft>
              <a:buClr>
                <a:srgbClr val="202122"/>
              </a:buClr>
              <a:buSzPts val="2100"/>
              <a:buFont typeface="Calibri"/>
              <a:buAutoNum type="arabicPeriod"/>
            </a:pPr>
            <a:r>
              <a:rPr b="0" lang="en-GB">
                <a:solidFill>
                  <a:srgbClr val="202122"/>
                </a:solidFill>
                <a:latin typeface="Calibri"/>
                <a:ea typeface="Calibri"/>
                <a:cs typeface="Calibri"/>
                <a:sym typeface="Calibri"/>
              </a:rPr>
              <a:t>Go back to step 2 for four Pomodoros.</a:t>
            </a:r>
            <a:endParaRPr b="0">
              <a:latin typeface="Calibri"/>
              <a:ea typeface="Calibri"/>
              <a:cs typeface="Calibri"/>
              <a:sym typeface="Calibri"/>
            </a:endParaRPr>
          </a:p>
          <a:p>
            <a:pPr indent="-374650" lvl="0" marL="381000" rtl="0" algn="l">
              <a:lnSpc>
                <a:spcPct val="107000"/>
              </a:lnSpc>
              <a:spcBef>
                <a:spcPts val="800"/>
              </a:spcBef>
              <a:spcAft>
                <a:spcPts val="0"/>
              </a:spcAft>
              <a:buClr>
                <a:srgbClr val="202122"/>
              </a:buClr>
              <a:buSzPts val="2100"/>
              <a:buFont typeface="Calibri"/>
              <a:buAutoNum type="arabicPeriod"/>
            </a:pPr>
            <a:r>
              <a:rPr b="0" lang="en-GB">
                <a:solidFill>
                  <a:srgbClr val="202122"/>
                </a:solidFill>
                <a:latin typeface="Calibri"/>
                <a:ea typeface="Calibri"/>
                <a:cs typeface="Calibri"/>
                <a:sym typeface="Calibri"/>
              </a:rPr>
              <a:t>Take a longer break, normally 20 to 30 minutes. Then return to step 2.</a:t>
            </a:r>
            <a:endParaRPr b="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aphicFrame>
        <p:nvGraphicFramePr>
          <p:cNvPr id="84" name="Google Shape;84;p18"/>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85" name="Google Shape;85;p18"/>
          <p:cNvPicPr preferRelativeResize="0"/>
          <p:nvPr/>
        </p:nvPicPr>
        <p:blipFill rotWithShape="1">
          <a:blip r:embed="rId3">
            <a:alphaModFix/>
          </a:blip>
          <a:srcRect b="0" l="0" r="0" t="0"/>
          <a:stretch/>
        </p:blipFill>
        <p:spPr>
          <a:xfrm>
            <a:off x="7926050" y="0"/>
            <a:ext cx="1217950" cy="778250"/>
          </a:xfrm>
          <a:prstGeom prst="rect">
            <a:avLst/>
          </a:prstGeom>
          <a:noFill/>
          <a:ln>
            <a:noFill/>
          </a:ln>
        </p:spPr>
      </p:pic>
      <p:sp>
        <p:nvSpPr>
          <p:cNvPr id="86" name="Google Shape;86;p18"/>
          <p:cNvSpPr txBox="1"/>
          <p:nvPr/>
        </p:nvSpPr>
        <p:spPr>
          <a:xfrm>
            <a:off x="202025" y="194550"/>
            <a:ext cx="7587600" cy="6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200">
                <a:solidFill>
                  <a:schemeClr val="dk2"/>
                </a:solidFill>
                <a:latin typeface="Calibri"/>
                <a:ea typeface="Calibri"/>
                <a:cs typeface="Calibri"/>
                <a:sym typeface="Calibri"/>
              </a:rPr>
              <a:t>Aim of this session </a:t>
            </a:r>
            <a:endParaRPr b="1" sz="3200">
              <a:solidFill>
                <a:schemeClr val="dk2"/>
              </a:solidFill>
              <a:latin typeface="Calibri"/>
              <a:ea typeface="Calibri"/>
              <a:cs typeface="Calibri"/>
              <a:sym typeface="Calibri"/>
            </a:endParaRPr>
          </a:p>
        </p:txBody>
      </p:sp>
      <p:sp>
        <p:nvSpPr>
          <p:cNvPr id="87" name="Google Shape;87;p18"/>
          <p:cNvSpPr txBox="1"/>
          <p:nvPr/>
        </p:nvSpPr>
        <p:spPr>
          <a:xfrm>
            <a:off x="381600" y="959900"/>
            <a:ext cx="8380800" cy="3636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Char char="➔"/>
            </a:pPr>
            <a:r>
              <a:rPr lang="en-GB" sz="2400">
                <a:solidFill>
                  <a:schemeClr val="dk2"/>
                </a:solidFill>
              </a:rPr>
              <a:t>Revision guidance</a:t>
            </a:r>
            <a:endParaRPr sz="2400">
              <a:solidFill>
                <a:schemeClr val="dk2"/>
              </a:solidFill>
            </a:endParaRPr>
          </a:p>
          <a:p>
            <a:pPr indent="0" lvl="0" marL="457200" rtl="0" algn="l">
              <a:spcBef>
                <a:spcPts val="0"/>
              </a:spcBef>
              <a:spcAft>
                <a:spcPts val="0"/>
              </a:spcAft>
              <a:buNone/>
            </a:pPr>
            <a:r>
              <a:t/>
            </a:r>
            <a:endParaRPr sz="2400">
              <a:solidFill>
                <a:schemeClr val="dk2"/>
              </a:solidFill>
            </a:endParaRPr>
          </a:p>
          <a:p>
            <a:pPr indent="-381000" lvl="0" marL="457200" rtl="0" algn="l">
              <a:spcBef>
                <a:spcPts val="0"/>
              </a:spcBef>
              <a:spcAft>
                <a:spcPts val="0"/>
              </a:spcAft>
              <a:buClr>
                <a:schemeClr val="dk2"/>
              </a:buClr>
              <a:buSzPts val="2400"/>
              <a:buChar char="➔"/>
            </a:pPr>
            <a:r>
              <a:rPr lang="en-GB" sz="2400">
                <a:solidFill>
                  <a:schemeClr val="dk2"/>
                </a:solidFill>
              </a:rPr>
              <a:t>Well-being during the exams </a:t>
            </a:r>
            <a:endParaRPr sz="2400">
              <a:solidFill>
                <a:schemeClr val="dk2"/>
              </a:solidFill>
            </a:endParaRPr>
          </a:p>
          <a:p>
            <a:pPr indent="0" lvl="0" marL="457200" rtl="0" algn="l">
              <a:spcBef>
                <a:spcPts val="0"/>
              </a:spcBef>
              <a:spcAft>
                <a:spcPts val="0"/>
              </a:spcAft>
              <a:buNone/>
            </a:pPr>
            <a:r>
              <a:t/>
            </a:r>
            <a:endParaRPr sz="2400">
              <a:solidFill>
                <a:schemeClr val="dk2"/>
              </a:solidFill>
            </a:endParaRPr>
          </a:p>
          <a:p>
            <a:pPr indent="-381000" lvl="0" marL="457200" rtl="0" algn="l">
              <a:spcBef>
                <a:spcPts val="0"/>
              </a:spcBef>
              <a:spcAft>
                <a:spcPts val="0"/>
              </a:spcAft>
              <a:buClr>
                <a:schemeClr val="dk2"/>
              </a:buClr>
              <a:buSzPts val="2400"/>
              <a:buChar char="➔"/>
            </a:pPr>
            <a:r>
              <a:rPr lang="en-GB" sz="2400">
                <a:solidFill>
                  <a:schemeClr val="dk2"/>
                </a:solidFill>
              </a:rPr>
              <a:t>What you need to know about the exams</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b="1" lang="en-GB" sz="2800">
                <a:solidFill>
                  <a:schemeClr val="dk2"/>
                </a:solidFill>
              </a:rPr>
              <a:t>The goal is short, pragmatic and actionable tips</a:t>
            </a:r>
            <a:endParaRPr b="1" sz="2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5"/>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Social Media</a:t>
            </a:r>
            <a:endParaRPr b="1">
              <a:latin typeface="Arial"/>
              <a:ea typeface="Arial"/>
              <a:cs typeface="Arial"/>
              <a:sym typeface="Arial"/>
            </a:endParaRPr>
          </a:p>
        </p:txBody>
      </p:sp>
      <p:pic>
        <p:nvPicPr>
          <p:cNvPr descr="C:\Users\thsrto\AppData\Local\Microsoft\Windows\Temporary Internet Files\Content.IE5\K53ANHL5\MC900446304[1].wmf" id="324" name="Google Shape;324;p45"/>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325" name="Google Shape;325;p45"/>
          <p:cNvSpPr/>
          <p:nvPr/>
        </p:nvSpPr>
        <p:spPr>
          <a:xfrm>
            <a:off x="184650" y="1161450"/>
            <a:ext cx="8810400" cy="376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Calibri"/>
                <a:ea typeface="Calibri"/>
                <a:cs typeface="Calibri"/>
                <a:sym typeface="Calibri"/>
              </a:rPr>
              <a:t>What is your current relationship with social media?</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Calibri"/>
                <a:ea typeface="Calibri"/>
                <a:cs typeface="Calibri"/>
                <a:sym typeface="Calibri"/>
              </a:rPr>
              <a:t>Is it healthy?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Calibri"/>
                <a:ea typeface="Calibri"/>
                <a:cs typeface="Calibri"/>
                <a:sym typeface="Calibri"/>
              </a:rPr>
              <a:t>Have you tried a social media ‘detox’?</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Calibri"/>
                <a:ea typeface="Calibri"/>
                <a:cs typeface="Calibri"/>
                <a:sym typeface="Calibri"/>
              </a:rPr>
              <a:t>Did you know it is designed to be addictive?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800" u="none" cap="none" strike="noStrike">
                <a:solidFill>
                  <a:schemeClr val="dk1"/>
                </a:solidFill>
                <a:latin typeface="Calibri"/>
                <a:ea typeface="Calibri"/>
                <a:cs typeface="Calibri"/>
                <a:sym typeface="Calibri"/>
              </a:rPr>
              <a:t>Releases dopamine </a:t>
            </a:r>
            <a:endParaRPr b="0" i="0" sz="2800" u="none" cap="none" strike="noStrike">
              <a:solidFill>
                <a:schemeClr val="dk1"/>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208775" y="195475"/>
            <a:ext cx="8623500" cy="594000"/>
          </a:xfrm>
          <a:prstGeom prst="rect">
            <a:avLst/>
          </a:prstGeom>
          <a:solidFill>
            <a:srgbClr val="FFFF66"/>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Calibri"/>
              <a:buNone/>
            </a:pPr>
            <a:r>
              <a:rPr lang="en-GB">
                <a:latin typeface="Calibri"/>
                <a:ea typeface="Calibri"/>
                <a:cs typeface="Calibri"/>
                <a:sym typeface="Calibri"/>
              </a:rPr>
              <a:t>Social Media Risks</a:t>
            </a:r>
            <a:endParaRPr>
              <a:latin typeface="Calibri"/>
              <a:ea typeface="Calibri"/>
              <a:cs typeface="Calibri"/>
              <a:sym typeface="Calibri"/>
            </a:endParaRPr>
          </a:p>
        </p:txBody>
      </p:sp>
      <p:sp>
        <p:nvSpPr>
          <p:cNvPr id="331" name="Google Shape;331;p46"/>
          <p:cNvSpPr txBox="1"/>
          <p:nvPr>
            <p:ph idx="1" type="body"/>
          </p:nvPr>
        </p:nvSpPr>
        <p:spPr>
          <a:xfrm>
            <a:off x="143508" y="1059582"/>
            <a:ext cx="8856900" cy="302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800"/>
              <a:buNone/>
            </a:pPr>
            <a:r>
              <a:rPr lang="en-GB" sz="3100">
                <a:latin typeface="Calibri"/>
                <a:ea typeface="Calibri"/>
                <a:cs typeface="Calibri"/>
                <a:sym typeface="Calibri"/>
              </a:rPr>
              <a:t>Studies have observed links between high levels of social media use and </a:t>
            </a:r>
            <a:r>
              <a:rPr b="1" lang="en-GB" sz="3100">
                <a:latin typeface="Calibri"/>
                <a:ea typeface="Calibri"/>
                <a:cs typeface="Calibri"/>
                <a:sym typeface="Calibri"/>
              </a:rPr>
              <a:t>depression or anxiety </a:t>
            </a:r>
            <a:r>
              <a:rPr lang="en-GB" sz="3100">
                <a:latin typeface="Calibri"/>
                <a:ea typeface="Calibri"/>
                <a:cs typeface="Calibri"/>
                <a:sym typeface="Calibri"/>
              </a:rPr>
              <a:t>symptoms. A study of more than 450 teens found that greater social media use, night-time social media use and emotional investment in social media — such as feeling upset when prevented from logging on — were each linked with </a:t>
            </a:r>
            <a:r>
              <a:rPr b="1" lang="en-GB" sz="3100">
                <a:latin typeface="Calibri"/>
                <a:ea typeface="Calibri"/>
                <a:cs typeface="Calibri"/>
                <a:sym typeface="Calibri"/>
              </a:rPr>
              <a:t>worse sleep quality</a:t>
            </a:r>
            <a:r>
              <a:rPr lang="en-GB" sz="3100">
                <a:latin typeface="Calibri"/>
                <a:ea typeface="Calibri"/>
                <a:cs typeface="Calibri"/>
                <a:sym typeface="Calibri"/>
              </a:rPr>
              <a:t> and higher levels of </a:t>
            </a:r>
            <a:r>
              <a:rPr b="1" lang="en-GB" sz="3100">
                <a:latin typeface="Calibri"/>
                <a:ea typeface="Calibri"/>
                <a:cs typeface="Calibri"/>
                <a:sym typeface="Calibri"/>
              </a:rPr>
              <a:t>anxiety and depression</a:t>
            </a:r>
            <a:endParaRPr sz="31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179388" y="205978"/>
            <a:ext cx="52566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Exercise and Sport</a:t>
            </a:r>
            <a:endParaRPr b="1">
              <a:latin typeface="Arial"/>
              <a:ea typeface="Arial"/>
              <a:cs typeface="Arial"/>
              <a:sym typeface="Arial"/>
            </a:endParaRPr>
          </a:p>
        </p:txBody>
      </p:sp>
      <p:pic>
        <p:nvPicPr>
          <p:cNvPr descr="C:\Users\thsrto\AppData\Local\Microsoft\Windows\Temporary Internet Files\Content.IE5\K53ANHL5\MC900446304[1].wmf" id="337" name="Google Shape;337;p47"/>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338" name="Google Shape;338;p47"/>
          <p:cNvSpPr/>
          <p:nvPr/>
        </p:nvSpPr>
        <p:spPr>
          <a:xfrm>
            <a:off x="179400" y="1329936"/>
            <a:ext cx="8504400" cy="141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GB" sz="4250">
                <a:solidFill>
                  <a:srgbClr val="646462"/>
                </a:solidFill>
                <a:highlight>
                  <a:schemeClr val="lt1"/>
                </a:highlight>
              </a:rPr>
              <a:t>“It’s not that exercise is an antidepressant, it’s that </a:t>
            </a:r>
            <a:r>
              <a:rPr i="1" lang="en-GB" sz="4250">
                <a:solidFill>
                  <a:srgbClr val="646462"/>
                </a:solidFill>
                <a:highlight>
                  <a:schemeClr val="lt1"/>
                </a:highlight>
              </a:rPr>
              <a:t>not</a:t>
            </a:r>
            <a:r>
              <a:rPr lang="en-GB" sz="4250">
                <a:solidFill>
                  <a:srgbClr val="646462"/>
                </a:solidFill>
                <a:highlight>
                  <a:schemeClr val="lt1"/>
                </a:highlight>
              </a:rPr>
              <a:t> exercising is a depressant” </a:t>
            </a:r>
            <a:endParaRPr sz="4250">
              <a:solidFill>
                <a:srgbClr val="646462"/>
              </a:solidFill>
              <a:highlight>
                <a:schemeClr val="lt1"/>
              </a:highlight>
            </a:endParaRPr>
          </a:p>
          <a:p>
            <a:pPr indent="0" lvl="0" marL="0" marR="0" rtl="0" algn="ctr">
              <a:lnSpc>
                <a:spcPct val="100000"/>
              </a:lnSpc>
              <a:spcBef>
                <a:spcPts val="0"/>
              </a:spcBef>
              <a:spcAft>
                <a:spcPts val="0"/>
              </a:spcAft>
              <a:buClr>
                <a:srgbClr val="000000"/>
              </a:buClr>
              <a:buSzPts val="1800"/>
              <a:buFont typeface="Arial"/>
              <a:buNone/>
            </a:pPr>
            <a:r>
              <a:t/>
            </a:r>
            <a:endParaRPr sz="4250">
              <a:solidFill>
                <a:srgbClr val="646462"/>
              </a:solidFill>
              <a:highlight>
                <a:schemeClr val="lt1"/>
              </a:highlight>
            </a:endParaRPr>
          </a:p>
          <a:p>
            <a:pPr indent="0" lvl="0" marL="0" marR="0" rtl="0" algn="ctr">
              <a:lnSpc>
                <a:spcPct val="100000"/>
              </a:lnSpc>
              <a:spcBef>
                <a:spcPts val="0"/>
              </a:spcBef>
              <a:spcAft>
                <a:spcPts val="0"/>
              </a:spcAft>
              <a:buClr>
                <a:srgbClr val="000000"/>
              </a:buClr>
              <a:buSzPts val="1800"/>
              <a:buFont typeface="Arial"/>
              <a:buNone/>
            </a:pPr>
            <a:r>
              <a:rPr lang="en-GB" sz="4250">
                <a:solidFill>
                  <a:srgbClr val="646462"/>
                </a:solidFill>
                <a:highlight>
                  <a:schemeClr val="lt1"/>
                </a:highlight>
              </a:rPr>
              <a:t>(David Bidler)</a:t>
            </a:r>
            <a:endParaRPr b="0" i="0" sz="4900" u="none" cap="none" strike="noStrike">
              <a:solidFill>
                <a:schemeClr val="dk1"/>
              </a:solidFill>
              <a:highlight>
                <a:schemeClr val="lt1"/>
              </a:highlight>
              <a:latin typeface="Calibri"/>
              <a:ea typeface="Calibri"/>
              <a:cs typeface="Calibri"/>
              <a:sym typeface="Calibri"/>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8"/>
          <p:cNvSpPr txBox="1"/>
          <p:nvPr>
            <p:ph type="title"/>
          </p:nvPr>
        </p:nvSpPr>
        <p:spPr>
          <a:xfrm>
            <a:off x="179388" y="205978"/>
            <a:ext cx="52566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Exercise and Sport</a:t>
            </a:r>
            <a:endParaRPr b="1">
              <a:latin typeface="Arial"/>
              <a:ea typeface="Arial"/>
              <a:cs typeface="Arial"/>
              <a:sym typeface="Arial"/>
            </a:endParaRPr>
          </a:p>
        </p:txBody>
      </p:sp>
      <p:pic>
        <p:nvPicPr>
          <p:cNvPr descr="C:\Users\thsrto\AppData\Local\Microsoft\Windows\Temporary Internet Files\Content.IE5\K53ANHL5\MC900446304[1].wmf" id="344" name="Google Shape;344;p48"/>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pic>
        <p:nvPicPr>
          <p:cNvPr descr="Are your pupils physical and emotionally healthy? Does this have an impact on their attainment and achievement? To find solutions and practical strategies join us at our new national CPD seminar. Find out more: https://www.youthsporttrust.org/power-active-school" id="345" name="Google Shape;345;p48" title="Power of an Active School">
            <a:hlinkClick r:id="rId4"/>
          </p:cNvPr>
          <p:cNvPicPr preferRelativeResize="0"/>
          <p:nvPr/>
        </p:nvPicPr>
        <p:blipFill>
          <a:blip r:embed="rId5">
            <a:alphaModFix/>
          </a:blip>
          <a:stretch>
            <a:fillRect/>
          </a:stretch>
        </p:blipFill>
        <p:spPr>
          <a:xfrm>
            <a:off x="1317625" y="1482321"/>
            <a:ext cx="6508755" cy="366117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Power of Nature (Rest)</a:t>
            </a:r>
            <a:endParaRPr b="1">
              <a:latin typeface="Arial"/>
              <a:ea typeface="Arial"/>
              <a:cs typeface="Arial"/>
              <a:sym typeface="Arial"/>
            </a:endParaRPr>
          </a:p>
        </p:txBody>
      </p:sp>
      <p:pic>
        <p:nvPicPr>
          <p:cNvPr descr="C:\Users\thsrto\AppData\Local\Microsoft\Windows\Temporary Internet Files\Content.IE5\K53ANHL5\MC900446304[1].wmf" id="351" name="Google Shape;351;p49"/>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352" name="Google Shape;352;p49"/>
          <p:cNvSpPr/>
          <p:nvPr/>
        </p:nvSpPr>
        <p:spPr>
          <a:xfrm>
            <a:off x="395536" y="1313678"/>
            <a:ext cx="8496900" cy="339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Just being outside is proven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1800" u="none" cap="none" strike="noStrike">
                <a:solidFill>
                  <a:schemeClr val="dk1"/>
                </a:solidFill>
                <a:latin typeface="Calibri"/>
                <a:ea typeface="Calibri"/>
                <a:cs typeface="Calibri"/>
                <a:sym typeface="Calibri"/>
              </a:rPr>
              <a:t>1.            Lower levels of the stress hormone </a:t>
            </a:r>
            <a:r>
              <a:rPr b="1" i="0" lang="en-GB" sz="1800" u="none" cap="none" strike="noStrike">
                <a:solidFill>
                  <a:schemeClr val="dk1"/>
                </a:solidFill>
                <a:latin typeface="Calibri"/>
                <a:ea typeface="Calibri"/>
                <a:cs typeface="Calibri"/>
                <a:sym typeface="Calibri"/>
              </a:rPr>
              <a:t>cortisol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1800" u="none" cap="none" strike="noStrike">
                <a:solidFill>
                  <a:schemeClr val="dk1"/>
                </a:solidFill>
                <a:latin typeface="Calibri"/>
                <a:ea typeface="Calibri"/>
                <a:cs typeface="Calibri"/>
                <a:sym typeface="Calibri"/>
              </a:rPr>
              <a:t>2.            Reduce feelings of low mood and </a:t>
            </a:r>
            <a:r>
              <a:rPr b="1" i="0" lang="en-GB" sz="1800" u="none" cap="none" strike="noStrike">
                <a:solidFill>
                  <a:schemeClr val="dk1"/>
                </a:solidFill>
                <a:latin typeface="Calibri"/>
                <a:ea typeface="Calibri"/>
                <a:cs typeface="Calibri"/>
                <a:sym typeface="Calibri"/>
              </a:rPr>
              <a:t>depression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1800" u="none" cap="none" strike="noStrike">
                <a:solidFill>
                  <a:schemeClr val="dk1"/>
                </a:solidFill>
                <a:latin typeface="Calibri"/>
                <a:ea typeface="Calibri"/>
                <a:cs typeface="Calibri"/>
                <a:sym typeface="Calibri"/>
              </a:rPr>
              <a:t>3.            Improve mental focus and </a:t>
            </a:r>
            <a:r>
              <a:rPr b="1" i="0" lang="en-GB" sz="1800" u="none" cap="none" strike="noStrike">
                <a:solidFill>
                  <a:schemeClr val="dk1"/>
                </a:solidFill>
                <a:latin typeface="Calibri"/>
                <a:ea typeface="Calibri"/>
                <a:cs typeface="Calibri"/>
                <a:sym typeface="Calibri"/>
              </a:rPr>
              <a:t>concentration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1800" u="none" cap="none" strike="noStrike">
                <a:solidFill>
                  <a:schemeClr val="dk1"/>
                </a:solidFill>
                <a:latin typeface="Calibri"/>
                <a:ea typeface="Calibri"/>
                <a:cs typeface="Calibri"/>
                <a:sym typeface="Calibri"/>
              </a:rPr>
              <a:t>4.            Boost the </a:t>
            </a:r>
            <a:r>
              <a:rPr b="1" i="0" lang="en-GB" sz="1800" u="none" cap="none" strike="noStrike">
                <a:solidFill>
                  <a:schemeClr val="dk1"/>
                </a:solidFill>
                <a:latin typeface="Calibri"/>
                <a:ea typeface="Calibri"/>
                <a:cs typeface="Calibri"/>
                <a:sym typeface="Calibri"/>
              </a:rPr>
              <a:t>immune</a:t>
            </a:r>
            <a:r>
              <a:rPr b="0" i="0" lang="en-GB" sz="1800" u="none" cap="none" strike="noStrike">
                <a:solidFill>
                  <a:schemeClr val="dk1"/>
                </a:solidFill>
                <a:latin typeface="Calibri"/>
                <a:ea typeface="Calibri"/>
                <a:cs typeface="Calibri"/>
                <a:sym typeface="Calibri"/>
              </a:rPr>
              <a:t> system</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1800" u="none" cap="none" strike="noStrike">
                <a:solidFill>
                  <a:schemeClr val="dk1"/>
                </a:solidFill>
                <a:latin typeface="Calibri"/>
                <a:ea typeface="Calibri"/>
                <a:cs typeface="Calibri"/>
                <a:sym typeface="Calibri"/>
              </a:rPr>
              <a:t>5.            </a:t>
            </a:r>
            <a:r>
              <a:rPr b="1" i="0" lang="en-GB" sz="1800" u="none" cap="none" strike="noStrike">
                <a:solidFill>
                  <a:schemeClr val="dk1"/>
                </a:solidFill>
                <a:latin typeface="Calibri"/>
                <a:ea typeface="Calibri"/>
                <a:cs typeface="Calibri"/>
                <a:sym typeface="Calibri"/>
              </a:rPr>
              <a:t>Reduce tiredness</a:t>
            </a:r>
            <a:endParaRPr b="0" i="0" sz="1800" u="none" cap="none" strike="noStrike">
              <a:solidFill>
                <a:srgbClr val="000000"/>
              </a:solidFill>
              <a:latin typeface="Arial"/>
              <a:ea typeface="Arial"/>
              <a:cs typeface="Arial"/>
              <a:sym typeface="Arial"/>
            </a:endParaRPr>
          </a:p>
        </p:txBody>
      </p:sp>
      <p:pic>
        <p:nvPicPr>
          <p:cNvPr id="353" name="Google Shape;353;p49"/>
          <p:cNvPicPr preferRelativeResize="0"/>
          <p:nvPr/>
        </p:nvPicPr>
        <p:blipFill rotWithShape="1">
          <a:blip r:embed="rId4">
            <a:alphaModFix/>
          </a:blip>
          <a:srcRect b="0" l="0" r="0" t="0"/>
          <a:stretch/>
        </p:blipFill>
        <p:spPr>
          <a:xfrm>
            <a:off x="7387965" y="3550452"/>
            <a:ext cx="1614488" cy="1593056"/>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Sleep</a:t>
            </a:r>
            <a:endParaRPr b="1">
              <a:latin typeface="Arial"/>
              <a:ea typeface="Arial"/>
              <a:cs typeface="Arial"/>
              <a:sym typeface="Arial"/>
            </a:endParaRPr>
          </a:p>
        </p:txBody>
      </p:sp>
      <p:pic>
        <p:nvPicPr>
          <p:cNvPr descr="C:\Users\thsrto\AppData\Local\Microsoft\Windows\Temporary Internet Files\Content.IE5\K53ANHL5\MC900446304[1].wmf" id="359" name="Google Shape;359;p50"/>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360" name="Google Shape;360;p50"/>
          <p:cNvSpPr/>
          <p:nvPr/>
        </p:nvSpPr>
        <p:spPr>
          <a:xfrm>
            <a:off x="395536" y="1313678"/>
            <a:ext cx="8496900" cy="376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GB" sz="2600" u="none" cap="none" strike="noStrike">
                <a:solidFill>
                  <a:schemeClr val="dk1"/>
                </a:solidFill>
                <a:latin typeface="Calibri"/>
                <a:ea typeface="Calibri"/>
                <a:cs typeface="Calibri"/>
                <a:sym typeface="Calibri"/>
              </a:rPr>
              <a:t>Sleep is a vital part of what makes us human</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600" u="none" cap="none" strike="noStrike">
                <a:solidFill>
                  <a:schemeClr val="dk1"/>
                </a:solidFill>
                <a:latin typeface="Calibri"/>
                <a:ea typeface="Calibri"/>
                <a:cs typeface="Calibri"/>
                <a:sym typeface="Calibri"/>
              </a:rPr>
              <a:t>How much do you need?</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600" u="none" cap="none" strike="noStrike">
                <a:solidFill>
                  <a:schemeClr val="dk1"/>
                </a:solidFill>
                <a:latin typeface="Calibri"/>
                <a:ea typeface="Calibri"/>
                <a:cs typeface="Calibri"/>
                <a:sym typeface="Calibri"/>
              </a:rPr>
              <a:t>Did you know bright lights delay the release of </a:t>
            </a:r>
            <a:r>
              <a:rPr b="1" i="0" lang="en-GB" sz="2600" u="none" cap="none" strike="noStrike">
                <a:solidFill>
                  <a:schemeClr val="dk1"/>
                </a:solidFill>
                <a:latin typeface="Calibri"/>
                <a:ea typeface="Calibri"/>
                <a:cs typeface="Calibri"/>
                <a:sym typeface="Calibri"/>
              </a:rPr>
              <a:t>melatonin</a:t>
            </a:r>
            <a:r>
              <a:rPr b="0" i="0" lang="en-GB" sz="2600" u="none" cap="none" strike="noStrike">
                <a:solidFill>
                  <a:schemeClr val="dk1"/>
                </a:solidFill>
                <a:latin typeface="Calibri"/>
                <a:ea typeface="Calibri"/>
                <a:cs typeface="Calibri"/>
                <a:sym typeface="Calibri"/>
              </a:rPr>
              <a:t>?</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600" u="none" cap="none" strike="noStrike">
                <a:solidFill>
                  <a:schemeClr val="dk1"/>
                </a:solidFill>
                <a:latin typeface="Calibri"/>
                <a:ea typeface="Calibri"/>
                <a:cs typeface="Calibri"/>
                <a:sym typeface="Calibri"/>
              </a:rPr>
              <a:t>Do you give yourself enough sleep ‘opportunity’?</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2600" u="none" cap="none" strike="noStrike">
                <a:solidFill>
                  <a:schemeClr val="dk1"/>
                </a:solidFill>
                <a:latin typeface="Calibri"/>
                <a:ea typeface="Calibri"/>
                <a:cs typeface="Calibri"/>
                <a:sym typeface="Calibri"/>
              </a:rPr>
              <a:t>Do you suffer with ‘social jetlag’? </a:t>
            </a:r>
            <a:endParaRPr b="0" i="0" sz="2600" u="none" cap="none" strike="noStrike">
              <a:solidFill>
                <a:schemeClr val="dk1"/>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ph type="title"/>
          </p:nvPr>
        </p:nvSpPr>
        <p:spPr>
          <a:xfrm>
            <a:off x="179388" y="205978"/>
            <a:ext cx="8507400" cy="8574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Sleep</a:t>
            </a:r>
            <a:endParaRPr b="1">
              <a:latin typeface="Arial"/>
              <a:ea typeface="Arial"/>
              <a:cs typeface="Arial"/>
              <a:sym typeface="Arial"/>
            </a:endParaRPr>
          </a:p>
        </p:txBody>
      </p:sp>
      <p:pic>
        <p:nvPicPr>
          <p:cNvPr descr="C:\Users\thsrto\AppData\Local\Microsoft\Windows\Temporary Internet Files\Content.IE5\K53ANHL5\MC900446304[1].wmf" id="366" name="Google Shape;366;p51"/>
          <p:cNvPicPr preferRelativeResize="0"/>
          <p:nvPr/>
        </p:nvPicPr>
        <p:blipFill rotWithShape="1">
          <a:blip r:embed="rId3">
            <a:alphaModFix/>
          </a:blip>
          <a:srcRect b="0" l="0" r="0" t="0"/>
          <a:stretch/>
        </p:blipFill>
        <p:spPr>
          <a:xfrm>
            <a:off x="6372225" y="141685"/>
            <a:ext cx="1997868" cy="1188244"/>
          </a:xfrm>
          <a:prstGeom prst="rect">
            <a:avLst/>
          </a:prstGeom>
          <a:noFill/>
          <a:ln>
            <a:noFill/>
          </a:ln>
        </p:spPr>
      </p:pic>
      <p:sp>
        <p:nvSpPr>
          <p:cNvPr id="367" name="Google Shape;367;p51"/>
          <p:cNvSpPr/>
          <p:nvPr/>
        </p:nvSpPr>
        <p:spPr>
          <a:xfrm>
            <a:off x="395536" y="1313677"/>
            <a:ext cx="8496900" cy="4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descr="Are you getting enough sleep? If you aren’t there are many benefits to making time for quality rest including faster learning and weight loss. Learn more about the benefits of getting valuable sleep.&#10;&#10;Visit Mayo Clinic: https://mayocl.in/2COVmlm&#10;   &#10;Like Mayo Clinic on Facebook: https://www.facebook.com/MayoClinic        &#10;Follow Mayo Clinic on Instagram: https://www.instagram.com/mayoclinic/       &#10;Follow Mayo Clinic on Twitter: https://twitter.com/MayoClinic" id="368" name="Google Shape;368;p51" title="8 Benefits of Getting Quality Sleep">
            <a:hlinkClick r:id="rId4"/>
          </p:cNvPr>
          <p:cNvPicPr preferRelativeResize="0"/>
          <p:nvPr/>
        </p:nvPicPr>
        <p:blipFill rotWithShape="1">
          <a:blip r:embed="rId5">
            <a:alphaModFix/>
          </a:blip>
          <a:srcRect b="0" l="0" r="0" t="0"/>
          <a:stretch/>
        </p:blipFill>
        <p:spPr>
          <a:xfrm>
            <a:off x="832888" y="1211178"/>
            <a:ext cx="7478225" cy="42065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2"/>
          <p:cNvSpPr txBox="1"/>
          <p:nvPr>
            <p:ph type="title"/>
          </p:nvPr>
        </p:nvSpPr>
        <p:spPr>
          <a:xfrm>
            <a:off x="179388" y="205978"/>
            <a:ext cx="8507400" cy="5838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Over to you…</a:t>
            </a:r>
            <a:endParaRPr b="1">
              <a:latin typeface="Arial"/>
              <a:ea typeface="Arial"/>
              <a:cs typeface="Arial"/>
              <a:sym typeface="Arial"/>
            </a:endParaRPr>
          </a:p>
        </p:txBody>
      </p:sp>
      <p:pic>
        <p:nvPicPr>
          <p:cNvPr descr="C:\Users\thsrto\AppData\Local\Microsoft\Windows\Temporary Internet Files\Content.IE5\K53ANHL5\MC900446304[1].wmf" id="374" name="Google Shape;374;p52"/>
          <p:cNvPicPr preferRelativeResize="0"/>
          <p:nvPr/>
        </p:nvPicPr>
        <p:blipFill rotWithShape="1">
          <a:blip r:embed="rId3">
            <a:alphaModFix/>
          </a:blip>
          <a:srcRect b="0" l="0" r="0" t="0"/>
          <a:stretch/>
        </p:blipFill>
        <p:spPr>
          <a:xfrm>
            <a:off x="7164288" y="141685"/>
            <a:ext cx="1403821" cy="834931"/>
          </a:xfrm>
          <a:prstGeom prst="rect">
            <a:avLst/>
          </a:prstGeom>
          <a:noFill/>
          <a:ln>
            <a:noFill/>
          </a:ln>
        </p:spPr>
      </p:pic>
      <p:sp>
        <p:nvSpPr>
          <p:cNvPr id="375" name="Google Shape;375;p52"/>
          <p:cNvSpPr txBox="1"/>
          <p:nvPr/>
        </p:nvSpPr>
        <p:spPr>
          <a:xfrm>
            <a:off x="179388" y="951570"/>
            <a:ext cx="85074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600" u="none" cap="none" strike="noStrike">
                <a:solidFill>
                  <a:schemeClr val="dk1"/>
                </a:solidFill>
                <a:latin typeface="Calibri"/>
                <a:ea typeface="Calibri"/>
                <a:cs typeface="Calibri"/>
                <a:sym typeface="Calibri"/>
              </a:rPr>
              <a:t>Which one thing are you going to try?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600" u="none" cap="none" strike="noStrike">
              <a:solidFill>
                <a:schemeClr val="dk1"/>
              </a:solidFill>
              <a:latin typeface="Calibri"/>
              <a:ea typeface="Calibri"/>
              <a:cs typeface="Calibri"/>
              <a:sym typeface="Calibri"/>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Joining a Period 6 club to </a:t>
            </a:r>
            <a:r>
              <a:rPr b="1" i="0" lang="en-GB" sz="2400" u="none" cap="none" strike="noStrike">
                <a:solidFill>
                  <a:schemeClr val="dk1"/>
                </a:solidFill>
                <a:latin typeface="Calibri"/>
                <a:ea typeface="Calibri"/>
                <a:cs typeface="Calibri"/>
                <a:sym typeface="Calibri"/>
              </a:rPr>
              <a:t>exercise</a:t>
            </a:r>
            <a:r>
              <a:rPr b="0" i="0" lang="en-GB" sz="2400" u="none" cap="none" strike="noStrike">
                <a:solidFill>
                  <a:schemeClr val="dk1"/>
                </a:solidFill>
                <a:latin typeface="Calibri"/>
                <a:ea typeface="Calibri"/>
                <a:cs typeface="Calibri"/>
                <a:sym typeface="Calibri"/>
              </a:rPr>
              <a:t> or </a:t>
            </a:r>
            <a:r>
              <a:rPr b="1" i="0" lang="en-GB" sz="2400" u="none" cap="none" strike="noStrike">
                <a:solidFill>
                  <a:schemeClr val="dk1"/>
                </a:solidFill>
                <a:latin typeface="Calibri"/>
                <a:ea typeface="Calibri"/>
                <a:cs typeface="Calibri"/>
                <a:sym typeface="Calibri"/>
              </a:rPr>
              <a:t>socialise</a:t>
            </a:r>
            <a:r>
              <a:rPr b="0" i="0" lang="en-GB"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Going to </a:t>
            </a:r>
            <a:r>
              <a:rPr b="1" i="0" lang="en-GB" sz="2400" u="none" cap="none" strike="noStrike">
                <a:solidFill>
                  <a:schemeClr val="dk1"/>
                </a:solidFill>
                <a:latin typeface="Calibri"/>
                <a:ea typeface="Calibri"/>
                <a:cs typeface="Calibri"/>
                <a:sym typeface="Calibri"/>
              </a:rPr>
              <a:t>bed</a:t>
            </a:r>
            <a:r>
              <a:rPr b="0" i="0" lang="en-GB" sz="2400" u="none" cap="none" strike="noStrike">
                <a:solidFill>
                  <a:schemeClr val="dk1"/>
                </a:solidFill>
                <a:latin typeface="Calibri"/>
                <a:ea typeface="Calibri"/>
                <a:cs typeface="Calibri"/>
                <a:sym typeface="Calibri"/>
              </a:rPr>
              <a:t> a bit earlier</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Leaving your </a:t>
            </a:r>
            <a:r>
              <a:rPr b="1" i="0" lang="en-GB" sz="2400" u="none" cap="none" strike="noStrike">
                <a:solidFill>
                  <a:schemeClr val="dk1"/>
                </a:solidFill>
                <a:latin typeface="Calibri"/>
                <a:ea typeface="Calibri"/>
                <a:cs typeface="Calibri"/>
                <a:sym typeface="Calibri"/>
              </a:rPr>
              <a:t>phone</a:t>
            </a:r>
            <a:r>
              <a:rPr b="0" i="0" lang="en-GB" sz="2400" u="none" cap="none" strike="noStrike">
                <a:solidFill>
                  <a:schemeClr val="dk1"/>
                </a:solidFill>
                <a:latin typeface="Calibri"/>
                <a:ea typeface="Calibri"/>
                <a:cs typeface="Calibri"/>
                <a:sym typeface="Calibri"/>
              </a:rPr>
              <a:t> in another room after 9.00pm</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Meeting a </a:t>
            </a:r>
            <a:r>
              <a:rPr b="1" i="0" lang="en-GB" sz="2400" u="none" cap="none" strike="noStrike">
                <a:solidFill>
                  <a:schemeClr val="dk1"/>
                </a:solidFill>
                <a:latin typeface="Calibri"/>
                <a:ea typeface="Calibri"/>
                <a:cs typeface="Calibri"/>
                <a:sym typeface="Calibri"/>
              </a:rPr>
              <a:t>friend</a:t>
            </a:r>
            <a:r>
              <a:rPr b="0" i="0" lang="en-GB" sz="2400" u="none" cap="none" strike="noStrike">
                <a:solidFill>
                  <a:schemeClr val="dk1"/>
                </a:solidFill>
                <a:latin typeface="Calibri"/>
                <a:ea typeface="Calibri"/>
                <a:cs typeface="Calibri"/>
                <a:sym typeface="Calibri"/>
              </a:rPr>
              <a:t> rather than messaging</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Writing down three things you are </a:t>
            </a:r>
            <a:r>
              <a:rPr b="1" i="0" lang="en-GB" sz="2400" u="none" cap="none" strike="noStrike">
                <a:solidFill>
                  <a:schemeClr val="dk1"/>
                </a:solidFill>
                <a:latin typeface="Calibri"/>
                <a:ea typeface="Calibri"/>
                <a:cs typeface="Calibri"/>
                <a:sym typeface="Calibri"/>
              </a:rPr>
              <a:t>grateful</a:t>
            </a:r>
            <a:r>
              <a:rPr b="0" i="0" lang="en-GB" sz="2400" u="none" cap="none" strike="noStrike">
                <a:solidFill>
                  <a:schemeClr val="dk1"/>
                </a:solidFill>
                <a:latin typeface="Calibri"/>
                <a:ea typeface="Calibri"/>
                <a:cs typeface="Calibri"/>
                <a:sym typeface="Calibri"/>
              </a:rPr>
              <a:t> for</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Practising 1 minute of </a:t>
            </a:r>
            <a:r>
              <a:rPr b="1" i="0" lang="en-GB" sz="2400" u="none" cap="none" strike="noStrike">
                <a:solidFill>
                  <a:schemeClr val="dk1"/>
                </a:solidFill>
                <a:latin typeface="Calibri"/>
                <a:ea typeface="Calibri"/>
                <a:cs typeface="Calibri"/>
                <a:sym typeface="Calibri"/>
              </a:rPr>
              <a:t>breathing</a:t>
            </a:r>
            <a:r>
              <a:rPr b="0" i="0" lang="en-GB" sz="2400" u="none" cap="none" strike="noStrike">
                <a:solidFill>
                  <a:schemeClr val="dk1"/>
                </a:solidFill>
                <a:latin typeface="Calibri"/>
                <a:ea typeface="Calibri"/>
                <a:cs typeface="Calibri"/>
                <a:sym typeface="Calibri"/>
              </a:rPr>
              <a:t> slowly and deeply </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Trying a one day social media </a:t>
            </a:r>
            <a:r>
              <a:rPr b="1" i="0" lang="en-GB" sz="2400" u="none" cap="none" strike="noStrike">
                <a:solidFill>
                  <a:schemeClr val="dk1"/>
                </a:solidFill>
                <a:latin typeface="Calibri"/>
                <a:ea typeface="Calibri"/>
                <a:cs typeface="Calibri"/>
                <a:sym typeface="Calibri"/>
              </a:rPr>
              <a:t>detox</a:t>
            </a:r>
            <a:endParaRPr b="1"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Going for a 5 minute walk in </a:t>
            </a:r>
            <a:r>
              <a:rPr b="1" i="0" lang="en-GB" sz="2400" u="none" cap="none" strike="noStrike">
                <a:solidFill>
                  <a:schemeClr val="dk1"/>
                </a:solidFill>
                <a:latin typeface="Calibri"/>
                <a:ea typeface="Calibri"/>
                <a:cs typeface="Calibri"/>
                <a:sym typeface="Calibri"/>
              </a:rPr>
              <a:t>nature</a:t>
            </a:r>
            <a:r>
              <a:rPr b="0" i="0" lang="en-GB" sz="2400" u="none" cap="none" strike="noStrike">
                <a:solidFill>
                  <a:schemeClr val="dk1"/>
                </a:solidFill>
                <a:latin typeface="Calibri"/>
                <a:ea typeface="Calibri"/>
                <a:cs typeface="Calibri"/>
                <a:sym typeface="Calibri"/>
              </a:rPr>
              <a:t> at lunchtime</a:t>
            </a:r>
            <a:endParaRPr b="0" i="0" sz="2400" u="none" cap="none" strike="noStrike">
              <a:solidFill>
                <a:srgbClr val="000000"/>
              </a:solidFill>
              <a:latin typeface="Arial"/>
              <a:ea typeface="Arial"/>
              <a:cs typeface="Arial"/>
              <a:sym typeface="Arial"/>
            </a:endParaRPr>
          </a:p>
          <a:p>
            <a:pPr indent="-488950" lvl="0" marL="514350" marR="0" rtl="0" algn="l">
              <a:lnSpc>
                <a:spcPct val="100000"/>
              </a:lnSpc>
              <a:spcBef>
                <a:spcPts val="0"/>
              </a:spcBef>
              <a:spcAft>
                <a:spcPts val="0"/>
              </a:spcAft>
              <a:buClr>
                <a:schemeClr val="dk1"/>
              </a:buClr>
              <a:buSzPts val="2400"/>
              <a:buFont typeface="Calibri"/>
              <a:buAutoNum type="arabicPeriod"/>
            </a:pPr>
            <a:r>
              <a:rPr b="0" i="0" lang="en-GB" sz="2400" u="none" cap="none" strike="noStrike">
                <a:solidFill>
                  <a:schemeClr val="dk1"/>
                </a:solidFill>
                <a:latin typeface="Calibri"/>
                <a:ea typeface="Calibri"/>
                <a:cs typeface="Calibri"/>
                <a:sym typeface="Calibri"/>
              </a:rPr>
              <a:t>Saying something </a:t>
            </a:r>
            <a:r>
              <a:rPr b="1" i="0" lang="en-GB" sz="2400" u="none" cap="none" strike="noStrike">
                <a:solidFill>
                  <a:schemeClr val="dk1"/>
                </a:solidFill>
                <a:latin typeface="Calibri"/>
                <a:ea typeface="Calibri"/>
                <a:cs typeface="Calibri"/>
                <a:sym typeface="Calibri"/>
              </a:rPr>
              <a:t>kind</a:t>
            </a:r>
            <a:r>
              <a:rPr b="0" i="0" lang="en-GB" sz="2400" u="none" cap="none" strike="noStrike">
                <a:solidFill>
                  <a:schemeClr val="dk1"/>
                </a:solidFill>
                <a:latin typeface="Calibri"/>
                <a:ea typeface="Calibri"/>
                <a:cs typeface="Calibri"/>
                <a:sym typeface="Calibri"/>
              </a:rPr>
              <a:t> to another person </a:t>
            </a:r>
            <a:endParaRPr b="0" i="0" sz="2400" u="none"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336550" lvl="0" marL="51435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ph type="title"/>
          </p:nvPr>
        </p:nvSpPr>
        <p:spPr>
          <a:xfrm>
            <a:off x="179388" y="205978"/>
            <a:ext cx="8507400" cy="583800"/>
          </a:xfrm>
          <a:prstGeom prst="rect">
            <a:avLst/>
          </a:prstGeom>
          <a:solidFill>
            <a:srgbClr val="00FF00"/>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GB">
                <a:latin typeface="Arial"/>
                <a:ea typeface="Arial"/>
                <a:cs typeface="Arial"/>
                <a:sym typeface="Arial"/>
              </a:rPr>
              <a:t>Over to you…</a:t>
            </a:r>
            <a:endParaRPr b="1">
              <a:latin typeface="Arial"/>
              <a:ea typeface="Arial"/>
              <a:cs typeface="Arial"/>
              <a:sym typeface="Arial"/>
            </a:endParaRPr>
          </a:p>
        </p:txBody>
      </p:sp>
      <p:pic>
        <p:nvPicPr>
          <p:cNvPr descr="C:\Users\thsrto\AppData\Local\Microsoft\Windows\Temporary Internet Files\Content.IE5\K53ANHL5\MC900446304[1].wmf" id="381" name="Google Shape;381;p53"/>
          <p:cNvPicPr preferRelativeResize="0"/>
          <p:nvPr/>
        </p:nvPicPr>
        <p:blipFill rotWithShape="1">
          <a:blip r:embed="rId3">
            <a:alphaModFix/>
          </a:blip>
          <a:srcRect b="0" l="0" r="0" t="0"/>
          <a:stretch/>
        </p:blipFill>
        <p:spPr>
          <a:xfrm>
            <a:off x="7164288" y="141685"/>
            <a:ext cx="1403821" cy="834931"/>
          </a:xfrm>
          <a:prstGeom prst="rect">
            <a:avLst/>
          </a:prstGeom>
          <a:noFill/>
          <a:ln>
            <a:noFill/>
          </a:ln>
        </p:spPr>
      </p:pic>
      <p:sp>
        <p:nvSpPr>
          <p:cNvPr id="382" name="Google Shape;382;p53"/>
          <p:cNvSpPr txBox="1"/>
          <p:nvPr/>
        </p:nvSpPr>
        <p:spPr>
          <a:xfrm>
            <a:off x="179388" y="951570"/>
            <a:ext cx="85074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Which one thing are you going to 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GB" sz="2800">
                <a:solidFill>
                  <a:schemeClr val="dk1"/>
                </a:solidFill>
                <a:latin typeface="Calibri"/>
                <a:ea typeface="Calibri"/>
                <a:cs typeface="Calibri"/>
                <a:sym typeface="Calibri"/>
              </a:rPr>
              <a:t>Start…</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GB" sz="2800">
                <a:solidFill>
                  <a:schemeClr val="dk1"/>
                </a:solidFill>
                <a:latin typeface="Calibri"/>
                <a:ea typeface="Calibri"/>
                <a:cs typeface="Calibri"/>
                <a:sym typeface="Calibri"/>
              </a:rPr>
              <a:t>Stop…</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GB" sz="2800">
                <a:solidFill>
                  <a:schemeClr val="dk1"/>
                </a:solidFill>
                <a:latin typeface="Calibri"/>
                <a:ea typeface="Calibri"/>
                <a:cs typeface="Calibri"/>
                <a:sym typeface="Calibri"/>
              </a:rPr>
              <a:t>Keep… </a:t>
            </a:r>
            <a:endParaRPr sz="2800">
              <a:solidFill>
                <a:schemeClr val="dk1"/>
              </a:solidFill>
              <a:latin typeface="Calibri"/>
              <a:ea typeface="Calibri"/>
              <a:cs typeface="Calibri"/>
              <a:sym typeface="Calibri"/>
            </a:endParaRPr>
          </a:p>
          <a:p>
            <a:pPr indent="-336550" lvl="0" marL="51435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336550" lvl="0" marL="51435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86" name="Shape 386"/>
        <p:cNvGrpSpPr/>
        <p:nvPr/>
      </p:nvGrpSpPr>
      <p:grpSpPr>
        <a:xfrm>
          <a:off x="0" y="0"/>
          <a:ext cx="0" cy="0"/>
          <a:chOff x="0" y="0"/>
          <a:chExt cx="0" cy="0"/>
        </a:xfrm>
      </p:grpSpPr>
      <p:sp>
        <p:nvSpPr>
          <p:cNvPr id="387" name="Google Shape;387;p5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Shape&#10;&#10;Description automatically generated with low confidence" id="388" name="Google Shape;388;p54"/>
          <p:cNvPicPr preferRelativeResize="0"/>
          <p:nvPr/>
        </p:nvPicPr>
        <p:blipFill rotWithShape="1">
          <a:blip r:embed="rId3">
            <a:alphaModFix amt="50000"/>
          </a:blip>
          <a:srcRect b="0" l="12791" r="11650" t="0"/>
          <a:stretch/>
        </p:blipFill>
        <p:spPr>
          <a:xfrm>
            <a:off x="0" y="1098275"/>
            <a:ext cx="9144001" cy="4045226"/>
          </a:xfrm>
          <a:prstGeom prst="rect">
            <a:avLst/>
          </a:prstGeom>
          <a:noFill/>
          <a:ln>
            <a:noFill/>
          </a:ln>
        </p:spPr>
      </p:pic>
      <p:sp>
        <p:nvSpPr>
          <p:cNvPr id="389" name="Google Shape;389;p54"/>
          <p:cNvSpPr txBox="1"/>
          <p:nvPr>
            <p:ph type="title"/>
          </p:nvPr>
        </p:nvSpPr>
        <p:spPr>
          <a:xfrm>
            <a:off x="52650" y="434975"/>
            <a:ext cx="9038700" cy="6633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rgbClr val="FFFFFF"/>
              </a:buClr>
              <a:buSzPct val="100000"/>
              <a:buFont typeface="Calibri"/>
              <a:buNone/>
            </a:pPr>
            <a:r>
              <a:rPr lang="en-GB" sz="4200"/>
              <a:t>Reflection: What am I getting right?</a:t>
            </a:r>
            <a:br>
              <a:rPr lang="en-GB" sz="4200"/>
            </a:br>
            <a:r>
              <a:rPr lang="en-GB" sz="4200"/>
              <a:t>What do I need to improve 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19"/>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93" name="Google Shape;93;p19"/>
          <p:cNvPicPr preferRelativeResize="0"/>
          <p:nvPr/>
        </p:nvPicPr>
        <p:blipFill rotWithShape="1">
          <a:blip r:embed="rId3">
            <a:alphaModFix/>
          </a:blip>
          <a:srcRect b="0" l="0" r="0" t="0"/>
          <a:stretch/>
        </p:blipFill>
        <p:spPr>
          <a:xfrm>
            <a:off x="7926050" y="0"/>
            <a:ext cx="1217950" cy="778250"/>
          </a:xfrm>
          <a:prstGeom prst="rect">
            <a:avLst/>
          </a:prstGeom>
          <a:noFill/>
          <a:ln>
            <a:noFill/>
          </a:ln>
        </p:spPr>
      </p:pic>
      <p:sp>
        <p:nvSpPr>
          <p:cNvPr id="94" name="Google Shape;94;p19"/>
          <p:cNvSpPr txBox="1"/>
          <p:nvPr/>
        </p:nvSpPr>
        <p:spPr>
          <a:xfrm>
            <a:off x="202025" y="194550"/>
            <a:ext cx="7587600" cy="6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200">
                <a:solidFill>
                  <a:schemeClr val="dk2"/>
                </a:solidFill>
                <a:latin typeface="Calibri"/>
                <a:ea typeface="Calibri"/>
                <a:cs typeface="Calibri"/>
                <a:sym typeface="Calibri"/>
              </a:rPr>
              <a:t>Step 1 is Key!</a:t>
            </a:r>
            <a:r>
              <a:rPr b="1" lang="en-GB" sz="3200">
                <a:solidFill>
                  <a:schemeClr val="dk2"/>
                </a:solidFill>
                <a:latin typeface="Calibri"/>
                <a:ea typeface="Calibri"/>
                <a:cs typeface="Calibri"/>
                <a:sym typeface="Calibri"/>
              </a:rPr>
              <a:t> </a:t>
            </a:r>
            <a:endParaRPr b="1" sz="3200">
              <a:solidFill>
                <a:schemeClr val="dk2"/>
              </a:solidFill>
              <a:latin typeface="Calibri"/>
              <a:ea typeface="Calibri"/>
              <a:cs typeface="Calibri"/>
              <a:sym typeface="Calibri"/>
            </a:endParaRPr>
          </a:p>
        </p:txBody>
      </p:sp>
      <p:sp>
        <p:nvSpPr>
          <p:cNvPr id="95" name="Google Shape;95;p19"/>
          <p:cNvSpPr txBox="1"/>
          <p:nvPr/>
        </p:nvSpPr>
        <p:spPr>
          <a:xfrm>
            <a:off x="359175" y="853050"/>
            <a:ext cx="8380800" cy="3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solidFill>
                  <a:schemeClr val="dk2"/>
                </a:solidFill>
              </a:rPr>
              <a:t>What do I need to know for my exams…</a:t>
            </a:r>
            <a:endParaRPr sz="35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lang="en-GB" sz="1100" u="sng">
                <a:solidFill>
                  <a:schemeClr val="hlink"/>
                </a:solidFill>
                <a:hlinkClick r:id="rId4"/>
              </a:rPr>
              <a:t>Supporting My Child at Home | Longbenton High School</a:t>
            </a:r>
            <a:endParaRPr sz="24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0"/>
          <p:cNvSpPr/>
          <p:nvPr/>
        </p:nvSpPr>
        <p:spPr>
          <a:xfrm>
            <a:off x="2286" y="0"/>
            <a:ext cx="9141900" cy="51435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01" name="Google Shape;101;p20"/>
          <p:cNvSpPr/>
          <p:nvPr/>
        </p:nvSpPr>
        <p:spPr>
          <a:xfrm>
            <a:off x="0" y="0"/>
            <a:ext cx="5542500" cy="51435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02" name="Google Shape;102;p20"/>
          <p:cNvSpPr txBox="1"/>
          <p:nvPr>
            <p:ph type="title"/>
          </p:nvPr>
        </p:nvSpPr>
        <p:spPr>
          <a:xfrm>
            <a:off x="458460" y="123324"/>
            <a:ext cx="7886700" cy="773400"/>
          </a:xfrm>
          <a:prstGeom prst="rect">
            <a:avLst/>
          </a:prstGeom>
        </p:spPr>
        <p:txBody>
          <a:bodyPr anchorCtr="0" anchor="ctr" bIns="39550" lIns="79125" spcFirstLastPara="1" rIns="79125" wrap="square" tIns="39550">
            <a:noAutofit/>
          </a:bodyPr>
          <a:lstStyle/>
          <a:p>
            <a:pPr indent="0" lvl="0" marL="0" rtl="0" algn="l">
              <a:spcBef>
                <a:spcPts val="0"/>
              </a:spcBef>
              <a:spcAft>
                <a:spcPts val="0"/>
              </a:spcAft>
              <a:buSzPts val="900"/>
              <a:buNone/>
            </a:pPr>
            <a:r>
              <a:rPr b="1" lang="en-GB" sz="3000"/>
              <a:t>Top 10 revision tips</a:t>
            </a:r>
            <a:endParaRPr b="1" sz="3000"/>
          </a:p>
        </p:txBody>
      </p:sp>
      <p:sp>
        <p:nvSpPr>
          <p:cNvPr id="103" name="Google Shape;103;p20"/>
          <p:cNvSpPr txBox="1"/>
          <p:nvPr>
            <p:ph idx="1" type="body"/>
          </p:nvPr>
        </p:nvSpPr>
        <p:spPr>
          <a:xfrm>
            <a:off x="489975" y="917400"/>
            <a:ext cx="8459400" cy="3654300"/>
          </a:xfrm>
          <a:prstGeom prst="rect">
            <a:avLst/>
          </a:prstGeom>
        </p:spPr>
        <p:txBody>
          <a:bodyPr anchorCtr="0" anchor="t" bIns="39550" lIns="79125" spcFirstLastPara="1" rIns="79125" wrap="square" tIns="39550">
            <a:normAutofit lnSpcReduction="10000"/>
          </a:bodyPr>
          <a:lstStyle/>
          <a:p>
            <a:pPr indent="-381515" lvl="0" marL="457200" rtl="0" algn="l">
              <a:spcBef>
                <a:spcPts val="900"/>
              </a:spcBef>
              <a:spcAft>
                <a:spcPts val="0"/>
              </a:spcAft>
              <a:buSzPts val="2408"/>
              <a:buFont typeface="Calibri"/>
              <a:buAutoNum type="arabicPeriod"/>
            </a:pPr>
            <a:r>
              <a:rPr lang="en-GB" sz="2608">
                <a:latin typeface="Calibri"/>
                <a:ea typeface="Calibri"/>
                <a:cs typeface="Calibri"/>
                <a:sym typeface="Calibri"/>
              </a:rPr>
              <a:t>Make a revision timetable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Make sure you know which topics are being assessed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Practise lots of exam style questions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Get someone test you on key facts / formulas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Sleep well and eat well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Take regular breaks </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Vary the topics and subjects you revise</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Go back more regularly to topics you find harder</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Block time out for the things you enjoy other than revising</a:t>
            </a:r>
            <a:endParaRPr sz="2608">
              <a:latin typeface="Calibri"/>
              <a:ea typeface="Calibri"/>
              <a:cs typeface="Calibri"/>
              <a:sym typeface="Calibri"/>
            </a:endParaRPr>
          </a:p>
          <a:p>
            <a:pPr indent="-381515" lvl="0" marL="457200" rtl="0" algn="l">
              <a:spcBef>
                <a:spcPts val="0"/>
              </a:spcBef>
              <a:spcAft>
                <a:spcPts val="0"/>
              </a:spcAft>
              <a:buSzPts val="2408"/>
              <a:buFont typeface="Calibri"/>
              <a:buAutoNum type="arabicPeriod"/>
            </a:pPr>
            <a:r>
              <a:rPr lang="en-GB" sz="2608">
                <a:latin typeface="Calibri"/>
                <a:ea typeface="Calibri"/>
                <a:cs typeface="Calibri"/>
                <a:sym typeface="Calibri"/>
              </a:rPr>
              <a:t>It’s never too early to start!</a:t>
            </a:r>
            <a:endParaRPr sz="2608">
              <a:latin typeface="Calibri"/>
              <a:ea typeface="Calibri"/>
              <a:cs typeface="Calibri"/>
              <a:sym typeface="Calibri"/>
            </a:endParaRPr>
          </a:p>
          <a:p>
            <a:pPr indent="0" lvl="0" marL="393700" rtl="0" algn="l">
              <a:spcBef>
                <a:spcPts val="900"/>
              </a:spcBef>
              <a:spcAft>
                <a:spcPts val="0"/>
              </a:spcAft>
              <a:buNone/>
            </a:pPr>
            <a:r>
              <a:t/>
            </a:r>
            <a:endParaRPr sz="2100">
              <a:latin typeface="Calibri"/>
              <a:ea typeface="Calibri"/>
              <a:cs typeface="Calibri"/>
              <a:sym typeface="Calibri"/>
            </a:endParaRPr>
          </a:p>
        </p:txBody>
      </p:sp>
      <p:graphicFrame>
        <p:nvGraphicFramePr>
          <p:cNvPr id="104" name="Google Shape;104;p20"/>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105" name="Google Shape;105;p20"/>
          <p:cNvPicPr preferRelativeResize="0"/>
          <p:nvPr/>
        </p:nvPicPr>
        <p:blipFill rotWithShape="1">
          <a:blip r:embed="rId3">
            <a:alphaModFix/>
          </a:blip>
          <a:srcRect b="0" l="0" r="0" t="0"/>
          <a:stretch/>
        </p:blipFill>
        <p:spPr>
          <a:xfrm>
            <a:off x="7926050" y="0"/>
            <a:ext cx="1217950" cy="778250"/>
          </a:xfrm>
          <a:prstGeom prst="rect">
            <a:avLst/>
          </a:prstGeom>
          <a:noFill/>
          <a:ln>
            <a:noFill/>
          </a:ln>
        </p:spPr>
      </p:pic>
      <p:pic>
        <p:nvPicPr>
          <p:cNvPr descr="3D Right Button in Square Shape. (provided by Getty Images)" id="106" name="Google Shape;106;p20"/>
          <p:cNvPicPr preferRelativeResize="0"/>
          <p:nvPr/>
        </p:nvPicPr>
        <p:blipFill>
          <a:blip r:embed="rId4">
            <a:alphaModFix/>
          </a:blip>
          <a:stretch>
            <a:fillRect/>
          </a:stretch>
        </p:blipFill>
        <p:spPr>
          <a:xfrm>
            <a:off x="4543988" y="961576"/>
            <a:ext cx="351375" cy="351375"/>
          </a:xfrm>
          <a:prstGeom prst="rect">
            <a:avLst/>
          </a:prstGeom>
          <a:noFill/>
          <a:ln>
            <a:noFill/>
          </a:ln>
        </p:spPr>
      </p:pic>
      <p:pic>
        <p:nvPicPr>
          <p:cNvPr descr="3D Right Button in Square Shape. (provided by Getty Images)" id="107" name="Google Shape;107;p20"/>
          <p:cNvPicPr preferRelativeResize="0"/>
          <p:nvPr/>
        </p:nvPicPr>
        <p:blipFill>
          <a:blip r:embed="rId4">
            <a:alphaModFix/>
          </a:blip>
          <a:stretch>
            <a:fillRect/>
          </a:stretch>
        </p:blipFill>
        <p:spPr>
          <a:xfrm>
            <a:off x="8200863" y="1268576"/>
            <a:ext cx="351375" cy="351375"/>
          </a:xfrm>
          <a:prstGeom prst="rect">
            <a:avLst/>
          </a:prstGeom>
          <a:noFill/>
          <a:ln>
            <a:noFill/>
          </a:ln>
        </p:spPr>
      </p:pic>
      <p:pic>
        <p:nvPicPr>
          <p:cNvPr descr="3D Right Button in Square Shape. (provided by Getty Images)" id="108" name="Google Shape;108;p20"/>
          <p:cNvPicPr preferRelativeResize="0"/>
          <p:nvPr/>
        </p:nvPicPr>
        <p:blipFill>
          <a:blip r:embed="rId4">
            <a:alphaModFix/>
          </a:blip>
          <a:stretch>
            <a:fillRect/>
          </a:stretch>
        </p:blipFill>
        <p:spPr>
          <a:xfrm>
            <a:off x="5901613" y="1546151"/>
            <a:ext cx="351375" cy="351375"/>
          </a:xfrm>
          <a:prstGeom prst="rect">
            <a:avLst/>
          </a:prstGeom>
          <a:noFill/>
          <a:ln>
            <a:noFill/>
          </a:ln>
        </p:spPr>
      </p:pic>
      <p:pic>
        <p:nvPicPr>
          <p:cNvPr descr="3D Right Button in Square Shape. (provided by Getty Images)" id="109" name="Google Shape;109;p20"/>
          <p:cNvPicPr preferRelativeResize="0"/>
          <p:nvPr/>
        </p:nvPicPr>
        <p:blipFill>
          <a:blip r:embed="rId4">
            <a:alphaModFix/>
          </a:blip>
          <a:stretch>
            <a:fillRect/>
          </a:stretch>
        </p:blipFill>
        <p:spPr>
          <a:xfrm>
            <a:off x="7165713" y="1897526"/>
            <a:ext cx="351375" cy="351375"/>
          </a:xfrm>
          <a:prstGeom prst="rect">
            <a:avLst/>
          </a:prstGeom>
          <a:noFill/>
          <a:ln>
            <a:noFill/>
          </a:ln>
        </p:spPr>
      </p:pic>
      <p:pic>
        <p:nvPicPr>
          <p:cNvPr descr="3D Right Button in Square Shape. (provided by Getty Images)" id="110" name="Google Shape;110;p20"/>
          <p:cNvPicPr preferRelativeResize="0"/>
          <p:nvPr/>
        </p:nvPicPr>
        <p:blipFill>
          <a:blip r:embed="rId4">
            <a:alphaModFix/>
          </a:blip>
          <a:stretch>
            <a:fillRect/>
          </a:stretch>
        </p:blipFill>
        <p:spPr>
          <a:xfrm>
            <a:off x="4144963" y="2189626"/>
            <a:ext cx="351375" cy="351375"/>
          </a:xfrm>
          <a:prstGeom prst="rect">
            <a:avLst/>
          </a:prstGeom>
          <a:noFill/>
          <a:ln>
            <a:noFill/>
          </a:ln>
        </p:spPr>
      </p:pic>
      <p:pic>
        <p:nvPicPr>
          <p:cNvPr descr="3D Right Button in Square Shape. (provided by Getty Images)" id="111" name="Google Shape;111;p20"/>
          <p:cNvPicPr preferRelativeResize="0"/>
          <p:nvPr/>
        </p:nvPicPr>
        <p:blipFill>
          <a:blip r:embed="rId4">
            <a:alphaModFix/>
          </a:blip>
          <a:stretch>
            <a:fillRect/>
          </a:stretch>
        </p:blipFill>
        <p:spPr>
          <a:xfrm>
            <a:off x="3669338" y="2532151"/>
            <a:ext cx="351375" cy="351375"/>
          </a:xfrm>
          <a:prstGeom prst="rect">
            <a:avLst/>
          </a:prstGeom>
          <a:noFill/>
          <a:ln>
            <a:noFill/>
          </a:ln>
        </p:spPr>
      </p:pic>
      <p:pic>
        <p:nvPicPr>
          <p:cNvPr descr="3D Right Button in Square Shape. (provided by Getty Images)" id="112" name="Google Shape;112;p20"/>
          <p:cNvPicPr preferRelativeResize="0"/>
          <p:nvPr/>
        </p:nvPicPr>
        <p:blipFill>
          <a:blip r:embed="rId4">
            <a:alphaModFix/>
          </a:blip>
          <a:stretch>
            <a:fillRect/>
          </a:stretch>
        </p:blipFill>
        <p:spPr>
          <a:xfrm>
            <a:off x="6252988" y="2836951"/>
            <a:ext cx="351375" cy="351375"/>
          </a:xfrm>
          <a:prstGeom prst="rect">
            <a:avLst/>
          </a:prstGeom>
          <a:noFill/>
          <a:ln>
            <a:noFill/>
          </a:ln>
        </p:spPr>
      </p:pic>
      <p:pic>
        <p:nvPicPr>
          <p:cNvPr descr="3D Right Button in Square Shape. (provided by Getty Images)" id="113" name="Google Shape;113;p20"/>
          <p:cNvPicPr preferRelativeResize="0"/>
          <p:nvPr/>
        </p:nvPicPr>
        <p:blipFill>
          <a:blip r:embed="rId4">
            <a:alphaModFix/>
          </a:blip>
          <a:stretch>
            <a:fillRect/>
          </a:stretch>
        </p:blipFill>
        <p:spPr>
          <a:xfrm>
            <a:off x="7573213" y="3145251"/>
            <a:ext cx="351375" cy="351375"/>
          </a:xfrm>
          <a:prstGeom prst="rect">
            <a:avLst/>
          </a:prstGeom>
          <a:noFill/>
          <a:ln>
            <a:noFill/>
          </a:ln>
        </p:spPr>
      </p:pic>
      <p:pic>
        <p:nvPicPr>
          <p:cNvPr descr="3D Right Button in Square Shape. (provided by Getty Images)" id="114" name="Google Shape;114;p20"/>
          <p:cNvPicPr preferRelativeResize="0"/>
          <p:nvPr/>
        </p:nvPicPr>
        <p:blipFill>
          <a:blip r:embed="rId4">
            <a:alphaModFix/>
          </a:blip>
          <a:stretch>
            <a:fillRect/>
          </a:stretch>
        </p:blipFill>
        <p:spPr>
          <a:xfrm>
            <a:off x="8860513" y="3496626"/>
            <a:ext cx="351375" cy="351375"/>
          </a:xfrm>
          <a:prstGeom prst="rect">
            <a:avLst/>
          </a:prstGeom>
          <a:noFill/>
          <a:ln>
            <a:noFill/>
          </a:ln>
        </p:spPr>
      </p:pic>
      <p:pic>
        <p:nvPicPr>
          <p:cNvPr descr="3D Right Button in Square Shape. (provided by Getty Images)" id="115" name="Google Shape;115;p20"/>
          <p:cNvPicPr preferRelativeResize="0"/>
          <p:nvPr/>
        </p:nvPicPr>
        <p:blipFill>
          <a:blip r:embed="rId4">
            <a:alphaModFix/>
          </a:blip>
          <a:stretch>
            <a:fillRect/>
          </a:stretch>
        </p:blipFill>
        <p:spPr>
          <a:xfrm>
            <a:off x="4735413" y="3796076"/>
            <a:ext cx="351375" cy="351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20" name="Shape 120"/>
        <p:cNvGrpSpPr/>
        <p:nvPr/>
      </p:nvGrpSpPr>
      <p:grpSpPr>
        <a:xfrm>
          <a:off x="0" y="0"/>
          <a:ext cx="0" cy="0"/>
          <a:chOff x="0" y="0"/>
          <a:chExt cx="0" cy="0"/>
        </a:xfrm>
      </p:grpSpPr>
      <p:sp>
        <p:nvSpPr>
          <p:cNvPr id="121" name="Google Shape;121;p21"/>
          <p:cNvSpPr/>
          <p:nvPr/>
        </p:nvSpPr>
        <p:spPr>
          <a:xfrm>
            <a:off x="478631" y="554343"/>
            <a:ext cx="7589700" cy="3827151"/>
          </a:xfrm>
          <a:custGeom>
            <a:rect b="b" l="l" r="r" t="t"/>
            <a:pathLst>
              <a:path extrusionOk="0" fill="none" h="5102868" w="10119600">
                <a:moveTo>
                  <a:pt x="0" y="0"/>
                </a:moveTo>
                <a:cubicBezTo>
                  <a:pt x="122738" y="-51531"/>
                  <a:pt x="324803" y="64815"/>
                  <a:pt x="595271" y="0"/>
                </a:cubicBezTo>
                <a:cubicBezTo>
                  <a:pt x="865739" y="-64815"/>
                  <a:pt x="1051646" y="77743"/>
                  <a:pt x="1392933" y="0"/>
                </a:cubicBezTo>
                <a:cubicBezTo>
                  <a:pt x="1734220" y="-77743"/>
                  <a:pt x="1959328" y="43263"/>
                  <a:pt x="2190596" y="0"/>
                </a:cubicBezTo>
                <a:cubicBezTo>
                  <a:pt x="2421864" y="-43263"/>
                  <a:pt x="2738543" y="1529"/>
                  <a:pt x="2988258" y="0"/>
                </a:cubicBezTo>
                <a:cubicBezTo>
                  <a:pt x="3237973" y="-1529"/>
                  <a:pt x="3300920" y="17684"/>
                  <a:pt x="3381137" y="0"/>
                </a:cubicBezTo>
                <a:cubicBezTo>
                  <a:pt x="3461354" y="-17684"/>
                  <a:pt x="3817867" y="20581"/>
                  <a:pt x="3976408" y="0"/>
                </a:cubicBezTo>
                <a:cubicBezTo>
                  <a:pt x="4134949" y="-20581"/>
                  <a:pt x="4291862" y="7882"/>
                  <a:pt x="4470482" y="0"/>
                </a:cubicBezTo>
                <a:cubicBezTo>
                  <a:pt x="4649102" y="-7882"/>
                  <a:pt x="4766755" y="32959"/>
                  <a:pt x="4964557" y="0"/>
                </a:cubicBezTo>
                <a:cubicBezTo>
                  <a:pt x="5162359" y="-32959"/>
                  <a:pt x="5453549" y="65949"/>
                  <a:pt x="5661023" y="0"/>
                </a:cubicBezTo>
                <a:cubicBezTo>
                  <a:pt x="5868497" y="-65949"/>
                  <a:pt x="6142712" y="1082"/>
                  <a:pt x="6357490" y="0"/>
                </a:cubicBezTo>
                <a:cubicBezTo>
                  <a:pt x="6572268" y="-1082"/>
                  <a:pt x="6805305" y="20221"/>
                  <a:pt x="7155152" y="0"/>
                </a:cubicBezTo>
                <a:cubicBezTo>
                  <a:pt x="7504999" y="-20221"/>
                  <a:pt x="7531891" y="67228"/>
                  <a:pt x="7851619" y="0"/>
                </a:cubicBezTo>
                <a:cubicBezTo>
                  <a:pt x="8171347" y="-67228"/>
                  <a:pt x="8242208" y="10336"/>
                  <a:pt x="8548086" y="0"/>
                </a:cubicBezTo>
                <a:cubicBezTo>
                  <a:pt x="8853964" y="-10336"/>
                  <a:pt x="8964220" y="58111"/>
                  <a:pt x="9143356" y="0"/>
                </a:cubicBezTo>
                <a:cubicBezTo>
                  <a:pt x="9322492" y="-58111"/>
                  <a:pt x="9678034" y="21312"/>
                  <a:pt x="10119600" y="0"/>
                </a:cubicBezTo>
                <a:cubicBezTo>
                  <a:pt x="10122903" y="175135"/>
                  <a:pt x="10097740" y="447548"/>
                  <a:pt x="10119600" y="618014"/>
                </a:cubicBezTo>
                <a:cubicBezTo>
                  <a:pt x="10141460" y="788480"/>
                  <a:pt x="10084870" y="1029232"/>
                  <a:pt x="10119600" y="1236028"/>
                </a:cubicBezTo>
                <a:cubicBezTo>
                  <a:pt x="10154330" y="1442824"/>
                  <a:pt x="10093699" y="1640724"/>
                  <a:pt x="10119600" y="1751985"/>
                </a:cubicBezTo>
                <a:cubicBezTo>
                  <a:pt x="10145501" y="1863246"/>
                  <a:pt x="10073876" y="2229475"/>
                  <a:pt x="10119600" y="2421027"/>
                </a:cubicBezTo>
                <a:cubicBezTo>
                  <a:pt x="10165324" y="2612579"/>
                  <a:pt x="10073730" y="2728583"/>
                  <a:pt x="10119600" y="2885955"/>
                </a:cubicBezTo>
                <a:cubicBezTo>
                  <a:pt x="10165470" y="3043327"/>
                  <a:pt x="10077129" y="3177667"/>
                  <a:pt x="10119600" y="3299855"/>
                </a:cubicBezTo>
                <a:cubicBezTo>
                  <a:pt x="10162071" y="3422043"/>
                  <a:pt x="10074954" y="3544846"/>
                  <a:pt x="10119600" y="3764783"/>
                </a:cubicBezTo>
                <a:cubicBezTo>
                  <a:pt x="10164246" y="3984720"/>
                  <a:pt x="10063208" y="4100417"/>
                  <a:pt x="10119600" y="4331768"/>
                </a:cubicBezTo>
                <a:cubicBezTo>
                  <a:pt x="10175992" y="4563119"/>
                  <a:pt x="10084643" y="4757593"/>
                  <a:pt x="10119600" y="5102868"/>
                </a:cubicBezTo>
                <a:cubicBezTo>
                  <a:pt x="9824801" y="5135869"/>
                  <a:pt x="9679058" y="5091580"/>
                  <a:pt x="9524329" y="5102868"/>
                </a:cubicBezTo>
                <a:cubicBezTo>
                  <a:pt x="9369600" y="5114156"/>
                  <a:pt x="9124450" y="5031468"/>
                  <a:pt x="8929059" y="5102868"/>
                </a:cubicBezTo>
                <a:cubicBezTo>
                  <a:pt x="8733668" y="5174268"/>
                  <a:pt x="8730697" y="5057867"/>
                  <a:pt x="8536180" y="5102868"/>
                </a:cubicBezTo>
                <a:cubicBezTo>
                  <a:pt x="8341663" y="5147869"/>
                  <a:pt x="8128052" y="5010228"/>
                  <a:pt x="7738518" y="5102868"/>
                </a:cubicBezTo>
                <a:cubicBezTo>
                  <a:pt x="7348984" y="5195508"/>
                  <a:pt x="7460390" y="5092246"/>
                  <a:pt x="7244443" y="5102868"/>
                </a:cubicBezTo>
                <a:cubicBezTo>
                  <a:pt x="7028497" y="5113490"/>
                  <a:pt x="6910367" y="5062361"/>
                  <a:pt x="6649172" y="5102868"/>
                </a:cubicBezTo>
                <a:cubicBezTo>
                  <a:pt x="6387977" y="5143375"/>
                  <a:pt x="6036395" y="5060126"/>
                  <a:pt x="5851510" y="5102868"/>
                </a:cubicBezTo>
                <a:cubicBezTo>
                  <a:pt x="5666625" y="5145610"/>
                  <a:pt x="5442521" y="5055345"/>
                  <a:pt x="5256239" y="5102868"/>
                </a:cubicBezTo>
                <a:cubicBezTo>
                  <a:pt x="5069957" y="5150391"/>
                  <a:pt x="4934110" y="5097579"/>
                  <a:pt x="4660969" y="5102868"/>
                </a:cubicBezTo>
                <a:cubicBezTo>
                  <a:pt x="4387828" y="5108157"/>
                  <a:pt x="4342511" y="5093230"/>
                  <a:pt x="4065698" y="5102868"/>
                </a:cubicBezTo>
                <a:cubicBezTo>
                  <a:pt x="3788885" y="5112506"/>
                  <a:pt x="3716192" y="5080161"/>
                  <a:pt x="3571624" y="5102868"/>
                </a:cubicBezTo>
                <a:cubicBezTo>
                  <a:pt x="3427056" y="5125575"/>
                  <a:pt x="3117462" y="5066546"/>
                  <a:pt x="2875157" y="5102868"/>
                </a:cubicBezTo>
                <a:cubicBezTo>
                  <a:pt x="2632852" y="5139190"/>
                  <a:pt x="2609993" y="5043804"/>
                  <a:pt x="2381082" y="5102868"/>
                </a:cubicBezTo>
                <a:cubicBezTo>
                  <a:pt x="2152172" y="5161932"/>
                  <a:pt x="2190051" y="5086067"/>
                  <a:pt x="2089400" y="5102868"/>
                </a:cubicBezTo>
                <a:cubicBezTo>
                  <a:pt x="1988749" y="5119669"/>
                  <a:pt x="1573179" y="5048681"/>
                  <a:pt x="1392933" y="5102868"/>
                </a:cubicBezTo>
                <a:cubicBezTo>
                  <a:pt x="1212687" y="5157055"/>
                  <a:pt x="1206056" y="5099744"/>
                  <a:pt x="1101251" y="5102868"/>
                </a:cubicBezTo>
                <a:cubicBezTo>
                  <a:pt x="996446" y="5105992"/>
                  <a:pt x="474289" y="4995270"/>
                  <a:pt x="0" y="5102868"/>
                </a:cubicBezTo>
                <a:cubicBezTo>
                  <a:pt x="-56704" y="4871869"/>
                  <a:pt x="19956" y="4767319"/>
                  <a:pt x="0" y="4535883"/>
                </a:cubicBezTo>
                <a:cubicBezTo>
                  <a:pt x="-19956" y="4304448"/>
                  <a:pt x="33961" y="4110689"/>
                  <a:pt x="0" y="3866840"/>
                </a:cubicBezTo>
                <a:cubicBezTo>
                  <a:pt x="-33961" y="3622991"/>
                  <a:pt x="4463" y="3378005"/>
                  <a:pt x="0" y="3248826"/>
                </a:cubicBezTo>
                <a:cubicBezTo>
                  <a:pt x="-4463" y="3119647"/>
                  <a:pt x="73579" y="2932470"/>
                  <a:pt x="0" y="2630812"/>
                </a:cubicBezTo>
                <a:cubicBezTo>
                  <a:pt x="-73579" y="2329154"/>
                  <a:pt x="18725" y="2372600"/>
                  <a:pt x="0" y="2114855"/>
                </a:cubicBezTo>
                <a:cubicBezTo>
                  <a:pt x="-18725" y="1857110"/>
                  <a:pt x="43432" y="1874082"/>
                  <a:pt x="0" y="1700956"/>
                </a:cubicBezTo>
                <a:cubicBezTo>
                  <a:pt x="-43432" y="1527830"/>
                  <a:pt x="43736" y="1395853"/>
                  <a:pt x="0" y="1133971"/>
                </a:cubicBezTo>
                <a:cubicBezTo>
                  <a:pt x="-43736" y="872089"/>
                  <a:pt x="133224" y="380218"/>
                  <a:pt x="0" y="0"/>
                </a:cubicBezTo>
                <a:close/>
              </a:path>
              <a:path extrusionOk="0" h="5102868" w="10119600">
                <a:moveTo>
                  <a:pt x="0" y="0"/>
                </a:moveTo>
                <a:cubicBezTo>
                  <a:pt x="376357" y="-378"/>
                  <a:pt x="621388" y="89497"/>
                  <a:pt x="797663" y="0"/>
                </a:cubicBezTo>
                <a:cubicBezTo>
                  <a:pt x="973938" y="-89497"/>
                  <a:pt x="1178591" y="39759"/>
                  <a:pt x="1291737" y="0"/>
                </a:cubicBezTo>
                <a:cubicBezTo>
                  <a:pt x="1404883" y="-39759"/>
                  <a:pt x="1558931" y="46695"/>
                  <a:pt x="1684616" y="0"/>
                </a:cubicBezTo>
                <a:cubicBezTo>
                  <a:pt x="1810301" y="-46695"/>
                  <a:pt x="1987764" y="3902"/>
                  <a:pt x="2077494" y="0"/>
                </a:cubicBezTo>
                <a:cubicBezTo>
                  <a:pt x="2167224" y="-3902"/>
                  <a:pt x="2568047" y="41528"/>
                  <a:pt x="2773961" y="0"/>
                </a:cubicBezTo>
                <a:cubicBezTo>
                  <a:pt x="2979875" y="-41528"/>
                  <a:pt x="3287188" y="34265"/>
                  <a:pt x="3470428" y="0"/>
                </a:cubicBezTo>
                <a:cubicBezTo>
                  <a:pt x="3653668" y="-34265"/>
                  <a:pt x="3682364" y="41923"/>
                  <a:pt x="3863306" y="0"/>
                </a:cubicBezTo>
                <a:cubicBezTo>
                  <a:pt x="4044248" y="-41923"/>
                  <a:pt x="4154645" y="20411"/>
                  <a:pt x="4256185" y="0"/>
                </a:cubicBezTo>
                <a:cubicBezTo>
                  <a:pt x="4357725" y="-20411"/>
                  <a:pt x="4843799" y="83758"/>
                  <a:pt x="5053847" y="0"/>
                </a:cubicBezTo>
                <a:cubicBezTo>
                  <a:pt x="5263895" y="-83758"/>
                  <a:pt x="5264474" y="1427"/>
                  <a:pt x="5345530" y="0"/>
                </a:cubicBezTo>
                <a:cubicBezTo>
                  <a:pt x="5426586" y="-1427"/>
                  <a:pt x="5696929" y="80363"/>
                  <a:pt x="6041996" y="0"/>
                </a:cubicBezTo>
                <a:cubicBezTo>
                  <a:pt x="6387063" y="-80363"/>
                  <a:pt x="6502838" y="38925"/>
                  <a:pt x="6738463" y="0"/>
                </a:cubicBezTo>
                <a:cubicBezTo>
                  <a:pt x="6974088" y="-38925"/>
                  <a:pt x="7054213" y="50161"/>
                  <a:pt x="7232538" y="0"/>
                </a:cubicBezTo>
                <a:cubicBezTo>
                  <a:pt x="7410863" y="-50161"/>
                  <a:pt x="7534322" y="8067"/>
                  <a:pt x="7827808" y="0"/>
                </a:cubicBezTo>
                <a:cubicBezTo>
                  <a:pt x="8121294" y="-8067"/>
                  <a:pt x="8057542" y="27917"/>
                  <a:pt x="8119491" y="0"/>
                </a:cubicBezTo>
                <a:cubicBezTo>
                  <a:pt x="8181440" y="-27917"/>
                  <a:pt x="8443201" y="4458"/>
                  <a:pt x="8613565" y="0"/>
                </a:cubicBezTo>
                <a:cubicBezTo>
                  <a:pt x="8783929" y="-4458"/>
                  <a:pt x="9044874" y="51731"/>
                  <a:pt x="9208836" y="0"/>
                </a:cubicBezTo>
                <a:cubicBezTo>
                  <a:pt x="9372798" y="-51731"/>
                  <a:pt x="9832548" y="4918"/>
                  <a:pt x="10119600" y="0"/>
                </a:cubicBezTo>
                <a:cubicBezTo>
                  <a:pt x="10143265" y="156517"/>
                  <a:pt x="10103354" y="344079"/>
                  <a:pt x="10119600" y="464928"/>
                </a:cubicBezTo>
                <a:cubicBezTo>
                  <a:pt x="10135846" y="585777"/>
                  <a:pt x="10114458" y="914228"/>
                  <a:pt x="10119600" y="1031913"/>
                </a:cubicBezTo>
                <a:cubicBezTo>
                  <a:pt x="10124742" y="1149599"/>
                  <a:pt x="10108340" y="1362354"/>
                  <a:pt x="10119600" y="1547870"/>
                </a:cubicBezTo>
                <a:cubicBezTo>
                  <a:pt x="10130860" y="1733386"/>
                  <a:pt x="10103850" y="1770508"/>
                  <a:pt x="10119600" y="1961769"/>
                </a:cubicBezTo>
                <a:cubicBezTo>
                  <a:pt x="10135350" y="2153030"/>
                  <a:pt x="10108075" y="2208712"/>
                  <a:pt x="10119600" y="2375669"/>
                </a:cubicBezTo>
                <a:cubicBezTo>
                  <a:pt x="10131125" y="2542626"/>
                  <a:pt x="10109585" y="2641677"/>
                  <a:pt x="10119600" y="2789568"/>
                </a:cubicBezTo>
                <a:cubicBezTo>
                  <a:pt x="10129615" y="2937459"/>
                  <a:pt x="10070130" y="3189760"/>
                  <a:pt x="10119600" y="3305524"/>
                </a:cubicBezTo>
                <a:cubicBezTo>
                  <a:pt x="10169070" y="3421288"/>
                  <a:pt x="10097064" y="3616039"/>
                  <a:pt x="10119600" y="3872510"/>
                </a:cubicBezTo>
                <a:cubicBezTo>
                  <a:pt x="10142136" y="4128981"/>
                  <a:pt x="10066460" y="4270978"/>
                  <a:pt x="10119600" y="4541553"/>
                </a:cubicBezTo>
                <a:cubicBezTo>
                  <a:pt x="10172740" y="4812128"/>
                  <a:pt x="10103815" y="4894114"/>
                  <a:pt x="10119600" y="5102868"/>
                </a:cubicBezTo>
                <a:cubicBezTo>
                  <a:pt x="9797926" y="5108799"/>
                  <a:pt x="9603353" y="5056186"/>
                  <a:pt x="9321937" y="5102868"/>
                </a:cubicBezTo>
                <a:cubicBezTo>
                  <a:pt x="9040521" y="5149550"/>
                  <a:pt x="8871198" y="5069731"/>
                  <a:pt x="8726667" y="5102868"/>
                </a:cubicBezTo>
                <a:cubicBezTo>
                  <a:pt x="8582136" y="5136005"/>
                  <a:pt x="8380963" y="5072679"/>
                  <a:pt x="8232592" y="5102868"/>
                </a:cubicBezTo>
                <a:cubicBezTo>
                  <a:pt x="8084222" y="5133057"/>
                  <a:pt x="7695707" y="5100818"/>
                  <a:pt x="7536126" y="5102868"/>
                </a:cubicBezTo>
                <a:cubicBezTo>
                  <a:pt x="7376545" y="5104918"/>
                  <a:pt x="7088596" y="5078781"/>
                  <a:pt x="6839659" y="5102868"/>
                </a:cubicBezTo>
                <a:cubicBezTo>
                  <a:pt x="6590722" y="5126955"/>
                  <a:pt x="6558027" y="5081235"/>
                  <a:pt x="6446780" y="5102868"/>
                </a:cubicBezTo>
                <a:cubicBezTo>
                  <a:pt x="6335533" y="5124501"/>
                  <a:pt x="6114451" y="5086073"/>
                  <a:pt x="5851510" y="5102868"/>
                </a:cubicBezTo>
                <a:cubicBezTo>
                  <a:pt x="5588569" y="5119663"/>
                  <a:pt x="5414654" y="5027773"/>
                  <a:pt x="5053847" y="5102868"/>
                </a:cubicBezTo>
                <a:cubicBezTo>
                  <a:pt x="4693040" y="5177963"/>
                  <a:pt x="4721231" y="5082282"/>
                  <a:pt x="4458577" y="5102868"/>
                </a:cubicBezTo>
                <a:cubicBezTo>
                  <a:pt x="4195923" y="5123454"/>
                  <a:pt x="3982312" y="5068212"/>
                  <a:pt x="3762110" y="5102868"/>
                </a:cubicBezTo>
                <a:cubicBezTo>
                  <a:pt x="3541908" y="5137524"/>
                  <a:pt x="3388331" y="5050278"/>
                  <a:pt x="3065644" y="5102868"/>
                </a:cubicBezTo>
                <a:cubicBezTo>
                  <a:pt x="2742957" y="5155458"/>
                  <a:pt x="2719986" y="5047045"/>
                  <a:pt x="2571569" y="5102868"/>
                </a:cubicBezTo>
                <a:cubicBezTo>
                  <a:pt x="2423152" y="5158691"/>
                  <a:pt x="2032250" y="5035809"/>
                  <a:pt x="1875102" y="5102868"/>
                </a:cubicBezTo>
                <a:cubicBezTo>
                  <a:pt x="1717954" y="5169927"/>
                  <a:pt x="1405587" y="5046373"/>
                  <a:pt x="1279832" y="5102868"/>
                </a:cubicBezTo>
                <a:cubicBezTo>
                  <a:pt x="1154077" y="5159363"/>
                  <a:pt x="901737" y="5040255"/>
                  <a:pt x="583365" y="5102868"/>
                </a:cubicBezTo>
                <a:cubicBezTo>
                  <a:pt x="264993" y="5165481"/>
                  <a:pt x="227818" y="5038299"/>
                  <a:pt x="0" y="5102868"/>
                </a:cubicBezTo>
                <a:cubicBezTo>
                  <a:pt x="-25128" y="4883041"/>
                  <a:pt x="3596" y="4718613"/>
                  <a:pt x="0" y="4586911"/>
                </a:cubicBezTo>
                <a:cubicBezTo>
                  <a:pt x="-3596" y="4455209"/>
                  <a:pt x="31092" y="4280522"/>
                  <a:pt x="0" y="4070955"/>
                </a:cubicBezTo>
                <a:cubicBezTo>
                  <a:pt x="-31092" y="3861388"/>
                  <a:pt x="32122" y="3699677"/>
                  <a:pt x="0" y="3503969"/>
                </a:cubicBezTo>
                <a:cubicBezTo>
                  <a:pt x="-32122" y="3308261"/>
                  <a:pt x="53175" y="3176215"/>
                  <a:pt x="0" y="2988013"/>
                </a:cubicBezTo>
                <a:cubicBezTo>
                  <a:pt x="-53175" y="2799811"/>
                  <a:pt x="38820" y="2548866"/>
                  <a:pt x="0" y="2369999"/>
                </a:cubicBezTo>
                <a:cubicBezTo>
                  <a:pt x="-38820" y="2191132"/>
                  <a:pt x="54652" y="2027060"/>
                  <a:pt x="0" y="1905071"/>
                </a:cubicBezTo>
                <a:cubicBezTo>
                  <a:pt x="-54652" y="1783082"/>
                  <a:pt x="48394" y="1578417"/>
                  <a:pt x="0" y="1338085"/>
                </a:cubicBezTo>
                <a:cubicBezTo>
                  <a:pt x="-48394" y="1097753"/>
                  <a:pt x="4948" y="991374"/>
                  <a:pt x="0" y="720071"/>
                </a:cubicBezTo>
                <a:cubicBezTo>
                  <a:pt x="-4948" y="448768"/>
                  <a:pt x="69546" y="295516"/>
                  <a:pt x="0" y="0"/>
                </a:cubicBezTo>
                <a:close/>
              </a:path>
            </a:pathLst>
          </a:custGeom>
          <a:solidFill>
            <a:schemeClr val="lt1"/>
          </a:solidFill>
          <a:ln cap="flat" cmpd="sng" w="57150">
            <a:solidFill>
              <a:schemeClr val="accent4"/>
            </a:solidFill>
            <a:prstDash val="solid"/>
            <a:miter lim="800000"/>
            <a:headEnd len="sm" w="sm" type="none"/>
            <a:tailEnd len="sm" w="sm" type="none"/>
          </a:ln>
        </p:spPr>
        <p:txBody>
          <a:bodyPr anchorCtr="0" anchor="ctr" bIns="34275" lIns="68575" spcFirstLastPara="1" rIns="68575" wrap="square" tIns="34275">
            <a:noAutofit/>
          </a:bodyPr>
          <a:lstStyle/>
          <a:p>
            <a:pPr indent="-254000" lvl="1" marL="59690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How did I do in my last assessments?</a:t>
            </a:r>
            <a:endParaRPr b="0" i="0" sz="1100" u="none" cap="none" strike="noStrike">
              <a:solidFill>
                <a:srgbClr val="000000"/>
              </a:solidFill>
              <a:latin typeface="Arial"/>
              <a:ea typeface="Arial"/>
              <a:cs typeface="Arial"/>
              <a:sym typeface="Arial"/>
            </a:endParaRPr>
          </a:p>
          <a:p>
            <a:pPr indent="-254000" lvl="1" marL="596900" marR="0" rtl="0" algn="l">
              <a:lnSpc>
                <a:spcPct val="100000"/>
              </a:lnSpc>
              <a:spcBef>
                <a:spcPts val="90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What went well?</a:t>
            </a:r>
            <a:endParaRPr b="0" i="0" sz="1100" u="none" cap="none" strike="noStrike">
              <a:solidFill>
                <a:srgbClr val="000000"/>
              </a:solidFill>
              <a:latin typeface="Arial"/>
              <a:ea typeface="Arial"/>
              <a:cs typeface="Arial"/>
              <a:sym typeface="Arial"/>
            </a:endParaRPr>
          </a:p>
          <a:p>
            <a:pPr indent="-254000" lvl="1" marL="596900" marR="0" rtl="0" algn="l">
              <a:lnSpc>
                <a:spcPct val="100000"/>
              </a:lnSpc>
              <a:spcBef>
                <a:spcPts val="90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What didn’t go well?</a:t>
            </a:r>
            <a:endParaRPr b="0" i="0" sz="1100" u="none" cap="none" strike="noStrike">
              <a:solidFill>
                <a:srgbClr val="000000"/>
              </a:solidFill>
              <a:latin typeface="Arial"/>
              <a:ea typeface="Arial"/>
              <a:cs typeface="Arial"/>
              <a:sym typeface="Arial"/>
            </a:endParaRPr>
          </a:p>
          <a:p>
            <a:pPr indent="-254000" lvl="1" marL="596900" marR="0" rtl="0" algn="l">
              <a:lnSpc>
                <a:spcPct val="100000"/>
              </a:lnSpc>
              <a:spcBef>
                <a:spcPts val="90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What shall I do next time?</a:t>
            </a:r>
            <a:endParaRPr b="0" i="0" sz="1100" u="none" cap="none" strike="noStrike">
              <a:solidFill>
                <a:srgbClr val="000000"/>
              </a:solidFill>
              <a:latin typeface="Arial"/>
              <a:ea typeface="Arial"/>
              <a:cs typeface="Arial"/>
              <a:sym typeface="Arial"/>
            </a:endParaRPr>
          </a:p>
          <a:p>
            <a:pPr indent="-254000" lvl="1" marL="596900" marR="0" rtl="0" algn="l">
              <a:lnSpc>
                <a:spcPct val="100000"/>
              </a:lnSpc>
              <a:spcBef>
                <a:spcPts val="90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What have I learnt from doing th</a:t>
            </a:r>
            <a:r>
              <a:rPr b="1" lang="en-GB" sz="1800">
                <a:solidFill>
                  <a:schemeClr val="dk1"/>
                </a:solidFill>
                <a:latin typeface="Calibri"/>
                <a:ea typeface="Calibri"/>
                <a:cs typeface="Calibri"/>
                <a:sym typeface="Calibri"/>
              </a:rPr>
              <a:t>ese tests</a:t>
            </a:r>
            <a:r>
              <a:rPr b="1" i="0" lang="en-GB" sz="1800" u="none" cap="none" strike="noStrike">
                <a:solidFill>
                  <a:schemeClr val="dk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a:p>
            <a:pPr indent="-254000" lvl="1" marL="596900" marR="0" rtl="0" algn="l">
              <a:lnSpc>
                <a:spcPct val="100000"/>
              </a:lnSpc>
              <a:spcBef>
                <a:spcPts val="90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How will I adapt my planning/revision for next time?</a:t>
            </a:r>
            <a:endParaRPr b="0" i="0" sz="1100" u="none" cap="none" strike="noStrike">
              <a:solidFill>
                <a:srgbClr val="000000"/>
              </a:solidFill>
              <a:latin typeface="Arial"/>
              <a:ea typeface="Arial"/>
              <a:cs typeface="Arial"/>
              <a:sym typeface="Arial"/>
            </a:endParaRPr>
          </a:p>
          <a:p>
            <a:pPr indent="-254000" lvl="1" marL="596900" marR="0" rtl="0" algn="l">
              <a:lnSpc>
                <a:spcPct val="100000"/>
              </a:lnSpc>
              <a:spcBef>
                <a:spcPts val="900"/>
              </a:spcBef>
              <a:spcAft>
                <a:spcPts val="0"/>
              </a:spcAft>
              <a:buClr>
                <a:schemeClr val="dk1"/>
              </a:buClr>
              <a:buSzPts val="1800"/>
              <a:buFont typeface="Arial"/>
              <a:buChar char="•"/>
            </a:pPr>
            <a:r>
              <a:rPr b="1" i="0" lang="en-GB" sz="1800" u="none" cap="none" strike="noStrike">
                <a:solidFill>
                  <a:schemeClr val="dk1"/>
                </a:solidFill>
                <a:latin typeface="Calibri"/>
                <a:ea typeface="Calibri"/>
                <a:cs typeface="Calibri"/>
                <a:sym typeface="Calibri"/>
              </a:rPr>
              <a:t>Do I need to improve my </a:t>
            </a:r>
            <a:r>
              <a:rPr b="1" lang="en-GB" sz="1800">
                <a:solidFill>
                  <a:schemeClr val="dk1"/>
                </a:solidFill>
                <a:latin typeface="Calibri"/>
                <a:ea typeface="Calibri"/>
                <a:cs typeface="Calibri"/>
                <a:sym typeface="Calibri"/>
              </a:rPr>
              <a:t>organisation and if so how</a:t>
            </a:r>
            <a:r>
              <a:rPr b="1" i="0" lang="en-GB" sz="1800" u="none" cap="none" strike="noStrike">
                <a:solidFill>
                  <a:schemeClr val="dk1"/>
                </a:solidFill>
                <a:latin typeface="Calibri"/>
                <a:ea typeface="Calibri"/>
                <a:cs typeface="Calibri"/>
                <a:sym typeface="Calibri"/>
              </a:rPr>
              <a:t>?</a:t>
            </a:r>
            <a:endParaRPr b="0" i="0" sz="1100" u="none" cap="none" strike="noStrike">
              <a:solidFill>
                <a:srgbClr val="000000"/>
              </a:solidFill>
              <a:latin typeface="Arial"/>
              <a:ea typeface="Arial"/>
              <a:cs typeface="Arial"/>
              <a:sym typeface="Arial"/>
            </a:endParaRPr>
          </a:p>
        </p:txBody>
      </p:sp>
      <p:pic>
        <p:nvPicPr>
          <p:cNvPr id="122" name="Google Shape;122;p21"/>
          <p:cNvPicPr preferRelativeResize="0"/>
          <p:nvPr/>
        </p:nvPicPr>
        <p:blipFill rotWithShape="1">
          <a:blip r:embed="rId3">
            <a:alphaModFix/>
          </a:blip>
          <a:srcRect b="0" l="0" r="0" t="0"/>
          <a:stretch/>
        </p:blipFill>
        <p:spPr>
          <a:xfrm flipH="1">
            <a:off x="5673823" y="1098317"/>
            <a:ext cx="1414288" cy="911889"/>
          </a:xfrm>
          <a:prstGeom prst="rect">
            <a:avLst/>
          </a:prstGeom>
          <a:noFill/>
          <a:ln>
            <a:noFill/>
          </a:ln>
        </p:spPr>
      </p:pic>
      <p:grpSp>
        <p:nvGrpSpPr>
          <p:cNvPr id="123" name="Google Shape;123;p21"/>
          <p:cNvGrpSpPr/>
          <p:nvPr/>
        </p:nvGrpSpPr>
        <p:grpSpPr>
          <a:xfrm>
            <a:off x="7223023" y="1019960"/>
            <a:ext cx="1639674" cy="1160281"/>
            <a:chOff x="4837043" y="2498"/>
            <a:chExt cx="2556000" cy="1808700"/>
          </a:xfrm>
        </p:grpSpPr>
        <p:sp>
          <p:nvSpPr>
            <p:cNvPr id="124" name="Google Shape;124;p21"/>
            <p:cNvSpPr/>
            <p:nvPr/>
          </p:nvSpPr>
          <p:spPr>
            <a:xfrm>
              <a:off x="4837043" y="2498"/>
              <a:ext cx="2556000" cy="1808700"/>
            </a:xfrm>
            <a:prstGeom prst="ellipse">
              <a:avLst/>
            </a:prstGeom>
            <a:solidFill>
              <a:schemeClr val="accent4"/>
            </a:solidFill>
            <a:ln cap="flat" cmpd="sng" w="9525">
              <a:solidFill>
                <a:schemeClr val="lt1"/>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5" name="Google Shape;125;p21"/>
            <p:cNvSpPr txBox="1"/>
            <p:nvPr/>
          </p:nvSpPr>
          <p:spPr>
            <a:xfrm>
              <a:off x="4991455" y="267354"/>
              <a:ext cx="2209200" cy="12789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2100"/>
                <a:buFont typeface="Calibri"/>
                <a:buNone/>
              </a:pPr>
              <a:r>
                <a:rPr b="1" i="0" lang="en-GB" sz="2100" u="none" cap="none" strike="noStrike">
                  <a:solidFill>
                    <a:schemeClr val="lt1"/>
                  </a:solidFill>
                  <a:latin typeface="Calibri"/>
                  <a:ea typeface="Calibri"/>
                  <a:cs typeface="Calibri"/>
                  <a:sym typeface="Calibri"/>
                </a:rPr>
                <a:t>Evaluating</a:t>
              </a:r>
              <a:endParaRPr b="1" i="0" sz="21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628650" y="273845"/>
            <a:ext cx="7886700" cy="994200"/>
          </a:xfrm>
          <a:prstGeom prst="rect">
            <a:avLst/>
          </a:prstGeom>
        </p:spPr>
        <p:txBody>
          <a:bodyPr anchorCtr="0" anchor="ctr" bIns="39550" lIns="79125" spcFirstLastPara="1" rIns="79125" wrap="square" tIns="39550">
            <a:normAutofit/>
          </a:bodyPr>
          <a:lstStyle/>
          <a:p>
            <a:pPr indent="0" lvl="0" marL="0" rtl="0" algn="l">
              <a:spcBef>
                <a:spcPts val="0"/>
              </a:spcBef>
              <a:spcAft>
                <a:spcPts val="0"/>
              </a:spcAft>
              <a:buNone/>
            </a:pPr>
            <a:r>
              <a:t/>
            </a:r>
            <a:endParaRPr/>
          </a:p>
        </p:txBody>
      </p:sp>
      <p:sp>
        <p:nvSpPr>
          <p:cNvPr id="131" name="Google Shape;131;p22"/>
          <p:cNvSpPr txBox="1"/>
          <p:nvPr>
            <p:ph idx="1" type="body"/>
          </p:nvPr>
        </p:nvSpPr>
        <p:spPr>
          <a:xfrm>
            <a:off x="628650" y="1369219"/>
            <a:ext cx="7886700" cy="3263400"/>
          </a:xfrm>
          <a:prstGeom prst="rect">
            <a:avLst/>
          </a:prstGeom>
        </p:spPr>
        <p:txBody>
          <a:bodyPr anchorCtr="0" anchor="t" bIns="39550" lIns="79125" spcFirstLastPara="1" rIns="79125" wrap="square" tIns="39550">
            <a:normAutofit/>
          </a:bodyPr>
          <a:lstStyle/>
          <a:p>
            <a:pPr indent="0" lvl="0" marL="0" rtl="0" algn="l">
              <a:spcBef>
                <a:spcPts val="900"/>
              </a:spcBef>
              <a:spcAft>
                <a:spcPts val="0"/>
              </a:spcAft>
              <a:buNone/>
            </a:pPr>
            <a:r>
              <a:t/>
            </a:r>
            <a:endParaRPr/>
          </a:p>
        </p:txBody>
      </p:sp>
      <p:pic>
        <p:nvPicPr>
          <p:cNvPr id="132" name="Google Shape;132;p22"/>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23"/>
          <p:cNvSpPr/>
          <p:nvPr/>
        </p:nvSpPr>
        <p:spPr>
          <a:xfrm>
            <a:off x="2286" y="0"/>
            <a:ext cx="9141900" cy="51435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8" name="Google Shape;138;p23"/>
          <p:cNvSpPr/>
          <p:nvPr/>
        </p:nvSpPr>
        <p:spPr>
          <a:xfrm>
            <a:off x="0" y="0"/>
            <a:ext cx="5542500" cy="51435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39" name="Google Shape;139;p23"/>
          <p:cNvSpPr txBox="1"/>
          <p:nvPr>
            <p:ph type="title"/>
          </p:nvPr>
        </p:nvSpPr>
        <p:spPr>
          <a:xfrm>
            <a:off x="458460" y="123324"/>
            <a:ext cx="7886700" cy="773400"/>
          </a:xfrm>
          <a:prstGeom prst="rect">
            <a:avLst/>
          </a:prstGeom>
        </p:spPr>
        <p:txBody>
          <a:bodyPr anchorCtr="0" anchor="ctr" bIns="39550" lIns="79125" spcFirstLastPara="1" rIns="79125" wrap="square" tIns="39550">
            <a:noAutofit/>
          </a:bodyPr>
          <a:lstStyle/>
          <a:p>
            <a:pPr indent="0" lvl="0" marL="0" rtl="0" algn="l">
              <a:spcBef>
                <a:spcPts val="0"/>
              </a:spcBef>
              <a:spcAft>
                <a:spcPts val="0"/>
              </a:spcAft>
              <a:buSzPts val="900"/>
              <a:buNone/>
            </a:pPr>
            <a:r>
              <a:rPr b="1" lang="en-GB" sz="3000"/>
              <a:t>Exam timeline</a:t>
            </a:r>
            <a:endParaRPr b="1" sz="3000"/>
          </a:p>
        </p:txBody>
      </p:sp>
      <p:sp>
        <p:nvSpPr>
          <p:cNvPr id="140" name="Google Shape;140;p23"/>
          <p:cNvSpPr txBox="1"/>
          <p:nvPr>
            <p:ph idx="1" type="body"/>
          </p:nvPr>
        </p:nvSpPr>
        <p:spPr>
          <a:xfrm>
            <a:off x="532224" y="999519"/>
            <a:ext cx="7886700" cy="3263400"/>
          </a:xfrm>
          <a:prstGeom prst="rect">
            <a:avLst/>
          </a:prstGeom>
        </p:spPr>
        <p:txBody>
          <a:bodyPr anchorCtr="0" anchor="t" bIns="39550" lIns="79125" spcFirstLastPara="1" rIns="79125" wrap="square" tIns="39550">
            <a:normAutofit/>
          </a:bodyPr>
          <a:lstStyle/>
          <a:p>
            <a:pPr indent="0" lvl="0" marL="0" rtl="0" algn="l">
              <a:spcBef>
                <a:spcPts val="900"/>
              </a:spcBef>
              <a:spcAft>
                <a:spcPts val="0"/>
              </a:spcAft>
              <a:buNone/>
            </a:pPr>
            <a:r>
              <a:rPr b="1" lang="en-GB"/>
              <a:t>Mock exams (Y11)</a:t>
            </a:r>
            <a:endParaRPr/>
          </a:p>
          <a:p>
            <a:pPr indent="-292100" lvl="0" marL="393700" rtl="0" algn="l">
              <a:spcBef>
                <a:spcPts val="900"/>
              </a:spcBef>
              <a:spcAft>
                <a:spcPts val="0"/>
              </a:spcAft>
              <a:buSzPts val="1600"/>
              <a:buChar char="➔"/>
            </a:pPr>
            <a:r>
              <a:rPr lang="en-GB"/>
              <a:t>23rd February - 4th March 2026</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None/>
            </a:pPr>
            <a:r>
              <a:rPr b="1" lang="en-GB"/>
              <a:t>Mock exams (Y10)</a:t>
            </a:r>
            <a:endParaRPr b="1"/>
          </a:p>
          <a:p>
            <a:pPr indent="-330200" lvl="0" marL="457200" rtl="0" algn="l">
              <a:spcBef>
                <a:spcPts val="900"/>
              </a:spcBef>
              <a:spcAft>
                <a:spcPts val="0"/>
              </a:spcAft>
              <a:buSzPts val="1600"/>
              <a:buChar char="➔"/>
            </a:pPr>
            <a:r>
              <a:rPr lang="en-GB"/>
              <a:t>16th March - 20th March (6 school weeks + half term)</a:t>
            </a:r>
            <a:endParaRPr/>
          </a:p>
          <a:p>
            <a:pPr indent="-330200" lvl="0" marL="457200" rtl="0" algn="l">
              <a:spcBef>
                <a:spcPts val="0"/>
              </a:spcBef>
              <a:spcAft>
                <a:spcPts val="0"/>
              </a:spcAft>
              <a:buSzPts val="1600"/>
              <a:buChar char="➔"/>
            </a:pPr>
            <a:r>
              <a:rPr lang="en-GB"/>
              <a:t>22nd June - 1st July 2026 (17 school weeks)</a:t>
            </a:r>
            <a:endParaRPr/>
          </a:p>
          <a:p>
            <a:pPr indent="0" lvl="0" marL="393700" rtl="0" algn="l">
              <a:spcBef>
                <a:spcPts val="900"/>
              </a:spcBef>
              <a:spcAft>
                <a:spcPts val="0"/>
              </a:spcAft>
              <a:buNone/>
            </a:pPr>
            <a:r>
              <a:t/>
            </a:r>
            <a:endParaRPr sz="2100"/>
          </a:p>
        </p:txBody>
      </p:sp>
      <p:graphicFrame>
        <p:nvGraphicFramePr>
          <p:cNvPr id="141" name="Google Shape;141;p23"/>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142" name="Google Shape;142;p23"/>
          <p:cNvPicPr preferRelativeResize="0"/>
          <p:nvPr/>
        </p:nvPicPr>
        <p:blipFill rotWithShape="1">
          <a:blip r:embed="rId3">
            <a:alphaModFix/>
          </a:blip>
          <a:srcRect b="0" l="0" r="0" t="0"/>
          <a:stretch/>
        </p:blipFill>
        <p:spPr>
          <a:xfrm>
            <a:off x="7926050" y="0"/>
            <a:ext cx="1217950" cy="778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p:nvPr/>
        </p:nvSpPr>
        <p:spPr>
          <a:xfrm>
            <a:off x="2286" y="0"/>
            <a:ext cx="9141900" cy="51435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48" name="Google Shape;148;p24"/>
          <p:cNvSpPr/>
          <p:nvPr/>
        </p:nvSpPr>
        <p:spPr>
          <a:xfrm>
            <a:off x="0" y="0"/>
            <a:ext cx="5542500" cy="5143500"/>
          </a:xfrm>
          <a:prstGeom prst="rect">
            <a:avLst/>
          </a:prstGeom>
          <a:gradFill>
            <a:gsLst>
              <a:gs pos="0">
                <a:srgbClr val="FFFFFF">
                  <a:alpha val="0"/>
                </a:srgbClr>
              </a:gs>
              <a:gs pos="19000">
                <a:srgbClr val="FFFFFF">
                  <a:alpha val="36862"/>
                </a:srgbClr>
              </a:gs>
              <a:gs pos="35000">
                <a:srgbClr val="FFFFFF">
                  <a:alpha val="76078"/>
                </a:srgbClr>
              </a:gs>
              <a:gs pos="48000">
                <a:schemeClr val="lt1"/>
              </a:gs>
              <a:gs pos="100000">
                <a:schemeClr val="lt1"/>
              </a:gs>
            </a:gsLst>
            <a:lin ang="10800025" scaled="0"/>
          </a:gra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149" name="Google Shape;149;p24"/>
          <p:cNvSpPr txBox="1"/>
          <p:nvPr>
            <p:ph type="title"/>
          </p:nvPr>
        </p:nvSpPr>
        <p:spPr>
          <a:xfrm>
            <a:off x="458460" y="123324"/>
            <a:ext cx="7886700" cy="773400"/>
          </a:xfrm>
          <a:prstGeom prst="rect">
            <a:avLst/>
          </a:prstGeom>
        </p:spPr>
        <p:txBody>
          <a:bodyPr anchorCtr="0" anchor="ctr" bIns="39550" lIns="79125" spcFirstLastPara="1" rIns="79125" wrap="square" tIns="39550">
            <a:noAutofit/>
          </a:bodyPr>
          <a:lstStyle/>
          <a:p>
            <a:pPr indent="0" lvl="0" marL="0" rtl="0" algn="l">
              <a:spcBef>
                <a:spcPts val="0"/>
              </a:spcBef>
              <a:spcAft>
                <a:spcPts val="0"/>
              </a:spcAft>
              <a:buSzPts val="900"/>
              <a:buNone/>
            </a:pPr>
            <a:r>
              <a:rPr b="1" lang="en-GB" sz="3000"/>
              <a:t>Exam timeline</a:t>
            </a:r>
            <a:endParaRPr b="1" sz="3000"/>
          </a:p>
        </p:txBody>
      </p:sp>
      <p:sp>
        <p:nvSpPr>
          <p:cNvPr id="150" name="Google Shape;150;p24"/>
          <p:cNvSpPr txBox="1"/>
          <p:nvPr>
            <p:ph idx="1" type="body"/>
          </p:nvPr>
        </p:nvSpPr>
        <p:spPr>
          <a:xfrm>
            <a:off x="532249" y="1112844"/>
            <a:ext cx="7886700" cy="3263400"/>
          </a:xfrm>
          <a:prstGeom prst="rect">
            <a:avLst/>
          </a:prstGeom>
        </p:spPr>
        <p:txBody>
          <a:bodyPr anchorCtr="0" anchor="t" bIns="39550" lIns="79125" spcFirstLastPara="1" rIns="79125" wrap="square" tIns="39550">
            <a:normAutofit lnSpcReduction="20000"/>
          </a:bodyPr>
          <a:lstStyle/>
          <a:p>
            <a:pPr indent="0" lvl="0" marL="0" rtl="0" algn="l">
              <a:spcBef>
                <a:spcPts val="900"/>
              </a:spcBef>
              <a:spcAft>
                <a:spcPts val="0"/>
              </a:spcAft>
              <a:buNone/>
            </a:pPr>
            <a:r>
              <a:rPr b="1" lang="en-GB"/>
              <a:t>Written exams</a:t>
            </a:r>
            <a:endParaRPr b="1"/>
          </a:p>
          <a:p>
            <a:pPr indent="-292100" lvl="0" marL="393700" rtl="0" algn="l">
              <a:spcBef>
                <a:spcPts val="900"/>
              </a:spcBef>
              <a:spcAft>
                <a:spcPts val="0"/>
              </a:spcAft>
              <a:buSzPts val="1600"/>
              <a:buChar char="➔"/>
            </a:pPr>
            <a:r>
              <a:rPr lang="en-GB"/>
              <a:t>Thursday 7th May - Wednesday 17th June (11 school weeks)</a:t>
            </a:r>
            <a:endParaRPr/>
          </a:p>
          <a:p>
            <a:pPr indent="0" lvl="0" marL="0" rtl="0" algn="l">
              <a:spcBef>
                <a:spcPts val="900"/>
              </a:spcBef>
              <a:spcAft>
                <a:spcPts val="0"/>
              </a:spcAft>
              <a:buNone/>
            </a:pPr>
            <a:r>
              <a:t/>
            </a:r>
            <a:endParaRPr/>
          </a:p>
          <a:p>
            <a:pPr indent="0" lvl="0" marL="0" rtl="0" algn="l">
              <a:spcBef>
                <a:spcPts val="900"/>
              </a:spcBef>
              <a:spcAft>
                <a:spcPts val="0"/>
              </a:spcAft>
              <a:buNone/>
            </a:pPr>
            <a:r>
              <a:rPr b="1" lang="en-GB"/>
              <a:t>Speaking / Art / Photography exams</a:t>
            </a:r>
            <a:endParaRPr b="1"/>
          </a:p>
          <a:p>
            <a:pPr indent="-292100" lvl="0" marL="393700" rtl="0" algn="l">
              <a:spcBef>
                <a:spcPts val="900"/>
              </a:spcBef>
              <a:spcAft>
                <a:spcPts val="0"/>
              </a:spcAft>
              <a:buSzPts val="1600"/>
              <a:buChar char="➔"/>
            </a:pPr>
            <a:r>
              <a:rPr lang="en-GB"/>
              <a:t>Completed prior to written exams starting</a:t>
            </a:r>
            <a:endParaRPr/>
          </a:p>
          <a:p>
            <a:pPr indent="0" lvl="0" marL="0" rtl="0" algn="l">
              <a:spcBef>
                <a:spcPts val="900"/>
              </a:spcBef>
              <a:spcAft>
                <a:spcPts val="0"/>
              </a:spcAft>
              <a:buNone/>
            </a:pPr>
            <a:r>
              <a:t/>
            </a:r>
            <a:endParaRPr/>
          </a:p>
          <a:p>
            <a:pPr indent="0" lvl="0" marL="0" rtl="0" algn="l">
              <a:spcBef>
                <a:spcPts val="900"/>
              </a:spcBef>
              <a:spcAft>
                <a:spcPts val="0"/>
              </a:spcAft>
              <a:buNone/>
            </a:pPr>
            <a:r>
              <a:rPr lang="en-GB"/>
              <a:t>Contingency Day - Wednesday 24th June</a:t>
            </a:r>
            <a:endParaRPr/>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393700" rtl="0" algn="l">
              <a:spcBef>
                <a:spcPts val="900"/>
              </a:spcBef>
              <a:spcAft>
                <a:spcPts val="0"/>
              </a:spcAft>
              <a:buNone/>
            </a:pPr>
            <a:r>
              <a:t/>
            </a:r>
            <a:endParaRPr sz="2100"/>
          </a:p>
        </p:txBody>
      </p:sp>
      <p:graphicFrame>
        <p:nvGraphicFramePr>
          <p:cNvPr id="151" name="Google Shape;151;p24"/>
          <p:cNvGraphicFramePr/>
          <p:nvPr/>
        </p:nvGraphicFramePr>
        <p:xfrm>
          <a:off x="85225" y="4710850"/>
          <a:ext cx="3000000" cy="3000000"/>
        </p:xfrm>
        <a:graphic>
          <a:graphicData uri="http://schemas.openxmlformats.org/drawingml/2006/table">
            <a:tbl>
              <a:tblPr>
                <a:noFill/>
                <a:tableStyleId>{3C66107F-3CD7-4116-BABD-408B524D2AEE}</a:tableStyleId>
              </a:tblPr>
              <a:tblGrid>
                <a:gridCol w="1497600"/>
                <a:gridCol w="1497600"/>
                <a:gridCol w="1497600"/>
                <a:gridCol w="1497600"/>
                <a:gridCol w="1497600"/>
                <a:gridCol w="1497600"/>
              </a:tblGrid>
              <a:tr h="373775">
                <a:tc>
                  <a:txBody>
                    <a:bodyPr/>
                    <a:lstStyle/>
                    <a:p>
                      <a:pPr indent="0" lvl="0" marL="0" rtl="0" algn="ctr">
                        <a:spcBef>
                          <a:spcPts val="0"/>
                        </a:spcBef>
                        <a:spcAft>
                          <a:spcPts val="0"/>
                        </a:spcAft>
                        <a:buNone/>
                      </a:pPr>
                      <a:r>
                        <a:rPr b="1" lang="en-GB" sz="1200">
                          <a:solidFill>
                            <a:srgbClr val="FFFFFF"/>
                          </a:solidFill>
                        </a:rPr>
                        <a:t>Kindness</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lnR cap="flat" cmpd="sng" w="9525">
                      <a:solidFill>
                        <a:srgbClr val="7AD1DD"/>
                      </a:solidFill>
                      <a:prstDash val="solid"/>
                      <a:round/>
                      <a:headEnd len="sm" w="sm" type="none"/>
                      <a:tailEnd len="sm" w="sm" type="none"/>
                    </a:lnR>
                    <a:lnT cap="flat" cmpd="sng" w="9525">
                      <a:solidFill>
                        <a:srgbClr val="7AD1DD"/>
                      </a:solidFill>
                      <a:prstDash val="solid"/>
                      <a:round/>
                      <a:headEnd len="sm" w="sm" type="none"/>
                      <a:tailEnd len="sm" w="sm" type="none"/>
                    </a:lnT>
                    <a:lnB cap="flat" cmpd="sng" w="9525">
                      <a:solidFill>
                        <a:srgbClr val="7AD1DD"/>
                      </a:solidFill>
                      <a:prstDash val="solid"/>
                      <a:round/>
                      <a:headEnd len="sm" w="sm" type="none"/>
                      <a:tailEnd len="sm" w="sm" type="none"/>
                    </a:lnB>
                    <a:solidFill>
                      <a:srgbClr val="7AD1DD"/>
                    </a:solidFill>
                  </a:tcPr>
                </a:tc>
                <a:tc>
                  <a:txBody>
                    <a:bodyPr/>
                    <a:lstStyle/>
                    <a:p>
                      <a:pPr indent="0" lvl="0" marL="0" rtl="0" algn="ctr">
                        <a:spcBef>
                          <a:spcPts val="0"/>
                        </a:spcBef>
                        <a:spcAft>
                          <a:spcPts val="0"/>
                        </a:spcAft>
                        <a:buNone/>
                      </a:pPr>
                      <a:r>
                        <a:rPr b="1" lang="en-GB" sz="1200">
                          <a:solidFill>
                            <a:srgbClr val="FFFFFF"/>
                          </a:solidFill>
                        </a:rPr>
                        <a:t>Integrity</a:t>
                      </a:r>
                      <a:endParaRPr b="1" sz="1200">
                        <a:solidFill>
                          <a:srgbClr val="FFFFFF"/>
                        </a:solidFill>
                      </a:endParaRPr>
                    </a:p>
                  </a:txBody>
                  <a:tcPr marT="91425" marB="91425" marR="91425" marL="91425">
                    <a:lnL cap="flat" cmpd="sng" w="9525">
                      <a:solidFill>
                        <a:srgbClr val="7AD1DD"/>
                      </a:solidFill>
                      <a:prstDash val="solid"/>
                      <a:round/>
                      <a:headEnd len="sm" w="sm" type="none"/>
                      <a:tailEnd len="sm" w="sm" type="none"/>
                    </a:lnL>
                    <a:solidFill>
                      <a:srgbClr val="904172"/>
                    </a:solidFill>
                  </a:tcPr>
                </a:tc>
                <a:tc>
                  <a:txBody>
                    <a:bodyPr/>
                    <a:lstStyle/>
                    <a:p>
                      <a:pPr indent="0" lvl="0" marL="0" rtl="0" algn="ctr">
                        <a:spcBef>
                          <a:spcPts val="0"/>
                        </a:spcBef>
                        <a:spcAft>
                          <a:spcPts val="0"/>
                        </a:spcAft>
                        <a:buNone/>
                      </a:pPr>
                      <a:r>
                        <a:rPr b="1" lang="en-GB" sz="1200">
                          <a:solidFill>
                            <a:srgbClr val="FFFFFF"/>
                          </a:solidFill>
                        </a:rPr>
                        <a:t>Determination</a:t>
                      </a:r>
                      <a:endParaRPr b="1" sz="1200">
                        <a:solidFill>
                          <a:srgbClr val="FFFFFF"/>
                        </a:solidFill>
                      </a:endParaRPr>
                    </a:p>
                  </a:txBody>
                  <a:tcPr marT="91425" marB="91425" marR="91425" marL="91425">
                    <a:solidFill>
                      <a:srgbClr val="58B388"/>
                    </a:solidFill>
                  </a:tcPr>
                </a:tc>
                <a:tc>
                  <a:txBody>
                    <a:bodyPr/>
                    <a:lstStyle/>
                    <a:p>
                      <a:pPr indent="0" lvl="0" marL="0" rtl="0" algn="ctr">
                        <a:spcBef>
                          <a:spcPts val="0"/>
                        </a:spcBef>
                        <a:spcAft>
                          <a:spcPts val="0"/>
                        </a:spcAft>
                        <a:buNone/>
                      </a:pPr>
                      <a:r>
                        <a:rPr b="1" lang="en-GB" sz="1200">
                          <a:solidFill>
                            <a:srgbClr val="FFFFFF"/>
                          </a:solidFill>
                        </a:rPr>
                        <a:t>Manners</a:t>
                      </a:r>
                      <a:endParaRPr b="1" sz="1200">
                        <a:solidFill>
                          <a:srgbClr val="FFFFFF"/>
                        </a:solidFill>
                      </a:endParaRPr>
                    </a:p>
                  </a:txBody>
                  <a:tcPr marT="91425" marB="91425" marR="91425" marL="91425">
                    <a:solidFill>
                      <a:srgbClr val="EF8A22"/>
                    </a:solidFill>
                  </a:tcPr>
                </a:tc>
                <a:tc>
                  <a:txBody>
                    <a:bodyPr/>
                    <a:lstStyle/>
                    <a:p>
                      <a:pPr indent="0" lvl="0" marL="0" rtl="0" algn="ctr">
                        <a:spcBef>
                          <a:spcPts val="0"/>
                        </a:spcBef>
                        <a:spcAft>
                          <a:spcPts val="0"/>
                        </a:spcAft>
                        <a:buNone/>
                      </a:pPr>
                      <a:r>
                        <a:rPr b="1" lang="en-GB" sz="1200">
                          <a:solidFill>
                            <a:srgbClr val="FFFFFF"/>
                          </a:solidFill>
                        </a:rPr>
                        <a:t>Ambition</a:t>
                      </a:r>
                      <a:endParaRPr b="1" sz="1200">
                        <a:solidFill>
                          <a:srgbClr val="FFFFFF"/>
                        </a:solidFill>
                      </a:endParaRPr>
                    </a:p>
                  </a:txBody>
                  <a:tcPr marT="91425" marB="91425" marR="91425" marL="91425">
                    <a:solidFill>
                      <a:srgbClr val="33AFAD"/>
                    </a:solidFill>
                  </a:tcPr>
                </a:tc>
                <a:tc>
                  <a:txBody>
                    <a:bodyPr/>
                    <a:lstStyle/>
                    <a:p>
                      <a:pPr indent="0" lvl="0" marL="0" rtl="0" algn="ctr">
                        <a:spcBef>
                          <a:spcPts val="0"/>
                        </a:spcBef>
                        <a:spcAft>
                          <a:spcPts val="0"/>
                        </a:spcAft>
                        <a:buNone/>
                      </a:pPr>
                      <a:r>
                        <a:rPr b="1" lang="en-GB" sz="1200">
                          <a:solidFill>
                            <a:srgbClr val="FFFFFF"/>
                          </a:solidFill>
                        </a:rPr>
                        <a:t>Positivity</a:t>
                      </a:r>
                      <a:endParaRPr b="1" sz="1200">
                        <a:solidFill>
                          <a:srgbClr val="FFFFFF"/>
                        </a:solidFill>
                      </a:endParaRPr>
                    </a:p>
                  </a:txBody>
                  <a:tcPr marT="91425" marB="91425" marR="91425" marL="91425">
                    <a:solidFill>
                      <a:srgbClr val="661750"/>
                    </a:solidFill>
                  </a:tcPr>
                </a:tc>
              </a:tr>
            </a:tbl>
          </a:graphicData>
        </a:graphic>
      </p:graphicFrame>
      <p:pic>
        <p:nvPicPr>
          <p:cNvPr id="152" name="Google Shape;152;p24"/>
          <p:cNvPicPr preferRelativeResize="0"/>
          <p:nvPr/>
        </p:nvPicPr>
        <p:blipFill rotWithShape="1">
          <a:blip r:embed="rId3">
            <a:alphaModFix/>
          </a:blip>
          <a:srcRect b="0" l="0" r="0" t="0"/>
          <a:stretch/>
        </p:blipFill>
        <p:spPr>
          <a:xfrm>
            <a:off x="7926050" y="0"/>
            <a:ext cx="1217950" cy="778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