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015A617-84B3-4231-B950-A5BE65C95940}">
  <a:tblStyle styleId="{3015A617-84B3-4231-B950-A5BE65C9594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use Oxford revision guide pages 50-51 for the information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fee60e7b6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fee60e7b6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5fee60e7b6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5fee60e7b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ee60e7b6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ee60e7b6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use Oxford revision guide pages 50-51 for the information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fee60e7b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fee60e7b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Will use Oxford revision guide pages 50-51 for the information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5fee60e7b6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5fee60e7b6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6921dc19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6921dc19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0"/>
            <a:ext cx="80310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2"/>
                </a:solidFill>
              </a:rPr>
              <a:t>History taster day tasks </a:t>
            </a:r>
            <a:r>
              <a:rPr lang="en-GB" sz="1800">
                <a:solidFill>
                  <a:schemeClr val="dk2"/>
                </a:solidFill>
              </a:rPr>
              <a:t> 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70700" y="857250"/>
            <a:ext cx="6196200" cy="26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FF0000"/>
                </a:solidFill>
              </a:rPr>
              <a:t>Unit 2 - Revolution and Dictatorship 1917-1953 </a:t>
            </a:r>
            <a:endParaRPr b="1" sz="2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2"/>
                </a:solidFill>
              </a:rPr>
              <a:t>When Lenin died in 1924 there was a power struggle and many in the party battled for who would be the next leader of the USSR. </a:t>
            </a:r>
            <a:endParaRPr sz="2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2"/>
                </a:solidFill>
              </a:rPr>
              <a:t>Can you decide who would </a:t>
            </a:r>
            <a:r>
              <a:rPr lang="en-GB" sz="2100">
                <a:solidFill>
                  <a:schemeClr val="dk2"/>
                </a:solidFill>
              </a:rPr>
              <a:t>have been the best ruler and why? </a:t>
            </a:r>
            <a:endParaRPr sz="2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2"/>
                </a:solidFill>
              </a:rPr>
              <a:t>Use the information to make your judgement </a:t>
            </a:r>
            <a:endParaRPr sz="2100">
              <a:solidFill>
                <a:schemeClr val="dk2"/>
              </a:solidFill>
            </a:endParaRPr>
          </a:p>
        </p:txBody>
      </p:sp>
      <p:pic>
        <p:nvPicPr>
          <p:cNvPr descr="File:Lenin-CCCP.jpg - Wikimedia Commons"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4425" y="1864927"/>
            <a:ext cx="1770650" cy="216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Google Shape;61;p14"/>
          <p:cNvGraphicFramePr/>
          <p:nvPr/>
        </p:nvGraphicFramePr>
        <p:xfrm>
          <a:off x="215575" y="32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{3015A617-84B3-4231-B950-A5BE65C95940}</a:tableStyleId>
              </a:tblPr>
              <a:tblGrid>
                <a:gridCol w="2181975"/>
                <a:gridCol w="2858750"/>
                <a:gridCol w="2573000"/>
                <a:gridCol w="1114175"/>
              </a:tblGrid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Name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Main </a:t>
                      </a:r>
                      <a:r>
                        <a:rPr lang="en-GB"/>
                        <a:t>Strength</a:t>
                      </a:r>
                      <a:r>
                        <a:rPr lang="en-GB"/>
                        <a:t>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Major weakness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Score out of 10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Leon Trotsky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Joseph Stalin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Nikolai Bukharin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Lev Kamenev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Grigorii Zinoviev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Alexei Rykov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Mikhail Tomsky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15575" y="32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{3015A617-84B3-4231-B950-A5BE65C95940}</a:tableStyleId>
              </a:tblPr>
              <a:tblGrid>
                <a:gridCol w="2181975"/>
                <a:gridCol w="2858750"/>
                <a:gridCol w="2573000"/>
                <a:gridCol w="1114175"/>
              </a:tblGrid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Name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Main Strength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Major weakness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Score out of 10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Leon Trotsky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Joseph Stalin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Nikolai Bukharin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Lev Kamenev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Grigorii Zinoviev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Alexei Rykov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563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Mikhail Tomsky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0" y="0"/>
            <a:ext cx="80310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2"/>
                </a:solidFill>
              </a:rPr>
              <a:t>History taster day tasks </a:t>
            </a:r>
            <a:r>
              <a:rPr lang="en-GB" sz="1800">
                <a:solidFill>
                  <a:schemeClr val="dk2"/>
                </a:solidFill>
              </a:rPr>
              <a:t> 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" name="Google Shape;72;p16"/>
          <p:cNvSpPr txBox="1"/>
          <p:nvPr/>
        </p:nvSpPr>
        <p:spPr>
          <a:xfrm>
            <a:off x="270700" y="857250"/>
            <a:ext cx="6196200" cy="26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9900FF"/>
                </a:solidFill>
              </a:rPr>
              <a:t>Unit 3 - NEA (non examination assessment) Witchcraft</a:t>
            </a:r>
            <a:endParaRPr b="1" sz="27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2"/>
                </a:solidFill>
              </a:rPr>
              <a:t>Use the evidence to decide if ____ would </a:t>
            </a:r>
            <a:br>
              <a:rPr lang="en-GB" sz="2100">
                <a:solidFill>
                  <a:schemeClr val="dk2"/>
                </a:solidFill>
              </a:rPr>
            </a:br>
            <a:r>
              <a:rPr lang="en-GB" sz="2100">
                <a:solidFill>
                  <a:schemeClr val="dk2"/>
                </a:solidFill>
              </a:rPr>
              <a:t>have</a:t>
            </a:r>
            <a:r>
              <a:rPr lang="en-GB" sz="2100">
                <a:solidFill>
                  <a:schemeClr val="dk2"/>
                </a:solidFill>
              </a:rPr>
              <a:t> been found guilty of witchcraft in the </a:t>
            </a:r>
            <a:br>
              <a:rPr lang="en-GB" sz="2100">
                <a:solidFill>
                  <a:schemeClr val="dk2"/>
                </a:solidFill>
              </a:rPr>
            </a:br>
            <a:r>
              <a:rPr lang="en-GB" sz="2100">
                <a:solidFill>
                  <a:schemeClr val="dk2"/>
                </a:solidFill>
              </a:rPr>
              <a:t>Early Modern </a:t>
            </a:r>
            <a:r>
              <a:rPr lang="en-GB" sz="2100">
                <a:solidFill>
                  <a:schemeClr val="dk2"/>
                </a:solidFill>
              </a:rPr>
              <a:t>period. </a:t>
            </a:r>
            <a:endParaRPr sz="2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2"/>
                </a:solidFill>
              </a:rPr>
              <a:t>You need to select your three most convincing pieces of evidence for your verdict. </a:t>
            </a:r>
            <a:endParaRPr sz="2100">
              <a:solidFill>
                <a:schemeClr val="dk2"/>
              </a:solidFill>
            </a:endParaRPr>
          </a:p>
        </p:txBody>
      </p:sp>
      <p:pic>
        <p:nvPicPr>
          <p:cNvPr descr="File:Ducking-Stool 1 (PSF).png - Wikimedia Commons"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26952" y="1067800"/>
            <a:ext cx="3133972" cy="1925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0" y="0"/>
            <a:ext cx="8031000" cy="4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2"/>
                </a:solidFill>
              </a:rPr>
              <a:t>History taster day tasks </a:t>
            </a:r>
            <a:r>
              <a:rPr lang="en-GB" sz="1800">
                <a:solidFill>
                  <a:schemeClr val="dk2"/>
                </a:solidFill>
              </a:rPr>
              <a:t> 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270700" y="857250"/>
            <a:ext cx="6196200" cy="26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9900FF"/>
                </a:solidFill>
              </a:rPr>
              <a:t>Unit 3 - NEA (non examination assessment) Witchcraft</a:t>
            </a:r>
            <a:endParaRPr b="1" sz="27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2"/>
                </a:solidFill>
              </a:rPr>
              <a:t> </a:t>
            </a:r>
            <a:endParaRPr sz="2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rgbClr val="9900FF"/>
                </a:solidFill>
              </a:rPr>
              <a:t>INPUT evidence </a:t>
            </a:r>
            <a:r>
              <a:rPr b="1" lang="en-GB" sz="3500">
                <a:solidFill>
                  <a:srgbClr val="9900FF"/>
                </a:solidFill>
              </a:rPr>
              <a:t> </a:t>
            </a:r>
            <a:endParaRPr b="1" sz="3500">
              <a:solidFill>
                <a:srgbClr val="9900FF"/>
              </a:solidFill>
            </a:endParaRPr>
          </a:p>
        </p:txBody>
      </p:sp>
      <p:pic>
        <p:nvPicPr>
          <p:cNvPr descr="File:Ducking-Stool 1 (PSF).png - Wikimedia Commons"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26952" y="1067800"/>
            <a:ext cx="3133972" cy="1925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Google Shape;85;p18"/>
          <p:cNvGraphicFramePr/>
          <p:nvPr/>
        </p:nvGraphicFramePr>
        <p:xfrm>
          <a:off x="110275" y="596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{3015A617-84B3-4231-B950-A5BE65C95940}</a:tableStyleId>
              </a:tblPr>
              <a:tblGrid>
                <a:gridCol w="1701975"/>
                <a:gridCol w="1701975"/>
              </a:tblGrid>
              <a:tr h="591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Clue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Why is it convincing?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93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93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93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9378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Overall verdict… </a:t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</a:tbl>
          </a:graphicData>
        </a:graphic>
      </p:graphicFrame>
      <p:sp>
        <p:nvSpPr>
          <p:cNvPr id="86" name="Google Shape;86;p18"/>
          <p:cNvSpPr txBox="1"/>
          <p:nvPr/>
        </p:nvSpPr>
        <p:spPr>
          <a:xfrm>
            <a:off x="130300" y="75200"/>
            <a:ext cx="3363900" cy="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9900FF"/>
                </a:solidFill>
              </a:rPr>
              <a:t>A-level History - Witchcraft</a:t>
            </a:r>
            <a:endParaRPr b="1" sz="1800">
              <a:solidFill>
                <a:srgbClr val="9900FF"/>
              </a:solidFill>
            </a:endParaRPr>
          </a:p>
        </p:txBody>
      </p:sp>
      <p:graphicFrame>
        <p:nvGraphicFramePr>
          <p:cNvPr id="87" name="Google Shape;87;p18"/>
          <p:cNvGraphicFramePr/>
          <p:nvPr/>
        </p:nvGraphicFramePr>
        <p:xfrm>
          <a:off x="5045225" y="65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{3015A617-84B3-4231-B950-A5BE65C95940}</a:tableStyleId>
              </a:tblPr>
              <a:tblGrid>
                <a:gridCol w="1701975"/>
                <a:gridCol w="1701975"/>
              </a:tblGrid>
              <a:tr h="591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Clue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Why is it convincing? 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93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93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93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93782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Overall verdict… </a:t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</a:tbl>
          </a:graphicData>
        </a:graphic>
      </p:graphicFrame>
      <p:sp>
        <p:nvSpPr>
          <p:cNvPr id="88" name="Google Shape;88;p18"/>
          <p:cNvSpPr txBox="1"/>
          <p:nvPr/>
        </p:nvSpPr>
        <p:spPr>
          <a:xfrm>
            <a:off x="5065250" y="130625"/>
            <a:ext cx="3363900" cy="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9900FF"/>
                </a:solidFill>
              </a:rPr>
              <a:t>A-level History - Witchcraft</a:t>
            </a:r>
            <a:endParaRPr b="1" sz="1800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1698425" y="14602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</a:rPr>
              <a:t>Tudors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94" name="Google Shape;94;p19"/>
          <p:cNvSpPr txBox="1"/>
          <p:nvPr/>
        </p:nvSpPr>
        <p:spPr>
          <a:xfrm>
            <a:off x="578675" y="953075"/>
            <a:ext cx="8093400" cy="31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Transition Day Tasks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