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1"/>
  </p:notesMasterIdLst>
  <p:sldIdLst>
    <p:sldId id="257" r:id="rId2"/>
    <p:sldId id="258" r:id="rId3"/>
    <p:sldId id="263" r:id="rId4"/>
    <p:sldId id="266" r:id="rId5"/>
    <p:sldId id="2076137740" r:id="rId6"/>
    <p:sldId id="267" r:id="rId7"/>
    <p:sldId id="2076137742" r:id="rId8"/>
    <p:sldId id="2076137743" r:id="rId9"/>
    <p:sldId id="207613774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6" d="100"/>
          <a:sy n="76" d="100"/>
        </p:scale>
        <p:origin x="77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A9D48-AA2C-4032-BA0B-B8DD75C34F32}" type="datetimeFigureOut">
              <a:rPr lang="en-GB" smtClean="0"/>
              <a:t>14/10/2024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6541AC-D757-436D-82A6-13371A4213E2}" type="slidenum">
              <a:rPr lang="en-GB" smtClean="0"/>
              <a:t>‹#›</a:t>
            </a:fld>
            <a:endParaRPr lang="en-GB"/>
          </a:p>
        </p:txBody>
      </p:sp>
    </p:spTree>
    <p:extLst>
      <p:ext uri="{BB962C8B-B14F-4D97-AF65-F5344CB8AC3E}">
        <p14:creationId xmlns:p14="http://schemas.microsoft.com/office/powerpoint/2010/main" val="208757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EC543-67AF-A145-A3C3-0863175DE7CA}" type="slidenum">
              <a:rPr lang="en-US" smtClean="0"/>
              <a:t>1</a:t>
            </a:fld>
            <a:endParaRPr lang="en-US"/>
          </a:p>
        </p:txBody>
      </p:sp>
    </p:spTree>
    <p:extLst>
      <p:ext uri="{BB962C8B-B14F-4D97-AF65-F5344CB8AC3E}">
        <p14:creationId xmlns:p14="http://schemas.microsoft.com/office/powerpoint/2010/main" val="136292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EC543-67AF-A145-A3C3-0863175DE7CA}" type="slidenum">
              <a:rPr lang="en-US" smtClean="0"/>
              <a:t>2</a:t>
            </a:fld>
            <a:endParaRPr lang="en-US"/>
          </a:p>
        </p:txBody>
      </p:sp>
    </p:spTree>
    <p:extLst>
      <p:ext uri="{BB962C8B-B14F-4D97-AF65-F5344CB8AC3E}">
        <p14:creationId xmlns:p14="http://schemas.microsoft.com/office/powerpoint/2010/main" val="302870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EC543-67AF-A145-A3C3-0863175DE7CA}" type="slidenum">
              <a:rPr lang="en-US" smtClean="0"/>
              <a:t>5</a:t>
            </a:fld>
            <a:endParaRPr lang="en-US"/>
          </a:p>
        </p:txBody>
      </p:sp>
    </p:spTree>
    <p:extLst>
      <p:ext uri="{BB962C8B-B14F-4D97-AF65-F5344CB8AC3E}">
        <p14:creationId xmlns:p14="http://schemas.microsoft.com/office/powerpoint/2010/main" val="231015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EC543-67AF-A145-A3C3-0863175DE7CA}" type="slidenum">
              <a:rPr lang="en-US" smtClean="0"/>
              <a:t>6</a:t>
            </a:fld>
            <a:endParaRPr lang="en-US"/>
          </a:p>
        </p:txBody>
      </p:sp>
    </p:spTree>
    <p:extLst>
      <p:ext uri="{BB962C8B-B14F-4D97-AF65-F5344CB8AC3E}">
        <p14:creationId xmlns:p14="http://schemas.microsoft.com/office/powerpoint/2010/main" val="264786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EC543-67AF-A145-A3C3-0863175DE7CA}" type="slidenum">
              <a:rPr lang="en-US" smtClean="0"/>
              <a:t>7</a:t>
            </a:fld>
            <a:endParaRPr lang="en-US"/>
          </a:p>
        </p:txBody>
      </p:sp>
    </p:spTree>
    <p:extLst>
      <p:ext uri="{BB962C8B-B14F-4D97-AF65-F5344CB8AC3E}">
        <p14:creationId xmlns:p14="http://schemas.microsoft.com/office/powerpoint/2010/main" val="369926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EC543-67AF-A145-A3C3-0863175DE7CA}" type="slidenum">
              <a:rPr lang="en-US" smtClean="0"/>
              <a:t>8</a:t>
            </a:fld>
            <a:endParaRPr lang="en-US"/>
          </a:p>
        </p:txBody>
      </p:sp>
    </p:spTree>
    <p:extLst>
      <p:ext uri="{BB962C8B-B14F-4D97-AF65-F5344CB8AC3E}">
        <p14:creationId xmlns:p14="http://schemas.microsoft.com/office/powerpoint/2010/main" val="152567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EC543-67AF-A145-A3C3-0863175DE7CA}" type="slidenum">
              <a:rPr lang="en-US" smtClean="0"/>
              <a:t>9</a:t>
            </a:fld>
            <a:endParaRPr lang="en-US"/>
          </a:p>
        </p:txBody>
      </p:sp>
    </p:spTree>
    <p:extLst>
      <p:ext uri="{BB962C8B-B14F-4D97-AF65-F5344CB8AC3E}">
        <p14:creationId xmlns:p14="http://schemas.microsoft.com/office/powerpoint/2010/main" val="2937221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E8DDB7-449A-D4C7-BE5D-453F9C58EBC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87A30A-3205-1B7E-1B5C-04C7A8C7C666}"/>
              </a:ext>
            </a:extLst>
          </p:cNvPr>
          <p:cNvSpPr>
            <a:spLocks noGrp="1"/>
          </p:cNvSpPr>
          <p:nvPr>
            <p:ph type="title"/>
          </p:nvPr>
        </p:nvSpPr>
        <p:spPr>
          <a:xfrm>
            <a:off x="779476" y="365125"/>
            <a:ext cx="10515600" cy="1325563"/>
          </a:xfrm>
        </p:spPr>
        <p:txBody>
          <a:bodyPr/>
          <a:lstStyle>
            <a:lvl1pPr>
              <a:defRPr>
                <a:solidFill>
                  <a:schemeClr val="bg2"/>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54EE484-25CA-C740-382A-62B70BE516E0}"/>
              </a:ext>
            </a:extLst>
          </p:cNvPr>
          <p:cNvSpPr>
            <a:spLocks noGrp="1"/>
          </p:cNvSpPr>
          <p:nvPr>
            <p:ph idx="1"/>
          </p:nvPr>
        </p:nvSpPr>
        <p:spPr>
          <a:xfrm>
            <a:off x="779476" y="1856622"/>
            <a:ext cx="10515600" cy="389822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1D1BB7-9247-36B8-4C6F-82FE1BB6DEAB}"/>
              </a:ext>
            </a:extLst>
          </p:cNvPr>
          <p:cNvSpPr>
            <a:spLocks noGrp="1"/>
          </p:cNvSpPr>
          <p:nvPr>
            <p:ph type="dt" sz="half" idx="10"/>
          </p:nvPr>
        </p:nvSpPr>
        <p:spPr>
          <a:xfrm>
            <a:off x="1828800" y="6301562"/>
            <a:ext cx="1900518" cy="365125"/>
          </a:xfrm>
          <a:prstGeom prst="rect">
            <a:avLst/>
          </a:prstGeom>
        </p:spPr>
        <p:txBody>
          <a:bodyPr/>
          <a:lstStyle>
            <a:lvl1pPr>
              <a:defRPr>
                <a:solidFill>
                  <a:schemeClr val="tx1"/>
                </a:solidFill>
              </a:defRPr>
            </a:lvl1pPr>
          </a:lstStyle>
          <a:p>
            <a:fld id="{2C9A25FA-0F93-48F7-93CA-A37F4A9CC019}" type="datetime1">
              <a:rPr lang="en-GB" smtClean="0"/>
              <a:t>14/10/2024</a:t>
            </a:fld>
            <a:endParaRPr lang="en-US"/>
          </a:p>
        </p:txBody>
      </p:sp>
      <p:sp>
        <p:nvSpPr>
          <p:cNvPr id="5" name="Footer Placeholder 4">
            <a:extLst>
              <a:ext uri="{FF2B5EF4-FFF2-40B4-BE49-F238E27FC236}">
                <a16:creationId xmlns:a16="http://schemas.microsoft.com/office/drawing/2014/main" id="{500D5802-1F31-BC93-859D-566C66BD2BF8}"/>
              </a:ext>
            </a:extLst>
          </p:cNvPr>
          <p:cNvSpPr>
            <a:spLocks noGrp="1"/>
          </p:cNvSpPr>
          <p:nvPr>
            <p:ph type="ftr" sz="quarter" idx="11"/>
          </p:nvPr>
        </p:nvSpPr>
        <p:spPr>
          <a:xfrm>
            <a:off x="3842157" y="6301562"/>
            <a:ext cx="6644081" cy="365125"/>
          </a:xfrm>
          <a:prstGeom prst="rect">
            <a:avLst/>
          </a:prstGeom>
        </p:spPr>
        <p:txBody>
          <a:bodyPr/>
          <a:lstStyle>
            <a:lvl1pPr>
              <a:defRPr>
                <a:solidFill>
                  <a:schemeClr val="tx1"/>
                </a:solidFill>
              </a:defRPr>
            </a:lvl1pPr>
          </a:lstStyle>
          <a:p>
            <a:r>
              <a:rPr lang="en-US"/>
              <a:t>Anti-Racism Action Plan</a:t>
            </a:r>
          </a:p>
        </p:txBody>
      </p:sp>
      <p:sp>
        <p:nvSpPr>
          <p:cNvPr id="6" name="Slide Number Placeholder 5">
            <a:extLst>
              <a:ext uri="{FF2B5EF4-FFF2-40B4-BE49-F238E27FC236}">
                <a16:creationId xmlns:a16="http://schemas.microsoft.com/office/drawing/2014/main" id="{9123B5A8-A4F0-326B-7BBC-75DD62EFA4FA}"/>
              </a:ext>
            </a:extLst>
          </p:cNvPr>
          <p:cNvSpPr>
            <a:spLocks noGrp="1"/>
          </p:cNvSpPr>
          <p:nvPr>
            <p:ph type="sldNum" sz="quarter" idx="12"/>
          </p:nvPr>
        </p:nvSpPr>
        <p:spPr>
          <a:xfrm>
            <a:off x="10595294" y="6301562"/>
            <a:ext cx="758505" cy="365125"/>
          </a:xfrm>
          <a:prstGeom prst="rect">
            <a:avLst/>
          </a:prstGeom>
        </p:spPr>
        <p:txBody>
          <a:bodyPr/>
          <a:lstStyle>
            <a:lvl1pPr>
              <a:defRPr>
                <a:solidFill>
                  <a:schemeClr val="tx1"/>
                </a:solidFill>
              </a:defRPr>
            </a:lvl1pPr>
          </a:lstStyle>
          <a:p>
            <a:fld id="{7AD964B8-DF44-534E-AD32-93328D1F3548}" type="slidenum">
              <a:rPr lang="en-US" smtClean="0"/>
              <a:pPr/>
              <a:t>‹#›</a:t>
            </a:fld>
            <a:endParaRPr lang="en-US"/>
          </a:p>
        </p:txBody>
      </p:sp>
    </p:spTree>
    <p:extLst>
      <p:ext uri="{BB962C8B-B14F-4D97-AF65-F5344CB8AC3E}">
        <p14:creationId xmlns:p14="http://schemas.microsoft.com/office/powerpoint/2010/main" val="456807284"/>
      </p:ext>
    </p:extLst>
  </p:cSld>
  <p:clrMapOvr>
    <a:masterClrMapping/>
  </p:clrMapOvr>
  <p:extLst>
    <p:ext uri="{DCECCB84-F9BA-43D5-87BE-67443E8EF086}">
      <p15:sldGuideLst xmlns:p15="http://schemas.microsoft.com/office/powerpoint/2012/main">
        <p15:guide id="1" orient="horz" pos="4110">
          <p15:clr>
            <a:srgbClr val="FBAE40"/>
          </p15:clr>
        </p15:guide>
        <p15:guide id="2" pos="5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DE65F4-EB06-A684-BB42-5A7F6ADB998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136234D-3C06-D187-B281-D40E49C405B2}"/>
              </a:ext>
            </a:extLst>
          </p:cNvPr>
          <p:cNvSpPr>
            <a:spLocks noGrp="1"/>
          </p:cNvSpPr>
          <p:nvPr>
            <p:ph type="ctrTitle"/>
          </p:nvPr>
        </p:nvSpPr>
        <p:spPr>
          <a:xfrm>
            <a:off x="1397619" y="2235200"/>
            <a:ext cx="6139037" cy="1450975"/>
          </a:xfrm>
        </p:spPr>
        <p:txBody>
          <a:bodyPr anchor="t">
            <a:normAutofit/>
          </a:bodyPr>
          <a:lstStyle>
            <a:lvl1pPr algn="l">
              <a:defRPr sz="5000">
                <a:solidFill>
                  <a:schemeClr val="bg2"/>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26F4E78B-B298-8D0A-684A-886E90953A43}"/>
              </a:ext>
            </a:extLst>
          </p:cNvPr>
          <p:cNvSpPr>
            <a:spLocks noGrp="1"/>
          </p:cNvSpPr>
          <p:nvPr>
            <p:ph type="subTitle" idx="1"/>
          </p:nvPr>
        </p:nvSpPr>
        <p:spPr>
          <a:xfrm>
            <a:off x="1397619" y="3782315"/>
            <a:ext cx="6139037" cy="1280889"/>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icture Placeholder 2">
            <a:extLst>
              <a:ext uri="{FF2B5EF4-FFF2-40B4-BE49-F238E27FC236}">
                <a16:creationId xmlns:a16="http://schemas.microsoft.com/office/drawing/2014/main" id="{A27DDC74-43B5-2C6C-548B-69AC17DA99B6}"/>
              </a:ext>
            </a:extLst>
          </p:cNvPr>
          <p:cNvSpPr>
            <a:spLocks noGrp="1"/>
          </p:cNvSpPr>
          <p:nvPr>
            <p:ph type="pic" idx="10"/>
          </p:nvPr>
        </p:nvSpPr>
        <p:spPr>
          <a:xfrm>
            <a:off x="7590632" y="437323"/>
            <a:ext cx="4217055" cy="59634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18326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71632-0252-9687-3296-EFFC25E41A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2A3E2E-919A-0811-EF8E-627220E055F8}"/>
              </a:ext>
            </a:extLst>
          </p:cNvPr>
          <p:cNvSpPr>
            <a:spLocks noGrp="1"/>
          </p:cNvSpPr>
          <p:nvPr>
            <p:ph type="body" idx="1"/>
          </p:nvPr>
        </p:nvSpPr>
        <p:spPr>
          <a:xfrm>
            <a:off x="838200" y="1856622"/>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959032-67F7-E6E5-9ABB-62B1CACEA7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FC88320C-197A-4EE7-95D3-434E3227192C}" type="datetime1">
              <a:rPr lang="en-GB" smtClean="0"/>
              <a:t>14/10/2024</a:t>
            </a:fld>
            <a:endParaRPr lang="en-US"/>
          </a:p>
        </p:txBody>
      </p:sp>
      <p:sp>
        <p:nvSpPr>
          <p:cNvPr id="5" name="Footer Placeholder 4">
            <a:extLst>
              <a:ext uri="{FF2B5EF4-FFF2-40B4-BE49-F238E27FC236}">
                <a16:creationId xmlns:a16="http://schemas.microsoft.com/office/drawing/2014/main" id="{C521F3CA-246E-C56E-62BF-F648853F5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Anti-Racism Action Plan</a:t>
            </a:r>
          </a:p>
        </p:txBody>
      </p:sp>
      <p:sp>
        <p:nvSpPr>
          <p:cNvPr id="6" name="Slide Number Placeholder 5">
            <a:extLst>
              <a:ext uri="{FF2B5EF4-FFF2-40B4-BE49-F238E27FC236}">
                <a16:creationId xmlns:a16="http://schemas.microsoft.com/office/drawing/2014/main" id="{095120CC-CBC4-5407-1A32-769BF5D80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AD964B8-DF44-534E-AD32-93328D1F3548}" type="slidenum">
              <a:rPr lang="en-US" smtClean="0"/>
              <a:pPr/>
              <a:t>‹#›</a:t>
            </a:fld>
            <a:endParaRPr lang="en-US"/>
          </a:p>
        </p:txBody>
      </p:sp>
    </p:spTree>
    <p:extLst>
      <p:ext uri="{BB962C8B-B14F-4D97-AF65-F5344CB8AC3E}">
        <p14:creationId xmlns:p14="http://schemas.microsoft.com/office/powerpoint/2010/main" val="3983781656"/>
      </p:ext>
    </p:extLst>
  </p:cSld>
  <p:clrMap bg1="lt1" tx1="dk1" bg2="lt2" tx2="dk2" accent1="accent1" accent2="accent2" accent3="accent3" accent4="accent4" accent5="accent5" accent6="accent6" hlink="hlink" folHlink="folHlink"/>
  <p:sldLayoutIdLst>
    <p:sldLayoutId id="2147483662" r:id="rId1"/>
    <p:sldLayoutId id="2147483661" r:id="rId2"/>
  </p:sldLayoutIdLst>
  <p:hf hdr="0"/>
  <p:txStyles>
    <p:titleStyle>
      <a:lvl1pPr algn="l" defTabSz="914400" rtl="0" eaLnBrk="1" latinLnBrk="0" hangingPunct="1">
        <a:lnSpc>
          <a:spcPct val="90000"/>
        </a:lnSpc>
        <a:spcBef>
          <a:spcPct val="0"/>
        </a:spcBef>
        <a:buNone/>
        <a:defRPr sz="4400" b="1" i="0" kern="1200">
          <a:solidFill>
            <a:schemeClr val="bg2"/>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northtynesidescp.org.u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4.png"/><Relationship Id="rId7" Type="http://schemas.openxmlformats.org/officeDocument/2006/relationships/hyperlink" Target="https://www.talktofrank.com/drug/vapes#the-risk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pol-ed.co.uk/" TargetMode="External"/><Relationship Id="rId5" Type="http://schemas.openxmlformats.org/officeDocument/2006/relationships/hyperlink" Target="mailto:drugandalcoholsupport@northtyneside.gov.uk" TargetMode="External"/><Relationship Id="rId4" Type="http://schemas.openxmlformats.org/officeDocument/2006/relationships/hyperlink" Target="https://props.org.uk/" TargetMode="External"/><Relationship Id="rId9"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trading.standards@northtyneside.gov.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www.helixarts.com/work/never/" TargetMode="External"/><Relationship Id="rId3" Type="http://schemas.openxmlformats.org/officeDocument/2006/relationships/hyperlink" Target="https://ash.org.uk/uploads/ASH-guidance-for-school-vaping-policies.pdf" TargetMode="External"/><Relationship Id="rId7" Type="http://schemas.openxmlformats.org/officeDocument/2006/relationships/hyperlink" Target="https://www.gov.uk/guidance/e-cigarettes-regulations-for-consumer-products#:~:text=The%20requirements%3A,no%20more%20than%2020mg%2F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talktofrank.com/drug/vapes#duration" TargetMode="External"/><Relationship Id="rId5" Type="http://schemas.openxmlformats.org/officeDocument/2006/relationships/hyperlink" Target="https://express.adobe.com/page/QuOmX7ZebqdCf/" TargetMode="External"/><Relationship Id="rId4" Type="http://schemas.openxmlformats.org/officeDocument/2006/relationships/hyperlink" Target="https://express.adobe.com/page/9gEJbxGznanK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9A1E-E44F-EEC2-6283-A96B3F0422E6}"/>
              </a:ext>
            </a:extLst>
          </p:cNvPr>
          <p:cNvSpPr>
            <a:spLocks noGrp="1"/>
          </p:cNvSpPr>
          <p:nvPr>
            <p:ph type="ctrTitle"/>
          </p:nvPr>
        </p:nvSpPr>
        <p:spPr>
          <a:xfrm>
            <a:off x="1299668" y="2606024"/>
            <a:ext cx="8239440" cy="1450975"/>
          </a:xfrm>
        </p:spPr>
        <p:txBody>
          <a:bodyPr>
            <a:normAutofit fontScale="90000"/>
          </a:bodyPr>
          <a:lstStyle/>
          <a:p>
            <a:r>
              <a:rPr lang="en-GB" dirty="0"/>
              <a:t>Vaping Key Messages </a:t>
            </a:r>
            <a:br>
              <a:rPr lang="en-GB" dirty="0"/>
            </a:br>
            <a:r>
              <a:rPr lang="en-GB" dirty="0"/>
              <a:t> </a:t>
            </a:r>
            <a:br>
              <a:rPr lang="en-GB" dirty="0"/>
            </a:br>
            <a:endParaRPr lang="en-GB" dirty="0"/>
          </a:p>
        </p:txBody>
      </p:sp>
      <p:sp>
        <p:nvSpPr>
          <p:cNvPr id="6" name="Subtitle 5">
            <a:extLst>
              <a:ext uri="{FF2B5EF4-FFF2-40B4-BE49-F238E27FC236}">
                <a16:creationId xmlns:a16="http://schemas.microsoft.com/office/drawing/2014/main" id="{76AF3CB8-8B25-202E-98C8-DB6B88F8B966}"/>
              </a:ext>
            </a:extLst>
          </p:cNvPr>
          <p:cNvSpPr>
            <a:spLocks noGrp="1"/>
          </p:cNvSpPr>
          <p:nvPr>
            <p:ph type="subTitle" idx="1"/>
          </p:nvPr>
        </p:nvSpPr>
        <p:spPr>
          <a:xfrm>
            <a:off x="1299668" y="3429000"/>
            <a:ext cx="6139037" cy="1280889"/>
          </a:xfrm>
        </p:spPr>
        <p:txBody>
          <a:bodyPr/>
          <a:lstStyle/>
          <a:p>
            <a:r>
              <a:rPr lang="en-GB" dirty="0"/>
              <a:t>October 2024 </a:t>
            </a:r>
          </a:p>
        </p:txBody>
      </p:sp>
    </p:spTree>
    <p:extLst>
      <p:ext uri="{BB962C8B-B14F-4D97-AF65-F5344CB8AC3E}">
        <p14:creationId xmlns:p14="http://schemas.microsoft.com/office/powerpoint/2010/main" val="378818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AE26-7D54-5BE3-DF9B-0272D259A3F4}"/>
              </a:ext>
            </a:extLst>
          </p:cNvPr>
          <p:cNvSpPr>
            <a:spLocks noGrp="1"/>
          </p:cNvSpPr>
          <p:nvPr>
            <p:ph type="title"/>
          </p:nvPr>
        </p:nvSpPr>
        <p:spPr>
          <a:xfrm>
            <a:off x="3606528" y="0"/>
            <a:ext cx="4978943" cy="680514"/>
          </a:xfrm>
        </p:spPr>
        <p:txBody>
          <a:bodyPr>
            <a:normAutofit fontScale="90000"/>
          </a:bodyPr>
          <a:lstStyle/>
          <a:p>
            <a:pPr algn="ctr"/>
            <a:r>
              <a:rPr lang="en-GB" sz="3600" dirty="0"/>
              <a:t>Vaping key messages</a:t>
            </a:r>
          </a:p>
        </p:txBody>
      </p:sp>
      <p:sp>
        <p:nvSpPr>
          <p:cNvPr id="4" name="Date Placeholder 3">
            <a:extLst>
              <a:ext uri="{FF2B5EF4-FFF2-40B4-BE49-F238E27FC236}">
                <a16:creationId xmlns:a16="http://schemas.microsoft.com/office/drawing/2014/main" id="{5E52E9D0-7A9A-E4F7-74B3-58CE94D76289}"/>
              </a:ext>
            </a:extLst>
          </p:cNvPr>
          <p:cNvSpPr>
            <a:spLocks noGrp="1"/>
          </p:cNvSpPr>
          <p:nvPr>
            <p:ph type="dt" sz="half" idx="10"/>
          </p:nvPr>
        </p:nvSpPr>
        <p:spPr/>
        <p:txBody>
          <a:bodyPr/>
          <a:lstStyle/>
          <a:p>
            <a:fld id="{B494EAA7-5B13-4EF4-8FE8-07201C1169D6}" type="datetime1">
              <a:rPr lang="en-GB" smtClean="0"/>
              <a:t>14/10/2024</a:t>
            </a:fld>
            <a:endParaRPr lang="en-US"/>
          </a:p>
        </p:txBody>
      </p:sp>
      <p:sp>
        <p:nvSpPr>
          <p:cNvPr id="5" name="Footer Placeholder 4">
            <a:extLst>
              <a:ext uri="{FF2B5EF4-FFF2-40B4-BE49-F238E27FC236}">
                <a16:creationId xmlns:a16="http://schemas.microsoft.com/office/drawing/2014/main" id="{44D8C501-8C09-3C2A-D34F-B28E66F4A5FD}"/>
              </a:ext>
            </a:extLst>
          </p:cNvPr>
          <p:cNvSpPr>
            <a:spLocks noGrp="1"/>
          </p:cNvSpPr>
          <p:nvPr>
            <p:ph type="ftr" sz="quarter" idx="11"/>
          </p:nvPr>
        </p:nvSpPr>
        <p:spPr/>
        <p:txBody>
          <a:bodyPr/>
          <a:lstStyle/>
          <a:p>
            <a:r>
              <a:rPr lang="en-US" dirty="0"/>
              <a:t>Vaping key messages</a:t>
            </a:r>
          </a:p>
        </p:txBody>
      </p:sp>
      <p:sp>
        <p:nvSpPr>
          <p:cNvPr id="6" name="Slide Number Placeholder 5">
            <a:extLst>
              <a:ext uri="{FF2B5EF4-FFF2-40B4-BE49-F238E27FC236}">
                <a16:creationId xmlns:a16="http://schemas.microsoft.com/office/drawing/2014/main" id="{A755F28A-4237-0646-AA3A-F8C73E7D5B52}"/>
              </a:ext>
            </a:extLst>
          </p:cNvPr>
          <p:cNvSpPr>
            <a:spLocks noGrp="1"/>
          </p:cNvSpPr>
          <p:nvPr>
            <p:ph type="sldNum" sz="quarter" idx="12"/>
          </p:nvPr>
        </p:nvSpPr>
        <p:spPr/>
        <p:txBody>
          <a:bodyPr/>
          <a:lstStyle/>
          <a:p>
            <a:fld id="{7AD964B8-DF44-534E-AD32-93328D1F3548}" type="slidenum">
              <a:rPr lang="en-US" smtClean="0"/>
              <a:pPr/>
              <a:t>2</a:t>
            </a:fld>
            <a:endParaRPr lang="en-US"/>
          </a:p>
        </p:txBody>
      </p:sp>
      <p:sp>
        <p:nvSpPr>
          <p:cNvPr id="11" name="TextBox 10">
            <a:extLst>
              <a:ext uri="{FF2B5EF4-FFF2-40B4-BE49-F238E27FC236}">
                <a16:creationId xmlns:a16="http://schemas.microsoft.com/office/drawing/2014/main" id="{129CFC6F-B8FC-076A-9091-BB1221ACBD21}"/>
              </a:ext>
            </a:extLst>
          </p:cNvPr>
          <p:cNvSpPr txBox="1"/>
          <p:nvPr/>
        </p:nvSpPr>
        <p:spPr>
          <a:xfrm>
            <a:off x="267955" y="502647"/>
            <a:ext cx="11656088" cy="5509200"/>
          </a:xfrm>
          <a:prstGeom prst="rect">
            <a:avLst/>
          </a:prstGeom>
          <a:noFill/>
        </p:spPr>
        <p:txBody>
          <a:bodyPr wrap="square">
            <a:spAutoFit/>
          </a:bodyPr>
          <a:lstStyle/>
          <a:p>
            <a:pPr marL="285750" indent="-285750">
              <a:buFont typeface="Arial" panose="020B0604020202020204" pitchFamily="34" charset="0"/>
              <a:buChar char="•"/>
            </a:pPr>
            <a:r>
              <a:rPr lang="en-GB" sz="1600" dirty="0">
                <a:solidFill>
                  <a:schemeClr val="bg2"/>
                </a:solidFill>
                <a:latin typeface="Poppins" panose="00000500000000000000" pitchFamily="2" charset="0"/>
                <a:cs typeface="Poppins" panose="00000500000000000000" pitchFamily="2" charset="0"/>
              </a:rPr>
              <a:t>If you don’t currently smoke, don’t vape.</a:t>
            </a:r>
          </a:p>
          <a:p>
            <a:endParaRPr lang="en-GB" sz="1600" dirty="0">
              <a:solidFill>
                <a:schemeClr val="bg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600" dirty="0">
                <a:solidFill>
                  <a:schemeClr val="bg2"/>
                </a:solidFill>
                <a:latin typeface="Poppins" panose="00000500000000000000" pitchFamily="2" charset="0"/>
                <a:cs typeface="Poppins" panose="00000500000000000000" pitchFamily="2" charset="0"/>
              </a:rPr>
              <a:t>Whilst vapes are not risk free, they pose a fraction of the risk of smoking tobacco and for adult smokers, they can be used as a tool to quit.</a:t>
            </a:r>
          </a:p>
          <a:p>
            <a:endParaRPr lang="en-GB" sz="1600" dirty="0">
              <a:solidFill>
                <a:schemeClr val="bg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600" dirty="0">
                <a:solidFill>
                  <a:schemeClr val="bg2"/>
                </a:solidFill>
                <a:latin typeface="Poppins" panose="00000500000000000000" pitchFamily="2" charset="0"/>
                <a:cs typeface="Poppins" panose="00000500000000000000" pitchFamily="2" charset="0"/>
              </a:rPr>
              <a:t>Children under 18 should never vape and it is illegal to sell a vape to anyone under the age of 18.</a:t>
            </a:r>
          </a:p>
          <a:p>
            <a:endParaRPr lang="en-GB" sz="1600" dirty="0">
              <a:solidFill>
                <a:schemeClr val="bg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600" dirty="0">
                <a:solidFill>
                  <a:schemeClr val="bg2"/>
                </a:solidFill>
                <a:latin typeface="Poppins" panose="00000500000000000000" pitchFamily="2" charset="0"/>
                <a:cs typeface="Poppins" panose="00000500000000000000" pitchFamily="2" charset="0"/>
              </a:rPr>
              <a:t>It’s also illegal for adults to buy vapes for anyone under 18.</a:t>
            </a:r>
          </a:p>
          <a:p>
            <a:endParaRPr lang="en-GB" sz="1600" dirty="0">
              <a:solidFill>
                <a:schemeClr val="bg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600" dirty="0">
                <a:solidFill>
                  <a:schemeClr val="bg2"/>
                </a:solidFill>
                <a:latin typeface="Poppins" panose="00000500000000000000" pitchFamily="2" charset="0"/>
                <a:cs typeface="Poppins" panose="00000500000000000000" pitchFamily="2" charset="0"/>
              </a:rPr>
              <a:t>Approximately 1.3 million disposable vapes are thrown away every week in the UK: enough to cover 22 football pitches.</a:t>
            </a:r>
          </a:p>
          <a:p>
            <a:endParaRPr lang="en-GB" sz="1600" dirty="0">
              <a:solidFill>
                <a:schemeClr val="bg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600" dirty="0">
                <a:solidFill>
                  <a:schemeClr val="bg2"/>
                </a:solidFill>
                <a:latin typeface="Poppins" panose="00000500000000000000" pitchFamily="2" charset="0"/>
                <a:cs typeface="Poppins" panose="00000500000000000000" pitchFamily="2" charset="0"/>
              </a:rPr>
              <a:t>Vaping might make you feel dizzy, give you a headache, make you feel nauseous, mildly stimulated or relaxed.</a:t>
            </a:r>
          </a:p>
          <a:p>
            <a:endParaRPr lang="en-GB" sz="1600" dirty="0">
              <a:solidFill>
                <a:schemeClr val="bg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600" dirty="0">
                <a:solidFill>
                  <a:schemeClr val="bg2"/>
                </a:solidFill>
                <a:latin typeface="Poppins" panose="00000500000000000000" pitchFamily="2" charset="0"/>
                <a:cs typeface="Poppins" panose="00000500000000000000" pitchFamily="2" charset="0"/>
              </a:rPr>
              <a:t>Vaping increases blood pressure and heart rate and can make you breathe faster.</a:t>
            </a:r>
          </a:p>
          <a:p>
            <a:endParaRPr lang="en-GB" sz="1600" dirty="0">
              <a:solidFill>
                <a:schemeClr val="bg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600" dirty="0">
                <a:solidFill>
                  <a:schemeClr val="bg2"/>
                </a:solidFill>
                <a:latin typeface="Poppins" panose="00000500000000000000" pitchFamily="2" charset="0"/>
                <a:cs typeface="Poppins" panose="00000500000000000000" pitchFamily="2" charset="0"/>
              </a:rPr>
              <a:t>The effects of vaping are felt around 5 to 10 minutes after your first puff and last for 2 to 3 hours after your last puff.</a:t>
            </a:r>
          </a:p>
          <a:p>
            <a:endParaRPr lang="en-GB" sz="1600" dirty="0">
              <a:solidFill>
                <a:schemeClr val="bg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600" dirty="0">
                <a:solidFill>
                  <a:schemeClr val="bg2"/>
                </a:solidFill>
                <a:latin typeface="Poppins" panose="00000500000000000000" pitchFamily="2" charset="0"/>
                <a:cs typeface="Poppins" panose="00000500000000000000" pitchFamily="2" charset="0"/>
              </a:rPr>
              <a:t>Most vapes contain nicotine which is addictive and can be hard to stop using once you’ve started.</a:t>
            </a:r>
          </a:p>
          <a:p>
            <a:endParaRPr lang="en-GB" sz="1600" dirty="0">
              <a:solidFill>
                <a:schemeClr val="bg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600" dirty="0">
                <a:solidFill>
                  <a:schemeClr val="bg2"/>
                </a:solidFill>
                <a:latin typeface="Poppins" panose="00000500000000000000" pitchFamily="2" charset="0"/>
                <a:cs typeface="Poppins" panose="00000500000000000000" pitchFamily="2" charset="0"/>
              </a:rPr>
              <a:t>Mixing drugs with vaping is always risky.</a:t>
            </a:r>
          </a:p>
        </p:txBody>
      </p:sp>
    </p:spTree>
    <p:extLst>
      <p:ext uri="{BB962C8B-B14F-4D97-AF65-F5344CB8AC3E}">
        <p14:creationId xmlns:p14="http://schemas.microsoft.com/office/powerpoint/2010/main" val="305635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8">
            <a:extLst>
              <a:ext uri="{FF2B5EF4-FFF2-40B4-BE49-F238E27FC236}">
                <a16:creationId xmlns:a16="http://schemas.microsoft.com/office/drawing/2014/main" id="{DA08527F-ED0E-4603-A04E-186E027CFA05}"/>
              </a:ext>
            </a:extLst>
          </p:cNvPr>
          <p:cNvSpPr>
            <a:spLocks noGrp="1"/>
          </p:cNvSpPr>
          <p:nvPr>
            <p:ph type="title"/>
          </p:nvPr>
        </p:nvSpPr>
        <p:spPr>
          <a:xfrm>
            <a:off x="3457943" y="93821"/>
            <a:ext cx="5276113" cy="519130"/>
          </a:xfrm>
        </p:spPr>
        <p:txBody>
          <a:bodyPr>
            <a:normAutofit fontScale="90000"/>
          </a:bodyPr>
          <a:lstStyle/>
          <a:p>
            <a:pPr algn="ctr"/>
            <a:r>
              <a:rPr lang="en-GB" sz="3200" dirty="0"/>
              <a:t>Data</a:t>
            </a:r>
          </a:p>
        </p:txBody>
      </p:sp>
      <p:sp>
        <p:nvSpPr>
          <p:cNvPr id="13" name="TextBox 12">
            <a:extLst>
              <a:ext uri="{FF2B5EF4-FFF2-40B4-BE49-F238E27FC236}">
                <a16:creationId xmlns:a16="http://schemas.microsoft.com/office/drawing/2014/main" id="{A7094A05-8461-112E-D20A-2833247C4ABF}"/>
              </a:ext>
            </a:extLst>
          </p:cNvPr>
          <p:cNvSpPr txBox="1"/>
          <p:nvPr/>
        </p:nvSpPr>
        <p:spPr>
          <a:xfrm>
            <a:off x="157423" y="623001"/>
            <a:ext cx="11877152" cy="4646272"/>
          </a:xfrm>
          <a:prstGeom prst="rect">
            <a:avLst/>
          </a:prstGeom>
          <a:noFill/>
        </p:spPr>
        <p:txBody>
          <a:bodyPr wrap="square">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solidFill>
                  <a:schemeClr val="bg2"/>
                </a:solidFill>
                <a:effectLst/>
                <a:latin typeface="Poppins" panose="00000500000000000000" pitchFamily="2" charset="0"/>
                <a:ea typeface="Aptos" panose="020B0004020202020204" pitchFamily="34" charset="0"/>
                <a:cs typeface="Aptos" panose="020B0004020202020204" pitchFamily="34" charset="0"/>
              </a:rPr>
              <a:t>North Tyneside secondary school data 2024*: Ages 12-15.</a:t>
            </a:r>
            <a:endPar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800" dirty="0">
                <a:solidFill>
                  <a:schemeClr val="bg2"/>
                </a:solidFill>
                <a:effectLst/>
                <a:latin typeface="Poppins" panose="00000500000000000000" pitchFamily="2" charset="0"/>
                <a:ea typeface="Aptos" panose="020B0004020202020204" pitchFamily="34" charset="0"/>
                <a:cs typeface="Aptos" panose="020B0004020202020204" pitchFamily="34" charset="0"/>
              </a:rPr>
              <a:t>65% have never vaped. </a:t>
            </a:r>
            <a:endPar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800" dirty="0">
                <a:solidFill>
                  <a:schemeClr val="bg2"/>
                </a:solidFill>
                <a:effectLst/>
                <a:latin typeface="Poppins" panose="00000500000000000000" pitchFamily="2" charset="0"/>
                <a:ea typeface="Aptos" panose="020B0004020202020204" pitchFamily="34" charset="0"/>
                <a:cs typeface="Aptos" panose="020B0004020202020204" pitchFamily="34" charset="0"/>
              </a:rPr>
              <a:t>16% have tried vaping once or twice and 11% said they vape occasionally </a:t>
            </a:r>
            <a:endPar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800" dirty="0">
                <a:solidFill>
                  <a:schemeClr val="bg2"/>
                </a:solidFill>
                <a:effectLst/>
                <a:latin typeface="Poppins" panose="00000500000000000000" pitchFamily="2" charset="0"/>
                <a:ea typeface="Aptos" panose="020B0004020202020204" pitchFamily="34" charset="0"/>
                <a:cs typeface="Aptos" panose="020B0004020202020204" pitchFamily="34" charset="0"/>
              </a:rPr>
              <a:t>8% reported that they are regular vapers.</a:t>
            </a:r>
            <a:endPar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chemeClr val="bg2"/>
                </a:solidFill>
                <a:effectLst/>
                <a:latin typeface="Poppins" panose="00000500000000000000" pitchFamily="2" charset="0"/>
                <a:ea typeface="Aptos" panose="020B0004020202020204" pitchFamily="34" charset="0"/>
                <a:cs typeface="Aptos" panose="020B0004020202020204" pitchFamily="34" charset="0"/>
              </a:rPr>
              <a:t> </a:t>
            </a:r>
            <a:endPar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endParaRPr>
          </a:p>
          <a:p>
            <a:r>
              <a:rPr lang="en-GB" sz="1800" b="1" dirty="0">
                <a:solidFill>
                  <a:schemeClr val="bg2"/>
                </a:solidFill>
                <a:effectLst/>
                <a:latin typeface="Poppins" panose="00000500000000000000" pitchFamily="2" charset="0"/>
                <a:ea typeface="Aptos" panose="020B0004020202020204" pitchFamily="34" charset="0"/>
                <a:cs typeface="Aptos" panose="020B0004020202020204" pitchFamily="34" charset="0"/>
              </a:rPr>
              <a:t>North Tyneside primary school data 2024 : Year 6</a:t>
            </a:r>
            <a:endPar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800" dirty="0">
                <a:solidFill>
                  <a:schemeClr val="bg2"/>
                </a:solidFill>
                <a:effectLst/>
                <a:latin typeface="Poppins" panose="00000500000000000000" pitchFamily="2" charset="0"/>
                <a:ea typeface="Aptos" panose="020B0004020202020204" pitchFamily="34" charset="0"/>
                <a:cs typeface="Aptos" panose="020B0004020202020204" pitchFamily="34" charset="0"/>
              </a:rPr>
              <a:t>94% have never vaped</a:t>
            </a:r>
            <a:endPar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chemeClr val="bg2"/>
                </a:solidFill>
                <a:effectLst/>
                <a:latin typeface="Poppins" panose="00000500000000000000" pitchFamily="2" charset="0"/>
                <a:ea typeface="Aptos" panose="020B0004020202020204" pitchFamily="34" charset="0"/>
                <a:cs typeface="Aptos" panose="020B0004020202020204" pitchFamily="34" charset="0"/>
              </a:rPr>
              <a:t> </a:t>
            </a:r>
          </a:p>
          <a:p>
            <a:r>
              <a:rPr lang="en-GB" dirty="0">
                <a:solidFill>
                  <a:schemeClr val="bg2"/>
                </a:solidFill>
                <a:latin typeface="Poppins" panose="00000500000000000000" pitchFamily="2" charset="0"/>
                <a:ea typeface="Aptos" panose="020B0004020202020204" pitchFamily="34" charset="0"/>
                <a:cs typeface="Aptos" panose="020B0004020202020204" pitchFamily="34" charset="0"/>
              </a:rPr>
              <a:t>(* The above is is North Tyneside’s 2024 SHEU Survey with Schools data.</a:t>
            </a:r>
            <a:r>
              <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rPr>
              <a:t>)</a:t>
            </a:r>
          </a:p>
          <a:p>
            <a:endParaRPr lang="en-GB" dirty="0">
              <a:solidFill>
                <a:schemeClr val="bg2"/>
              </a:solidFill>
              <a:latin typeface="Aptos" panose="020B0004020202020204" pitchFamily="34" charset="0"/>
              <a:ea typeface="Aptos" panose="020B0004020202020204" pitchFamily="34" charset="0"/>
              <a:cs typeface="Aptos" panose="020B0004020202020204" pitchFamily="34" charset="0"/>
            </a:endParaRPr>
          </a:p>
          <a:p>
            <a:endPar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endParaRPr>
          </a:p>
          <a:p>
            <a:r>
              <a:rPr lang="en-GB" sz="1800" b="1" dirty="0">
                <a:solidFill>
                  <a:schemeClr val="bg2"/>
                </a:solidFill>
                <a:effectLst/>
                <a:latin typeface="Poppins" panose="00000500000000000000" pitchFamily="2" charset="0"/>
                <a:ea typeface="Aptos" panose="020B0004020202020204" pitchFamily="34" charset="0"/>
                <a:cs typeface="Aptos" panose="020B0004020202020204" pitchFamily="34" charset="0"/>
              </a:rPr>
              <a:t>Research conducted by ASH in 2023 explained the reasons young people vape:</a:t>
            </a:r>
            <a:endPar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solidFill>
                  <a:schemeClr val="bg2"/>
                </a:solidFill>
                <a:effectLst/>
                <a:latin typeface="Poppins" panose="00000500000000000000" pitchFamily="2" charset="0"/>
                <a:ea typeface="Times New Roman" panose="02020603050405020304" pitchFamily="18" charset="0"/>
                <a:cs typeface="Aptos" panose="020B0004020202020204" pitchFamily="34" charset="0"/>
              </a:rPr>
              <a:t>54% - Just to give it a try</a:t>
            </a:r>
            <a:endPar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solidFill>
                  <a:schemeClr val="bg2"/>
                </a:solidFill>
                <a:effectLst/>
                <a:latin typeface="Poppins" panose="00000500000000000000" pitchFamily="2" charset="0"/>
                <a:ea typeface="Times New Roman" panose="02020603050405020304" pitchFamily="18" charset="0"/>
                <a:cs typeface="Aptos" panose="020B0004020202020204" pitchFamily="34" charset="0"/>
              </a:rPr>
              <a:t>12% - I like the flavours</a:t>
            </a:r>
            <a:endPar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solidFill>
                  <a:schemeClr val="bg2"/>
                </a:solidFill>
                <a:effectLst/>
                <a:latin typeface="Poppins" panose="00000500000000000000" pitchFamily="2" charset="0"/>
                <a:ea typeface="Times New Roman" panose="02020603050405020304" pitchFamily="18" charset="0"/>
                <a:cs typeface="Aptos" panose="020B0004020202020204" pitchFamily="34" charset="0"/>
              </a:rPr>
              <a:t>18% - Other people vaped</a:t>
            </a:r>
            <a:endPar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solidFill>
                  <a:schemeClr val="bg2"/>
                </a:solidFill>
                <a:effectLst/>
                <a:latin typeface="Poppins" panose="00000500000000000000" pitchFamily="2" charset="0"/>
                <a:ea typeface="Times New Roman" panose="02020603050405020304" pitchFamily="18" charset="0"/>
                <a:cs typeface="Aptos" panose="020B0004020202020204" pitchFamily="34" charset="0"/>
              </a:rPr>
              <a:t>16% - Other</a:t>
            </a:r>
            <a:endParaRPr lang="en-GB" sz="1800" dirty="0">
              <a:solidFill>
                <a:schemeClr val="bg2"/>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20553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F16EC7-3ADE-7FDE-AEE7-9A9A81114699}"/>
              </a:ext>
            </a:extLst>
          </p:cNvPr>
          <p:cNvSpPr>
            <a:spLocks noGrp="1"/>
          </p:cNvSpPr>
          <p:nvPr>
            <p:ph type="title"/>
          </p:nvPr>
        </p:nvSpPr>
        <p:spPr>
          <a:xfrm>
            <a:off x="838200" y="83772"/>
            <a:ext cx="10515600" cy="529178"/>
          </a:xfrm>
        </p:spPr>
        <p:txBody>
          <a:bodyPr>
            <a:normAutofit fontScale="90000"/>
          </a:bodyPr>
          <a:lstStyle/>
          <a:p>
            <a:pPr algn="ctr"/>
            <a:r>
              <a:rPr lang="en-GB" sz="3200" dirty="0"/>
              <a:t>Vaping and the law</a:t>
            </a:r>
          </a:p>
        </p:txBody>
      </p:sp>
      <p:sp>
        <p:nvSpPr>
          <p:cNvPr id="6" name="Content Placeholder 5">
            <a:extLst>
              <a:ext uri="{FF2B5EF4-FFF2-40B4-BE49-F238E27FC236}">
                <a16:creationId xmlns:a16="http://schemas.microsoft.com/office/drawing/2014/main" id="{C8A3A648-510A-5F91-E86E-9F83012143E5}"/>
              </a:ext>
            </a:extLst>
          </p:cNvPr>
          <p:cNvSpPr>
            <a:spLocks noGrp="1"/>
          </p:cNvSpPr>
          <p:nvPr>
            <p:ph idx="1"/>
          </p:nvPr>
        </p:nvSpPr>
        <p:spPr>
          <a:xfrm>
            <a:off x="124768" y="519182"/>
            <a:ext cx="9523729" cy="5067702"/>
          </a:xfrm>
        </p:spPr>
        <p:txBody>
          <a:bodyPr>
            <a:normAutofit fontScale="25000" lnSpcReduction="20000"/>
          </a:bodyPr>
          <a:lstStyle/>
          <a:p>
            <a:pPr>
              <a:lnSpc>
                <a:spcPct val="120000"/>
              </a:lnSpc>
            </a:pPr>
            <a:endParaRPr lang="en-GB" dirty="0">
              <a:latin typeface="Poppins"/>
              <a:cs typeface="Poppins"/>
            </a:endParaRPr>
          </a:p>
          <a:p>
            <a:pPr>
              <a:lnSpc>
                <a:spcPct val="120000"/>
              </a:lnSpc>
            </a:pPr>
            <a:r>
              <a:rPr lang="en-GB" sz="6400" dirty="0">
                <a:latin typeface="Poppins"/>
                <a:cs typeface="Poppins"/>
              </a:rPr>
              <a:t>It is illegal to sell nicotine vapes to anyone under the age of 18.  Shops who sell vapes to children are breaking the law and can be prosecuted.</a:t>
            </a:r>
          </a:p>
          <a:p>
            <a:pPr>
              <a:lnSpc>
                <a:spcPct val="120000"/>
              </a:lnSpc>
            </a:pPr>
            <a:r>
              <a:rPr lang="en-GB" sz="6400" dirty="0">
                <a:latin typeface="Poppins"/>
                <a:cs typeface="Poppins"/>
              </a:rPr>
              <a:t>Vapes are regulated in the UK.  Shops that sell unregulated vapes are breaking the law.</a:t>
            </a:r>
          </a:p>
          <a:p>
            <a:pPr>
              <a:lnSpc>
                <a:spcPct val="120000"/>
              </a:lnSpc>
            </a:pPr>
            <a:r>
              <a:rPr lang="en-GB" sz="6400" dirty="0">
                <a:latin typeface="Poppins"/>
                <a:cs typeface="Poppins"/>
              </a:rPr>
              <a:t>Actions can be taken against any trader selling vapes to underage customers or selling illegal products, including seizing products, written warnings to retailers and formal criminal investigations.</a:t>
            </a:r>
          </a:p>
          <a:p>
            <a:pPr>
              <a:lnSpc>
                <a:spcPct val="120000"/>
              </a:lnSpc>
            </a:pPr>
            <a:r>
              <a:rPr lang="en-GB" sz="6400" dirty="0">
                <a:latin typeface="Poppins"/>
                <a:cs typeface="Poppins"/>
              </a:rPr>
              <a:t>To be legally sold in the UK, nicotine containing vapes must:</a:t>
            </a:r>
          </a:p>
          <a:p>
            <a:pPr>
              <a:lnSpc>
                <a:spcPct val="120000"/>
              </a:lnSpc>
            </a:pPr>
            <a:r>
              <a:rPr lang="en-GB" sz="6400" dirty="0">
                <a:latin typeface="Poppins"/>
                <a:cs typeface="Poppins"/>
              </a:rPr>
              <a:t>Contain 20 mg/ml or less of nicotine (equivalent to 2% or less)</a:t>
            </a:r>
          </a:p>
          <a:p>
            <a:pPr>
              <a:lnSpc>
                <a:spcPct val="120000"/>
              </a:lnSpc>
            </a:pPr>
            <a:r>
              <a:rPr lang="en-GB" sz="6400" dirty="0">
                <a:latin typeface="Poppins"/>
                <a:cs typeface="Poppins"/>
              </a:rPr>
              <a:t>Not have a capacity of more than 2ml in a single use cartridge</a:t>
            </a:r>
          </a:p>
          <a:p>
            <a:pPr>
              <a:lnSpc>
                <a:spcPct val="120000"/>
              </a:lnSpc>
            </a:pPr>
            <a:r>
              <a:rPr lang="en-GB" sz="6400" dirty="0">
                <a:latin typeface="Poppins"/>
                <a:cs typeface="Poppins"/>
              </a:rPr>
              <a:t>Carry the health warning 'This product contains nicotine which is a highly addictive substance.</a:t>
            </a:r>
          </a:p>
          <a:p>
            <a:pPr>
              <a:lnSpc>
                <a:spcPct val="120000"/>
              </a:lnSpc>
            </a:pPr>
            <a:r>
              <a:rPr lang="en-GB" sz="6400" dirty="0">
                <a:latin typeface="Poppins"/>
                <a:cs typeface="Poppins"/>
              </a:rPr>
              <a:t>Be notified to the MHRA and listed on its website</a:t>
            </a:r>
          </a:p>
          <a:p>
            <a:pPr>
              <a:lnSpc>
                <a:spcPct val="120000"/>
              </a:lnSpc>
            </a:pPr>
            <a:r>
              <a:rPr lang="en-GB" sz="6400" dirty="0">
                <a:latin typeface="Poppins"/>
                <a:cs typeface="Poppins"/>
              </a:rPr>
              <a:t>Illegal vapes can cause serious harm as they are unregulated and may contain unsafe levels of metals such as nickel, lead and other harmful substances.</a:t>
            </a:r>
          </a:p>
          <a:p>
            <a:pPr>
              <a:lnSpc>
                <a:spcPct val="120000"/>
              </a:lnSpc>
            </a:pPr>
            <a:endParaRPr lang="en-GB" sz="2800" dirty="0"/>
          </a:p>
          <a:p>
            <a:pPr marL="0" indent="0">
              <a:buNone/>
            </a:pPr>
            <a:endParaRPr lang="en-GB" sz="2800" dirty="0"/>
          </a:p>
        </p:txBody>
      </p:sp>
      <p:pic>
        <p:nvPicPr>
          <p:cNvPr id="2" name="Picture 1">
            <a:extLst>
              <a:ext uri="{FF2B5EF4-FFF2-40B4-BE49-F238E27FC236}">
                <a16:creationId xmlns:a16="http://schemas.microsoft.com/office/drawing/2014/main" id="{1F7F95AC-BEFC-8EBD-B9F0-9D81B321A0D8}"/>
              </a:ext>
            </a:extLst>
          </p:cNvPr>
          <p:cNvPicPr>
            <a:picLocks noChangeAspect="1"/>
          </p:cNvPicPr>
          <p:nvPr/>
        </p:nvPicPr>
        <p:blipFill>
          <a:blip r:embed="rId2"/>
          <a:stretch>
            <a:fillRect/>
          </a:stretch>
        </p:blipFill>
        <p:spPr>
          <a:xfrm>
            <a:off x="9348180" y="2096908"/>
            <a:ext cx="2719052" cy="2664183"/>
          </a:xfrm>
          <a:prstGeom prst="rect">
            <a:avLst/>
          </a:prstGeom>
        </p:spPr>
      </p:pic>
    </p:spTree>
    <p:extLst>
      <p:ext uri="{BB962C8B-B14F-4D97-AF65-F5344CB8AC3E}">
        <p14:creationId xmlns:p14="http://schemas.microsoft.com/office/powerpoint/2010/main" val="348832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91C0-C33A-25FD-2157-9C8EA874C1F8}"/>
              </a:ext>
            </a:extLst>
          </p:cNvPr>
          <p:cNvSpPr>
            <a:spLocks noGrp="1"/>
          </p:cNvSpPr>
          <p:nvPr>
            <p:ph type="title"/>
          </p:nvPr>
        </p:nvSpPr>
        <p:spPr>
          <a:xfrm>
            <a:off x="838200" y="0"/>
            <a:ext cx="10515600" cy="807682"/>
          </a:xfrm>
        </p:spPr>
        <p:txBody>
          <a:bodyPr>
            <a:normAutofit/>
          </a:bodyPr>
          <a:lstStyle/>
          <a:p>
            <a:pPr algn="ctr"/>
            <a:r>
              <a:rPr lang="en-GB" sz="3200" dirty="0"/>
              <a:t>Vaping – Exploitation </a:t>
            </a:r>
          </a:p>
        </p:txBody>
      </p:sp>
      <p:sp>
        <p:nvSpPr>
          <p:cNvPr id="4" name="Date Placeholder 3">
            <a:extLst>
              <a:ext uri="{FF2B5EF4-FFF2-40B4-BE49-F238E27FC236}">
                <a16:creationId xmlns:a16="http://schemas.microsoft.com/office/drawing/2014/main" id="{E00A3EFD-0A70-3438-7CE4-9CCC43ED81AA}"/>
              </a:ext>
            </a:extLst>
          </p:cNvPr>
          <p:cNvSpPr>
            <a:spLocks noGrp="1"/>
          </p:cNvSpPr>
          <p:nvPr>
            <p:ph type="dt" sz="half" idx="10"/>
          </p:nvPr>
        </p:nvSpPr>
        <p:spPr/>
        <p:txBody>
          <a:bodyPr/>
          <a:lstStyle/>
          <a:p>
            <a:fld id="{2C9A25FA-0F93-48F7-93CA-A37F4A9CC019}" type="datetime1">
              <a:rPr lang="en-GB" smtClean="0"/>
              <a:t>14/10/2024</a:t>
            </a:fld>
            <a:endParaRPr lang="en-US"/>
          </a:p>
        </p:txBody>
      </p:sp>
      <p:sp>
        <p:nvSpPr>
          <p:cNvPr id="6" name="Slide Number Placeholder 5">
            <a:extLst>
              <a:ext uri="{FF2B5EF4-FFF2-40B4-BE49-F238E27FC236}">
                <a16:creationId xmlns:a16="http://schemas.microsoft.com/office/drawing/2014/main" id="{9516AC48-9F05-3BAE-B1A6-8CE27D2019AA}"/>
              </a:ext>
            </a:extLst>
          </p:cNvPr>
          <p:cNvSpPr>
            <a:spLocks noGrp="1"/>
          </p:cNvSpPr>
          <p:nvPr>
            <p:ph type="sldNum" sz="quarter" idx="12"/>
          </p:nvPr>
        </p:nvSpPr>
        <p:spPr/>
        <p:txBody>
          <a:bodyPr/>
          <a:lstStyle/>
          <a:p>
            <a:fld id="{7AD964B8-DF44-534E-AD32-93328D1F3548}" type="slidenum">
              <a:rPr lang="en-US" smtClean="0"/>
              <a:pPr/>
              <a:t>5</a:t>
            </a:fld>
            <a:endParaRPr lang="en-US"/>
          </a:p>
        </p:txBody>
      </p:sp>
      <p:sp>
        <p:nvSpPr>
          <p:cNvPr id="13" name="TextBox 12">
            <a:extLst>
              <a:ext uri="{FF2B5EF4-FFF2-40B4-BE49-F238E27FC236}">
                <a16:creationId xmlns:a16="http://schemas.microsoft.com/office/drawing/2014/main" id="{6F4CE4CD-F77B-2901-89C7-EDE502A81BD7}"/>
              </a:ext>
            </a:extLst>
          </p:cNvPr>
          <p:cNvSpPr txBox="1"/>
          <p:nvPr/>
        </p:nvSpPr>
        <p:spPr>
          <a:xfrm>
            <a:off x="179251" y="807682"/>
            <a:ext cx="11517030" cy="4801314"/>
          </a:xfrm>
          <a:prstGeom prst="rect">
            <a:avLst/>
          </a:prstGeom>
          <a:noFill/>
        </p:spPr>
        <p:txBody>
          <a:bodyPr wrap="square">
            <a:spAutoFit/>
          </a:bodyPr>
          <a:lstStyle/>
          <a:p>
            <a:pPr marL="285750" indent="-285750" algn="l" fontAlgn="base">
              <a:buFont typeface="Arial" panose="020B0604020202020204" pitchFamily="34" charset="0"/>
              <a:buChar char="•"/>
            </a:pPr>
            <a:r>
              <a:rPr lang="en-GB" b="0" i="0" dirty="0">
                <a:solidFill>
                  <a:schemeClr val="bg2"/>
                </a:solidFill>
                <a:effectLst/>
                <a:latin typeface="Poppins" panose="00000500000000000000" pitchFamily="2" charset="0"/>
                <a:cs typeface="Poppins" panose="00000500000000000000" pitchFamily="2" charset="0"/>
              </a:rPr>
              <a:t>The sale of illegal vapes "goes hand in hand" with organised crime, drug dealing and money laundering - and worrying trends show significant numbers of children </a:t>
            </a:r>
            <a:r>
              <a:rPr lang="en-GB" dirty="0">
                <a:solidFill>
                  <a:schemeClr val="bg2"/>
                </a:solidFill>
                <a:latin typeface="Poppins" panose="00000500000000000000" pitchFamily="2" charset="0"/>
                <a:cs typeface="Poppins" panose="00000500000000000000" pitchFamily="2" charset="0"/>
              </a:rPr>
              <a:t>smoking vapes</a:t>
            </a:r>
            <a:r>
              <a:rPr lang="en-GB" b="0" i="0" dirty="0">
                <a:solidFill>
                  <a:schemeClr val="bg2"/>
                </a:solidFill>
                <a:effectLst/>
                <a:latin typeface="Poppins" panose="00000500000000000000" pitchFamily="2" charset="0"/>
                <a:cs typeface="Poppins" panose="00000500000000000000" pitchFamily="2" charset="0"/>
              </a:rPr>
              <a:t>, with vape addiction leading children into the criminal world. </a:t>
            </a:r>
          </a:p>
          <a:p>
            <a:pPr marL="285750" indent="-285750" algn="l" fontAlgn="base">
              <a:buFont typeface="Arial" panose="020B0604020202020204" pitchFamily="34" charset="0"/>
              <a:buChar char="•"/>
            </a:pPr>
            <a:endParaRPr lang="en-GB" b="0" i="0" dirty="0">
              <a:solidFill>
                <a:schemeClr val="bg2"/>
              </a:solidFill>
              <a:effectLst/>
              <a:latin typeface="Poppins" panose="00000500000000000000" pitchFamily="2" charset="0"/>
              <a:cs typeface="Poppins" panose="00000500000000000000" pitchFamily="2" charset="0"/>
            </a:endParaRPr>
          </a:p>
          <a:p>
            <a:pPr marL="285750" indent="-285750" algn="l" fontAlgn="base">
              <a:buFont typeface="Arial" panose="020B0604020202020204" pitchFamily="34" charset="0"/>
              <a:buChar char="•"/>
            </a:pPr>
            <a:r>
              <a:rPr lang="en-GB" b="0" i="0" dirty="0">
                <a:solidFill>
                  <a:schemeClr val="bg2"/>
                </a:solidFill>
                <a:effectLst/>
                <a:latin typeface="Poppins" panose="00000500000000000000" pitchFamily="2" charset="0"/>
                <a:cs typeface="Poppins" panose="00000500000000000000" pitchFamily="2" charset="0"/>
              </a:rPr>
              <a:t>Illegal vapes, often given to children by gangs and drug dealers, are then being sold on school playgrounds by children exploited used as vape mules.  </a:t>
            </a:r>
          </a:p>
          <a:p>
            <a:pPr marL="285750" indent="-285750" algn="l" fontAlgn="base">
              <a:buFont typeface="Arial" panose="020B0604020202020204" pitchFamily="34" charset="0"/>
              <a:buChar char="•"/>
            </a:pPr>
            <a:endParaRPr lang="en-GB" dirty="0">
              <a:solidFill>
                <a:schemeClr val="bg2"/>
              </a:solidFill>
              <a:latin typeface="Poppins" panose="00000500000000000000" pitchFamily="2" charset="0"/>
              <a:cs typeface="Poppins" panose="00000500000000000000" pitchFamily="2" charset="0"/>
            </a:endParaRPr>
          </a:p>
          <a:p>
            <a:pPr marL="285750" indent="-285750" algn="l" fontAlgn="base">
              <a:buFont typeface="Arial" panose="020B0604020202020204" pitchFamily="34" charset="0"/>
              <a:buChar char="•"/>
            </a:pPr>
            <a:r>
              <a:rPr lang="en-GB" dirty="0">
                <a:solidFill>
                  <a:schemeClr val="bg2"/>
                </a:solidFill>
                <a:latin typeface="Poppins" panose="00000500000000000000" pitchFamily="2" charset="0"/>
                <a:cs typeface="Poppins" panose="00000500000000000000" pitchFamily="2" charset="0"/>
              </a:rPr>
              <a:t>County Lines – where illegal drugs are transported from one area to another, often across police and local authority boundaries (although not exclusively), usually by children or vulnerable people who are coerced into it by gangs</a:t>
            </a:r>
          </a:p>
          <a:p>
            <a:pPr marL="285750" indent="-285750" algn="l" fontAlgn="base">
              <a:buFont typeface="Arial" panose="020B0604020202020204" pitchFamily="34" charset="0"/>
              <a:buChar char="•"/>
            </a:pPr>
            <a:endParaRPr lang="en-GB" b="0" i="0" dirty="0">
              <a:solidFill>
                <a:schemeClr val="bg2"/>
              </a:solidFill>
              <a:effectLst/>
              <a:latin typeface="Poppins" panose="00000500000000000000" pitchFamily="2" charset="0"/>
              <a:cs typeface="Poppins" panose="00000500000000000000" pitchFamily="2" charset="0"/>
            </a:endParaRPr>
          </a:p>
          <a:p>
            <a:pPr marL="285750" indent="-285750" algn="l" fontAlgn="base">
              <a:buFont typeface="Arial" panose="020B0604020202020204" pitchFamily="34" charset="0"/>
              <a:buChar char="•"/>
            </a:pPr>
            <a:r>
              <a:rPr lang="en-GB" b="0" i="0" dirty="0">
                <a:solidFill>
                  <a:schemeClr val="bg2"/>
                </a:solidFill>
                <a:effectLst/>
                <a:latin typeface="Poppins" panose="00000500000000000000" pitchFamily="2" charset="0"/>
                <a:cs typeface="Poppins" panose="00000500000000000000" pitchFamily="2" charset="0"/>
              </a:rPr>
              <a:t>If you are worried about a child or a young person report it. To report a concern in North </a:t>
            </a:r>
            <a:r>
              <a:rPr lang="en-GB" dirty="0">
                <a:solidFill>
                  <a:schemeClr val="bg2"/>
                </a:solidFill>
                <a:latin typeface="Poppins" panose="00000500000000000000" pitchFamily="2" charset="0"/>
                <a:cs typeface="Poppins" panose="00000500000000000000" pitchFamily="2" charset="0"/>
              </a:rPr>
              <a:t>Tyneside, </a:t>
            </a:r>
            <a:r>
              <a:rPr lang="en-GB" b="0" i="0" dirty="0">
                <a:solidFill>
                  <a:schemeClr val="bg2"/>
                </a:solidFill>
                <a:effectLst/>
                <a:latin typeface="Poppins" panose="00000500000000000000" pitchFamily="2" charset="0"/>
                <a:cs typeface="Poppins" panose="00000500000000000000" pitchFamily="2" charset="0"/>
              </a:rPr>
              <a:t>please contact the Front Door on </a:t>
            </a:r>
            <a:r>
              <a:rPr lang="en-GB" b="1" i="0" dirty="0">
                <a:solidFill>
                  <a:schemeClr val="bg2"/>
                </a:solidFill>
                <a:effectLst/>
                <a:latin typeface="Poppins" panose="00000500000000000000" pitchFamily="2" charset="0"/>
                <a:cs typeface="Poppins" panose="00000500000000000000" pitchFamily="2" charset="0"/>
              </a:rPr>
              <a:t>0345 2000 10.  </a:t>
            </a:r>
          </a:p>
          <a:p>
            <a:pPr algn="l" fontAlgn="base"/>
            <a:endParaRPr lang="en-GB" b="1" i="0" dirty="0">
              <a:solidFill>
                <a:schemeClr val="bg2"/>
              </a:solidFill>
              <a:effectLst/>
              <a:latin typeface="Poppins" panose="00000500000000000000" pitchFamily="2" charset="0"/>
              <a:cs typeface="Poppins" panose="00000500000000000000" pitchFamily="2" charset="0"/>
            </a:endParaRPr>
          </a:p>
          <a:p>
            <a:pPr marL="285750" indent="-285750" algn="l" fontAlgn="base">
              <a:buFont typeface="Arial" panose="020B0604020202020204" pitchFamily="34" charset="0"/>
              <a:buChar char="•"/>
            </a:pPr>
            <a:r>
              <a:rPr lang="en-GB" b="0" i="0" dirty="0">
                <a:solidFill>
                  <a:schemeClr val="bg2"/>
                </a:solidFill>
                <a:effectLst/>
                <a:latin typeface="Poppins" panose="00000500000000000000" pitchFamily="2" charset="0"/>
                <a:cs typeface="Poppins" panose="00000500000000000000" pitchFamily="2" charset="0"/>
              </a:rPr>
              <a:t>Remember, safeguarding is everyone’s business.  More information about Safeguarding Children in North Tyneside can be found here :  </a:t>
            </a:r>
            <a:r>
              <a:rPr lang="en-GB" dirty="0">
                <a:solidFill>
                  <a:schemeClr val="bg2"/>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North Tyneside Safeguarding Children Partnership (northtynesidescp.org.uk)</a:t>
            </a:r>
            <a:endParaRPr lang="en-GB" b="0" i="0" dirty="0">
              <a:solidFill>
                <a:schemeClr val="bg2"/>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026939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91C0-C33A-25FD-2157-9C8EA874C1F8}"/>
              </a:ext>
            </a:extLst>
          </p:cNvPr>
          <p:cNvSpPr>
            <a:spLocks noGrp="1"/>
          </p:cNvSpPr>
          <p:nvPr>
            <p:ph type="title"/>
          </p:nvPr>
        </p:nvSpPr>
        <p:spPr>
          <a:xfrm>
            <a:off x="838199" y="0"/>
            <a:ext cx="10515600" cy="659427"/>
          </a:xfrm>
        </p:spPr>
        <p:txBody>
          <a:bodyPr>
            <a:normAutofit/>
          </a:bodyPr>
          <a:lstStyle/>
          <a:p>
            <a:pPr algn="ctr"/>
            <a:r>
              <a:rPr lang="en-GB" sz="3200" dirty="0"/>
              <a:t>Vaping – illicit substances</a:t>
            </a:r>
          </a:p>
        </p:txBody>
      </p:sp>
      <p:sp>
        <p:nvSpPr>
          <p:cNvPr id="4" name="Date Placeholder 3">
            <a:extLst>
              <a:ext uri="{FF2B5EF4-FFF2-40B4-BE49-F238E27FC236}">
                <a16:creationId xmlns:a16="http://schemas.microsoft.com/office/drawing/2014/main" id="{E00A3EFD-0A70-3438-7CE4-9CCC43ED81AA}"/>
              </a:ext>
            </a:extLst>
          </p:cNvPr>
          <p:cNvSpPr>
            <a:spLocks noGrp="1"/>
          </p:cNvSpPr>
          <p:nvPr>
            <p:ph type="dt" sz="half" idx="10"/>
          </p:nvPr>
        </p:nvSpPr>
        <p:spPr/>
        <p:txBody>
          <a:bodyPr/>
          <a:lstStyle/>
          <a:p>
            <a:fld id="{2C9A25FA-0F93-48F7-93CA-A37F4A9CC019}" type="datetime1">
              <a:rPr lang="en-GB" smtClean="0"/>
              <a:t>14/10/2024</a:t>
            </a:fld>
            <a:endParaRPr lang="en-US"/>
          </a:p>
        </p:txBody>
      </p:sp>
      <p:sp>
        <p:nvSpPr>
          <p:cNvPr id="6" name="Slide Number Placeholder 5">
            <a:extLst>
              <a:ext uri="{FF2B5EF4-FFF2-40B4-BE49-F238E27FC236}">
                <a16:creationId xmlns:a16="http://schemas.microsoft.com/office/drawing/2014/main" id="{9516AC48-9F05-3BAE-B1A6-8CE27D2019AA}"/>
              </a:ext>
            </a:extLst>
          </p:cNvPr>
          <p:cNvSpPr>
            <a:spLocks noGrp="1"/>
          </p:cNvSpPr>
          <p:nvPr>
            <p:ph type="sldNum" sz="quarter" idx="12"/>
          </p:nvPr>
        </p:nvSpPr>
        <p:spPr/>
        <p:txBody>
          <a:bodyPr/>
          <a:lstStyle/>
          <a:p>
            <a:fld id="{7AD964B8-DF44-534E-AD32-93328D1F3548}" type="slidenum">
              <a:rPr lang="en-US" smtClean="0"/>
              <a:pPr/>
              <a:t>6</a:t>
            </a:fld>
            <a:endParaRPr lang="en-US"/>
          </a:p>
        </p:txBody>
      </p:sp>
      <p:pic>
        <p:nvPicPr>
          <p:cNvPr id="10" name="Picture 9">
            <a:extLst>
              <a:ext uri="{FF2B5EF4-FFF2-40B4-BE49-F238E27FC236}">
                <a16:creationId xmlns:a16="http://schemas.microsoft.com/office/drawing/2014/main" id="{42917BB0-CDC5-49CE-C14A-1BF84BA7BC0C}"/>
              </a:ext>
            </a:extLst>
          </p:cNvPr>
          <p:cNvPicPr>
            <a:picLocks noChangeAspect="1"/>
          </p:cNvPicPr>
          <p:nvPr/>
        </p:nvPicPr>
        <p:blipFill>
          <a:blip r:embed="rId3"/>
          <a:stretch>
            <a:fillRect/>
          </a:stretch>
        </p:blipFill>
        <p:spPr>
          <a:xfrm>
            <a:off x="8996350" y="2578143"/>
            <a:ext cx="3045405" cy="1308676"/>
          </a:xfrm>
          <a:prstGeom prst="rect">
            <a:avLst/>
          </a:prstGeom>
        </p:spPr>
      </p:pic>
      <p:sp>
        <p:nvSpPr>
          <p:cNvPr id="13" name="TextBox 12">
            <a:extLst>
              <a:ext uri="{FF2B5EF4-FFF2-40B4-BE49-F238E27FC236}">
                <a16:creationId xmlns:a16="http://schemas.microsoft.com/office/drawing/2014/main" id="{6F4CE4CD-F77B-2901-89C7-EDE502A81BD7}"/>
              </a:ext>
            </a:extLst>
          </p:cNvPr>
          <p:cNvSpPr txBox="1"/>
          <p:nvPr/>
        </p:nvSpPr>
        <p:spPr>
          <a:xfrm>
            <a:off x="150245" y="682220"/>
            <a:ext cx="8663298" cy="501759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600" kern="100" dirty="0">
                <a:solidFill>
                  <a:schemeClr val="bg2"/>
                </a:solidFill>
                <a:effectLst/>
                <a:latin typeface="Poppins" panose="00000500000000000000" pitchFamily="2" charset="0"/>
                <a:ea typeface="Calibri" panose="020F0502020204030204" pitchFamily="34" charset="0"/>
                <a:cs typeface="Poppins" panose="00000500000000000000" pitchFamily="2" charset="0"/>
              </a:rPr>
              <a:t>Nicotine is an addictive substance, and you can become dependent on vapes, especially if you vape nicotine regularly.</a:t>
            </a:r>
            <a:endParaRPr lang="en-GB" sz="1600" kern="100" dirty="0">
              <a:solidFill>
                <a:schemeClr val="bg2"/>
              </a:solidFill>
              <a:latin typeface="Poppins" panose="00000500000000000000" pitchFamily="2" charset="0"/>
              <a:ea typeface="Calibri" panose="020F0502020204030204" pitchFamily="34" charset="0"/>
              <a:cs typeface="Poppins" panose="00000500000000000000" pitchFamily="2" charset="0"/>
            </a:endParaRPr>
          </a:p>
          <a:p>
            <a:pPr marL="285750" indent="-285750">
              <a:lnSpc>
                <a:spcPct val="107000"/>
              </a:lnSpc>
              <a:spcAft>
                <a:spcPts val="800"/>
              </a:spcAft>
              <a:buFont typeface="Arial" panose="020B0604020202020204" pitchFamily="34" charset="0"/>
              <a:buChar char="•"/>
            </a:pPr>
            <a:r>
              <a:rPr lang="en-GB" sz="1600" kern="100" dirty="0">
                <a:solidFill>
                  <a:schemeClr val="bg2"/>
                </a:solidFill>
                <a:effectLst/>
                <a:latin typeface="Poppins" panose="00000500000000000000" pitchFamily="2" charset="0"/>
                <a:ea typeface="Calibri" panose="020F0502020204030204" pitchFamily="34" charset="0"/>
                <a:cs typeface="Poppins" panose="00000500000000000000" pitchFamily="2" charset="0"/>
              </a:rPr>
              <a:t>It is illegal to smoke vapes with other illicit substances.  It is also illegal to sell vapes that contain illicit substances.  </a:t>
            </a:r>
            <a:endParaRPr lang="en-GB" sz="1600" kern="100" dirty="0">
              <a:solidFill>
                <a:schemeClr val="bg2"/>
              </a:solidFill>
              <a:latin typeface="Poppins" panose="00000500000000000000" pitchFamily="2" charset="0"/>
              <a:ea typeface="Calibri" panose="020F0502020204030204" pitchFamily="34" charset="0"/>
              <a:cs typeface="Poppins" panose="00000500000000000000" pitchFamily="2" charset="0"/>
            </a:endParaRPr>
          </a:p>
          <a:p>
            <a:pPr marL="285750" indent="-285750">
              <a:lnSpc>
                <a:spcPct val="107000"/>
              </a:lnSpc>
              <a:spcAft>
                <a:spcPts val="800"/>
              </a:spcAft>
              <a:buFont typeface="Arial" panose="020B0604020202020204" pitchFamily="34" charset="0"/>
              <a:buChar char="•"/>
            </a:pPr>
            <a:r>
              <a:rPr lang="en-GB" sz="1600" b="0" i="0" dirty="0">
                <a:solidFill>
                  <a:schemeClr val="bg2"/>
                </a:solidFill>
                <a:effectLst/>
                <a:latin typeface="Poppins" panose="00000500000000000000" pitchFamily="2" charset="0"/>
                <a:cs typeface="Poppins" panose="00000500000000000000" pitchFamily="2" charset="0"/>
              </a:rPr>
              <a:t>Mixing drugs is always risky but some mixtures are more dangerous than others.</a:t>
            </a:r>
          </a:p>
          <a:p>
            <a:pPr marL="285750" indent="-285750">
              <a:lnSpc>
                <a:spcPct val="107000"/>
              </a:lnSpc>
              <a:spcAft>
                <a:spcPts val="800"/>
              </a:spcAft>
              <a:buFont typeface="Arial" panose="020B0604020202020204" pitchFamily="34" charset="0"/>
              <a:buChar char="•"/>
            </a:pPr>
            <a:r>
              <a:rPr lang="en-GB" sz="1600" kern="100" dirty="0">
                <a:solidFill>
                  <a:schemeClr val="bg2"/>
                </a:solidFill>
                <a:latin typeface="Poppins" panose="00000500000000000000" pitchFamily="2" charset="0"/>
                <a:ea typeface="Calibri" panose="020F0502020204030204" pitchFamily="34" charset="0"/>
                <a:cs typeface="Poppins" panose="00000500000000000000" pitchFamily="2" charset="0"/>
              </a:rPr>
              <a:t>For queries, concerns, service information or referrals to North Tyneside Recovery Partnership please </a:t>
            </a:r>
            <a:r>
              <a:rPr lang="en-GB" sz="1600" kern="100">
                <a:solidFill>
                  <a:schemeClr val="bg2"/>
                </a:solidFill>
                <a:latin typeface="Poppins" panose="00000500000000000000" pitchFamily="2" charset="0"/>
                <a:ea typeface="Calibri" panose="020F0502020204030204" pitchFamily="34" charset="0"/>
                <a:cs typeface="Poppins" panose="00000500000000000000" pitchFamily="2" charset="0"/>
              </a:rPr>
              <a:t>scan the </a:t>
            </a:r>
            <a:r>
              <a:rPr lang="en-GB" sz="1600" kern="100" dirty="0">
                <a:solidFill>
                  <a:schemeClr val="bg2"/>
                </a:solidFill>
                <a:latin typeface="Poppins" panose="00000500000000000000" pitchFamily="2" charset="0"/>
                <a:ea typeface="Calibri" panose="020F0502020204030204" pitchFamily="34" charset="0"/>
                <a:cs typeface="Poppins" panose="00000500000000000000" pitchFamily="2" charset="0"/>
              </a:rPr>
              <a:t>QR code.</a:t>
            </a:r>
          </a:p>
          <a:p>
            <a:pPr marL="285750" indent="-285750">
              <a:lnSpc>
                <a:spcPct val="107000"/>
              </a:lnSpc>
              <a:spcAft>
                <a:spcPts val="800"/>
              </a:spcAft>
              <a:buFont typeface="Arial" panose="020B0604020202020204" pitchFamily="34" charset="0"/>
              <a:buChar char="•"/>
            </a:pPr>
            <a:r>
              <a:rPr lang="en-GB" sz="1600" kern="100" dirty="0">
                <a:solidFill>
                  <a:schemeClr val="bg2"/>
                </a:solidFill>
                <a:latin typeface="Poppins" panose="00000500000000000000" pitchFamily="2" charset="0"/>
                <a:ea typeface="Calibri" panose="020F0502020204030204" pitchFamily="34" charset="0"/>
                <a:cs typeface="Poppins" panose="00000500000000000000" pitchFamily="2" charset="0"/>
              </a:rPr>
              <a:t>PROPS family support service </a:t>
            </a:r>
            <a:r>
              <a:rPr lang="en-GB" sz="1600" dirty="0">
                <a:solidFill>
                  <a:schemeClr val="bg2"/>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PROPS - Family Recovery Service</a:t>
            </a:r>
            <a:endParaRPr lang="en-GB" sz="1600" kern="100" dirty="0">
              <a:solidFill>
                <a:schemeClr val="bg2"/>
              </a:solidFill>
              <a:latin typeface="Poppins" panose="00000500000000000000" pitchFamily="2" charset="0"/>
              <a:cs typeface="Poppins" panose="00000500000000000000" pitchFamily="2" charset="0"/>
            </a:endParaRPr>
          </a:p>
          <a:p>
            <a:pPr marL="285750" indent="-285750">
              <a:lnSpc>
                <a:spcPct val="107000"/>
              </a:lnSpc>
              <a:spcAft>
                <a:spcPts val="800"/>
              </a:spcAft>
              <a:buFont typeface="Arial" panose="020B0604020202020204" pitchFamily="34" charset="0"/>
              <a:buChar char="•"/>
            </a:pPr>
            <a:r>
              <a:rPr lang="en-GB" sz="1600" kern="100" dirty="0">
                <a:solidFill>
                  <a:schemeClr val="bg2"/>
                </a:solidFill>
                <a:latin typeface="Poppins" panose="00000500000000000000" pitchFamily="2" charset="0"/>
                <a:ea typeface="Calibri" panose="020F0502020204030204" pitchFamily="34" charset="0"/>
                <a:cs typeface="Poppins" panose="00000500000000000000" pitchFamily="2" charset="0"/>
              </a:rPr>
              <a:t>The Drug and Alcohol Family Support Service support adults around drug and alcohol use and children impacted by an adult’s drug and alcohol use and offers education sessions to all years 8 and 10 pupils in schools, </a:t>
            </a:r>
            <a:r>
              <a:rPr lang="en-GB" sz="1600" i="0" u="none" strike="noStrike" baseline="0" dirty="0">
                <a:solidFill>
                  <a:schemeClr val="bg2"/>
                </a:solidFill>
                <a:latin typeface="Poppins" panose="00000500000000000000" pitchFamily="2" charset="0"/>
                <a:cs typeface="Poppins" panose="00000500000000000000" pitchFamily="2" charset="0"/>
              </a:rPr>
              <a:t>contact </a:t>
            </a:r>
            <a:r>
              <a:rPr lang="en-GB" sz="1600" i="0" u="none" strike="noStrike" baseline="0" dirty="0">
                <a:solidFill>
                  <a:schemeClr val="bg2"/>
                </a:solidFill>
                <a:latin typeface="Poppins" panose="00000500000000000000" pitchFamily="2" charset="0"/>
                <a:cs typeface="Poppins" panose="00000500000000000000" pitchFamily="2" charset="0"/>
                <a:hlinkClick r:id="rId5">
                  <a:extLst>
                    <a:ext uri="{A12FA001-AC4F-418D-AE19-62706E023703}">
                      <ahyp:hlinkClr xmlns:ahyp="http://schemas.microsoft.com/office/drawing/2018/hyperlinkcolor" val="tx"/>
                    </a:ext>
                  </a:extLst>
                </a:hlinkClick>
              </a:rPr>
              <a:t>drugandalcoholsupport@northtyneside.gov.uk</a:t>
            </a:r>
            <a:r>
              <a:rPr lang="en-GB" sz="1600" i="0" u="none" strike="noStrike" baseline="0" dirty="0">
                <a:solidFill>
                  <a:schemeClr val="bg2"/>
                </a:solidFill>
                <a:latin typeface="Poppins" panose="00000500000000000000" pitchFamily="2" charset="0"/>
                <a:cs typeface="Poppins" panose="00000500000000000000" pitchFamily="2" charset="0"/>
              </a:rPr>
              <a:t>  </a:t>
            </a:r>
            <a:endParaRPr lang="en-GB" sz="1600" kern="100" dirty="0">
              <a:solidFill>
                <a:schemeClr val="bg2"/>
              </a:solidFill>
              <a:latin typeface="Poppins" panose="00000500000000000000" pitchFamily="2" charset="0"/>
              <a:ea typeface="Calibri" panose="020F0502020204030204" pitchFamily="34" charset="0"/>
              <a:cs typeface="Poppins" panose="00000500000000000000" pitchFamily="2" charset="0"/>
            </a:endParaRPr>
          </a:p>
          <a:p>
            <a:pPr marL="285750" indent="-285750">
              <a:lnSpc>
                <a:spcPct val="107000"/>
              </a:lnSpc>
              <a:spcAft>
                <a:spcPts val="800"/>
              </a:spcAft>
              <a:buFont typeface="Arial" panose="020B0604020202020204" pitchFamily="34" charset="0"/>
              <a:buChar char="•"/>
            </a:pPr>
            <a:r>
              <a:rPr lang="en-GB" sz="1600" dirty="0">
                <a:solidFill>
                  <a:schemeClr val="bg2"/>
                </a:solidFill>
                <a:latin typeface="Poppins" panose="00000500000000000000" pitchFamily="2" charset="0"/>
                <a:cs typeface="Poppins" panose="00000500000000000000" pitchFamily="2" charset="0"/>
              </a:rPr>
              <a:t>Educational settings can access a series of lessons within </a:t>
            </a:r>
            <a:r>
              <a:rPr lang="en-GB" sz="1600" dirty="0">
                <a:solidFill>
                  <a:schemeClr val="bg2"/>
                </a:solidFill>
                <a:latin typeface="Poppins" panose="00000500000000000000" pitchFamily="2" charset="0"/>
                <a:cs typeface="Poppins" panose="00000500000000000000" pitchFamily="2" charset="0"/>
                <a:hlinkClick r:id="rId6">
                  <a:extLst>
                    <a:ext uri="{A12FA001-AC4F-418D-AE19-62706E023703}">
                      <ahyp:hlinkClr xmlns:ahyp="http://schemas.microsoft.com/office/drawing/2018/hyperlinkcolor" val="tx"/>
                    </a:ext>
                  </a:extLst>
                </a:hlinkClick>
              </a:rPr>
              <a:t>Pol-Ed</a:t>
            </a:r>
            <a:r>
              <a:rPr lang="en-GB" sz="1600" dirty="0">
                <a:solidFill>
                  <a:schemeClr val="bg2"/>
                </a:solidFill>
                <a:latin typeface="Poppins" panose="00000500000000000000" pitchFamily="2" charset="0"/>
                <a:cs typeface="Poppins" panose="00000500000000000000" pitchFamily="2" charset="0"/>
              </a:rPr>
              <a:t> that can be linked to substance misuse and vapes to assist PSHE delivery. </a:t>
            </a:r>
          </a:p>
          <a:p>
            <a:pPr marL="285750" indent="-285750">
              <a:lnSpc>
                <a:spcPct val="107000"/>
              </a:lnSpc>
              <a:spcAft>
                <a:spcPts val="800"/>
              </a:spcAft>
              <a:buFont typeface="Arial" panose="020B0604020202020204" pitchFamily="34" charset="0"/>
              <a:buChar char="•"/>
            </a:pPr>
            <a:r>
              <a:rPr lang="en-GB" sz="1600" kern="100" dirty="0">
                <a:solidFill>
                  <a:schemeClr val="bg2"/>
                </a:solidFill>
                <a:effectLst/>
                <a:latin typeface="Poppins" panose="00000500000000000000" pitchFamily="2" charset="0"/>
                <a:ea typeface="Calibri" panose="020F0502020204030204" pitchFamily="34" charset="0"/>
                <a:cs typeface="Poppins" panose="00000500000000000000" pitchFamily="2" charset="0"/>
              </a:rPr>
              <a:t>For more information on the risks of mixing vapes with drugs, visit the Frank website </a:t>
            </a:r>
            <a:r>
              <a:rPr lang="en-GB" sz="1600" u="sng" kern="100" dirty="0">
                <a:solidFill>
                  <a:schemeClr val="bg2"/>
                </a:solidFill>
                <a:effectLst/>
                <a:latin typeface="Poppins" panose="00000500000000000000" pitchFamily="2" charset="0"/>
                <a:ea typeface="Calibri" panose="020F0502020204030204" pitchFamily="34" charset="0"/>
                <a:cs typeface="Poppins" panose="00000500000000000000" pitchFamily="2" charset="0"/>
                <a:hlinkClick r:id="rId7">
                  <a:extLst>
                    <a:ext uri="{A12FA001-AC4F-418D-AE19-62706E023703}">
                      <ahyp:hlinkClr xmlns:ahyp="http://schemas.microsoft.com/office/drawing/2018/hyperlinkcolor" val="tx"/>
                    </a:ext>
                  </a:extLst>
                </a:hlinkClick>
              </a:rPr>
              <a:t>https://www.talktofrank.com/drug/vapes#the-risks</a:t>
            </a:r>
            <a:endParaRPr lang="en-GB" sz="1600" kern="100" dirty="0">
              <a:solidFill>
                <a:schemeClr val="bg2"/>
              </a:solidFill>
              <a:effectLst/>
              <a:latin typeface="Poppins" panose="00000500000000000000" pitchFamily="2" charset="0"/>
              <a:ea typeface="Calibri" panose="020F0502020204030204" pitchFamily="34" charset="0"/>
              <a:cs typeface="Poppins" panose="00000500000000000000" pitchFamily="2" charset="0"/>
            </a:endParaRPr>
          </a:p>
        </p:txBody>
      </p:sp>
      <p:pic>
        <p:nvPicPr>
          <p:cNvPr id="19" name="Picture 18">
            <a:extLst>
              <a:ext uri="{FF2B5EF4-FFF2-40B4-BE49-F238E27FC236}">
                <a16:creationId xmlns:a16="http://schemas.microsoft.com/office/drawing/2014/main" id="{8AE612AE-4FF9-2DBB-12AF-19E3B95D9678}"/>
              </a:ext>
            </a:extLst>
          </p:cNvPr>
          <p:cNvPicPr>
            <a:picLocks noChangeAspect="1"/>
          </p:cNvPicPr>
          <p:nvPr/>
        </p:nvPicPr>
        <p:blipFill>
          <a:blip r:embed="rId8"/>
          <a:stretch>
            <a:fillRect/>
          </a:stretch>
        </p:blipFill>
        <p:spPr>
          <a:xfrm>
            <a:off x="8996351" y="491852"/>
            <a:ext cx="2797358" cy="1952268"/>
          </a:xfrm>
          <a:prstGeom prst="rect">
            <a:avLst/>
          </a:prstGeom>
        </p:spPr>
      </p:pic>
      <p:pic>
        <p:nvPicPr>
          <p:cNvPr id="21" name="Picture 20">
            <a:extLst>
              <a:ext uri="{FF2B5EF4-FFF2-40B4-BE49-F238E27FC236}">
                <a16:creationId xmlns:a16="http://schemas.microsoft.com/office/drawing/2014/main" id="{796FD2B8-D18D-B90D-7AC3-B752EAEA6EAA}"/>
              </a:ext>
            </a:extLst>
          </p:cNvPr>
          <p:cNvPicPr>
            <a:picLocks noChangeAspect="1"/>
          </p:cNvPicPr>
          <p:nvPr/>
        </p:nvPicPr>
        <p:blipFill>
          <a:blip r:embed="rId9"/>
          <a:stretch>
            <a:fillRect/>
          </a:stretch>
        </p:blipFill>
        <p:spPr>
          <a:xfrm>
            <a:off x="9752142" y="4013306"/>
            <a:ext cx="1468192" cy="1485089"/>
          </a:xfrm>
          <a:prstGeom prst="rect">
            <a:avLst/>
          </a:prstGeom>
        </p:spPr>
      </p:pic>
      <p:sp>
        <p:nvSpPr>
          <p:cNvPr id="23" name="TextBox 22">
            <a:extLst>
              <a:ext uri="{FF2B5EF4-FFF2-40B4-BE49-F238E27FC236}">
                <a16:creationId xmlns:a16="http://schemas.microsoft.com/office/drawing/2014/main" id="{AD0EBD13-7703-E330-899E-B7F6D7869451}"/>
              </a:ext>
            </a:extLst>
          </p:cNvPr>
          <p:cNvSpPr txBox="1"/>
          <p:nvPr/>
        </p:nvSpPr>
        <p:spPr>
          <a:xfrm>
            <a:off x="9135991" y="5530646"/>
            <a:ext cx="2700494" cy="369332"/>
          </a:xfrm>
          <a:prstGeom prst="rect">
            <a:avLst/>
          </a:prstGeom>
          <a:noFill/>
        </p:spPr>
        <p:txBody>
          <a:bodyPr wrap="square">
            <a:spAutoFit/>
          </a:bodyPr>
          <a:lstStyle/>
          <a:p>
            <a:pPr algn="ctr"/>
            <a:r>
              <a:rPr lang="en-GB" sz="1800" b="1" i="0" u="none" strike="noStrike" baseline="0" dirty="0">
                <a:solidFill>
                  <a:schemeClr val="bg2"/>
                </a:solidFill>
                <a:latin typeface="Poppins" panose="00000500000000000000" pitchFamily="2" charset="0"/>
                <a:cs typeface="Poppins" panose="00000500000000000000" pitchFamily="2" charset="0"/>
              </a:rPr>
              <a:t>Scan me </a:t>
            </a:r>
            <a:r>
              <a:rPr lang="en-GB" dirty="0">
                <a:solidFill>
                  <a:schemeClr val="bg2"/>
                </a:solidFill>
                <a:latin typeface="Poppins" panose="00000500000000000000" pitchFamily="2" charset="0"/>
                <a:cs typeface="Poppins" panose="00000500000000000000" pitchFamily="2" charset="0"/>
              </a:rPr>
              <a:t> </a:t>
            </a:r>
            <a:r>
              <a:rPr lang="en-GB" sz="1800" b="1" i="0" u="none" strike="noStrike" baseline="0" dirty="0">
                <a:solidFill>
                  <a:schemeClr val="bg2"/>
                </a:solidFill>
                <a:latin typeface="Poppins" panose="00000500000000000000" pitchFamily="2" charset="0"/>
                <a:cs typeface="Poppins" panose="00000500000000000000" pitchFamily="2" charset="0"/>
              </a:rPr>
              <a:t>to refer</a:t>
            </a:r>
            <a:endParaRPr lang="en-GB" dirty="0">
              <a:solidFill>
                <a:schemeClr val="bg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13601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91C0-C33A-25FD-2157-9C8EA874C1F8}"/>
              </a:ext>
            </a:extLst>
          </p:cNvPr>
          <p:cNvSpPr>
            <a:spLocks noGrp="1"/>
          </p:cNvSpPr>
          <p:nvPr>
            <p:ph type="title"/>
          </p:nvPr>
        </p:nvSpPr>
        <p:spPr>
          <a:xfrm>
            <a:off x="838200" y="0"/>
            <a:ext cx="10515600" cy="807682"/>
          </a:xfrm>
        </p:spPr>
        <p:txBody>
          <a:bodyPr>
            <a:normAutofit/>
          </a:bodyPr>
          <a:lstStyle/>
          <a:p>
            <a:pPr algn="ctr"/>
            <a:r>
              <a:rPr lang="en-GB" sz="3200" dirty="0"/>
              <a:t>Police intelligence form</a:t>
            </a:r>
          </a:p>
        </p:txBody>
      </p:sp>
      <p:sp>
        <p:nvSpPr>
          <p:cNvPr id="4" name="Date Placeholder 3">
            <a:extLst>
              <a:ext uri="{FF2B5EF4-FFF2-40B4-BE49-F238E27FC236}">
                <a16:creationId xmlns:a16="http://schemas.microsoft.com/office/drawing/2014/main" id="{E00A3EFD-0A70-3438-7CE4-9CCC43ED81AA}"/>
              </a:ext>
            </a:extLst>
          </p:cNvPr>
          <p:cNvSpPr>
            <a:spLocks noGrp="1"/>
          </p:cNvSpPr>
          <p:nvPr>
            <p:ph type="dt" sz="half" idx="10"/>
          </p:nvPr>
        </p:nvSpPr>
        <p:spPr/>
        <p:txBody>
          <a:bodyPr/>
          <a:lstStyle/>
          <a:p>
            <a:fld id="{2C9A25FA-0F93-48F7-93CA-A37F4A9CC019}" type="datetime1">
              <a:rPr lang="en-GB" smtClean="0"/>
              <a:t>14/10/2024</a:t>
            </a:fld>
            <a:endParaRPr lang="en-US"/>
          </a:p>
        </p:txBody>
      </p:sp>
      <p:sp>
        <p:nvSpPr>
          <p:cNvPr id="6" name="Slide Number Placeholder 5">
            <a:extLst>
              <a:ext uri="{FF2B5EF4-FFF2-40B4-BE49-F238E27FC236}">
                <a16:creationId xmlns:a16="http://schemas.microsoft.com/office/drawing/2014/main" id="{9516AC48-9F05-3BAE-B1A6-8CE27D2019AA}"/>
              </a:ext>
            </a:extLst>
          </p:cNvPr>
          <p:cNvSpPr>
            <a:spLocks noGrp="1"/>
          </p:cNvSpPr>
          <p:nvPr>
            <p:ph type="sldNum" sz="quarter" idx="12"/>
          </p:nvPr>
        </p:nvSpPr>
        <p:spPr/>
        <p:txBody>
          <a:bodyPr/>
          <a:lstStyle/>
          <a:p>
            <a:fld id="{7AD964B8-DF44-534E-AD32-93328D1F3548}" type="slidenum">
              <a:rPr lang="en-US" smtClean="0"/>
              <a:pPr/>
              <a:t>7</a:t>
            </a:fld>
            <a:endParaRPr lang="en-US"/>
          </a:p>
        </p:txBody>
      </p:sp>
      <p:sp>
        <p:nvSpPr>
          <p:cNvPr id="3" name="TextBox 2">
            <a:extLst>
              <a:ext uri="{FF2B5EF4-FFF2-40B4-BE49-F238E27FC236}">
                <a16:creationId xmlns:a16="http://schemas.microsoft.com/office/drawing/2014/main" id="{9E52BB1D-6770-1468-FA1E-887A639F7EC5}"/>
              </a:ext>
            </a:extLst>
          </p:cNvPr>
          <p:cNvSpPr txBox="1"/>
          <p:nvPr/>
        </p:nvSpPr>
        <p:spPr>
          <a:xfrm>
            <a:off x="368439" y="706791"/>
            <a:ext cx="11455121" cy="4801314"/>
          </a:xfrm>
          <a:prstGeom prst="rect">
            <a:avLst/>
          </a:prstGeom>
          <a:noFill/>
        </p:spPr>
        <p:txBody>
          <a:bodyPr wrap="square">
            <a:spAutoFit/>
          </a:bodyPr>
          <a:lstStyle/>
          <a:p>
            <a:r>
              <a:rPr lang="en-GB" sz="1800" kern="100" dirty="0">
                <a:solidFill>
                  <a:schemeClr val="bg2"/>
                </a:solidFill>
                <a:effectLst/>
                <a:latin typeface="Poppins" panose="00000500000000000000" pitchFamily="2" charset="0"/>
                <a:ea typeface="Calibri" panose="020F0502020204030204" pitchFamily="34" charset="0"/>
                <a:cs typeface="Poppins" panose="00000500000000000000" pitchFamily="2" charset="0"/>
              </a:rPr>
              <a:t>Northumbria Police are aware of several incidents across the force, including North Tyneside, where young persons, including school children, are becoming unwell and on some occasions admitted to hospital following the use of “MAZZA” Vapes.</a:t>
            </a:r>
          </a:p>
          <a:p>
            <a:endParaRPr lang="en-GB" sz="1800" kern="100" dirty="0">
              <a:solidFill>
                <a:schemeClr val="bg2"/>
              </a:solidFill>
              <a:effectLst/>
              <a:latin typeface="Poppins" panose="00000500000000000000" pitchFamily="2" charset="0"/>
              <a:ea typeface="Calibri" panose="020F0502020204030204" pitchFamily="34" charset="0"/>
              <a:cs typeface="Poppins" panose="00000500000000000000" pitchFamily="2" charset="0"/>
            </a:endParaRPr>
          </a:p>
          <a:p>
            <a:r>
              <a:rPr lang="en-GB" sz="1800" dirty="0">
                <a:solidFill>
                  <a:schemeClr val="bg2"/>
                </a:solidFill>
                <a:effectLst/>
                <a:latin typeface="Poppins" panose="00000500000000000000" pitchFamily="2" charset="0"/>
                <a:ea typeface="Calibri" panose="020F0502020204030204" pitchFamily="34" charset="0"/>
                <a:cs typeface="Poppins" panose="00000500000000000000" pitchFamily="2" charset="0"/>
              </a:rPr>
              <a:t>We are requesting that if you are in receipt of any information or intelligence around these “MAZZA vapes” that it could be submitted to Northumbria Police via our Partnership Intelligence Form (</a:t>
            </a:r>
            <a:r>
              <a:rPr lang="en-GB" dirty="0">
                <a:solidFill>
                  <a:schemeClr val="bg2"/>
                </a:solidFill>
                <a:effectLst/>
                <a:latin typeface="Poppins" panose="00000500000000000000" pitchFamily="2" charset="0"/>
                <a:ea typeface="Calibri" panose="020F0502020204030204" pitchFamily="34" charset="0"/>
                <a:cs typeface="Poppins" panose="00000500000000000000" pitchFamily="2" charset="0"/>
              </a:rPr>
              <a:t>a copy of the form has been shared with this presentation).</a:t>
            </a:r>
            <a:endParaRPr lang="en-GB" kern="100" dirty="0">
              <a:solidFill>
                <a:schemeClr val="bg2"/>
              </a:solidFill>
              <a:effectLst/>
              <a:latin typeface="Poppins" panose="00000500000000000000" pitchFamily="2" charset="0"/>
              <a:ea typeface="Calibri" panose="020F0502020204030204" pitchFamily="34" charset="0"/>
              <a:cs typeface="Poppins" panose="00000500000000000000" pitchFamily="2" charset="0"/>
            </a:endParaRPr>
          </a:p>
          <a:p>
            <a:pPr marL="285750" indent="-285750">
              <a:buFont typeface="Arial" panose="020B0604020202020204" pitchFamily="34" charset="0"/>
              <a:buChar char="•"/>
            </a:pPr>
            <a:endParaRPr lang="en-GB" kern="100" dirty="0">
              <a:solidFill>
                <a:schemeClr val="bg2"/>
              </a:solidFill>
              <a:latin typeface="Poppins" panose="00000500000000000000" pitchFamily="2" charset="0"/>
              <a:cs typeface="Poppins" panose="00000500000000000000" pitchFamily="2" charset="0"/>
            </a:endParaRPr>
          </a:p>
          <a:p>
            <a:r>
              <a:rPr lang="en-GB" sz="1800" b="1" dirty="0">
                <a:solidFill>
                  <a:schemeClr val="bg2"/>
                </a:solidFill>
                <a:effectLst/>
                <a:latin typeface="Poppins" panose="00000500000000000000" pitchFamily="2" charset="0"/>
                <a:ea typeface="Calibri" panose="020F0502020204030204" pitchFamily="34" charset="0"/>
                <a:cs typeface="Poppins" panose="00000500000000000000" pitchFamily="2" charset="0"/>
              </a:rPr>
              <a:t>Important to know:</a:t>
            </a:r>
            <a:endParaRPr lang="en-GB" sz="1800" dirty="0">
              <a:solidFill>
                <a:schemeClr val="bg2"/>
              </a:solidFill>
              <a:effectLst/>
              <a:latin typeface="Poppins" panose="00000500000000000000" pitchFamily="2" charset="0"/>
              <a:ea typeface="Calibri" panose="020F0502020204030204" pitchFamily="34" charset="0"/>
              <a:cs typeface="Poppins" panose="00000500000000000000" pitchFamily="2" charset="0"/>
            </a:endParaRPr>
          </a:p>
          <a:p>
            <a:r>
              <a:rPr lang="en-GB" sz="1800" b="1" dirty="0">
                <a:solidFill>
                  <a:schemeClr val="bg2"/>
                </a:solidFill>
                <a:effectLst/>
                <a:latin typeface="Poppins" panose="00000500000000000000" pitchFamily="2" charset="0"/>
                <a:ea typeface="Calibri" panose="020F0502020204030204" pitchFamily="34" charset="0"/>
                <a:cs typeface="Poppins" panose="00000500000000000000" pitchFamily="2" charset="0"/>
              </a:rPr>
              <a:t> </a:t>
            </a:r>
            <a:endParaRPr lang="en-GB" b="1" dirty="0">
              <a:solidFill>
                <a:schemeClr val="bg2"/>
              </a:solidFill>
              <a:latin typeface="Poppins" panose="00000500000000000000" pitchFamily="2" charset="0"/>
              <a:ea typeface="Calibri" panose="020F0502020204030204" pitchFamily="34" charset="0"/>
              <a:cs typeface="Poppins" panose="00000500000000000000" pitchFamily="2" charset="0"/>
            </a:endParaRPr>
          </a:p>
          <a:p>
            <a:pPr marL="285750" indent="-285750">
              <a:buFont typeface="Arial" panose="020B0604020202020204" pitchFamily="34" charset="0"/>
              <a:buChar char="•"/>
            </a:pPr>
            <a:r>
              <a:rPr lang="en-GB" sz="1800" dirty="0">
                <a:solidFill>
                  <a:schemeClr val="bg2"/>
                </a:solidFill>
                <a:effectLst/>
                <a:latin typeface="Poppins" panose="00000500000000000000" pitchFamily="2" charset="0"/>
                <a:ea typeface="Calibri" panose="020F0502020204030204" pitchFamily="34" charset="0"/>
                <a:cs typeface="Poppins" panose="00000500000000000000" pitchFamily="2" charset="0"/>
              </a:rPr>
              <a:t>You will not receive any feedback on any intelligence submission.</a:t>
            </a:r>
          </a:p>
          <a:p>
            <a:pPr marL="285750" indent="-285750">
              <a:buFont typeface="Arial" panose="020B0604020202020204" pitchFamily="34" charset="0"/>
              <a:buChar char="•"/>
            </a:pPr>
            <a:endParaRPr lang="en-GB" dirty="0">
              <a:solidFill>
                <a:schemeClr val="bg2"/>
              </a:solidFill>
              <a:latin typeface="Poppins" panose="00000500000000000000" pitchFamily="2" charset="0"/>
              <a:ea typeface="Calibri" panose="020F0502020204030204" pitchFamily="34" charset="0"/>
              <a:cs typeface="Poppins" panose="00000500000000000000" pitchFamily="2" charset="0"/>
            </a:endParaRPr>
          </a:p>
          <a:p>
            <a:pPr marL="285750" indent="-285750">
              <a:buFont typeface="Arial" panose="020B0604020202020204" pitchFamily="34" charset="0"/>
              <a:buChar char="•"/>
            </a:pPr>
            <a:r>
              <a:rPr lang="en-GB" sz="1800" dirty="0">
                <a:solidFill>
                  <a:schemeClr val="bg2"/>
                </a:solidFill>
                <a:effectLst/>
                <a:latin typeface="Poppins" panose="00000500000000000000" pitchFamily="2" charset="0"/>
                <a:ea typeface="Calibri" panose="020F0502020204030204" pitchFamily="34" charset="0"/>
                <a:cs typeface="Poppins" panose="00000500000000000000" pitchFamily="2" charset="0"/>
              </a:rPr>
              <a:t>We welcome all pieces of intelligence no matter how small, you never know where they fit in the bigger picture.</a:t>
            </a:r>
          </a:p>
          <a:p>
            <a:pPr marL="285750" indent="-285750">
              <a:buFont typeface="Arial" panose="020B0604020202020204" pitchFamily="34" charset="0"/>
              <a:buChar char="•"/>
            </a:pPr>
            <a:endParaRPr lang="en-GB" dirty="0">
              <a:solidFill>
                <a:schemeClr val="bg2"/>
              </a:solidFill>
              <a:latin typeface="Poppins" panose="00000500000000000000" pitchFamily="2" charset="0"/>
              <a:ea typeface="Calibri" panose="020F0502020204030204" pitchFamily="34" charset="0"/>
              <a:cs typeface="Poppins" panose="00000500000000000000" pitchFamily="2" charset="0"/>
            </a:endParaRPr>
          </a:p>
          <a:p>
            <a:pPr marL="285750" indent="-285750">
              <a:buFont typeface="Arial" panose="020B0604020202020204" pitchFamily="34" charset="0"/>
              <a:buChar char="•"/>
            </a:pPr>
            <a:r>
              <a:rPr lang="en-GB" sz="1800" dirty="0">
                <a:solidFill>
                  <a:schemeClr val="bg2"/>
                </a:solidFill>
                <a:effectLst/>
                <a:latin typeface="Poppins" panose="00000500000000000000" pitchFamily="2" charset="0"/>
                <a:ea typeface="Calibri" panose="020F0502020204030204" pitchFamily="34" charset="0"/>
                <a:cs typeface="Poppins" panose="00000500000000000000" pitchFamily="2" charset="0"/>
              </a:rPr>
              <a:t>We may ask clarification questions following from your submission. </a:t>
            </a:r>
          </a:p>
          <a:p>
            <a:pPr marL="285750" indent="-285750">
              <a:buFont typeface="Arial" panose="020B0604020202020204" pitchFamily="34" charset="0"/>
              <a:buChar char="•"/>
            </a:pPr>
            <a:endParaRPr lang="en-GB" dirty="0">
              <a:solidFill>
                <a:schemeClr val="bg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73344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91C0-C33A-25FD-2157-9C8EA874C1F8}"/>
              </a:ext>
            </a:extLst>
          </p:cNvPr>
          <p:cNvSpPr>
            <a:spLocks noGrp="1"/>
          </p:cNvSpPr>
          <p:nvPr>
            <p:ph type="title"/>
          </p:nvPr>
        </p:nvSpPr>
        <p:spPr>
          <a:xfrm>
            <a:off x="838200" y="0"/>
            <a:ext cx="10515600" cy="807682"/>
          </a:xfrm>
        </p:spPr>
        <p:txBody>
          <a:bodyPr>
            <a:normAutofit/>
          </a:bodyPr>
          <a:lstStyle/>
          <a:p>
            <a:pPr algn="ctr"/>
            <a:r>
              <a:rPr lang="en-GB" sz="3200" dirty="0"/>
              <a:t>Trading standards in North Tyneside</a:t>
            </a:r>
          </a:p>
        </p:txBody>
      </p:sp>
      <p:sp>
        <p:nvSpPr>
          <p:cNvPr id="4" name="Date Placeholder 3">
            <a:extLst>
              <a:ext uri="{FF2B5EF4-FFF2-40B4-BE49-F238E27FC236}">
                <a16:creationId xmlns:a16="http://schemas.microsoft.com/office/drawing/2014/main" id="{E00A3EFD-0A70-3438-7CE4-9CCC43ED81AA}"/>
              </a:ext>
            </a:extLst>
          </p:cNvPr>
          <p:cNvSpPr>
            <a:spLocks noGrp="1"/>
          </p:cNvSpPr>
          <p:nvPr>
            <p:ph type="dt" sz="half" idx="10"/>
          </p:nvPr>
        </p:nvSpPr>
        <p:spPr/>
        <p:txBody>
          <a:bodyPr/>
          <a:lstStyle/>
          <a:p>
            <a:fld id="{2C9A25FA-0F93-48F7-93CA-A37F4A9CC019}" type="datetime1">
              <a:rPr lang="en-GB" smtClean="0"/>
              <a:t>14/10/2024</a:t>
            </a:fld>
            <a:endParaRPr lang="en-US"/>
          </a:p>
        </p:txBody>
      </p:sp>
      <p:sp>
        <p:nvSpPr>
          <p:cNvPr id="6" name="Slide Number Placeholder 5">
            <a:extLst>
              <a:ext uri="{FF2B5EF4-FFF2-40B4-BE49-F238E27FC236}">
                <a16:creationId xmlns:a16="http://schemas.microsoft.com/office/drawing/2014/main" id="{9516AC48-9F05-3BAE-B1A6-8CE27D2019AA}"/>
              </a:ext>
            </a:extLst>
          </p:cNvPr>
          <p:cNvSpPr>
            <a:spLocks noGrp="1"/>
          </p:cNvSpPr>
          <p:nvPr>
            <p:ph type="sldNum" sz="quarter" idx="12"/>
          </p:nvPr>
        </p:nvSpPr>
        <p:spPr/>
        <p:txBody>
          <a:bodyPr/>
          <a:lstStyle/>
          <a:p>
            <a:fld id="{7AD964B8-DF44-534E-AD32-93328D1F3548}" type="slidenum">
              <a:rPr lang="en-US" smtClean="0"/>
              <a:pPr/>
              <a:t>8</a:t>
            </a:fld>
            <a:endParaRPr lang="en-US"/>
          </a:p>
        </p:txBody>
      </p:sp>
      <p:sp>
        <p:nvSpPr>
          <p:cNvPr id="5" name="TextBox 4">
            <a:extLst>
              <a:ext uri="{FF2B5EF4-FFF2-40B4-BE49-F238E27FC236}">
                <a16:creationId xmlns:a16="http://schemas.microsoft.com/office/drawing/2014/main" id="{6E598AB6-0632-C65C-65CC-B0FE9B8B5C07}"/>
              </a:ext>
            </a:extLst>
          </p:cNvPr>
          <p:cNvSpPr txBox="1"/>
          <p:nvPr/>
        </p:nvSpPr>
        <p:spPr>
          <a:xfrm>
            <a:off x="422031" y="907758"/>
            <a:ext cx="10410092" cy="2031325"/>
          </a:xfrm>
          <a:prstGeom prst="rect">
            <a:avLst/>
          </a:prstGeom>
          <a:noFill/>
        </p:spPr>
        <p:txBody>
          <a:bodyPr wrap="square">
            <a:spAutoFit/>
          </a:bodyPr>
          <a:lstStyle/>
          <a:p>
            <a:pPr marL="285750" indent="-285750">
              <a:buFont typeface="Arial" panose="020B0604020202020204" pitchFamily="34" charset="0"/>
              <a:buChar char="•"/>
            </a:pPr>
            <a:r>
              <a:rPr lang="en-GB" sz="1800" kern="100" dirty="0">
                <a:solidFill>
                  <a:schemeClr val="bg2"/>
                </a:solidFill>
                <a:effectLst/>
                <a:latin typeface="Poppins" panose="00000500000000000000" pitchFamily="2" charset="0"/>
                <a:ea typeface="Calibri" panose="020F0502020204030204" pitchFamily="34" charset="0"/>
                <a:cs typeface="Poppins" panose="00000500000000000000" pitchFamily="2" charset="0"/>
              </a:rPr>
              <a:t>To report underage sale of vapes or the sale of illicit vapes, please email details to Trading Standards at the following email address:</a:t>
            </a:r>
          </a:p>
          <a:p>
            <a:pPr marL="285750" indent="-285750">
              <a:buFont typeface="Arial" panose="020B0604020202020204" pitchFamily="34" charset="0"/>
              <a:buChar char="•"/>
            </a:pPr>
            <a:endParaRPr lang="en-GB" kern="100" dirty="0">
              <a:solidFill>
                <a:schemeClr val="bg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kern="100" dirty="0">
                <a:solidFill>
                  <a:schemeClr val="bg2"/>
                </a:solidFill>
                <a:latin typeface="Poppins" panose="00000500000000000000" pitchFamily="2" charset="0"/>
                <a:cs typeface="Poppins" panose="00000500000000000000" pitchFamily="2" charset="0"/>
                <a:hlinkClick r:id="rId3"/>
              </a:rPr>
              <a:t>trading.standards@northtyneside.gov.uk</a:t>
            </a:r>
            <a:endParaRPr lang="en-GB" kern="100" dirty="0">
              <a:solidFill>
                <a:schemeClr val="bg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GB" kern="100" dirty="0">
              <a:solidFill>
                <a:schemeClr val="bg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GB" kern="100" dirty="0">
              <a:solidFill>
                <a:schemeClr val="bg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kern="100" dirty="0">
                <a:solidFill>
                  <a:schemeClr val="bg2"/>
                </a:solidFill>
                <a:latin typeface="Poppins" panose="00000500000000000000" pitchFamily="2" charset="0"/>
                <a:cs typeface="Poppins" panose="00000500000000000000" pitchFamily="2" charset="0"/>
              </a:rPr>
              <a:t>If known, please include details of when and where the vapes were purchased.</a:t>
            </a:r>
            <a:endParaRPr lang="en-GB" dirty="0">
              <a:solidFill>
                <a:schemeClr val="bg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7833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91C0-C33A-25FD-2157-9C8EA874C1F8}"/>
              </a:ext>
            </a:extLst>
          </p:cNvPr>
          <p:cNvSpPr>
            <a:spLocks noGrp="1"/>
          </p:cNvSpPr>
          <p:nvPr>
            <p:ph type="title"/>
          </p:nvPr>
        </p:nvSpPr>
        <p:spPr>
          <a:xfrm>
            <a:off x="838200" y="0"/>
            <a:ext cx="10515600" cy="807682"/>
          </a:xfrm>
        </p:spPr>
        <p:txBody>
          <a:bodyPr>
            <a:normAutofit/>
          </a:bodyPr>
          <a:lstStyle/>
          <a:p>
            <a:pPr algn="ctr"/>
            <a:r>
              <a:rPr lang="en-GB" sz="3200" dirty="0"/>
              <a:t>Vaping – Key Resources and Information</a:t>
            </a:r>
          </a:p>
        </p:txBody>
      </p:sp>
      <p:sp>
        <p:nvSpPr>
          <p:cNvPr id="4" name="Date Placeholder 3">
            <a:extLst>
              <a:ext uri="{FF2B5EF4-FFF2-40B4-BE49-F238E27FC236}">
                <a16:creationId xmlns:a16="http://schemas.microsoft.com/office/drawing/2014/main" id="{E00A3EFD-0A70-3438-7CE4-9CCC43ED81AA}"/>
              </a:ext>
            </a:extLst>
          </p:cNvPr>
          <p:cNvSpPr>
            <a:spLocks noGrp="1"/>
          </p:cNvSpPr>
          <p:nvPr>
            <p:ph type="dt" sz="half" idx="10"/>
          </p:nvPr>
        </p:nvSpPr>
        <p:spPr/>
        <p:txBody>
          <a:bodyPr/>
          <a:lstStyle/>
          <a:p>
            <a:fld id="{2C9A25FA-0F93-48F7-93CA-A37F4A9CC019}" type="datetime1">
              <a:rPr lang="en-GB" smtClean="0"/>
              <a:t>14/10/2024</a:t>
            </a:fld>
            <a:endParaRPr lang="en-US"/>
          </a:p>
        </p:txBody>
      </p:sp>
      <p:sp>
        <p:nvSpPr>
          <p:cNvPr id="6" name="Slide Number Placeholder 5">
            <a:extLst>
              <a:ext uri="{FF2B5EF4-FFF2-40B4-BE49-F238E27FC236}">
                <a16:creationId xmlns:a16="http://schemas.microsoft.com/office/drawing/2014/main" id="{9516AC48-9F05-3BAE-B1A6-8CE27D2019AA}"/>
              </a:ext>
            </a:extLst>
          </p:cNvPr>
          <p:cNvSpPr>
            <a:spLocks noGrp="1"/>
          </p:cNvSpPr>
          <p:nvPr>
            <p:ph type="sldNum" sz="quarter" idx="12"/>
          </p:nvPr>
        </p:nvSpPr>
        <p:spPr/>
        <p:txBody>
          <a:bodyPr/>
          <a:lstStyle/>
          <a:p>
            <a:fld id="{7AD964B8-DF44-534E-AD32-93328D1F3548}" type="slidenum">
              <a:rPr lang="en-US" smtClean="0"/>
              <a:pPr/>
              <a:t>9</a:t>
            </a:fld>
            <a:endParaRPr lang="en-US"/>
          </a:p>
        </p:txBody>
      </p:sp>
      <p:sp>
        <p:nvSpPr>
          <p:cNvPr id="13" name="TextBox 12">
            <a:extLst>
              <a:ext uri="{FF2B5EF4-FFF2-40B4-BE49-F238E27FC236}">
                <a16:creationId xmlns:a16="http://schemas.microsoft.com/office/drawing/2014/main" id="{6F4CE4CD-F77B-2901-89C7-EDE502A81BD7}"/>
              </a:ext>
            </a:extLst>
          </p:cNvPr>
          <p:cNvSpPr txBox="1"/>
          <p:nvPr/>
        </p:nvSpPr>
        <p:spPr>
          <a:xfrm>
            <a:off x="179251" y="638458"/>
            <a:ext cx="11517030" cy="525791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tabLst>
                <a:tab pos="866775" algn="l"/>
              </a:tabLst>
            </a:pPr>
            <a:r>
              <a:rPr lang="en-GB" sz="1800" u="sng" kern="100" dirty="0">
                <a:solidFill>
                  <a:schemeClr val="bg2"/>
                </a:solidFill>
                <a:effectLst/>
                <a:latin typeface="Poppins" panose="00000500000000000000" pitchFamily="2" charset="0"/>
                <a:ea typeface="Calibri" panose="020F0502020204030204" pitchFamily="34" charset="0"/>
                <a:cs typeface="Poppins" panose="00000500000000000000" pitchFamily="2" charset="0"/>
                <a:hlinkClick r:id="rId3">
                  <a:extLst>
                    <a:ext uri="{A12FA001-AC4F-418D-AE19-62706E023703}">
                      <ahyp:hlinkClr xmlns:ahyp="http://schemas.microsoft.com/office/drawing/2018/hyperlinkcolor" val="tx"/>
                    </a:ext>
                  </a:extLst>
                </a:hlinkClick>
              </a:rPr>
              <a:t>ASH-guidance-for-school-vaping-policies.pdf</a:t>
            </a:r>
            <a:endParaRPr lang="en-GB" sz="1800" u="sng" kern="100" dirty="0">
              <a:solidFill>
                <a:schemeClr val="bg2"/>
              </a:solidFill>
              <a:effectLst/>
              <a:latin typeface="Poppins" panose="00000500000000000000" pitchFamily="2" charset="0"/>
              <a:ea typeface="Calibri" panose="020F0502020204030204" pitchFamily="34" charset="0"/>
              <a:cs typeface="Poppins" panose="00000500000000000000" pitchFamily="2" charset="0"/>
            </a:endParaRPr>
          </a:p>
          <a:p>
            <a:pPr>
              <a:lnSpc>
                <a:spcPct val="107000"/>
              </a:lnSpc>
              <a:spcAft>
                <a:spcPts val="800"/>
              </a:spcAft>
              <a:tabLst>
                <a:tab pos="866775" algn="l"/>
              </a:tabLst>
            </a:pPr>
            <a:endParaRPr lang="en-GB" sz="1800" u="sng" kern="100" dirty="0">
              <a:solidFill>
                <a:schemeClr val="bg2"/>
              </a:solidFill>
              <a:effectLst/>
              <a:latin typeface="Poppins" panose="00000500000000000000" pitchFamily="2" charset="0"/>
              <a:ea typeface="Calibri" panose="020F0502020204030204" pitchFamily="34" charset="0"/>
              <a:cs typeface="Poppins" panose="00000500000000000000" pitchFamily="2" charset="0"/>
            </a:endParaRPr>
          </a:p>
          <a:p>
            <a:pPr marL="285750" indent="-285750">
              <a:lnSpc>
                <a:spcPct val="107000"/>
              </a:lnSpc>
              <a:spcAft>
                <a:spcPts val="800"/>
              </a:spcAft>
              <a:buFont typeface="Arial" panose="020B0604020202020204" pitchFamily="34" charset="0"/>
              <a:buChar char="•"/>
              <a:tabLst>
                <a:tab pos="866775" algn="l"/>
              </a:tabLst>
            </a:pPr>
            <a:r>
              <a:rPr lang="en-GB" sz="1800" u="sng" kern="100" dirty="0">
                <a:solidFill>
                  <a:schemeClr val="bg2"/>
                </a:solidFill>
                <a:effectLst/>
                <a:latin typeface="Poppins" panose="00000500000000000000" pitchFamily="2" charset="0"/>
                <a:ea typeface="Calibri" panose="020F0502020204030204" pitchFamily="34" charset="0"/>
                <a:cs typeface="Poppins" panose="00000500000000000000" pitchFamily="2" charset="0"/>
                <a:hlinkClick r:id="rId4">
                  <a:extLst>
                    <a:ext uri="{A12FA001-AC4F-418D-AE19-62706E023703}">
                      <ahyp:hlinkClr xmlns:ahyp="http://schemas.microsoft.com/office/drawing/2018/hyperlinkcolor" val="tx"/>
                    </a:ext>
                  </a:extLst>
                </a:hlinkClick>
              </a:rPr>
              <a:t>ADPH Fact Sheet</a:t>
            </a:r>
            <a:endParaRPr lang="en-GB" sz="1800" u="sng" kern="100" dirty="0">
              <a:solidFill>
                <a:schemeClr val="bg2"/>
              </a:solidFill>
              <a:effectLst/>
              <a:latin typeface="Poppins" panose="00000500000000000000" pitchFamily="2" charset="0"/>
              <a:ea typeface="Calibri" panose="020F0502020204030204" pitchFamily="34" charset="0"/>
              <a:cs typeface="Poppins" panose="00000500000000000000" pitchFamily="2" charset="0"/>
            </a:endParaRPr>
          </a:p>
          <a:p>
            <a:pPr>
              <a:lnSpc>
                <a:spcPct val="107000"/>
              </a:lnSpc>
              <a:spcAft>
                <a:spcPts val="800"/>
              </a:spcAft>
              <a:tabLst>
                <a:tab pos="866775" algn="l"/>
              </a:tabLst>
            </a:pPr>
            <a:endParaRPr lang="en-GB" sz="1800" kern="100" dirty="0">
              <a:solidFill>
                <a:schemeClr val="bg2"/>
              </a:solidFill>
              <a:effectLst/>
              <a:latin typeface="Poppins" panose="00000500000000000000" pitchFamily="2" charset="0"/>
              <a:ea typeface="Calibri" panose="020F0502020204030204" pitchFamily="34" charset="0"/>
              <a:cs typeface="Poppins" panose="00000500000000000000" pitchFamily="2" charset="0"/>
            </a:endParaRPr>
          </a:p>
          <a:p>
            <a:pPr marL="285750" indent="-285750">
              <a:lnSpc>
                <a:spcPct val="107000"/>
              </a:lnSpc>
              <a:spcAft>
                <a:spcPts val="800"/>
              </a:spcAft>
              <a:buFont typeface="Arial" panose="020B0604020202020204" pitchFamily="34" charset="0"/>
              <a:buChar char="•"/>
              <a:tabLst>
                <a:tab pos="866775" algn="l"/>
              </a:tabLst>
            </a:pPr>
            <a:r>
              <a:rPr lang="en-GB" sz="1800" u="sng" kern="100" dirty="0">
                <a:solidFill>
                  <a:schemeClr val="bg2"/>
                </a:solidFill>
                <a:effectLst/>
                <a:latin typeface="Poppins" panose="00000500000000000000" pitchFamily="2" charset="0"/>
                <a:ea typeface="Calibri" panose="020F0502020204030204" pitchFamily="34" charset="0"/>
                <a:cs typeface="Poppins" panose="00000500000000000000" pitchFamily="2" charset="0"/>
                <a:hlinkClick r:id="rId5">
                  <a:extLst>
                    <a:ext uri="{A12FA001-AC4F-418D-AE19-62706E023703}">
                      <ahyp:hlinkClr xmlns:ahyp="http://schemas.microsoft.com/office/drawing/2018/hyperlinkcolor" val="tx"/>
                    </a:ext>
                  </a:extLst>
                </a:hlinkClick>
              </a:rPr>
              <a:t>ADPH Position Statement on Vapes</a:t>
            </a:r>
            <a:endParaRPr lang="en-GB" sz="1800" u="sng" kern="100" dirty="0">
              <a:solidFill>
                <a:schemeClr val="bg2"/>
              </a:solidFill>
              <a:effectLst/>
              <a:latin typeface="Poppins" panose="00000500000000000000" pitchFamily="2" charset="0"/>
              <a:ea typeface="Calibri" panose="020F0502020204030204" pitchFamily="34" charset="0"/>
              <a:cs typeface="Poppins" panose="00000500000000000000" pitchFamily="2" charset="0"/>
            </a:endParaRPr>
          </a:p>
          <a:p>
            <a:pPr>
              <a:lnSpc>
                <a:spcPct val="107000"/>
              </a:lnSpc>
              <a:spcAft>
                <a:spcPts val="800"/>
              </a:spcAft>
              <a:tabLst>
                <a:tab pos="866775" algn="l"/>
              </a:tabLst>
            </a:pPr>
            <a:endParaRPr lang="en-GB" sz="1800" u="sng" kern="100" dirty="0">
              <a:solidFill>
                <a:schemeClr val="bg2"/>
              </a:solidFill>
              <a:effectLst/>
              <a:latin typeface="Poppins" panose="00000500000000000000" pitchFamily="2" charset="0"/>
              <a:ea typeface="Calibri" panose="020F0502020204030204" pitchFamily="34" charset="0"/>
              <a:cs typeface="Poppins" panose="00000500000000000000" pitchFamily="2" charset="0"/>
            </a:endParaRPr>
          </a:p>
          <a:p>
            <a:pPr marL="285750" indent="-285750">
              <a:lnSpc>
                <a:spcPct val="107000"/>
              </a:lnSpc>
              <a:spcAft>
                <a:spcPts val="800"/>
              </a:spcAft>
              <a:buFont typeface="Arial" panose="020B0604020202020204" pitchFamily="34" charset="0"/>
              <a:buChar char="•"/>
            </a:pPr>
            <a:r>
              <a:rPr lang="en-GB" sz="1800" u="sng" kern="100" dirty="0">
                <a:solidFill>
                  <a:schemeClr val="bg2"/>
                </a:solidFill>
                <a:effectLst/>
                <a:latin typeface="Poppins" panose="00000500000000000000" pitchFamily="2" charset="0"/>
                <a:ea typeface="Calibri" panose="020F0502020204030204" pitchFamily="34" charset="0"/>
                <a:cs typeface="Poppins" panose="00000500000000000000" pitchFamily="2" charset="0"/>
                <a:hlinkClick r:id="rId6">
                  <a:extLst>
                    <a:ext uri="{A12FA001-AC4F-418D-AE19-62706E023703}">
                      <ahyp:hlinkClr xmlns:ahyp="http://schemas.microsoft.com/office/drawing/2018/hyperlinkcolor" val="tx"/>
                    </a:ext>
                  </a:extLst>
                </a:hlinkClick>
              </a:rPr>
              <a:t>https://www.talktofrank.com/drug/vapes#duration</a:t>
            </a:r>
            <a:r>
              <a:rPr lang="en-GB" sz="1800" kern="100" dirty="0">
                <a:solidFill>
                  <a:schemeClr val="bg2"/>
                </a:solidFill>
                <a:effectLst/>
                <a:latin typeface="Poppins" panose="00000500000000000000" pitchFamily="2" charset="0"/>
                <a:ea typeface="Calibri" panose="020F0502020204030204" pitchFamily="34" charset="0"/>
                <a:cs typeface="Poppins" panose="00000500000000000000" pitchFamily="2" charset="0"/>
              </a:rPr>
              <a:t> </a:t>
            </a:r>
          </a:p>
          <a:p>
            <a:pPr>
              <a:lnSpc>
                <a:spcPct val="107000"/>
              </a:lnSpc>
              <a:spcAft>
                <a:spcPts val="800"/>
              </a:spcAft>
            </a:pPr>
            <a:endParaRPr lang="en-GB" sz="1800" kern="100" dirty="0">
              <a:solidFill>
                <a:schemeClr val="bg2"/>
              </a:solidFill>
              <a:effectLst/>
              <a:latin typeface="Poppins" panose="00000500000000000000" pitchFamily="2" charset="0"/>
              <a:ea typeface="Calibri" panose="020F0502020204030204" pitchFamily="34" charset="0"/>
              <a:cs typeface="Poppins" panose="00000500000000000000" pitchFamily="2" charset="0"/>
            </a:endParaRPr>
          </a:p>
          <a:p>
            <a:pPr marL="285750" indent="-285750">
              <a:lnSpc>
                <a:spcPct val="107000"/>
              </a:lnSpc>
              <a:spcAft>
                <a:spcPts val="800"/>
              </a:spcAft>
              <a:buFont typeface="Arial" panose="020B0604020202020204" pitchFamily="34" charset="0"/>
              <a:buChar char="•"/>
            </a:pPr>
            <a:r>
              <a:rPr lang="en-GB" dirty="0">
                <a:solidFill>
                  <a:schemeClr val="bg2"/>
                </a:solidFill>
                <a:latin typeface="Poppins" panose="00000500000000000000" pitchFamily="2" charset="0"/>
                <a:cs typeface="Poppins" panose="00000500000000000000" pitchFamily="2" charset="0"/>
                <a:hlinkClick r:id="rId7">
                  <a:extLst>
                    <a:ext uri="{A12FA001-AC4F-418D-AE19-62706E023703}">
                      <ahyp:hlinkClr xmlns:ahyp="http://schemas.microsoft.com/office/drawing/2018/hyperlinkcolor" val="tx"/>
                    </a:ext>
                  </a:extLst>
                </a:hlinkClick>
              </a:rPr>
              <a:t>E-cigarettes: regulations for consumer products - GOV.UK (www.gov.uk)</a:t>
            </a:r>
            <a:endParaRPr lang="en-GB" dirty="0">
              <a:solidFill>
                <a:schemeClr val="bg2"/>
              </a:solidFill>
              <a:latin typeface="Poppins" panose="00000500000000000000" pitchFamily="2" charset="0"/>
              <a:cs typeface="Poppins" panose="00000500000000000000" pitchFamily="2" charset="0"/>
            </a:endParaRPr>
          </a:p>
          <a:p>
            <a:pPr>
              <a:lnSpc>
                <a:spcPct val="107000"/>
              </a:lnSpc>
              <a:spcAft>
                <a:spcPts val="800"/>
              </a:spcAft>
            </a:pPr>
            <a:endParaRPr lang="en-GB" sz="1800" kern="100" dirty="0">
              <a:solidFill>
                <a:schemeClr val="bg2"/>
              </a:solidFill>
              <a:effectLst/>
              <a:latin typeface="Poppins" panose="00000500000000000000" pitchFamily="2" charset="0"/>
              <a:ea typeface="Calibri" panose="020F0502020204030204" pitchFamily="34" charset="0"/>
              <a:cs typeface="Poppins" panose="00000500000000000000" pitchFamily="2" charset="0"/>
            </a:endParaRPr>
          </a:p>
          <a:p>
            <a:pPr marL="285750" indent="-285750">
              <a:lnSpc>
                <a:spcPct val="107000"/>
              </a:lnSpc>
              <a:spcAft>
                <a:spcPts val="800"/>
              </a:spcAft>
              <a:buFont typeface="Arial" panose="020B0604020202020204" pitchFamily="34" charset="0"/>
              <a:buChar char="•"/>
            </a:pPr>
            <a:r>
              <a:rPr lang="en-GB" b="0" i="0" dirty="0">
                <a:solidFill>
                  <a:schemeClr val="bg2"/>
                </a:solidFill>
                <a:effectLst/>
                <a:latin typeface="Poppins" panose="00000500000000000000" pitchFamily="2" charset="0"/>
                <a:cs typeface="Poppins" panose="00000500000000000000" pitchFamily="2" charset="0"/>
              </a:rPr>
              <a:t>#Never was funded by North Tyneside Council. Public Health in North Tyneside Council commissioned Helix Arts to use participatory arts with a community research lens to gather young people’s insights into drugs and alcohol. </a:t>
            </a:r>
            <a:r>
              <a:rPr lang="en-GB" b="1" i="0" dirty="0">
                <a:solidFill>
                  <a:schemeClr val="bg2"/>
                </a:solidFill>
                <a:effectLst/>
                <a:latin typeface="Poppins" panose="00000500000000000000" pitchFamily="2" charset="0"/>
                <a:cs typeface="Poppins" panose="00000500000000000000" pitchFamily="2" charset="0"/>
              </a:rPr>
              <a:t>Explore the #Never Resources at : </a:t>
            </a:r>
            <a:r>
              <a:rPr lang="en-GB" dirty="0">
                <a:solidFill>
                  <a:schemeClr val="bg2"/>
                </a:solidFill>
                <a:latin typeface="Poppins" panose="00000500000000000000" pitchFamily="2" charset="0"/>
                <a:cs typeface="Poppins" panose="00000500000000000000" pitchFamily="2" charset="0"/>
                <a:hlinkClick r:id="rId8">
                  <a:extLst>
                    <a:ext uri="{A12FA001-AC4F-418D-AE19-62706E023703}">
                      <ahyp:hlinkClr xmlns:ahyp="http://schemas.microsoft.com/office/drawing/2018/hyperlinkcolor" val="tx"/>
                    </a:ext>
                  </a:extLst>
                </a:hlinkClick>
              </a:rPr>
              <a:t>#Never - Helix Arts</a:t>
            </a:r>
            <a:endParaRPr lang="en-GB" b="1" i="0" dirty="0">
              <a:solidFill>
                <a:schemeClr val="bg2"/>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37204664"/>
      </p:ext>
    </p:extLst>
  </p:cSld>
  <p:clrMapOvr>
    <a:masterClrMapping/>
  </p:clrMapOvr>
</p:sld>
</file>

<file path=ppt/theme/theme1.xml><?xml version="1.0" encoding="utf-8"?>
<a:theme xmlns:a="http://schemas.openxmlformats.org/drawingml/2006/main" name="Light Blue">
  <a:themeElements>
    <a:clrScheme name="North Tyneside Council">
      <a:dk1>
        <a:srgbClr val="000F9F"/>
      </a:dk1>
      <a:lt1>
        <a:srgbClr val="5FB3E5"/>
      </a:lt1>
      <a:dk2>
        <a:srgbClr val="000000"/>
      </a:dk2>
      <a:lt2>
        <a:srgbClr val="FFFFFF"/>
      </a:lt2>
      <a:accent1>
        <a:srgbClr val="C50F3C"/>
      </a:accent1>
      <a:accent2>
        <a:srgbClr val="D87900"/>
      </a:accent2>
      <a:accent3>
        <a:srgbClr val="76BD22"/>
      </a:accent3>
      <a:accent4>
        <a:srgbClr val="FFD200"/>
      </a:accent4>
      <a:accent5>
        <a:srgbClr val="00C3B3"/>
      </a:accent5>
      <a:accent6>
        <a:srgbClr val="C3D600"/>
      </a:accent6>
      <a:hlink>
        <a:srgbClr val="000F9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602</TotalTime>
  <Words>1165</Words>
  <Application>Microsoft Office PowerPoint</Application>
  <PresentationFormat>Widescreen</PresentationFormat>
  <Paragraphs>121</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Calibri</vt:lpstr>
      <vt:lpstr>Poppins</vt:lpstr>
      <vt:lpstr>Poppins SemiBold</vt:lpstr>
      <vt:lpstr>Symbol</vt:lpstr>
      <vt:lpstr>Light Blue</vt:lpstr>
      <vt:lpstr>Vaping Key Messages    </vt:lpstr>
      <vt:lpstr>Vaping key messages</vt:lpstr>
      <vt:lpstr>Data</vt:lpstr>
      <vt:lpstr>Vaping and the law</vt:lpstr>
      <vt:lpstr>Vaping – Exploitation </vt:lpstr>
      <vt:lpstr>Vaping – illicit substances</vt:lpstr>
      <vt:lpstr>Police intelligence form</vt:lpstr>
      <vt:lpstr>Trading standards in North Tyneside</vt:lpstr>
      <vt:lpstr>Vaping – Key Resources and Information</vt:lpstr>
    </vt:vector>
  </TitlesOfParts>
  <Company>NTC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Mundill</dc:creator>
  <cp:lastModifiedBy>Behnam Khazaeli</cp:lastModifiedBy>
  <cp:revision>11</cp:revision>
  <dcterms:created xsi:type="dcterms:W3CDTF">2024-09-03T10:41:57Z</dcterms:created>
  <dcterms:modified xsi:type="dcterms:W3CDTF">2024-10-14T11:26:07Z</dcterms:modified>
</cp:coreProperties>
</file>