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692000" cx="7560000"/>
  <p:notesSz cx="6858000" cy="9144000"/>
  <p:embeddedFontLst>
    <p:embeddedFont>
      <p:font typeface="Montserrat"/>
      <p:regular r:id="rId23"/>
      <p:bold r:id="rId24"/>
      <p:italic r:id="rId25"/>
      <p:boldItalic r:id="rId26"/>
    </p:embeddedFont>
    <p:embeddedFont>
      <p:font typeface="Montserrat Medium"/>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747775"/>
          </p15:clr>
        </p15:guide>
        <p15:guide id="2" pos="238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C61A24A-275D-49E4-812D-812126C0E473}">
  <a:tblStyle styleId="{EC61A24A-275D-49E4-812D-812126C0E473}"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ontserrat-bold.fntdata"/><Relationship Id="rId23"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boldItalic.fntdata"/><Relationship Id="rId25" Type="http://schemas.openxmlformats.org/officeDocument/2006/relationships/font" Target="fonts/Montserrat-italic.fntdata"/><Relationship Id="rId28" Type="http://schemas.openxmlformats.org/officeDocument/2006/relationships/font" Target="fonts/MontserratMedium-bold.fntdata"/><Relationship Id="rId27" Type="http://schemas.openxmlformats.org/officeDocument/2006/relationships/font" Target="fonts/MontserratMedium-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MontserratMedium-italic.fntdata"/><Relationship Id="rId7" Type="http://schemas.openxmlformats.org/officeDocument/2006/relationships/slide" Target="slides/slide1.xml"/><Relationship Id="rId8" Type="http://schemas.openxmlformats.org/officeDocument/2006/relationships/slide" Target="slides/slide2.xml"/><Relationship Id="rId30" Type="http://schemas.openxmlformats.org/officeDocument/2006/relationships/font" Target="fonts/MontserratMedium-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c2f269e72c_0_5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3c2f269e72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bbc9794428_0_2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bbc979442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c2ce190acc_0_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c2ce190ac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3c2ce190acc_0_1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3c2ce190ac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bbc9794428_0_3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bbc979442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bf77b24e87_0_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3bf77b24e8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bbc9794428_0_3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bbc9794428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bbc9794428_0_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bbc97944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c2f269e72c_0_7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c2f269e72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bbc9794428_0_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bbc979442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c2f269e72c_0_78: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c2f269e72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bbc9794428_0_1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bbc9794428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bbc9794428_0_15: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3bbc979442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bbc9794428_0_12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bbc979442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Current HT pay range is L29-34. The Governing Body must select a </a:t>
            </a:r>
            <a:r>
              <a:rPr b="1" lang="en-GB">
                <a:solidFill>
                  <a:schemeClr val="dk1"/>
                </a:solidFill>
              </a:rPr>
              <a:t>7-point range</a:t>
            </a:r>
            <a:r>
              <a:rPr lang="en-GB">
                <a:solidFill>
                  <a:schemeClr val="dk1"/>
                </a:solidFill>
              </a:rPr>
              <a:t> within the broad Group 7 bracket. Given our specific context—a PFI build, significant financial turnaround, and a growing roll—we want to be competitive to attract a high-caliber leader. A broad range is </a:t>
            </a:r>
            <a:r>
              <a:rPr b="1" lang="en-GB">
                <a:solidFill>
                  <a:schemeClr val="dk1"/>
                </a:solidFill>
              </a:rPr>
              <a:t>£91,158 – £130,274</a:t>
            </a:r>
            <a:r>
              <a:rPr lang="en-GB">
                <a:solidFill>
                  <a:schemeClr val="dk1"/>
                </a:solidFill>
              </a:rPr>
              <a:t> (Leadership points L24 – L39) Berwick Academy advertised at L31-37. Nunthorpe is advertising same pay range.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GB">
                <a:solidFill>
                  <a:schemeClr val="dk1"/>
                </a:solidFill>
              </a:rPr>
              <a:t>A typical "standard" range for this role might be:</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GB">
                <a:solidFill>
                  <a:schemeClr val="dk1"/>
                </a:solidFill>
              </a:rPr>
              <a:t>L30 – L36:</a:t>
            </a:r>
            <a:r>
              <a:rPr lang="en-GB">
                <a:solidFill>
                  <a:schemeClr val="dk1"/>
                </a:solidFill>
              </a:rPr>
              <a:t> £105,595 – £122,306</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GB">
                <a:solidFill>
                  <a:schemeClr val="dk1"/>
                </a:solidFill>
              </a:rPr>
              <a:t>L31 – L37:</a:t>
            </a:r>
            <a:r>
              <a:rPr lang="en-GB">
                <a:solidFill>
                  <a:schemeClr val="dk1"/>
                </a:solidFill>
              </a:rPr>
              <a:t> £108,202 – £125,345</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bbc9794428_0_20: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bbc979442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longbenton.org.uk" TargetMode="External"/><Relationship Id="rId4" Type="http://schemas.openxmlformats.org/officeDocument/2006/relationships/hyperlink" Target="mailto:recruitment@longbenton.org.uk" TargetMode="External"/><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mailto:recruitment@longbenton.org.uk" TargetMode="External"/><Relationship Id="rId4" Type="http://schemas.openxmlformats.org/officeDocument/2006/relationships/hyperlink" Target="http://www.longbenton.org.uk" TargetMode="External"/><Relationship Id="rId5" Type="http://schemas.openxmlformats.org/officeDocument/2006/relationships/hyperlink" Target="mailto:recruitment@longbenton.org.uk" TargetMode="External"/><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Image of " id="54" name="Google Shape;54;p13"/>
          <p:cNvPicPr preferRelativeResize="0"/>
          <p:nvPr/>
        </p:nvPicPr>
        <p:blipFill rotWithShape="1">
          <a:blip r:embed="rId3">
            <a:alphaModFix/>
          </a:blip>
          <a:srcRect b="8479" l="0" r="0" t="13941"/>
          <a:stretch/>
        </p:blipFill>
        <p:spPr>
          <a:xfrm>
            <a:off x="-1425" y="1790700"/>
            <a:ext cx="7562850" cy="5867400"/>
          </a:xfrm>
          <a:prstGeom prst="rect">
            <a:avLst/>
          </a:prstGeom>
          <a:noFill/>
          <a:ln>
            <a:noFill/>
          </a:ln>
        </p:spPr>
      </p:pic>
      <p:pic>
        <p:nvPicPr>
          <p:cNvPr id="55" name="Google Shape;55;p13"/>
          <p:cNvPicPr preferRelativeResize="0"/>
          <p:nvPr/>
        </p:nvPicPr>
        <p:blipFill>
          <a:blip r:embed="rId4">
            <a:alphaModFix/>
          </a:blip>
          <a:stretch>
            <a:fillRect/>
          </a:stretch>
        </p:blipFill>
        <p:spPr>
          <a:xfrm>
            <a:off x="1892300" y="7874000"/>
            <a:ext cx="4015800" cy="2570125"/>
          </a:xfrm>
          <a:prstGeom prst="rect">
            <a:avLst/>
          </a:prstGeom>
          <a:noFill/>
          <a:ln>
            <a:noFill/>
          </a:ln>
        </p:spPr>
      </p:pic>
      <p:sp>
        <p:nvSpPr>
          <p:cNvPr id="56" name="Google Shape;56;p13"/>
          <p:cNvSpPr txBox="1"/>
          <p:nvPr/>
        </p:nvSpPr>
        <p:spPr>
          <a:xfrm>
            <a:off x="116100" y="381000"/>
            <a:ext cx="7327800" cy="106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300">
                <a:solidFill>
                  <a:schemeClr val="dk2"/>
                </a:solidFill>
                <a:latin typeface="Montserrat"/>
                <a:ea typeface="Montserrat"/>
                <a:cs typeface="Montserrat"/>
                <a:sym typeface="Montserrat"/>
              </a:rPr>
              <a:t>H E A D T E A C H E R</a:t>
            </a:r>
            <a:endParaRPr b="1" sz="3300">
              <a:solidFill>
                <a:schemeClr val="dk2"/>
              </a:solidFill>
              <a:latin typeface="Montserrat"/>
              <a:ea typeface="Montserrat"/>
              <a:cs typeface="Montserrat"/>
              <a:sym typeface="Montserrat"/>
            </a:endParaRPr>
          </a:p>
          <a:p>
            <a:pPr indent="0" lvl="0" marL="0" rtl="0" algn="l">
              <a:spcBef>
                <a:spcPts val="0"/>
              </a:spcBef>
              <a:spcAft>
                <a:spcPts val="0"/>
              </a:spcAft>
              <a:buNone/>
            </a:pPr>
            <a:r>
              <a:rPr b="1" lang="en-GB" sz="3300">
                <a:solidFill>
                  <a:schemeClr val="dk2"/>
                </a:solidFill>
                <a:latin typeface="Montserrat"/>
                <a:ea typeface="Montserrat"/>
                <a:cs typeface="Montserrat"/>
                <a:sym typeface="Montserrat"/>
              </a:rPr>
              <a:t>R E C R U I T M E N T   P A C K</a:t>
            </a:r>
            <a:endParaRPr b="1" sz="3300">
              <a:solidFill>
                <a:schemeClr val="dk2"/>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154" name="Google Shape;154;p22"/>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5" name="Google Shape;155;p22"/>
          <p:cNvPicPr preferRelativeResize="0"/>
          <p:nvPr/>
        </p:nvPicPr>
        <p:blipFill>
          <a:blip r:embed="rId3">
            <a:alphaModFix/>
          </a:blip>
          <a:stretch>
            <a:fillRect/>
          </a:stretch>
        </p:blipFill>
        <p:spPr>
          <a:xfrm>
            <a:off x="216870" y="0"/>
            <a:ext cx="7126259" cy="10691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3"/>
          <p:cNvSpPr txBox="1"/>
          <p:nvPr>
            <p:ph type="title"/>
          </p:nvPr>
        </p:nvSpPr>
        <p:spPr>
          <a:xfrm>
            <a:off x="257705" y="4043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Job Description</a:t>
            </a:r>
            <a:endParaRPr b="1">
              <a:solidFill>
                <a:srgbClr val="1155CC"/>
              </a:solidFill>
              <a:latin typeface="Montserrat"/>
              <a:ea typeface="Montserrat"/>
              <a:cs typeface="Montserrat"/>
              <a:sym typeface="Montserrat"/>
            </a:endParaRPr>
          </a:p>
        </p:txBody>
      </p:sp>
      <p:sp>
        <p:nvSpPr>
          <p:cNvPr id="161" name="Google Shape;161;p23"/>
          <p:cNvSpPr txBox="1"/>
          <p:nvPr/>
        </p:nvSpPr>
        <p:spPr>
          <a:xfrm>
            <a:off x="257700" y="1075500"/>
            <a:ext cx="7044600" cy="9616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GB" sz="1100">
                <a:solidFill>
                  <a:schemeClr val="dk1"/>
                </a:solidFill>
                <a:latin typeface="Montserrat"/>
                <a:ea typeface="Montserrat"/>
                <a:cs typeface="Montserrat"/>
                <a:sym typeface="Montserrat"/>
              </a:rPr>
              <a:t>Reporting to:</a:t>
            </a:r>
            <a:r>
              <a:rPr lang="en-GB" sz="1100">
                <a:solidFill>
                  <a:schemeClr val="dk1"/>
                </a:solidFill>
                <a:latin typeface="Montserrat"/>
                <a:ea typeface="Montserrat"/>
                <a:cs typeface="Montserrat"/>
                <a:sym typeface="Montserrat"/>
              </a:rPr>
              <a:t> The Governing Body and North Tyneside Local Authority</a:t>
            </a:r>
            <a:endParaRPr sz="1100">
              <a:solidFill>
                <a:schemeClr val="dk1"/>
              </a:solidFill>
              <a:latin typeface="Montserrat"/>
              <a:ea typeface="Montserrat"/>
              <a:cs typeface="Montserrat"/>
              <a:sym typeface="Montserrat"/>
            </a:endParaRPr>
          </a:p>
          <a:p>
            <a:pPr indent="0" lvl="0" marL="0" rtl="0" algn="l">
              <a:lnSpc>
                <a:spcPct val="115000"/>
              </a:lnSpc>
              <a:spcBef>
                <a:spcPts val="1400"/>
              </a:spcBef>
              <a:spcAft>
                <a:spcPts val="0"/>
              </a:spcAft>
              <a:buNone/>
            </a:pPr>
            <a:r>
              <a:rPr b="1" lang="en-GB" sz="1100">
                <a:solidFill>
                  <a:schemeClr val="dk1"/>
                </a:solidFill>
                <a:latin typeface="Montserrat"/>
                <a:ea typeface="Montserrat"/>
                <a:cs typeface="Montserrat"/>
                <a:sym typeface="Montserrat"/>
              </a:rPr>
              <a:t>Core Purpose</a:t>
            </a:r>
            <a:endParaRPr b="1"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Our headteacher will</a:t>
            </a:r>
            <a:r>
              <a:rPr lang="en-GB" sz="1100">
                <a:solidFill>
                  <a:schemeClr val="dk1"/>
                </a:solidFill>
                <a:latin typeface="Montserrat"/>
                <a:ea typeface="Montserrat"/>
                <a:cs typeface="Montserrat"/>
                <a:sym typeface="Montserrat"/>
              </a:rPr>
              <a:t> provide professional leadership and management for Longbenton High School, ensuring its continued success and improvement. They will provide high-quality education, maintain the school's inclusive ethos, and ensure the safety and well-being of all pupils and staff in accordance with the </a:t>
            </a:r>
            <a:r>
              <a:rPr b="1" lang="en-GB" sz="1100">
                <a:solidFill>
                  <a:schemeClr val="dk1"/>
                </a:solidFill>
                <a:latin typeface="Montserrat"/>
                <a:ea typeface="Montserrat"/>
                <a:cs typeface="Montserrat"/>
                <a:sym typeface="Montserrat"/>
              </a:rPr>
              <a:t>STPCD</a:t>
            </a:r>
            <a:r>
              <a:rPr lang="en-GB" sz="1100">
                <a:solidFill>
                  <a:schemeClr val="dk1"/>
                </a:solidFill>
                <a:latin typeface="Montserrat"/>
                <a:ea typeface="Montserrat"/>
                <a:cs typeface="Montserrat"/>
                <a:sym typeface="Montserrat"/>
              </a:rPr>
              <a:t> and </a:t>
            </a:r>
            <a:r>
              <a:rPr b="1" lang="en-GB" sz="1100">
                <a:solidFill>
                  <a:schemeClr val="dk1"/>
                </a:solidFill>
                <a:latin typeface="Montserrat"/>
                <a:ea typeface="Montserrat"/>
                <a:cs typeface="Montserrat"/>
                <a:sym typeface="Montserrat"/>
              </a:rPr>
              <a:t>Headteacher Standards (2020)</a:t>
            </a:r>
            <a:r>
              <a:rPr lang="en-GB" sz="1100">
                <a:solidFill>
                  <a:schemeClr val="dk1"/>
                </a:solidFill>
                <a:latin typeface="Montserrat"/>
                <a:ea typeface="Montserrat"/>
                <a:cs typeface="Montserrat"/>
                <a:sym typeface="Montserrat"/>
              </a:rPr>
              <a:t>.</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b="1" lang="en-GB" sz="1100">
                <a:solidFill>
                  <a:schemeClr val="dk1"/>
                </a:solidFill>
                <a:latin typeface="Montserrat"/>
                <a:ea typeface="Montserrat"/>
                <a:cs typeface="Montserrat"/>
                <a:sym typeface="Montserrat"/>
              </a:rPr>
              <a:t>Key Leadership Elements</a:t>
            </a:r>
            <a:endParaRPr b="1"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Drive ambitious standards for all students, overcoming disadvantage and advancing equality; modelling and instilling a strong sense of accountability in all staff for the impact of their work on students’ outcomes.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Secure excellent teaching through an analytical understanding of how students learn and of the core features of successful curriculum planning and implementation, leading to rich opportunities across all pupil groups including in our on-site Alternative Provision.</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Ensure that staff feel appreciated, valued and enabled to succeed. Maintaining a culture of sharing best practice within school, creating an ethos where all staff are motivated and enabled to develop their own skills and knowledge, and to support each other.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Identify emerging talents, coaching current and aspiring leaders in a climate where excellence is the standard, leading to clear personal development and succession planning.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Hold all staff to account for their professional conduct and practice.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Ensure that the school’s systems, organisation and processes are well considered, efficient and fit for purpose, upholding the principles of transparency, integrity and probity.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Provide a safe, calm and well-ordered environment for all students and staff, focused on safeguarding students and developing their exemplary behaviour in school and in the wider community.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Support the Governing Body to meet their defined standards and to hold the Headteacher to account for student, staff and financial performance.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Exercise strategic, curriculum-led financial planning to ensure the equitable deployment of school allocated budgets and resources, in the best interests of students and the school.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Distribute leadership throughout the organisation, forging teams of colleagues who have distinct roles and responsibilities and hold each other to account for their decision making.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Shape the current and future quality of the teaching profession through high-quality training and sustained professional development for all staff.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Promote, support and develop an inclusive approach to meet the needs of all students.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00">
                <a:solidFill>
                  <a:schemeClr val="dk1"/>
                </a:solidFill>
                <a:latin typeface="Montserrat"/>
                <a:ea typeface="Montserrat"/>
                <a:cs typeface="Montserrat"/>
                <a:sym typeface="Montserrat"/>
              </a:rPr>
              <a:t>Develop and implement the school development plan. </a:t>
            </a:r>
            <a:endParaRPr sz="11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rPr lang="en-GB" sz="1100">
                <a:solidFill>
                  <a:schemeClr val="dk1"/>
                </a:solidFill>
                <a:latin typeface="Montserrat"/>
                <a:ea typeface="Montserrat"/>
                <a:cs typeface="Montserrat"/>
                <a:sym typeface="Montserrat"/>
              </a:rPr>
              <a:t>Accurately self-evaluate the quality of provision.</a:t>
            </a:r>
            <a:endParaRPr sz="1100">
              <a:solidFill>
                <a:schemeClr val="dk1"/>
              </a:solidFill>
              <a:latin typeface="Montserrat"/>
              <a:ea typeface="Montserrat"/>
              <a:cs typeface="Montserrat"/>
              <a:sym typeface="Montserrat"/>
            </a:endParaRPr>
          </a:p>
        </p:txBody>
      </p:sp>
      <p:sp>
        <p:nvSpPr>
          <p:cNvPr id="162" name="Google Shape;162;p23"/>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10</a:t>
            </a:r>
            <a:endParaRPr b="1">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4"/>
          <p:cNvSpPr txBox="1"/>
          <p:nvPr>
            <p:ph type="title"/>
          </p:nvPr>
        </p:nvSpPr>
        <p:spPr>
          <a:xfrm>
            <a:off x="257705" y="4043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Job Description</a:t>
            </a:r>
            <a:endParaRPr b="1">
              <a:solidFill>
                <a:srgbClr val="1155CC"/>
              </a:solidFill>
              <a:latin typeface="Montserrat"/>
              <a:ea typeface="Montserrat"/>
              <a:cs typeface="Montserrat"/>
              <a:sym typeface="Montserrat"/>
            </a:endParaRPr>
          </a:p>
        </p:txBody>
      </p:sp>
      <p:graphicFrame>
        <p:nvGraphicFramePr>
          <p:cNvPr id="168" name="Google Shape;168;p24"/>
          <p:cNvGraphicFramePr/>
          <p:nvPr/>
        </p:nvGraphicFramePr>
        <p:xfrm>
          <a:off x="342900" y="1078800"/>
          <a:ext cx="3000000" cy="3000000"/>
        </p:xfrm>
        <a:graphic>
          <a:graphicData uri="http://schemas.openxmlformats.org/drawingml/2006/table">
            <a:tbl>
              <a:tblPr>
                <a:noFill/>
                <a:tableStyleId>{EC61A24A-275D-49E4-812D-812126C0E473}</a:tableStyleId>
              </a:tblPr>
              <a:tblGrid>
                <a:gridCol w="1930300"/>
                <a:gridCol w="5029100"/>
              </a:tblGrid>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School Culture </a:t>
                      </a:r>
                      <a:endParaRPr b="1" sz="11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1200"/>
                        </a:spcBef>
                        <a:spcAft>
                          <a:spcPts val="1200"/>
                        </a:spcAft>
                        <a:buNone/>
                      </a:pPr>
                      <a:r>
                        <a:rPr b="1" lang="en-GB" sz="1100">
                          <a:solidFill>
                            <a:schemeClr val="dk1"/>
                          </a:solidFill>
                          <a:latin typeface="Montserrat"/>
                          <a:ea typeface="Montserrat"/>
                          <a:cs typeface="Montserrat"/>
                          <a:sym typeface="Montserrat"/>
                        </a:rPr>
                        <a:t>Vision &amp; Values:</a:t>
                      </a:r>
                      <a:r>
                        <a:rPr lang="en-GB" sz="1100">
                          <a:solidFill>
                            <a:schemeClr val="dk1"/>
                          </a:solidFill>
                          <a:latin typeface="Montserrat"/>
                          <a:ea typeface="Montserrat"/>
                          <a:cs typeface="Montserrat"/>
                          <a:sym typeface="Montserrat"/>
                        </a:rPr>
                        <a:t> Define and model a high-expectation culture of "excellence for all" rooted in the school’s core values. </a:t>
                      </a:r>
                      <a:r>
                        <a:rPr b="1" lang="en-GB" sz="1100">
                          <a:solidFill>
                            <a:schemeClr val="dk1"/>
                          </a:solidFill>
                          <a:latin typeface="Montserrat"/>
                          <a:ea typeface="Montserrat"/>
                          <a:cs typeface="Montserrat"/>
                          <a:sym typeface="Montserrat"/>
                        </a:rPr>
                        <a:t>Safeguarding:</a:t>
                      </a:r>
                      <a:r>
                        <a:rPr lang="en-GB" sz="1100">
                          <a:solidFill>
                            <a:schemeClr val="dk1"/>
                          </a:solidFill>
                          <a:latin typeface="Montserrat"/>
                          <a:ea typeface="Montserrat"/>
                          <a:cs typeface="Montserrat"/>
                          <a:sym typeface="Montserrat"/>
                        </a:rPr>
                        <a:t> Maintain a rigorous culture of vigilance where student safety and wellbeing are paramount. </a:t>
                      </a:r>
                      <a:r>
                        <a:rPr b="1" lang="en-GB" sz="1100">
                          <a:solidFill>
                            <a:schemeClr val="dk1"/>
                          </a:solidFill>
                          <a:latin typeface="Montserrat"/>
                          <a:ea typeface="Montserrat"/>
                          <a:cs typeface="Montserrat"/>
                          <a:sym typeface="Montserrat"/>
                        </a:rPr>
                        <a:t>Inclusion:</a:t>
                      </a:r>
                      <a:r>
                        <a:rPr lang="en-GB" sz="1100">
                          <a:solidFill>
                            <a:schemeClr val="dk1"/>
                          </a:solidFill>
                          <a:latin typeface="Montserrat"/>
                          <a:ea typeface="Montserrat"/>
                          <a:cs typeface="Montserrat"/>
                          <a:sym typeface="Montserrat"/>
                        </a:rPr>
                        <a:t> Foster an environment that champions equity, diversity, and the success of vulnerable learners.</a:t>
                      </a:r>
                      <a:endParaRPr/>
                    </a:p>
                  </a:txBody>
                  <a:tcPr marT="91425" marB="91425" marR="91425" marL="91425"/>
                </a:tc>
              </a:tr>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Teaching, Curriculum &amp; Assessment</a:t>
                      </a:r>
                      <a:endParaRPr b="1" sz="11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1200"/>
                        </a:spcBef>
                        <a:spcAft>
                          <a:spcPts val="1200"/>
                        </a:spcAft>
                        <a:buNone/>
                      </a:pPr>
                      <a:r>
                        <a:rPr b="1" lang="en-GB" sz="1100">
                          <a:solidFill>
                            <a:schemeClr val="dk1"/>
                          </a:solidFill>
                          <a:latin typeface="Montserrat"/>
                          <a:ea typeface="Montserrat"/>
                          <a:cs typeface="Montserrat"/>
                          <a:sym typeface="Montserrat"/>
                        </a:rPr>
                        <a:t>Excellence:</a:t>
                      </a:r>
                      <a:r>
                        <a:rPr lang="en-GB" sz="1100">
                          <a:solidFill>
                            <a:schemeClr val="dk1"/>
                          </a:solidFill>
                          <a:latin typeface="Montserrat"/>
                          <a:ea typeface="Montserrat"/>
                          <a:cs typeface="Montserrat"/>
                          <a:sym typeface="Montserrat"/>
                        </a:rPr>
                        <a:t> Ensure a high-quality, ambitious curriculum that is broad, balanced, and knowledge-rich. </a:t>
                      </a:r>
                      <a:r>
                        <a:rPr b="1" lang="en-GB" sz="1100">
                          <a:solidFill>
                            <a:schemeClr val="dk1"/>
                          </a:solidFill>
                          <a:latin typeface="Montserrat"/>
                          <a:ea typeface="Montserrat"/>
                          <a:cs typeface="Montserrat"/>
                          <a:sym typeface="Montserrat"/>
                        </a:rPr>
                        <a:t>Quality of Education:</a:t>
                      </a:r>
                      <a:r>
                        <a:rPr lang="en-GB" sz="1100">
                          <a:solidFill>
                            <a:schemeClr val="dk1"/>
                          </a:solidFill>
                          <a:latin typeface="Montserrat"/>
                          <a:ea typeface="Montserrat"/>
                          <a:cs typeface="Montserrat"/>
                          <a:sym typeface="Montserrat"/>
                        </a:rPr>
                        <a:t> Drive pedagogical improvement through evidence-based CPD and robust monitoring of classroom practice. </a:t>
                      </a:r>
                      <a:r>
                        <a:rPr b="1" lang="en-GB" sz="1100">
                          <a:solidFill>
                            <a:schemeClr val="dk1"/>
                          </a:solidFill>
                          <a:latin typeface="Montserrat"/>
                          <a:ea typeface="Montserrat"/>
                          <a:cs typeface="Montserrat"/>
                          <a:sym typeface="Montserrat"/>
                        </a:rPr>
                        <a:t>Data Impact:</a:t>
                      </a:r>
                      <a:r>
                        <a:rPr lang="en-GB" sz="1100">
                          <a:solidFill>
                            <a:schemeClr val="dk1"/>
                          </a:solidFill>
                          <a:latin typeface="Montserrat"/>
                          <a:ea typeface="Montserrat"/>
                          <a:cs typeface="Montserrat"/>
                          <a:sym typeface="Montserrat"/>
                        </a:rPr>
                        <a:t> Use assessment data strategically to identify gaps, direct interventions, and raise attainment across all key stages. </a:t>
                      </a:r>
                      <a:r>
                        <a:rPr lang="en-GB" sz="1100">
                          <a:solidFill>
                            <a:schemeClr val="dk1"/>
                          </a:solidFill>
                          <a:latin typeface="Montserrat"/>
                          <a:ea typeface="Montserrat"/>
                          <a:cs typeface="Montserrat"/>
                          <a:sym typeface="Montserrat"/>
                        </a:rPr>
                        <a:t>Be accountable for the educational outcomes of all pupils, closing the disadvantaged and SEND gaps.</a:t>
                      </a:r>
                      <a:endParaRPr/>
                    </a:p>
                  </a:txBody>
                  <a:tcPr marT="91425" marB="91425" marR="91425" marL="91425"/>
                </a:tc>
              </a:tr>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Organisation &amp; Financial Management</a:t>
                      </a:r>
                      <a:endParaRPr b="1" sz="11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1200"/>
                        </a:spcBef>
                        <a:spcAft>
                          <a:spcPts val="1200"/>
                        </a:spcAft>
                        <a:buNone/>
                      </a:pPr>
                      <a:r>
                        <a:rPr b="1" lang="en-GB" sz="1100">
                          <a:solidFill>
                            <a:schemeClr val="dk1"/>
                          </a:solidFill>
                          <a:latin typeface="Montserrat"/>
                          <a:ea typeface="Montserrat"/>
                          <a:cs typeface="Montserrat"/>
                          <a:sym typeface="Montserrat"/>
                        </a:rPr>
                        <a:t>Resource Alignment:</a:t>
                      </a:r>
                      <a:r>
                        <a:rPr lang="en-GB" sz="1100">
                          <a:solidFill>
                            <a:schemeClr val="dk1"/>
                          </a:solidFill>
                          <a:latin typeface="Montserrat"/>
                          <a:ea typeface="Montserrat"/>
                          <a:cs typeface="Montserrat"/>
                          <a:sym typeface="Montserrat"/>
                        </a:rPr>
                        <a:t> Manage the delegated LA budget to ensure long-term financial health and alignment with school priorities. </a:t>
                      </a:r>
                      <a:r>
                        <a:rPr b="1" lang="en-GB" sz="1100">
                          <a:solidFill>
                            <a:schemeClr val="dk1"/>
                          </a:solidFill>
                          <a:latin typeface="Montserrat"/>
                          <a:ea typeface="Montserrat"/>
                          <a:cs typeface="Montserrat"/>
                          <a:sym typeface="Montserrat"/>
                        </a:rPr>
                        <a:t>PFI Oversight:</a:t>
                      </a:r>
                      <a:r>
                        <a:rPr lang="en-GB" sz="1100">
                          <a:solidFill>
                            <a:schemeClr val="dk1"/>
                          </a:solidFill>
                          <a:latin typeface="Montserrat"/>
                          <a:ea typeface="Montserrat"/>
                          <a:cs typeface="Montserrat"/>
                          <a:sym typeface="Montserrat"/>
                        </a:rPr>
                        <a:t> Effectively manage the interface with </a:t>
                      </a:r>
                      <a:r>
                        <a:rPr b="1" lang="en-GB" sz="1100">
                          <a:solidFill>
                            <a:schemeClr val="dk1"/>
                          </a:solidFill>
                          <a:latin typeface="Montserrat"/>
                          <a:ea typeface="Montserrat"/>
                          <a:cs typeface="Montserrat"/>
                          <a:sym typeface="Montserrat"/>
                        </a:rPr>
                        <a:t>Galliford Try</a:t>
                      </a:r>
                      <a:r>
                        <a:rPr lang="en-GB" sz="1100">
                          <a:solidFill>
                            <a:schemeClr val="dk1"/>
                          </a:solidFill>
                          <a:latin typeface="Montserrat"/>
                          <a:ea typeface="Montserrat"/>
                          <a:cs typeface="Montserrat"/>
                          <a:sym typeface="Montserrat"/>
                        </a:rPr>
                        <a:t> to ensure the building supports learning and provides value for money. </a:t>
                      </a:r>
                      <a:r>
                        <a:rPr lang="en-GB" sz="1100">
                          <a:solidFill>
                            <a:schemeClr val="dk1"/>
                          </a:solidFill>
                          <a:latin typeface="Montserrat"/>
                          <a:ea typeface="Montserrat"/>
                          <a:cs typeface="Montserrat"/>
                          <a:sym typeface="Montserrat"/>
                        </a:rPr>
                        <a:t>Ensure the site and specialist facilities are maintained to a high standard.</a:t>
                      </a:r>
                      <a:r>
                        <a:rPr lang="en-GB" sz="1100">
                          <a:solidFill>
                            <a:schemeClr val="dk1"/>
                          </a:solidFill>
                          <a:latin typeface="Montserrat"/>
                          <a:ea typeface="Montserrat"/>
                          <a:cs typeface="Montserrat"/>
                          <a:sym typeface="Montserrat"/>
                        </a:rPr>
                        <a:t> </a:t>
                      </a:r>
                      <a:r>
                        <a:rPr b="1" lang="en-GB" sz="1100">
                          <a:solidFill>
                            <a:schemeClr val="dk1"/>
                          </a:solidFill>
                          <a:latin typeface="Montserrat"/>
                          <a:ea typeface="Montserrat"/>
                          <a:cs typeface="Montserrat"/>
                          <a:sym typeface="Montserrat"/>
                        </a:rPr>
                        <a:t>Staffing:</a:t>
                      </a:r>
                      <a:r>
                        <a:rPr lang="en-GB" sz="1100">
                          <a:solidFill>
                            <a:schemeClr val="dk1"/>
                          </a:solidFill>
                          <a:latin typeface="Montserrat"/>
                          <a:ea typeface="Montserrat"/>
                          <a:cs typeface="Montserrat"/>
                          <a:sym typeface="Montserrat"/>
                        </a:rPr>
                        <a:t> Optimise staff structures and workload to ensure high performance and retention. </a:t>
                      </a:r>
                      <a:r>
                        <a:rPr lang="en-GB" sz="1100">
                          <a:solidFill>
                            <a:schemeClr val="dk1"/>
                          </a:solidFill>
                          <a:latin typeface="Montserrat"/>
                          <a:ea typeface="Montserrat"/>
                          <a:cs typeface="Montserrat"/>
                          <a:sym typeface="Montserrat"/>
                        </a:rPr>
                        <a:t>Adhere to the Burgundy Book regarding staff conditions of service and maintain a positive relationship with trade unions.</a:t>
                      </a:r>
                      <a:endParaRPr>
                        <a:latin typeface="Montserrat"/>
                        <a:ea typeface="Montserrat"/>
                        <a:cs typeface="Montserrat"/>
                        <a:sym typeface="Montserrat"/>
                      </a:endParaRPr>
                    </a:p>
                  </a:txBody>
                  <a:tcPr marT="91425" marB="91425" marR="91425" marL="91425"/>
                </a:tc>
              </a:tr>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Safeguarding &amp; Inclusion</a:t>
                      </a:r>
                      <a:endParaRPr b="1" sz="1100">
                        <a:latin typeface="Montserrat"/>
                        <a:ea typeface="Montserrat"/>
                        <a:cs typeface="Montserrat"/>
                        <a:sym typeface="Montserrat"/>
                      </a:endParaRPr>
                    </a:p>
                  </a:txBody>
                  <a:tcPr marT="91425" marB="91425" marR="91425" marL="91425"/>
                </a:tc>
                <a:tc>
                  <a:txBody>
                    <a:bodyPr/>
                    <a:lstStyle/>
                    <a:p>
                      <a:pPr indent="0" lvl="0" marL="0" rtl="0" algn="l">
                        <a:lnSpc>
                          <a:spcPct val="115000"/>
                        </a:lnSpc>
                        <a:spcBef>
                          <a:spcPts val="1200"/>
                        </a:spcBef>
                        <a:spcAft>
                          <a:spcPts val="1200"/>
                        </a:spcAft>
                        <a:buNone/>
                      </a:pPr>
                      <a:r>
                        <a:rPr lang="en-GB" sz="1100">
                          <a:solidFill>
                            <a:schemeClr val="dk1"/>
                          </a:solidFill>
                          <a:latin typeface="Montserrat"/>
                          <a:ea typeface="Montserrat"/>
                          <a:cs typeface="Montserrat"/>
                          <a:sym typeface="Montserrat"/>
                        </a:rPr>
                        <a:t>Act as the ultimate lead for safeguarding, ensuring that policies and practices are rigorous and compliant with "Keeping Children Safe in Education" (KCSIE). Champion the school’s inclusive identity. </a:t>
                      </a:r>
                      <a:r>
                        <a:rPr lang="en-GB" sz="1100">
                          <a:latin typeface="Montserrat"/>
                          <a:ea typeface="Montserrat"/>
                          <a:cs typeface="Montserrat"/>
                          <a:sym typeface="Montserrat"/>
                        </a:rPr>
                        <a:t>Know about data protection issues in the context of your role. Maintain confidentiality as appropriate. Have sound knowledge and understanding of the most recent safeguarding legislation.</a:t>
                      </a:r>
                      <a:endParaRPr sz="1100">
                        <a:latin typeface="Montserrat"/>
                        <a:ea typeface="Montserrat"/>
                        <a:cs typeface="Montserrat"/>
                        <a:sym typeface="Montserrat"/>
                      </a:endParaRPr>
                    </a:p>
                  </a:txBody>
                  <a:tcPr marT="91425" marB="91425" marR="91425" marL="91425"/>
                </a:tc>
              </a:tr>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Resource/People Management</a:t>
                      </a:r>
                      <a:endParaRPr b="1"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lang="en-GB" sz="1100">
                          <a:latin typeface="Montserrat"/>
                          <a:ea typeface="Montserrat"/>
                          <a:cs typeface="Montserrat"/>
                          <a:sym typeface="Montserrat"/>
                        </a:rPr>
                        <a:t>Ensure that resources are well looked after and funds are spent wisely. Ensure that the school environment offers an inviting working environment that is ordered, positive and welcoming. Manage recruitment with the support of Human Resources. Support classroom management, and accept overall responsibility for the behaviour and conduct of students within the school. Ensure appropriate induction of staff and guide them through the expectations of the school. Further the professional development of staff including planning effective use of CPD training and staff development time. Deliver and support the school performance management process ensuring that all reviews are undertaken in an efficient, constructive and timely manner. Ensure that all appropriate resources and teaching strategies meet the needs of the full range of age, aptitude and ability including students with special educational needs.</a:t>
                      </a:r>
                      <a:endParaRPr sz="1100">
                        <a:latin typeface="Montserrat"/>
                        <a:ea typeface="Montserrat"/>
                        <a:cs typeface="Montserrat"/>
                        <a:sym typeface="Montserrat"/>
                      </a:endParaRPr>
                    </a:p>
                  </a:txBody>
                  <a:tcPr marT="91425" marB="91425" marR="91425" marL="91425"/>
                </a:tc>
              </a:tr>
            </a:tbl>
          </a:graphicData>
        </a:graphic>
      </p:graphicFrame>
      <p:sp>
        <p:nvSpPr>
          <p:cNvPr id="169" name="Google Shape;169;p24"/>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11</a:t>
            </a:r>
            <a:endParaRPr b="1">
              <a:latin typeface="Montserrat"/>
              <a:ea typeface="Montserrat"/>
              <a:cs typeface="Montserrat"/>
              <a:sym typeface="Montserrat"/>
            </a:endParaRPr>
          </a:p>
        </p:txBody>
      </p:sp>
      <p:pic>
        <p:nvPicPr>
          <p:cNvPr id="170" name="Google Shape;170;p24"/>
          <p:cNvPicPr preferRelativeResize="0"/>
          <p:nvPr/>
        </p:nvPicPr>
        <p:blipFill>
          <a:blip r:embed="rId3">
            <a:alphaModFix/>
          </a:blip>
          <a:stretch>
            <a:fillRect/>
          </a:stretch>
        </p:blipFill>
        <p:spPr>
          <a:xfrm>
            <a:off x="203200" y="9965201"/>
            <a:ext cx="926901" cy="593224"/>
          </a:xfrm>
          <a:prstGeom prst="rect">
            <a:avLst/>
          </a:prstGeom>
          <a:noFill/>
          <a:ln>
            <a:noFill/>
          </a:ln>
        </p:spPr>
      </p:pic>
      <p:sp>
        <p:nvSpPr>
          <p:cNvPr id="171" name="Google Shape;171;p24"/>
          <p:cNvSpPr txBox="1"/>
          <p:nvPr/>
        </p:nvSpPr>
        <p:spPr>
          <a:xfrm>
            <a:off x="1265400" y="102197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HEADTEACHER RECRUITMENT PACK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5"/>
          <p:cNvSpPr txBox="1"/>
          <p:nvPr>
            <p:ph type="title"/>
          </p:nvPr>
        </p:nvSpPr>
        <p:spPr>
          <a:xfrm>
            <a:off x="257705" y="4043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Job Description</a:t>
            </a:r>
            <a:endParaRPr b="1">
              <a:solidFill>
                <a:srgbClr val="1155CC"/>
              </a:solidFill>
              <a:latin typeface="Montserrat"/>
              <a:ea typeface="Montserrat"/>
              <a:cs typeface="Montserrat"/>
              <a:sym typeface="Montserrat"/>
            </a:endParaRPr>
          </a:p>
        </p:txBody>
      </p:sp>
      <p:graphicFrame>
        <p:nvGraphicFramePr>
          <p:cNvPr id="177" name="Google Shape;177;p25"/>
          <p:cNvGraphicFramePr/>
          <p:nvPr/>
        </p:nvGraphicFramePr>
        <p:xfrm>
          <a:off x="342900" y="1078800"/>
          <a:ext cx="3000000" cy="3000000"/>
        </p:xfrm>
        <a:graphic>
          <a:graphicData uri="http://schemas.openxmlformats.org/drawingml/2006/table">
            <a:tbl>
              <a:tblPr>
                <a:noFill/>
                <a:tableStyleId>{EC61A24A-275D-49E4-812D-812126C0E473}</a:tableStyleId>
              </a:tblPr>
              <a:tblGrid>
                <a:gridCol w="2285900"/>
                <a:gridCol w="4673500"/>
              </a:tblGrid>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Communication</a:t>
                      </a:r>
                      <a:endParaRPr b="1"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latin typeface="Montserrat"/>
                          <a:ea typeface="Montserrat"/>
                          <a:cs typeface="Montserrat"/>
                          <a:sym typeface="Montserrat"/>
                        </a:rPr>
                        <a:t>Engagement:</a:t>
                      </a:r>
                      <a:r>
                        <a:rPr lang="en-GB" sz="1100">
                          <a:solidFill>
                            <a:schemeClr val="dk1"/>
                          </a:solidFill>
                          <a:latin typeface="Montserrat"/>
                          <a:ea typeface="Montserrat"/>
                          <a:cs typeface="Montserrat"/>
                          <a:sym typeface="Montserrat"/>
                        </a:rPr>
                        <a:t> Act as a visible, persuasive ambassador, communicating the school’s progress and vision to all stakeholders. </a:t>
                      </a:r>
                      <a:r>
                        <a:rPr lang="en-GB" sz="1100">
                          <a:solidFill>
                            <a:schemeClr val="dk1"/>
                          </a:solidFill>
                          <a:latin typeface="Montserrat"/>
                          <a:ea typeface="Montserrat"/>
                          <a:cs typeface="Montserrat"/>
                          <a:sym typeface="Montserrat"/>
                        </a:rPr>
                        <a:t>Inspire and influence others - within and beyond the school environment - to believe in the fundamental importance of education in young people’s lives and to promote the value of education.</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100">
                          <a:solidFill>
                            <a:schemeClr val="dk1"/>
                          </a:solidFill>
                          <a:latin typeface="Montserrat"/>
                          <a:ea typeface="Montserrat"/>
                          <a:cs typeface="Montserrat"/>
                          <a:sym typeface="Montserrat"/>
                        </a:rPr>
                        <a:t>Transparency:</a:t>
                      </a:r>
                      <a:r>
                        <a:rPr lang="en-GB" sz="1100">
                          <a:solidFill>
                            <a:schemeClr val="dk1"/>
                          </a:solidFill>
                          <a:latin typeface="Montserrat"/>
                          <a:ea typeface="Montserrat"/>
                          <a:cs typeface="Montserrat"/>
                          <a:sym typeface="Montserrat"/>
                        </a:rPr>
                        <a:t> Maintain clear, professional, and timely communication with staff, parents, governors and other stakeholders.</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GB" sz="1100">
                          <a:solidFill>
                            <a:schemeClr val="dk1"/>
                          </a:solidFill>
                          <a:latin typeface="Montserrat"/>
                          <a:ea typeface="Montserrat"/>
                          <a:cs typeface="Montserrat"/>
                          <a:sym typeface="Montserrat"/>
                        </a:rPr>
                        <a:t>Listening:</a:t>
                      </a:r>
                      <a:r>
                        <a:rPr lang="en-GB" sz="1100">
                          <a:solidFill>
                            <a:schemeClr val="dk1"/>
                          </a:solidFill>
                          <a:latin typeface="Montserrat"/>
                          <a:ea typeface="Montserrat"/>
                          <a:cs typeface="Montserrat"/>
                          <a:sym typeface="Montserrat"/>
                        </a:rPr>
                        <a:t> Build effective feedback loops to ensure the voice of the school community informs decision-making.</a:t>
                      </a:r>
                      <a:endParaRPr sz="1100">
                        <a:latin typeface="Montserrat"/>
                        <a:ea typeface="Montserrat"/>
                        <a:cs typeface="Montserrat"/>
                        <a:sym typeface="Montserrat"/>
                      </a:endParaRPr>
                    </a:p>
                  </a:txBody>
                  <a:tcPr marT="91425" marB="91425" marR="91425" marL="91425"/>
                </a:tc>
              </a:tr>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Partnership Working</a:t>
                      </a:r>
                      <a:endParaRPr b="1"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latin typeface="Montserrat"/>
                          <a:ea typeface="Montserrat"/>
                          <a:cs typeface="Montserrat"/>
                          <a:sym typeface="Montserrat"/>
                        </a:rPr>
                        <a:t>System Leadership:</a:t>
                      </a:r>
                      <a:r>
                        <a:rPr lang="en-GB" sz="1100">
                          <a:solidFill>
                            <a:schemeClr val="dk1"/>
                          </a:solidFill>
                          <a:latin typeface="Montserrat"/>
                          <a:ea typeface="Montserrat"/>
                          <a:cs typeface="Montserrat"/>
                          <a:sym typeface="Montserrat"/>
                        </a:rPr>
                        <a:t> Collaborate with the Local Authority, local clusters, and external agencies to share best practices and improve outcomes. </a:t>
                      </a:r>
                      <a:r>
                        <a:rPr lang="en-GB" sz="1100">
                          <a:solidFill>
                            <a:schemeClr val="dk1"/>
                          </a:solidFill>
                          <a:latin typeface="Montserrat"/>
                          <a:ea typeface="Montserrat"/>
                          <a:cs typeface="Montserrat"/>
                          <a:sym typeface="Montserrat"/>
                        </a:rPr>
                        <a:t>Work with colleagues in the school and across the Local Authority as well as advisers and partners to ensure the continuous development of the school.</a:t>
                      </a:r>
                      <a:endParaRPr sz="11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100">
                          <a:solidFill>
                            <a:schemeClr val="dk1"/>
                          </a:solidFill>
                          <a:latin typeface="Montserrat"/>
                          <a:ea typeface="Montserrat"/>
                          <a:cs typeface="Montserrat"/>
                          <a:sym typeface="Montserrat"/>
                        </a:rPr>
                        <a:t>Contractual Liaison:</a:t>
                      </a:r>
                      <a:r>
                        <a:rPr lang="en-GB" sz="1100">
                          <a:solidFill>
                            <a:schemeClr val="dk1"/>
                          </a:solidFill>
                          <a:latin typeface="Montserrat"/>
                          <a:ea typeface="Montserrat"/>
                          <a:cs typeface="Montserrat"/>
                          <a:sym typeface="Montserrat"/>
                        </a:rPr>
                        <a:t> Manage the strategic relationship with PFI providers to ensure the site meets the school’s evolving needs.</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GB" sz="1100">
                          <a:solidFill>
                            <a:schemeClr val="dk1"/>
                          </a:solidFill>
                          <a:latin typeface="Montserrat"/>
                          <a:ea typeface="Montserrat"/>
                          <a:cs typeface="Montserrat"/>
                          <a:sym typeface="Montserrat"/>
                        </a:rPr>
                        <a:t>Community:</a:t>
                      </a:r>
                      <a:r>
                        <a:rPr lang="en-GB" sz="1100">
                          <a:solidFill>
                            <a:schemeClr val="dk1"/>
                          </a:solidFill>
                          <a:latin typeface="Montserrat"/>
                          <a:ea typeface="Montserrat"/>
                          <a:cs typeface="Montserrat"/>
                          <a:sym typeface="Montserrat"/>
                        </a:rPr>
                        <a:t> Strengthen links with parents and local partners to enrich the curriculum and support families. </a:t>
                      </a:r>
                      <a:r>
                        <a:rPr lang="en-GB" sz="1100">
                          <a:latin typeface="Montserrat"/>
                          <a:ea typeface="Montserrat"/>
                          <a:cs typeface="Montserrat"/>
                          <a:sym typeface="Montserrat"/>
                        </a:rPr>
                        <a:t>Lead the development of transitional links with pre-11 and post-18 partners and institutions, as appropriate, in order to provide clear pathways for students and individuals within the community.</a:t>
                      </a:r>
                      <a:endParaRPr sz="1100">
                        <a:latin typeface="Montserrat"/>
                        <a:ea typeface="Montserrat"/>
                        <a:cs typeface="Montserrat"/>
                        <a:sym typeface="Montserrat"/>
                      </a:endParaRPr>
                    </a:p>
                  </a:txBody>
                  <a:tcPr marT="91425" marB="91425" marR="91425" marL="91425"/>
                </a:tc>
              </a:tr>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Health &amp; Safety</a:t>
                      </a:r>
                      <a:endParaRPr b="1"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b="1" lang="en-GB" sz="1100">
                          <a:solidFill>
                            <a:schemeClr val="dk1"/>
                          </a:solidFill>
                          <a:latin typeface="Montserrat"/>
                          <a:ea typeface="Montserrat"/>
                          <a:cs typeface="Montserrat"/>
                          <a:sym typeface="Montserrat"/>
                        </a:rPr>
                        <a:t>Compliance Leadership</a:t>
                      </a:r>
                      <a:r>
                        <a:rPr lang="en-GB" sz="1100">
                          <a:solidFill>
                            <a:schemeClr val="dk1"/>
                          </a:solidFill>
                          <a:latin typeface="Montserrat"/>
                          <a:ea typeface="Montserrat"/>
                          <a:cs typeface="Montserrat"/>
                          <a:sym typeface="Montserrat"/>
                        </a:rPr>
                        <a:t>: Serve as the "Responsible Person," ensuring the school meets all LA and statutory H&amp;S regulations. </a:t>
                      </a:r>
                      <a:r>
                        <a:rPr b="1" lang="en-GB" sz="1100">
                          <a:solidFill>
                            <a:schemeClr val="dk1"/>
                          </a:solidFill>
                          <a:latin typeface="Montserrat"/>
                          <a:ea typeface="Montserrat"/>
                          <a:cs typeface="Montserrat"/>
                          <a:sym typeface="Montserrat"/>
                        </a:rPr>
                        <a:t>Risk Management</a:t>
                      </a:r>
                      <a:r>
                        <a:rPr lang="en-GB" sz="1100">
                          <a:solidFill>
                            <a:schemeClr val="dk1"/>
                          </a:solidFill>
                          <a:latin typeface="Montserrat"/>
                          <a:ea typeface="Montserrat"/>
                          <a:cs typeface="Montserrat"/>
                          <a:sym typeface="Montserrat"/>
                        </a:rPr>
                        <a:t>: Lead the culture of safety by overseeing risk assessments for all school activities, curriculum areas, and educational visits. </a:t>
                      </a:r>
                      <a:r>
                        <a:rPr b="1" lang="en-GB" sz="1100">
                          <a:solidFill>
                            <a:schemeClr val="dk1"/>
                          </a:solidFill>
                          <a:latin typeface="Montserrat"/>
                          <a:ea typeface="Montserrat"/>
                          <a:cs typeface="Montserrat"/>
                          <a:sym typeface="Montserrat"/>
                        </a:rPr>
                        <a:t>Emergency Planning</a:t>
                      </a:r>
                      <a:r>
                        <a:rPr lang="en-GB" sz="1100">
                          <a:solidFill>
                            <a:schemeClr val="dk1"/>
                          </a:solidFill>
                          <a:latin typeface="Montserrat"/>
                          <a:ea typeface="Montserrat"/>
                          <a:cs typeface="Montserrat"/>
                          <a:sym typeface="Montserrat"/>
                        </a:rPr>
                        <a:t>: Own the school’s emergency, evacuation, and lockdown procedures in coordination with PFI site staff. </a:t>
                      </a:r>
                      <a:r>
                        <a:rPr b="1" lang="en-GB" sz="1100">
                          <a:solidFill>
                            <a:schemeClr val="dk1"/>
                          </a:solidFill>
                          <a:latin typeface="Montserrat"/>
                          <a:ea typeface="Montserrat"/>
                          <a:cs typeface="Montserrat"/>
                          <a:sym typeface="Montserrat"/>
                        </a:rPr>
                        <a:t>Governance</a:t>
                      </a:r>
                      <a:r>
                        <a:rPr lang="en-GB" sz="1100">
                          <a:solidFill>
                            <a:schemeClr val="dk1"/>
                          </a:solidFill>
                          <a:latin typeface="Montserrat"/>
                          <a:ea typeface="Montserrat"/>
                          <a:cs typeface="Montserrat"/>
                          <a:sym typeface="Montserrat"/>
                        </a:rPr>
                        <a:t>: Provide regular assurance to the Governing Body and LA regarding site safety and contractor performance.</a:t>
                      </a:r>
                      <a:endParaRPr sz="1100">
                        <a:solidFill>
                          <a:schemeClr val="dk1"/>
                        </a:solidFill>
                        <a:latin typeface="Montserrat"/>
                        <a:ea typeface="Montserrat"/>
                        <a:cs typeface="Montserrat"/>
                        <a:sym typeface="Montserrat"/>
                      </a:endParaRPr>
                    </a:p>
                  </a:txBody>
                  <a:tcPr marT="91425" marB="91425" marR="91425" marL="91425"/>
                </a:tc>
              </a:tr>
              <a:tr h="381000">
                <a:tc>
                  <a:txBody>
                    <a:bodyPr/>
                    <a:lstStyle/>
                    <a:p>
                      <a:pPr indent="0" lvl="0" marL="0" rtl="0" algn="l">
                        <a:spcBef>
                          <a:spcPts val="0"/>
                        </a:spcBef>
                        <a:spcAft>
                          <a:spcPts val="0"/>
                        </a:spcAft>
                        <a:buNone/>
                      </a:pPr>
                      <a:r>
                        <a:rPr b="1" lang="en-GB" sz="1100">
                          <a:latin typeface="Montserrat"/>
                          <a:ea typeface="Montserrat"/>
                          <a:cs typeface="Montserrat"/>
                          <a:sym typeface="Montserrat"/>
                        </a:rPr>
                        <a:t>Equalities &amp; Stakeholders</a:t>
                      </a:r>
                      <a:endParaRPr b="1"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GB" sz="1100">
                          <a:solidFill>
                            <a:schemeClr val="dk1"/>
                          </a:solidFill>
                          <a:latin typeface="Montserrat"/>
                          <a:ea typeface="Montserrat"/>
                          <a:cs typeface="Montserrat"/>
                          <a:sym typeface="Montserrat"/>
                        </a:rPr>
                        <a:t>Inclusive Leadership:</a:t>
                      </a:r>
                      <a:r>
                        <a:rPr lang="en-GB" sz="1100">
                          <a:solidFill>
                            <a:schemeClr val="dk1"/>
                          </a:solidFill>
                          <a:latin typeface="Montserrat"/>
                          <a:ea typeface="Montserrat"/>
                          <a:cs typeface="Montserrat"/>
                          <a:sym typeface="Montserrat"/>
                        </a:rPr>
                        <a:t> Champion the Public Sector Equality Duty, ensuring equality of opportunity and access for all students and staff, regardless of background. </a:t>
                      </a:r>
                      <a:r>
                        <a:rPr b="1" lang="en-GB" sz="1100">
                          <a:solidFill>
                            <a:schemeClr val="dk1"/>
                          </a:solidFill>
                          <a:latin typeface="Montserrat"/>
                          <a:ea typeface="Montserrat"/>
                          <a:cs typeface="Montserrat"/>
                          <a:sym typeface="Montserrat"/>
                        </a:rPr>
                        <a:t>Closing the Gap:</a:t>
                      </a:r>
                      <a:r>
                        <a:rPr lang="en-GB" sz="1100">
                          <a:solidFill>
                            <a:schemeClr val="dk1"/>
                          </a:solidFill>
                          <a:latin typeface="Montserrat"/>
                          <a:ea typeface="Montserrat"/>
                          <a:cs typeface="Montserrat"/>
                          <a:sym typeface="Montserrat"/>
                        </a:rPr>
                        <a:t> Proactively identify and remove barriers to learning for disadvantaged groups, SEND, and EAL pupils to ensure parity of outcomes. </a:t>
                      </a:r>
                      <a:r>
                        <a:rPr b="1" lang="en-GB" sz="1100">
                          <a:solidFill>
                            <a:schemeClr val="dk1"/>
                          </a:solidFill>
                          <a:latin typeface="Montserrat"/>
                          <a:ea typeface="Montserrat"/>
                          <a:cs typeface="Montserrat"/>
                          <a:sym typeface="Montserrat"/>
                        </a:rPr>
                        <a:t>Community Cohesion:</a:t>
                      </a:r>
                      <a:r>
                        <a:rPr lang="en-GB" sz="1100">
                          <a:solidFill>
                            <a:schemeClr val="dk1"/>
                          </a:solidFill>
                          <a:latin typeface="Montserrat"/>
                          <a:ea typeface="Montserrat"/>
                          <a:cs typeface="Montserrat"/>
                          <a:sym typeface="Montserrat"/>
                        </a:rPr>
                        <a:t> Act as a visible leader within the local community, building trust with parents and external partners to enhance the school’s reputation and impact.</a:t>
                      </a:r>
                      <a:endParaRPr sz="11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GB" sz="1100">
                          <a:solidFill>
                            <a:schemeClr val="dk1"/>
                          </a:solidFill>
                          <a:latin typeface="Montserrat"/>
                          <a:ea typeface="Montserrat"/>
                          <a:cs typeface="Montserrat"/>
                          <a:sym typeface="Montserrat"/>
                        </a:rPr>
                        <a:t>Staff Wellbeing:</a:t>
                      </a:r>
                      <a:r>
                        <a:rPr lang="en-GB" sz="1100">
                          <a:solidFill>
                            <a:schemeClr val="dk1"/>
                          </a:solidFill>
                          <a:latin typeface="Montserrat"/>
                          <a:ea typeface="Montserrat"/>
                          <a:cs typeface="Montserrat"/>
                          <a:sym typeface="Montserrat"/>
                        </a:rPr>
                        <a:t> Promote a diverse workforce and a culture of mutual respect, ensuring recruitment and professional development are fair and transparent.</a:t>
                      </a:r>
                      <a:endParaRPr sz="1100">
                        <a:latin typeface="Montserrat"/>
                        <a:ea typeface="Montserrat"/>
                        <a:cs typeface="Montserrat"/>
                        <a:sym typeface="Montserrat"/>
                      </a:endParaRPr>
                    </a:p>
                  </a:txBody>
                  <a:tcPr marT="91425" marB="91425" marR="91425" marL="91425"/>
                </a:tc>
              </a:tr>
            </a:tbl>
          </a:graphicData>
        </a:graphic>
      </p:graphicFrame>
      <p:sp>
        <p:nvSpPr>
          <p:cNvPr id="178" name="Google Shape;178;p25"/>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12</a:t>
            </a:r>
            <a:endParaRPr b="1">
              <a:latin typeface="Montserrat"/>
              <a:ea typeface="Montserrat"/>
              <a:cs typeface="Montserrat"/>
              <a:sym typeface="Montserrat"/>
            </a:endParaRPr>
          </a:p>
        </p:txBody>
      </p:sp>
      <p:sp>
        <p:nvSpPr>
          <p:cNvPr id="179" name="Google Shape;179;p25"/>
          <p:cNvSpPr txBox="1"/>
          <p:nvPr/>
        </p:nvSpPr>
        <p:spPr>
          <a:xfrm>
            <a:off x="1265400" y="102197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HEADTEACHER RECRUITMENT PACK</a:t>
            </a:r>
            <a:endParaRPr/>
          </a:p>
        </p:txBody>
      </p:sp>
      <p:pic>
        <p:nvPicPr>
          <p:cNvPr id="180" name="Google Shape;180;p25"/>
          <p:cNvPicPr preferRelativeResize="0"/>
          <p:nvPr/>
        </p:nvPicPr>
        <p:blipFill>
          <a:blip r:embed="rId3">
            <a:alphaModFix/>
          </a:blip>
          <a:stretch>
            <a:fillRect/>
          </a:stretch>
        </p:blipFill>
        <p:spPr>
          <a:xfrm>
            <a:off x="203200" y="9965201"/>
            <a:ext cx="926901" cy="5932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6"/>
          <p:cNvSpPr txBox="1"/>
          <p:nvPr>
            <p:ph type="title"/>
          </p:nvPr>
        </p:nvSpPr>
        <p:spPr>
          <a:xfrm>
            <a:off x="257705" y="2900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Person </a:t>
            </a:r>
            <a:r>
              <a:rPr b="1" lang="en-GB">
                <a:solidFill>
                  <a:srgbClr val="1155CC"/>
                </a:solidFill>
                <a:latin typeface="Montserrat"/>
                <a:ea typeface="Montserrat"/>
                <a:cs typeface="Montserrat"/>
                <a:sym typeface="Montserrat"/>
              </a:rPr>
              <a:t>Specification</a:t>
            </a:r>
            <a:endParaRPr b="1">
              <a:solidFill>
                <a:srgbClr val="1155CC"/>
              </a:solidFill>
              <a:latin typeface="Montserrat"/>
              <a:ea typeface="Montserrat"/>
              <a:cs typeface="Montserrat"/>
              <a:sym typeface="Montserrat"/>
            </a:endParaRPr>
          </a:p>
        </p:txBody>
      </p:sp>
      <p:graphicFrame>
        <p:nvGraphicFramePr>
          <p:cNvPr id="186" name="Google Shape;186;p26"/>
          <p:cNvGraphicFramePr/>
          <p:nvPr/>
        </p:nvGraphicFramePr>
        <p:xfrm>
          <a:off x="393700" y="1096000"/>
          <a:ext cx="3000000" cy="3000000"/>
        </p:xfrm>
        <a:graphic>
          <a:graphicData uri="http://schemas.openxmlformats.org/drawingml/2006/table">
            <a:tbl>
              <a:tblPr>
                <a:noFill/>
                <a:tableStyleId>{EC61A24A-275D-49E4-812D-812126C0E473}</a:tableStyleId>
              </a:tblPr>
              <a:tblGrid>
                <a:gridCol w="3447775"/>
                <a:gridCol w="3460825"/>
              </a:tblGrid>
              <a:tr h="564025">
                <a:tc>
                  <a:txBody>
                    <a:bodyPr/>
                    <a:lstStyle/>
                    <a:p>
                      <a:pPr indent="0" lvl="0" marL="0" rtl="0" algn="l">
                        <a:spcBef>
                          <a:spcPts val="0"/>
                        </a:spcBef>
                        <a:spcAft>
                          <a:spcPts val="0"/>
                        </a:spcAft>
                        <a:buNone/>
                      </a:pPr>
                      <a:r>
                        <a:rPr b="1" lang="en-GB" sz="1100">
                          <a:latin typeface="Montserrat"/>
                          <a:ea typeface="Montserrat"/>
                          <a:cs typeface="Montserrat"/>
                          <a:sym typeface="Montserrat"/>
                        </a:rPr>
                        <a:t>ESSENTIAL</a:t>
                      </a:r>
                      <a:endParaRPr b="1" sz="11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b="1" lang="en-GB" sz="1100">
                          <a:latin typeface="Montserrat"/>
                          <a:ea typeface="Montserrat"/>
                          <a:cs typeface="Montserrat"/>
                          <a:sym typeface="Montserrat"/>
                        </a:rPr>
                        <a:t>DESIRABLE</a:t>
                      </a:r>
                      <a:endParaRPr b="1" sz="1100">
                        <a:latin typeface="Montserrat"/>
                        <a:ea typeface="Montserrat"/>
                        <a:cs typeface="Montserrat"/>
                        <a:sym typeface="Montserrat"/>
                      </a:endParaRPr>
                    </a:p>
                  </a:txBody>
                  <a:tcPr marT="91425" marB="91425" marR="91425" marL="91425"/>
                </a:tc>
              </a:tr>
              <a:tr h="564025">
                <a:tc gridSpan="2">
                  <a:txBody>
                    <a:bodyPr/>
                    <a:lstStyle/>
                    <a:p>
                      <a:pPr indent="0" lvl="0" marL="0" rtl="0" algn="l">
                        <a:spcBef>
                          <a:spcPts val="0"/>
                        </a:spcBef>
                        <a:spcAft>
                          <a:spcPts val="0"/>
                        </a:spcAft>
                        <a:buNone/>
                      </a:pPr>
                      <a:r>
                        <a:rPr b="1" lang="en-GB" sz="1000">
                          <a:latin typeface="Montserrat"/>
                          <a:ea typeface="Montserrat"/>
                          <a:cs typeface="Montserrat"/>
                          <a:sym typeface="Montserrat"/>
                        </a:rPr>
                        <a:t>QUALIFICATIONS &amp; PROFESSIONAL DEVELOPMENT</a:t>
                      </a:r>
                      <a:endParaRPr b="1" sz="1000">
                        <a:latin typeface="Montserrat"/>
                        <a:ea typeface="Montserrat"/>
                        <a:cs typeface="Montserrat"/>
                        <a:sym typeface="Montserrat"/>
                      </a:endParaRPr>
                    </a:p>
                  </a:txBody>
                  <a:tcPr marT="91425" marB="91425" marR="91425" marL="91425"/>
                </a:tc>
                <a:tc hMerge="1"/>
              </a:tr>
              <a:tr h="1224425">
                <a:tc>
                  <a:txBody>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Qualified Teacher Status (QTS)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GB" sz="1000">
                          <a:solidFill>
                            <a:schemeClr val="dk1"/>
                          </a:solidFill>
                          <a:latin typeface="Montserrat"/>
                          <a:ea typeface="Montserrat"/>
                          <a:cs typeface="Montserrat"/>
                          <a:sym typeface="Montserrat"/>
                        </a:rPr>
                        <a:t>Degree:</a:t>
                      </a:r>
                      <a:r>
                        <a:rPr lang="en-GB" sz="1000">
                          <a:solidFill>
                            <a:schemeClr val="dk1"/>
                          </a:solidFill>
                          <a:latin typeface="Montserrat"/>
                          <a:ea typeface="Montserrat"/>
                          <a:cs typeface="Montserrat"/>
                          <a:sym typeface="Montserrat"/>
                        </a:rPr>
                        <a:t> Good Honours degree or equivalent.</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Continuous Professional Development:</a:t>
                      </a:r>
                      <a:r>
                        <a:rPr lang="en-GB" sz="1000">
                          <a:solidFill>
                            <a:schemeClr val="dk1"/>
                          </a:solidFill>
                          <a:latin typeface="Montserrat"/>
                          <a:ea typeface="Montserrat"/>
                          <a:cs typeface="Montserrat"/>
                          <a:sym typeface="Montserrat"/>
                        </a:rPr>
                        <a:t> Evidence of recent, relevant leadership training and continuous professional development at a senior leadership level</a:t>
                      </a:r>
                      <a:endParaRPr sz="10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NPQH:</a:t>
                      </a:r>
                      <a:r>
                        <a:rPr lang="en-GB" sz="1000">
                          <a:solidFill>
                            <a:schemeClr val="dk1"/>
                          </a:solidFill>
                          <a:latin typeface="Montserrat"/>
                          <a:ea typeface="Montserrat"/>
                          <a:cs typeface="Montserrat"/>
                          <a:sym typeface="Montserrat"/>
                        </a:rPr>
                        <a:t> NPQH (National Professional Qualification for Headship) or equivalent or a relevant Master’s degree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DSL</a:t>
                      </a:r>
                      <a:r>
                        <a:rPr lang="en-GB" sz="1000">
                          <a:solidFill>
                            <a:schemeClr val="dk1"/>
                          </a:solidFill>
                          <a:latin typeface="Montserrat"/>
                          <a:ea typeface="Montserrat"/>
                          <a:cs typeface="Montserrat"/>
                          <a:sym typeface="Montserrat"/>
                        </a:rPr>
                        <a:t>: Recent safeguarding/DSL training at Level 3 or above.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GB" sz="1000">
                          <a:solidFill>
                            <a:schemeClr val="dk1"/>
                          </a:solidFill>
                          <a:latin typeface="Montserrat"/>
                          <a:ea typeface="Montserrat"/>
                          <a:cs typeface="Montserrat"/>
                          <a:sym typeface="Montserrat"/>
                        </a:rPr>
                        <a:t>Recent </a:t>
                      </a:r>
                      <a:r>
                        <a:rPr b="1" lang="en-GB" sz="1000">
                          <a:solidFill>
                            <a:schemeClr val="dk1"/>
                          </a:solidFill>
                          <a:latin typeface="Montserrat"/>
                          <a:ea typeface="Montserrat"/>
                          <a:cs typeface="Montserrat"/>
                          <a:sym typeface="Montserrat"/>
                        </a:rPr>
                        <a:t>Safer Recruitment</a:t>
                      </a:r>
                      <a:r>
                        <a:rPr lang="en-GB" sz="1000">
                          <a:solidFill>
                            <a:schemeClr val="dk1"/>
                          </a:solidFill>
                          <a:latin typeface="Montserrat"/>
                          <a:ea typeface="Montserrat"/>
                          <a:cs typeface="Montserrat"/>
                          <a:sym typeface="Montserrat"/>
                        </a:rPr>
                        <a:t> training</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txBody>
                  <a:tcPr marT="91425" marB="91425" marR="91425" marL="91425"/>
                </a:tc>
              </a:tr>
              <a:tr h="462425">
                <a:tc gridSpan="2">
                  <a:txBody>
                    <a:bodyPr/>
                    <a:lstStyle/>
                    <a:p>
                      <a:pPr indent="0" lvl="0" marL="0" rtl="0" algn="l">
                        <a:spcBef>
                          <a:spcPts val="0"/>
                        </a:spcBef>
                        <a:spcAft>
                          <a:spcPts val="0"/>
                        </a:spcAft>
                        <a:buNone/>
                      </a:pPr>
                      <a:r>
                        <a:rPr b="1" lang="en-GB" sz="1000">
                          <a:latin typeface="Montserrat"/>
                          <a:ea typeface="Montserrat"/>
                          <a:cs typeface="Montserrat"/>
                          <a:sym typeface="Montserrat"/>
                        </a:rPr>
                        <a:t>EXPERIENCE</a:t>
                      </a:r>
                      <a:endParaRPr b="1" sz="1000">
                        <a:latin typeface="Montserrat"/>
                        <a:ea typeface="Montserrat"/>
                        <a:cs typeface="Montserrat"/>
                        <a:sym typeface="Montserrat"/>
                      </a:endParaRPr>
                    </a:p>
                  </a:txBody>
                  <a:tcPr marT="91425" marB="91425" marR="91425" marL="91425"/>
                </a:tc>
                <a:tc hMerge="1"/>
              </a:tr>
              <a:tr h="1224425">
                <a:tc>
                  <a:txBody>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Senior Leadership:</a:t>
                      </a:r>
                      <a:r>
                        <a:rPr lang="en-GB" sz="1000">
                          <a:solidFill>
                            <a:schemeClr val="dk1"/>
                          </a:solidFill>
                          <a:latin typeface="Montserrat"/>
                          <a:ea typeface="Montserrat"/>
                          <a:cs typeface="Montserrat"/>
                          <a:sym typeface="Montserrat"/>
                        </a:rPr>
                        <a:t> Substantial and successful experience as a Headteacher, Deputy Head, or equivalent in a secondary setting.</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Proven Track Record:</a:t>
                      </a:r>
                      <a:r>
                        <a:rPr lang="en-GB" sz="1000">
                          <a:solidFill>
                            <a:schemeClr val="dk1"/>
                          </a:solidFill>
                          <a:latin typeface="Montserrat"/>
                          <a:ea typeface="Montserrat"/>
                          <a:cs typeface="Montserrat"/>
                          <a:sym typeface="Montserrat"/>
                        </a:rPr>
                        <a:t> Tangible evidence of raising standards in teaching and learning and improving student outcomes.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Staff Development:</a:t>
                      </a:r>
                      <a:r>
                        <a:rPr lang="en-GB" sz="1000">
                          <a:solidFill>
                            <a:schemeClr val="dk1"/>
                          </a:solidFill>
                          <a:latin typeface="Montserrat"/>
                          <a:ea typeface="Montserrat"/>
                          <a:cs typeface="Montserrat"/>
                          <a:sym typeface="Montserrat"/>
                        </a:rPr>
                        <a:t> Success in recruiting, developing, and retaining high-quality staff and building a "team-first" culture.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Data &amp; Progress:</a:t>
                      </a:r>
                      <a:r>
                        <a:rPr lang="en-GB" sz="1000">
                          <a:solidFill>
                            <a:schemeClr val="dk1"/>
                          </a:solidFill>
                          <a:latin typeface="Montserrat"/>
                          <a:ea typeface="Montserrat"/>
                          <a:cs typeface="Montserrat"/>
                          <a:sym typeface="Montserrat"/>
                        </a:rPr>
                        <a:t> Evidence of using data to drive rapid school improvement and closing the attainment gap </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Financial Management:</a:t>
                      </a:r>
                      <a:r>
                        <a:rPr lang="en-GB" sz="1000">
                          <a:solidFill>
                            <a:schemeClr val="dk1"/>
                          </a:solidFill>
                          <a:latin typeface="Montserrat"/>
                          <a:ea typeface="Montserrat"/>
                          <a:cs typeface="Montserrat"/>
                          <a:sym typeface="Montserrat"/>
                        </a:rPr>
                        <a:t> Experience in effective budget management and resource allocation to ensure long-term school sustainability.</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Post-16:</a:t>
                      </a:r>
                      <a:r>
                        <a:rPr lang="en-GB" sz="1000">
                          <a:solidFill>
                            <a:schemeClr val="dk1"/>
                          </a:solidFill>
                          <a:latin typeface="Montserrat"/>
                          <a:ea typeface="Montserrat"/>
                          <a:cs typeface="Montserrat"/>
                          <a:sym typeface="Montserrat"/>
                        </a:rPr>
                        <a:t> Specific experience in managing Sixth Form provision, including A-Level/Vocational pathways and UCAS/Careers guidance.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LA Engagement:</a:t>
                      </a:r>
                      <a:r>
                        <a:rPr lang="en-GB" sz="1000">
                          <a:solidFill>
                            <a:schemeClr val="dk1"/>
                          </a:solidFill>
                          <a:latin typeface="Montserrat"/>
                          <a:ea typeface="Montserrat"/>
                          <a:cs typeface="Montserrat"/>
                          <a:sym typeface="Montserrat"/>
                        </a:rPr>
                        <a:t> Experience working within Local Authority frameworks and an understanding of the relationship between the school, the LA, and the Governing Body.</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Context: </a:t>
                      </a:r>
                      <a:r>
                        <a:rPr lang="en-GB" sz="1000">
                          <a:solidFill>
                            <a:schemeClr val="dk1"/>
                          </a:solidFill>
                          <a:latin typeface="Montserrat"/>
                          <a:ea typeface="Montserrat"/>
                          <a:cs typeface="Montserrat"/>
                          <a:sym typeface="Montserrat"/>
                        </a:rPr>
                        <a:t>In depth knowledge and understanding of the wider education agenda including current national policies and issues as well as statutory and legal framework governing the operation of a school.</a:t>
                      </a:r>
                      <a:endParaRPr sz="1000">
                        <a:solidFill>
                          <a:schemeClr val="dk1"/>
                        </a:solidFill>
                        <a:latin typeface="Montserrat"/>
                        <a:ea typeface="Montserrat"/>
                        <a:cs typeface="Montserrat"/>
                        <a:sym typeface="Montserrat"/>
                      </a:endParaRPr>
                    </a:p>
                  </a:txBody>
                  <a:tcPr marT="91425" marB="91425" marR="91425" marL="91425"/>
                </a:tc>
              </a:tr>
              <a:tr h="276150">
                <a:tc gridSpan="2">
                  <a:txBody>
                    <a:bodyPr/>
                    <a:lstStyle/>
                    <a:p>
                      <a:pPr indent="0" lvl="0" marL="0" rtl="0" algn="l">
                        <a:spcBef>
                          <a:spcPts val="0"/>
                        </a:spcBef>
                        <a:spcAft>
                          <a:spcPts val="0"/>
                        </a:spcAft>
                        <a:buNone/>
                      </a:pPr>
                      <a:r>
                        <a:rPr b="1" lang="en-GB" sz="1000">
                          <a:solidFill>
                            <a:schemeClr val="dk1"/>
                          </a:solidFill>
                          <a:latin typeface="Montserrat"/>
                          <a:ea typeface="Montserrat"/>
                          <a:cs typeface="Montserrat"/>
                          <a:sym typeface="Montserrat"/>
                        </a:rPr>
                        <a:t>PROFESSIONAL KNOWLEDGE, SKILLS &amp; UNDERSTANDING</a:t>
                      </a:r>
                      <a:endParaRPr b="1" sz="1000">
                        <a:solidFill>
                          <a:schemeClr val="dk1"/>
                        </a:solidFill>
                        <a:latin typeface="Montserrat"/>
                        <a:ea typeface="Montserrat"/>
                        <a:cs typeface="Montserrat"/>
                        <a:sym typeface="Montserrat"/>
                      </a:endParaRPr>
                    </a:p>
                  </a:txBody>
                  <a:tcPr marT="91425" marB="91425" marR="91425" marL="91425"/>
                </a:tc>
                <a:tc hMerge="1"/>
              </a:tr>
              <a:tr h="1224425">
                <a:tc>
                  <a:txBody>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Curriculum Excellence:</a:t>
                      </a:r>
                      <a:r>
                        <a:rPr lang="en-GB" sz="1000">
                          <a:solidFill>
                            <a:schemeClr val="dk1"/>
                          </a:solidFill>
                          <a:latin typeface="Montserrat"/>
                          <a:ea typeface="Montserrat"/>
                          <a:cs typeface="Montserrat"/>
                          <a:sym typeface="Montserrat"/>
                        </a:rPr>
                        <a:t> Deep understanding of the 11–18 curriculum, including vocational pathways and Sixth Form provision.</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Data Literacy:</a:t>
                      </a:r>
                      <a:r>
                        <a:rPr lang="en-GB" sz="1000">
                          <a:solidFill>
                            <a:schemeClr val="dk1"/>
                          </a:solidFill>
                          <a:latin typeface="Montserrat"/>
                          <a:ea typeface="Montserrat"/>
                          <a:cs typeface="Montserrat"/>
                          <a:sym typeface="Montserrat"/>
                        </a:rPr>
                        <a:t> Ability to use data analytically to monitor progress, identify gaps, and implement rapid, effective interventions.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Safeguarding:</a:t>
                      </a:r>
                      <a:r>
                        <a:rPr lang="en-GB" sz="1000">
                          <a:solidFill>
                            <a:schemeClr val="dk1"/>
                          </a:solidFill>
                          <a:latin typeface="Montserrat"/>
                          <a:ea typeface="Montserrat"/>
                          <a:cs typeface="Montserrat"/>
                          <a:sym typeface="Montserrat"/>
                        </a:rPr>
                        <a:t> Expert knowledge of current statutory requirements (</a:t>
                      </a:r>
                      <a:r>
                        <a:rPr i="1" lang="en-GB" sz="1000">
                          <a:solidFill>
                            <a:schemeClr val="dk1"/>
                          </a:solidFill>
                          <a:latin typeface="Montserrat"/>
                          <a:ea typeface="Montserrat"/>
                          <a:cs typeface="Montserrat"/>
                          <a:sym typeface="Montserrat"/>
                        </a:rPr>
                        <a:t>Keeping Children Safe in Education</a:t>
                      </a:r>
                      <a:r>
                        <a:rPr lang="en-GB" sz="1000">
                          <a:solidFill>
                            <a:schemeClr val="dk1"/>
                          </a:solidFill>
                          <a:latin typeface="Montserrat"/>
                          <a:ea typeface="Montserrat"/>
                          <a:cs typeface="Montserrat"/>
                          <a:sym typeface="Montserrat"/>
                        </a:rPr>
                        <a:t>) and a commitment to a "culture of vigilance."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Evidence-Informed Practice:</a:t>
                      </a:r>
                      <a:r>
                        <a:rPr lang="en-GB" sz="1000">
                          <a:solidFill>
                            <a:schemeClr val="dk1"/>
                          </a:solidFill>
                          <a:latin typeface="Montserrat"/>
                          <a:ea typeface="Montserrat"/>
                          <a:cs typeface="Montserrat"/>
                          <a:sym typeface="Montserrat"/>
                        </a:rPr>
                        <a:t> Knowledge of current educational research (e.g. EEF findings) and how to apply it to a specific school context.</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Pedagogy:</a:t>
                      </a:r>
                      <a:r>
                        <a:rPr lang="en-GB" sz="1000">
                          <a:solidFill>
                            <a:schemeClr val="dk1"/>
                          </a:solidFill>
                          <a:latin typeface="Montserrat"/>
                          <a:ea typeface="Montserrat"/>
                          <a:cs typeface="Montserrat"/>
                          <a:sym typeface="Montserrat"/>
                        </a:rPr>
                        <a:t> Sophisticated understanding of what constitutes "Quality First Teaching" and how to coach staff toward excellence.</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Inclusion:</a:t>
                      </a:r>
                      <a:r>
                        <a:rPr lang="en-GB" sz="1000">
                          <a:solidFill>
                            <a:schemeClr val="dk1"/>
                          </a:solidFill>
                          <a:latin typeface="Montserrat"/>
                          <a:ea typeface="Montserrat"/>
                          <a:cs typeface="Montserrat"/>
                          <a:sym typeface="Montserrat"/>
                        </a:rPr>
                        <a:t> Knowledge of the SEND Code of Practice and a commitment to inclusive education within a mainstream setting.</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0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b="1" lang="en-GB" sz="1000">
                          <a:solidFill>
                            <a:schemeClr val="dk1"/>
                          </a:solidFill>
                          <a:latin typeface="Montserrat"/>
                          <a:ea typeface="Montserrat"/>
                          <a:cs typeface="Montserrat"/>
                          <a:sym typeface="Montserrat"/>
                        </a:rPr>
                        <a:t>Statutory Frameworks:</a:t>
                      </a:r>
                      <a:r>
                        <a:rPr lang="en-GB" sz="1000">
                          <a:solidFill>
                            <a:schemeClr val="dk1"/>
                          </a:solidFill>
                          <a:latin typeface="Montserrat"/>
                          <a:ea typeface="Montserrat"/>
                          <a:cs typeface="Montserrat"/>
                          <a:sym typeface="Montserrat"/>
                        </a:rPr>
                        <a:t> Deep understanding of the </a:t>
                      </a:r>
                      <a:r>
                        <a:rPr i="1" lang="en-GB" sz="1000">
                          <a:solidFill>
                            <a:schemeClr val="dk1"/>
                          </a:solidFill>
                          <a:latin typeface="Montserrat"/>
                          <a:ea typeface="Montserrat"/>
                          <a:cs typeface="Montserrat"/>
                          <a:sym typeface="Montserrat"/>
                        </a:rPr>
                        <a:t>School Teachers’ Pay and Conditions Document</a:t>
                      </a:r>
                      <a:r>
                        <a:rPr lang="en-GB" sz="1000">
                          <a:solidFill>
                            <a:schemeClr val="dk1"/>
                          </a:solidFill>
                          <a:latin typeface="Montserrat"/>
                          <a:ea typeface="Montserrat"/>
                          <a:cs typeface="Montserrat"/>
                          <a:sym typeface="Montserrat"/>
                        </a:rPr>
                        <a:t> and the </a:t>
                      </a:r>
                      <a:r>
                        <a:rPr i="1" lang="en-GB" sz="1000">
                          <a:solidFill>
                            <a:schemeClr val="dk1"/>
                          </a:solidFill>
                          <a:latin typeface="Montserrat"/>
                          <a:ea typeface="Montserrat"/>
                          <a:cs typeface="Montserrat"/>
                          <a:sym typeface="Montserrat"/>
                        </a:rPr>
                        <a:t>Ofsted Inspection Framework</a:t>
                      </a:r>
                      <a:r>
                        <a:rPr lang="en-GB" sz="1000">
                          <a:solidFill>
                            <a:schemeClr val="dk1"/>
                          </a:solidFill>
                          <a:latin typeface="Montserrat"/>
                          <a:ea typeface="Montserrat"/>
                          <a:cs typeface="Montserrat"/>
                          <a:sym typeface="Montserrat"/>
                        </a:rPr>
                        <a:t>.</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Financial Oversight:</a:t>
                      </a:r>
                      <a:r>
                        <a:rPr lang="en-GB" sz="1000">
                          <a:solidFill>
                            <a:schemeClr val="dk1"/>
                          </a:solidFill>
                          <a:latin typeface="Montserrat"/>
                          <a:ea typeface="Montserrat"/>
                          <a:cs typeface="Montserrat"/>
                          <a:sym typeface="Montserrat"/>
                        </a:rPr>
                        <a:t> Ability to manage a complex school budget in an era of tightening LA funding, ensuring "Value for Money."</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000">
                        <a:latin typeface="Montserrat"/>
                        <a:ea typeface="Montserrat"/>
                        <a:cs typeface="Montserrat"/>
                        <a:sym typeface="Montserrat"/>
                      </a:endParaRPr>
                    </a:p>
                  </a:txBody>
                  <a:tcPr marT="91425" marB="91425" marR="91425" marL="91425"/>
                </a:tc>
              </a:tr>
            </a:tbl>
          </a:graphicData>
        </a:graphic>
      </p:graphicFrame>
      <p:sp>
        <p:nvSpPr>
          <p:cNvPr id="187" name="Google Shape;187;p26"/>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13</a:t>
            </a:r>
            <a:endParaRPr b="1">
              <a:latin typeface="Montserrat"/>
              <a:ea typeface="Montserrat"/>
              <a:cs typeface="Montserrat"/>
              <a:sym typeface="Montserrat"/>
            </a:endParaRPr>
          </a:p>
        </p:txBody>
      </p:sp>
      <p:pic>
        <p:nvPicPr>
          <p:cNvPr id="188" name="Google Shape;188;p26"/>
          <p:cNvPicPr preferRelativeResize="0"/>
          <p:nvPr/>
        </p:nvPicPr>
        <p:blipFill>
          <a:blip r:embed="rId3">
            <a:alphaModFix/>
          </a:blip>
          <a:stretch>
            <a:fillRect/>
          </a:stretch>
        </p:blipFill>
        <p:spPr>
          <a:xfrm>
            <a:off x="3384550" y="10021301"/>
            <a:ext cx="926901" cy="593224"/>
          </a:xfrm>
          <a:prstGeom prst="rect">
            <a:avLst/>
          </a:prstGeom>
          <a:noFill/>
          <a:ln>
            <a:noFill/>
          </a:ln>
        </p:spPr>
      </p:pic>
      <p:sp>
        <p:nvSpPr>
          <p:cNvPr id="189" name="Google Shape;189;p26"/>
          <p:cNvSpPr txBox="1"/>
          <p:nvPr/>
        </p:nvSpPr>
        <p:spPr>
          <a:xfrm>
            <a:off x="393700" y="102758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HEADTEACHER RECRUITMENT PACK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ph type="title"/>
          </p:nvPr>
        </p:nvSpPr>
        <p:spPr>
          <a:xfrm>
            <a:off x="257705" y="2900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Person Specification</a:t>
            </a:r>
            <a:endParaRPr b="1">
              <a:solidFill>
                <a:srgbClr val="1155CC"/>
              </a:solidFill>
              <a:latin typeface="Montserrat"/>
              <a:ea typeface="Montserrat"/>
              <a:cs typeface="Montserrat"/>
              <a:sym typeface="Montserrat"/>
            </a:endParaRPr>
          </a:p>
        </p:txBody>
      </p:sp>
      <p:graphicFrame>
        <p:nvGraphicFramePr>
          <p:cNvPr id="195" name="Google Shape;195;p27"/>
          <p:cNvGraphicFramePr/>
          <p:nvPr/>
        </p:nvGraphicFramePr>
        <p:xfrm>
          <a:off x="393700" y="1096000"/>
          <a:ext cx="3000000" cy="3000000"/>
        </p:xfrm>
        <a:graphic>
          <a:graphicData uri="http://schemas.openxmlformats.org/drawingml/2006/table">
            <a:tbl>
              <a:tblPr>
                <a:noFill/>
                <a:tableStyleId>{EC61A24A-275D-49E4-812D-812126C0E473}</a:tableStyleId>
              </a:tblPr>
              <a:tblGrid>
                <a:gridCol w="3600525"/>
                <a:gridCol w="3308075"/>
              </a:tblGrid>
              <a:tr h="564025">
                <a:tc>
                  <a:txBody>
                    <a:bodyPr/>
                    <a:lstStyle/>
                    <a:p>
                      <a:pPr indent="0" lvl="0" marL="0" rtl="0" algn="l">
                        <a:spcBef>
                          <a:spcPts val="0"/>
                        </a:spcBef>
                        <a:spcAft>
                          <a:spcPts val="0"/>
                        </a:spcAft>
                        <a:buNone/>
                      </a:pPr>
                      <a:r>
                        <a:rPr b="1" lang="en-GB" sz="1000">
                          <a:latin typeface="Montserrat"/>
                          <a:ea typeface="Montserrat"/>
                          <a:cs typeface="Montserrat"/>
                          <a:sym typeface="Montserrat"/>
                        </a:rPr>
                        <a:t>ESSENTIAL</a:t>
                      </a:r>
                      <a:endParaRPr b="1" sz="10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rPr b="1" lang="en-GB" sz="1100">
                          <a:latin typeface="Montserrat"/>
                          <a:ea typeface="Montserrat"/>
                          <a:cs typeface="Montserrat"/>
                          <a:sym typeface="Montserrat"/>
                        </a:rPr>
                        <a:t>DESIRABLE</a:t>
                      </a:r>
                      <a:endParaRPr b="1" sz="1100">
                        <a:latin typeface="Montserrat"/>
                        <a:ea typeface="Montserrat"/>
                        <a:cs typeface="Montserrat"/>
                        <a:sym typeface="Montserrat"/>
                      </a:endParaRPr>
                    </a:p>
                  </a:txBody>
                  <a:tcPr marT="91425" marB="91425" marR="91425" marL="91425"/>
                </a:tc>
              </a:tr>
              <a:tr h="564025">
                <a:tc gridSpan="2">
                  <a:txBody>
                    <a:bodyPr/>
                    <a:lstStyle/>
                    <a:p>
                      <a:pPr indent="0" lvl="0" marL="0" rtl="0" algn="l">
                        <a:spcBef>
                          <a:spcPts val="0"/>
                        </a:spcBef>
                        <a:spcAft>
                          <a:spcPts val="0"/>
                        </a:spcAft>
                        <a:buNone/>
                      </a:pPr>
                      <a:r>
                        <a:rPr b="1" lang="en-GB" sz="1000">
                          <a:latin typeface="Montserrat"/>
                          <a:ea typeface="Montserrat"/>
                          <a:cs typeface="Montserrat"/>
                          <a:sym typeface="Montserrat"/>
                        </a:rPr>
                        <a:t>LEADERSHIP &amp; PERSONAL ATTRIBUTES</a:t>
                      </a:r>
                      <a:endParaRPr b="1" sz="1000">
                        <a:latin typeface="Montserrat"/>
                        <a:ea typeface="Montserrat"/>
                        <a:cs typeface="Montserrat"/>
                        <a:sym typeface="Montserrat"/>
                      </a:endParaRPr>
                    </a:p>
                  </a:txBody>
                  <a:tcPr marT="91425" marB="91425" marR="91425" marL="91425"/>
                </a:tc>
                <a:tc hMerge="1"/>
              </a:tr>
              <a:tr h="1224425">
                <a:tc>
                  <a:txBody>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Visionary Leadership:</a:t>
                      </a:r>
                      <a:r>
                        <a:rPr lang="en-GB" sz="1000">
                          <a:solidFill>
                            <a:schemeClr val="dk1"/>
                          </a:solidFill>
                          <a:latin typeface="Montserrat"/>
                          <a:ea typeface="Montserrat"/>
                          <a:cs typeface="Montserrat"/>
                          <a:sym typeface="Montserrat"/>
                        </a:rPr>
                        <a:t> The ability to articulate a clear, compelling vision for Longbenton High School that inspires students, staff, and parents.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Resilience &amp; Integrity:</a:t>
                      </a:r>
                      <a:r>
                        <a:rPr lang="en-GB" sz="1000">
                          <a:solidFill>
                            <a:schemeClr val="dk1"/>
                          </a:solidFill>
                          <a:latin typeface="Montserrat"/>
                          <a:ea typeface="Montserrat"/>
                          <a:cs typeface="Montserrat"/>
                          <a:sym typeface="Montserrat"/>
                        </a:rPr>
                        <a:t> A leader who remains calm under pressure, acts with "moral purpose," and is prepared to make difficult decisions for the right reasons.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Visible Presence:</a:t>
                      </a:r>
                      <a:r>
                        <a:rPr lang="en-GB" sz="1000">
                          <a:solidFill>
                            <a:schemeClr val="dk1"/>
                          </a:solidFill>
                          <a:latin typeface="Montserrat"/>
                          <a:ea typeface="Montserrat"/>
                          <a:cs typeface="Montserrat"/>
                          <a:sym typeface="Montserrat"/>
                        </a:rPr>
                        <a:t> A commitment to being a "corridor Head"—visible to students and accessible to the community.</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Communication:</a:t>
                      </a:r>
                      <a:r>
                        <a:rPr lang="en-GB" sz="1000">
                          <a:solidFill>
                            <a:schemeClr val="dk1"/>
                          </a:solidFill>
                          <a:latin typeface="Montserrat"/>
                          <a:ea typeface="Montserrat"/>
                          <a:cs typeface="Montserrat"/>
                          <a:sym typeface="Montserrat"/>
                        </a:rPr>
                        <a:t> Exceptional oracy and writing skills; the ability to represent the school powerfully and persuasively to external stakeholders.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Emotional Intelligence:</a:t>
                      </a:r>
                      <a:r>
                        <a:rPr lang="en-GB" sz="1000">
                          <a:solidFill>
                            <a:schemeClr val="dk1"/>
                          </a:solidFill>
                          <a:latin typeface="Montserrat"/>
                          <a:ea typeface="Montserrat"/>
                          <a:cs typeface="Montserrat"/>
                          <a:sym typeface="Montserrat"/>
                        </a:rPr>
                        <a:t> Resilience and empathy; the ability to handle high-pressure situations (e.g., student exclusions, parental complaints) with calm professionalism.</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GB" sz="1000">
                          <a:solidFill>
                            <a:schemeClr val="dk1"/>
                          </a:solidFill>
                          <a:latin typeface="Montserrat"/>
                          <a:ea typeface="Montserrat"/>
                          <a:cs typeface="Montserrat"/>
                          <a:sym typeface="Montserrat"/>
                        </a:rPr>
                        <a:t>Accountability:</a:t>
                      </a:r>
                      <a:r>
                        <a:rPr lang="en-GB" sz="1000">
                          <a:solidFill>
                            <a:schemeClr val="dk1"/>
                          </a:solidFill>
                          <a:latin typeface="Montserrat"/>
                          <a:ea typeface="Montserrat"/>
                          <a:cs typeface="Montserrat"/>
                          <a:sym typeface="Montserrat"/>
                        </a:rPr>
                        <a:t> A "no excuses" approach to standards, paired with a commitment to staff wellbeing and workload management.</a:t>
                      </a:r>
                      <a:endParaRPr sz="1000">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424325">
                <a:tc gridSpan="2">
                  <a:txBody>
                    <a:bodyPr/>
                    <a:lstStyle/>
                    <a:p>
                      <a:pPr indent="0" lvl="0" marL="0" rtl="0" algn="l">
                        <a:spcBef>
                          <a:spcPts val="0"/>
                        </a:spcBef>
                        <a:spcAft>
                          <a:spcPts val="0"/>
                        </a:spcAft>
                        <a:buNone/>
                      </a:pPr>
                      <a:r>
                        <a:rPr b="1" lang="en-GB" sz="1000">
                          <a:solidFill>
                            <a:schemeClr val="dk1"/>
                          </a:solidFill>
                          <a:latin typeface="Montserrat"/>
                          <a:ea typeface="Montserrat"/>
                          <a:cs typeface="Montserrat"/>
                          <a:sym typeface="Montserrat"/>
                        </a:rPr>
                        <a:t>COMMUNITY &amp; ETHOS</a:t>
                      </a:r>
                      <a:endParaRPr b="1" sz="1000">
                        <a:solidFill>
                          <a:schemeClr val="dk1"/>
                        </a:solidFill>
                        <a:latin typeface="Montserrat"/>
                        <a:ea typeface="Montserrat"/>
                        <a:cs typeface="Montserrat"/>
                        <a:sym typeface="Montserrat"/>
                      </a:endParaRPr>
                    </a:p>
                  </a:txBody>
                  <a:tcPr marT="91425" marB="91425" marR="91425" marL="91425"/>
                </a:tc>
                <a:tc hMerge="1"/>
              </a:tr>
              <a:tr h="1224425">
                <a:tc>
                  <a:txBody>
                    <a:bodyPr/>
                    <a:lstStyle/>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Inclusive Values:</a:t>
                      </a:r>
                      <a:r>
                        <a:rPr lang="en-GB" sz="1000">
                          <a:solidFill>
                            <a:schemeClr val="dk1"/>
                          </a:solidFill>
                          <a:latin typeface="Montserrat"/>
                          <a:ea typeface="Montserrat"/>
                          <a:cs typeface="Montserrat"/>
                          <a:sym typeface="Montserrat"/>
                        </a:rPr>
                        <a:t> A passionate commitment to social mobility and ensuring that disadvantage is never an excuse for lower expectations.</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Ethics:</a:t>
                      </a:r>
                      <a:r>
                        <a:rPr lang="en-GB" sz="1000">
                          <a:solidFill>
                            <a:schemeClr val="dk1"/>
                          </a:solidFill>
                          <a:latin typeface="Montserrat"/>
                          <a:ea typeface="Montserrat"/>
                          <a:cs typeface="Montserrat"/>
                          <a:sym typeface="Montserrat"/>
                        </a:rPr>
                        <a:t> Adherence to the </a:t>
                      </a:r>
                      <a:r>
                        <a:rPr i="1" lang="en-GB" sz="1000">
                          <a:solidFill>
                            <a:schemeClr val="dk1"/>
                          </a:solidFill>
                          <a:latin typeface="Montserrat"/>
                          <a:ea typeface="Montserrat"/>
                          <a:cs typeface="Montserrat"/>
                          <a:sym typeface="Montserrat"/>
                        </a:rPr>
                        <a:t>Seven Principles of Public Life</a:t>
                      </a:r>
                      <a:r>
                        <a:rPr lang="en-GB" sz="1000">
                          <a:solidFill>
                            <a:schemeClr val="dk1"/>
                          </a:solidFill>
                          <a:latin typeface="Montserrat"/>
                          <a:ea typeface="Montserrat"/>
                          <a:cs typeface="Montserrat"/>
                          <a:sym typeface="Montserrat"/>
                        </a:rPr>
                        <a:t> (The Nolan Principles): Selflessness, Integrity, Objectivity, Accountability, Openness, Honesty, and Leadership.</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Partnership Working:</a:t>
                      </a:r>
                      <a:r>
                        <a:rPr lang="en-GB" sz="1000">
                          <a:solidFill>
                            <a:schemeClr val="dk1"/>
                          </a:solidFill>
                          <a:latin typeface="Montserrat"/>
                          <a:ea typeface="Montserrat"/>
                          <a:cs typeface="Montserrat"/>
                          <a:sym typeface="Montserrat"/>
                        </a:rPr>
                        <a:t> Experience in working effectively with Governors, local primary schools, and LA partners etc.</a:t>
                      </a:r>
                      <a:endParaRPr sz="10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GB" sz="1000">
                          <a:solidFill>
                            <a:schemeClr val="dk1"/>
                          </a:solidFill>
                          <a:latin typeface="Montserrat"/>
                          <a:ea typeface="Montserrat"/>
                          <a:cs typeface="Montserrat"/>
                          <a:sym typeface="Montserrat"/>
                        </a:rPr>
                        <a:t>North East Context:</a:t>
                      </a:r>
                      <a:r>
                        <a:rPr lang="en-GB" sz="1000">
                          <a:solidFill>
                            <a:schemeClr val="dk1"/>
                          </a:solidFill>
                          <a:latin typeface="Montserrat"/>
                          <a:ea typeface="Montserrat"/>
                          <a:cs typeface="Montserrat"/>
                          <a:sym typeface="Montserrat"/>
                        </a:rPr>
                        <a:t> A nuanced understanding of the local community's challenges and opportunities.</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sz="1000">
                        <a:solidFill>
                          <a:schemeClr val="dk1"/>
                        </a:solidFill>
                        <a:latin typeface="Montserrat"/>
                        <a:ea typeface="Montserrat"/>
                        <a:cs typeface="Montserrat"/>
                        <a:sym typeface="Montserrat"/>
                      </a:endParaRPr>
                    </a:p>
                  </a:txBody>
                  <a:tcPr marT="91425" marB="91425" marR="91425" marL="91425"/>
                </a:tc>
                <a:tc>
                  <a:txBody>
                    <a:bodyPr/>
                    <a:lstStyle/>
                    <a:p>
                      <a:pPr indent="0" lvl="0" marL="0" rtl="0" algn="l">
                        <a:spcBef>
                          <a:spcPts val="0"/>
                        </a:spcBef>
                        <a:spcAft>
                          <a:spcPts val="0"/>
                        </a:spcAft>
                        <a:buNone/>
                      </a:pPr>
                      <a:r>
                        <a:t/>
                      </a:r>
                      <a:endParaRPr sz="1000">
                        <a:latin typeface="Montserrat"/>
                        <a:ea typeface="Montserrat"/>
                        <a:cs typeface="Montserrat"/>
                        <a:sym typeface="Montserrat"/>
                      </a:endParaRPr>
                    </a:p>
                  </a:txBody>
                  <a:tcPr marT="91425" marB="91425" marR="91425" marL="91425"/>
                </a:tc>
              </a:tr>
            </a:tbl>
          </a:graphicData>
        </a:graphic>
      </p:graphicFrame>
      <p:sp>
        <p:nvSpPr>
          <p:cNvPr id="196" name="Google Shape;196;p27"/>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14</a:t>
            </a:r>
            <a:endParaRPr b="1">
              <a:latin typeface="Montserrat"/>
              <a:ea typeface="Montserrat"/>
              <a:cs typeface="Montserrat"/>
              <a:sym typeface="Montserrat"/>
            </a:endParaRPr>
          </a:p>
        </p:txBody>
      </p:sp>
      <p:sp>
        <p:nvSpPr>
          <p:cNvPr id="197" name="Google Shape;197;p27"/>
          <p:cNvSpPr txBox="1"/>
          <p:nvPr/>
        </p:nvSpPr>
        <p:spPr>
          <a:xfrm>
            <a:off x="1270000" y="10156188"/>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HEADTEACHER RECRUITMENT PACK</a:t>
            </a:r>
            <a:endParaRPr/>
          </a:p>
        </p:txBody>
      </p:sp>
      <p:pic>
        <p:nvPicPr>
          <p:cNvPr id="198" name="Google Shape;198;p27"/>
          <p:cNvPicPr preferRelativeResize="0"/>
          <p:nvPr/>
        </p:nvPicPr>
        <p:blipFill>
          <a:blip r:embed="rId3">
            <a:alphaModFix/>
          </a:blip>
          <a:stretch>
            <a:fillRect/>
          </a:stretch>
        </p:blipFill>
        <p:spPr>
          <a:xfrm>
            <a:off x="257700" y="9901676"/>
            <a:ext cx="926901" cy="5932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b="1" lang="en-GB">
                <a:latin typeface="Calibri"/>
                <a:ea typeface="Calibri"/>
                <a:cs typeface="Calibri"/>
                <a:sym typeface="Calibri"/>
              </a:rPr>
              <a:t>Contact us </a:t>
            </a:r>
            <a:endParaRPr b="1">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Longbenton High School</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Hailsham Avenue</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Longbenton</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Newcastle upon Tyne</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NE12 8ER</a:t>
            </a:r>
            <a:endParaRPr>
              <a:latin typeface="Calibri"/>
              <a:ea typeface="Calibri"/>
              <a:cs typeface="Calibri"/>
              <a:sym typeface="Calibri"/>
            </a:endParaRPr>
          </a:p>
          <a:p>
            <a:pPr indent="0" lvl="0" marL="0" rtl="0" algn="l">
              <a:spcBef>
                <a:spcPts val="0"/>
              </a:spcBef>
              <a:spcAft>
                <a:spcPts val="0"/>
              </a:spcAft>
              <a:buNone/>
            </a:pPr>
            <a:r>
              <a:rPr lang="en-GB" u="sng">
                <a:solidFill>
                  <a:schemeClr val="hlink"/>
                </a:solidFill>
                <a:latin typeface="Calibri"/>
                <a:ea typeface="Calibri"/>
                <a:cs typeface="Calibri"/>
                <a:sym typeface="Calibri"/>
                <a:hlinkClick r:id="rId3"/>
              </a:rPr>
              <a:t>www.longbenton.org.uk</a:t>
            </a:r>
            <a:endParaRPr>
              <a:latin typeface="Calibri"/>
              <a:ea typeface="Calibri"/>
              <a:cs typeface="Calibri"/>
              <a:sym typeface="Calibri"/>
            </a:endParaRPr>
          </a:p>
          <a:p>
            <a:pPr indent="0" lvl="0" marL="0" rtl="0" algn="l">
              <a:spcBef>
                <a:spcPts val="0"/>
              </a:spcBef>
              <a:spcAft>
                <a:spcPts val="0"/>
              </a:spcAft>
              <a:buNone/>
            </a:pPr>
            <a:r>
              <a:rPr lang="en-GB" u="sng">
                <a:solidFill>
                  <a:schemeClr val="hlink"/>
                </a:solidFill>
                <a:latin typeface="Calibri"/>
                <a:ea typeface="Calibri"/>
                <a:cs typeface="Calibri"/>
                <a:sym typeface="Calibri"/>
                <a:hlinkClick r:id="rId4"/>
              </a:rPr>
              <a:t>recruitment@longbenton.org.uk</a:t>
            </a:r>
            <a:r>
              <a:rPr lang="en-GB">
                <a:latin typeface="Calibri"/>
                <a:ea typeface="Calibri"/>
                <a:cs typeface="Calibri"/>
                <a:sym typeface="Calibri"/>
              </a:rPr>
              <a:t> </a:t>
            </a:r>
            <a:endParaRPr>
              <a:latin typeface="Calibri"/>
              <a:ea typeface="Calibri"/>
              <a:cs typeface="Calibri"/>
              <a:sym typeface="Calibri"/>
            </a:endParaRPr>
          </a:p>
        </p:txBody>
      </p:sp>
      <p:pic>
        <p:nvPicPr>
          <p:cNvPr id="204" name="Google Shape;204;p28"/>
          <p:cNvPicPr preferRelativeResize="0"/>
          <p:nvPr/>
        </p:nvPicPr>
        <p:blipFill>
          <a:blip r:embed="rId5">
            <a:alphaModFix/>
          </a:blip>
          <a:stretch>
            <a:fillRect/>
          </a:stretch>
        </p:blipFill>
        <p:spPr>
          <a:xfrm>
            <a:off x="208125" y="1451000"/>
            <a:ext cx="7143750" cy="457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p:nvPr/>
        </p:nvSpPr>
        <p:spPr>
          <a:xfrm>
            <a:off x="-317500" y="-330200"/>
            <a:ext cx="1981200" cy="1943100"/>
          </a:xfrm>
          <a:prstGeom prst="ellipse">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 name="Google Shape;62;p14"/>
          <p:cNvSpPr txBox="1"/>
          <p:nvPr/>
        </p:nvSpPr>
        <p:spPr>
          <a:xfrm>
            <a:off x="344650" y="1790700"/>
            <a:ext cx="6743700" cy="742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GB" sz="1300">
                <a:solidFill>
                  <a:schemeClr val="dk2"/>
                </a:solidFill>
                <a:latin typeface="Montserrat"/>
                <a:ea typeface="Montserrat"/>
                <a:cs typeface="Montserrat"/>
                <a:sym typeface="Montserrat"/>
              </a:rPr>
              <a:t>On behalf of the Governing Board, we are</a:t>
            </a:r>
            <a:r>
              <a:rPr b="1" lang="en-GB" sz="1300">
                <a:solidFill>
                  <a:schemeClr val="dk2"/>
                </a:solidFill>
                <a:latin typeface="Montserrat"/>
                <a:ea typeface="Montserrat"/>
                <a:cs typeface="Montserrat"/>
                <a:sym typeface="Montserrat"/>
              </a:rPr>
              <a:t> delighted to </a:t>
            </a:r>
            <a:r>
              <a:rPr b="1" lang="en-GB" sz="1300">
                <a:solidFill>
                  <a:schemeClr val="dk2"/>
                </a:solidFill>
                <a:latin typeface="Montserrat"/>
                <a:ea typeface="Montserrat"/>
                <a:cs typeface="Montserrat"/>
                <a:sym typeface="Montserrat"/>
              </a:rPr>
              <a:t>welcome you t</a:t>
            </a:r>
            <a:r>
              <a:rPr b="1" lang="en-GB" sz="1300">
                <a:solidFill>
                  <a:schemeClr val="dk2"/>
                </a:solidFill>
                <a:latin typeface="Montserrat"/>
                <a:ea typeface="Montserrat"/>
                <a:cs typeface="Montserrat"/>
                <a:sym typeface="Montserrat"/>
              </a:rPr>
              <a:t>o</a:t>
            </a:r>
            <a:r>
              <a:rPr b="1" lang="en-GB" sz="1300">
                <a:solidFill>
                  <a:schemeClr val="dk2"/>
                </a:solidFill>
                <a:latin typeface="Montserrat"/>
                <a:ea typeface="Montserrat"/>
                <a:cs typeface="Montserrat"/>
                <a:sym typeface="Montserrat"/>
              </a:rPr>
              <a:t> our recruitment pack and to invite you to consider leading our school at an exciting and important stage in its development. Longbenton High School is a proud, inclusive community with a strong sense of identity, serving its students and families with commitment, ambition and care.</a:t>
            </a:r>
            <a:endParaRPr b="1" sz="1300">
              <a:solidFill>
                <a:schemeClr val="dk2"/>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This is a unique opportunity, arising as our current Headteacher moves on to a second headship at Berwick Academy in Northumberland. We are seeking to appoint a new Headteacher from September 2026. We have a senior leader in an Acting Headteacher capacity from April 2026 until the appointment of a permanent successor.</a:t>
            </a:r>
            <a:endParaRPr sz="1150">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latin typeface="Montserrat"/>
                <a:ea typeface="Montserrat"/>
                <a:cs typeface="Montserrat"/>
                <a:sym typeface="Montserrat"/>
              </a:rPr>
              <a:t>We are seeking an inspirational and principled leader who shares our belief that every young person deserves the highest standards of education, support and opportunity. Our next Headteacher will build on the school’s strengths, provide clear strategic direction, and work collaboratively with staff, students, families, governors and other stakeholders to secure excellent outcomes for all.</a:t>
            </a:r>
            <a:endParaRPr sz="1150">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latin typeface="Montserrat"/>
                <a:ea typeface="Montserrat"/>
                <a:cs typeface="Montserrat"/>
                <a:sym typeface="Montserrat"/>
              </a:rPr>
              <a:t>The Governing Board is deeply committed to the success of Longbenton High School. We offer robust support alongside appropriate challenge, and we value openness, integrity and partnership in leadership. We are proud of our dedicated staff team, our engaged students, and the positive relationships we hold with our wider community.</a:t>
            </a:r>
            <a:endParaRPr sz="1150">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latin typeface="Montserrat"/>
                <a:ea typeface="Montserrat"/>
                <a:cs typeface="Montserrat"/>
                <a:sym typeface="Montserrat"/>
              </a:rPr>
              <a:t>This is a rare opportunity to make a lasting difference to the lives of our young people and to shape the future of a school with strong foundations and significant potential. We very much hope that the information in this pack gives you a clear sense of our school, our aspirations, and the values that guide our work.</a:t>
            </a:r>
            <a:endParaRPr sz="1150">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latin typeface="Montserrat"/>
                <a:ea typeface="Montserrat"/>
                <a:cs typeface="Montserrat"/>
                <a:sym typeface="Montserrat"/>
              </a:rPr>
              <a:t>We look forward to receiving applications from candidates who are excited by this opportunity and who have the vision, energy and commitment to lead Longbenton High School with capability, confidence and compassion.</a:t>
            </a:r>
            <a:endParaRPr sz="1150">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150">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latin typeface="Montserrat"/>
                <a:ea typeface="Montserrat"/>
                <a:cs typeface="Montserrat"/>
                <a:sym typeface="Montserrat"/>
              </a:rPr>
              <a:t>Jonathan Sanders			Louise Scott</a:t>
            </a:r>
            <a:endParaRPr sz="1150">
              <a:latin typeface="Montserrat"/>
              <a:ea typeface="Montserrat"/>
              <a:cs typeface="Montserrat"/>
              <a:sym typeface="Montserrat"/>
            </a:endParaRPr>
          </a:p>
          <a:p>
            <a:pPr indent="0" lvl="0" marL="0" rtl="0" algn="l">
              <a:lnSpc>
                <a:spcPct val="115000"/>
              </a:lnSpc>
              <a:spcBef>
                <a:spcPts val="0"/>
              </a:spcBef>
              <a:spcAft>
                <a:spcPts val="0"/>
              </a:spcAft>
              <a:buNone/>
            </a:pPr>
            <a:r>
              <a:rPr lang="en-GB" sz="1150">
                <a:latin typeface="Montserrat"/>
                <a:ea typeface="Montserrat"/>
                <a:cs typeface="Montserrat"/>
                <a:sym typeface="Montserrat"/>
              </a:rPr>
              <a:t>Chair of Governors			Vice Chair of Governors</a:t>
            </a:r>
            <a:endParaRPr sz="1150">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150">
              <a:latin typeface="Montserrat"/>
              <a:ea typeface="Montserrat"/>
              <a:cs typeface="Montserrat"/>
              <a:sym typeface="Montserrat"/>
            </a:endParaRPr>
          </a:p>
        </p:txBody>
      </p:sp>
      <p:sp>
        <p:nvSpPr>
          <p:cNvPr id="63" name="Google Shape;63;p14"/>
          <p:cNvSpPr txBox="1"/>
          <p:nvPr>
            <p:ph type="title"/>
          </p:nvPr>
        </p:nvSpPr>
        <p:spPr>
          <a:xfrm>
            <a:off x="257705" y="7345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chemeClr val="dk2"/>
                </a:solidFill>
                <a:latin typeface="Montserrat"/>
                <a:ea typeface="Montserrat"/>
                <a:cs typeface="Montserrat"/>
                <a:sym typeface="Montserrat"/>
              </a:rPr>
              <a:t>Welcome from the Governing Board</a:t>
            </a:r>
            <a:endParaRPr b="1">
              <a:solidFill>
                <a:schemeClr val="dk2"/>
              </a:solidFill>
              <a:latin typeface="Montserrat"/>
              <a:ea typeface="Montserrat"/>
              <a:cs typeface="Montserrat"/>
              <a:sym typeface="Montserrat"/>
            </a:endParaRPr>
          </a:p>
        </p:txBody>
      </p:sp>
      <p:sp>
        <p:nvSpPr>
          <p:cNvPr id="64" name="Google Shape;64;p14"/>
          <p:cNvSpPr/>
          <p:nvPr/>
        </p:nvSpPr>
        <p:spPr>
          <a:xfrm>
            <a:off x="3162300" y="8763000"/>
            <a:ext cx="2402100" cy="21717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5" name="Google Shape;65;p14"/>
          <p:cNvPicPr preferRelativeResize="0"/>
          <p:nvPr/>
        </p:nvPicPr>
        <p:blipFill>
          <a:blip r:embed="rId3">
            <a:alphaModFix/>
          </a:blip>
          <a:stretch>
            <a:fillRect/>
          </a:stretch>
        </p:blipFill>
        <p:spPr>
          <a:xfrm>
            <a:off x="344650" y="9745475"/>
            <a:ext cx="1170999" cy="749450"/>
          </a:xfrm>
          <a:prstGeom prst="rect">
            <a:avLst/>
          </a:prstGeom>
          <a:noFill/>
          <a:ln>
            <a:noFill/>
          </a:ln>
        </p:spPr>
      </p:pic>
      <p:sp>
        <p:nvSpPr>
          <p:cNvPr id="66" name="Google Shape;66;p14"/>
          <p:cNvSpPr txBox="1"/>
          <p:nvPr/>
        </p:nvSpPr>
        <p:spPr>
          <a:xfrm>
            <a:off x="1515650" y="10274425"/>
            <a:ext cx="2992800" cy="22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HEADTEACHER</a:t>
            </a:r>
            <a:r>
              <a:rPr lang="en-GB" sz="1000">
                <a:solidFill>
                  <a:schemeClr val="dk2"/>
                </a:solidFill>
                <a:latin typeface="Montserrat"/>
                <a:ea typeface="Montserrat"/>
                <a:cs typeface="Montserrat"/>
                <a:sym typeface="Montserrat"/>
              </a:rPr>
              <a:t> RECRUITMENT PACK</a:t>
            </a:r>
            <a:endParaRPr sz="1000">
              <a:solidFill>
                <a:schemeClr val="dk2"/>
              </a:solidFill>
              <a:latin typeface="Montserrat"/>
              <a:ea typeface="Montserrat"/>
              <a:cs typeface="Montserrat"/>
              <a:sym typeface="Montserrat"/>
            </a:endParaRPr>
          </a:p>
        </p:txBody>
      </p:sp>
      <p:sp>
        <p:nvSpPr>
          <p:cNvPr id="67" name="Google Shape;67;p14"/>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1</a:t>
            </a:r>
            <a:endParaRPr b="1">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1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sp>
        <p:nvSpPr>
          <p:cNvPr id="73" name="Google Shape;73;p15"/>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4" name="Google Shape;74;p15"/>
          <p:cNvPicPr preferRelativeResize="0"/>
          <p:nvPr/>
        </p:nvPicPr>
        <p:blipFill>
          <a:blip r:embed="rId3">
            <a:alphaModFix/>
          </a:blip>
          <a:stretch>
            <a:fillRect/>
          </a:stretch>
        </p:blipFill>
        <p:spPr>
          <a:xfrm>
            <a:off x="216875" y="101600"/>
            <a:ext cx="7126200" cy="10590300"/>
          </a:xfrm>
          <a:prstGeom prst="roundRect">
            <a:avLst>
              <a:gd fmla="val 1666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257705" y="4043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How to apply</a:t>
            </a:r>
            <a:endParaRPr b="1">
              <a:solidFill>
                <a:srgbClr val="1155CC"/>
              </a:solidFill>
              <a:latin typeface="Montserrat"/>
              <a:ea typeface="Montserrat"/>
              <a:cs typeface="Montserrat"/>
              <a:sym typeface="Montserrat"/>
            </a:endParaRPr>
          </a:p>
        </p:txBody>
      </p:sp>
      <p:sp>
        <p:nvSpPr>
          <p:cNvPr id="80" name="Google Shape;80;p16"/>
          <p:cNvSpPr txBox="1"/>
          <p:nvPr/>
        </p:nvSpPr>
        <p:spPr>
          <a:xfrm>
            <a:off x="355600" y="1168400"/>
            <a:ext cx="6680100" cy="86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50">
                <a:solidFill>
                  <a:schemeClr val="dk1"/>
                </a:solidFill>
                <a:latin typeface="Montserrat"/>
                <a:ea typeface="Montserrat"/>
                <a:cs typeface="Montserrat"/>
                <a:sym typeface="Montserrat"/>
              </a:rPr>
              <a:t>Prospective applicants are warmly invited to visit Longbenton High School to discuss the role informally. </a:t>
            </a:r>
            <a:r>
              <a:rPr b="1" lang="en-GB" sz="1150">
                <a:solidFill>
                  <a:schemeClr val="dk1"/>
                </a:solidFill>
                <a:latin typeface="Montserrat"/>
                <a:ea typeface="Montserrat"/>
                <a:cs typeface="Montserrat"/>
                <a:sym typeface="Montserrat"/>
              </a:rPr>
              <a:t>Dates for prospective candidates to visit the school </a:t>
            </a:r>
            <a:r>
              <a:rPr lang="en-GB" sz="1150">
                <a:solidFill>
                  <a:schemeClr val="dk1"/>
                </a:solidFill>
                <a:latin typeface="Montserrat"/>
                <a:ea typeface="Montserrat"/>
                <a:cs typeface="Montserrat"/>
                <a:sym typeface="Montserrat"/>
              </a:rPr>
              <a:t>and meet the current Headteacher are </a:t>
            </a:r>
            <a:r>
              <a:rPr b="1" lang="en-GB" sz="1100">
                <a:solidFill>
                  <a:srgbClr val="222222"/>
                </a:solidFill>
                <a:highlight>
                  <a:srgbClr val="FFFFFF"/>
                </a:highlight>
                <a:latin typeface="Montserrat"/>
                <a:ea typeface="Montserrat"/>
                <a:cs typeface="Montserrat"/>
                <a:sym typeface="Montserrat"/>
              </a:rPr>
              <a:t>Monday 23rd February </a:t>
            </a:r>
            <a:r>
              <a:rPr lang="en-GB" sz="1100">
                <a:solidFill>
                  <a:srgbClr val="222222"/>
                </a:solidFill>
                <a:highlight>
                  <a:srgbClr val="FFFFFF"/>
                </a:highlight>
                <a:latin typeface="Montserrat"/>
                <a:ea typeface="Montserrat"/>
                <a:cs typeface="Montserrat"/>
                <a:sym typeface="Montserrat"/>
              </a:rPr>
              <a:t>(3-5pm) and </a:t>
            </a:r>
            <a:r>
              <a:rPr b="1" lang="en-GB" sz="1100">
                <a:solidFill>
                  <a:srgbClr val="222222"/>
                </a:solidFill>
                <a:highlight>
                  <a:srgbClr val="FFFFFF"/>
                </a:highlight>
                <a:latin typeface="Montserrat"/>
                <a:ea typeface="Montserrat"/>
                <a:cs typeface="Montserrat"/>
                <a:sym typeface="Montserrat"/>
              </a:rPr>
              <a:t>Thursday 26th February </a:t>
            </a:r>
            <a:r>
              <a:rPr lang="en-GB" sz="1100">
                <a:solidFill>
                  <a:srgbClr val="222222"/>
                </a:solidFill>
                <a:highlight>
                  <a:srgbClr val="FFFFFF"/>
                </a:highlight>
                <a:latin typeface="Montserrat"/>
                <a:ea typeface="Montserrat"/>
                <a:cs typeface="Montserrat"/>
                <a:sym typeface="Montserrat"/>
              </a:rPr>
              <a:t>(9-11am)</a:t>
            </a:r>
            <a:endParaRPr sz="1100">
              <a:solidFill>
                <a:srgbClr val="222222"/>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100">
              <a:solidFill>
                <a:srgbClr val="222222"/>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GB" sz="1150">
                <a:solidFill>
                  <a:schemeClr val="dk1"/>
                </a:solidFill>
                <a:latin typeface="Montserrat"/>
                <a:ea typeface="Montserrat"/>
                <a:cs typeface="Montserrat"/>
                <a:sym typeface="Montserrat"/>
              </a:rPr>
              <a:t>To arrange a visit, please contact </a:t>
            </a:r>
            <a:r>
              <a:rPr lang="en-GB" sz="1150">
                <a:solidFill>
                  <a:schemeClr val="dk1"/>
                </a:solidFill>
                <a:latin typeface="Montserrat"/>
                <a:ea typeface="Montserrat"/>
                <a:cs typeface="Montserrat"/>
                <a:sym typeface="Montserrat"/>
              </a:rPr>
              <a:t>Jannica Jigmo Chanco </a:t>
            </a:r>
            <a:r>
              <a:rPr lang="en-GB" sz="1150">
                <a:solidFill>
                  <a:schemeClr val="dk1"/>
                </a:solidFill>
                <a:latin typeface="Montserrat"/>
                <a:ea typeface="Montserrat"/>
                <a:cs typeface="Montserrat"/>
                <a:sym typeface="Montserrat"/>
              </a:rPr>
              <a:t>on 0191 218 9500 or via email at </a:t>
            </a:r>
            <a:r>
              <a:rPr lang="en-GB" sz="1150" u="sng">
                <a:solidFill>
                  <a:schemeClr val="hlink"/>
                </a:solidFill>
                <a:latin typeface="Montserrat"/>
                <a:ea typeface="Montserrat"/>
                <a:cs typeface="Montserrat"/>
                <a:sym typeface="Montserrat"/>
                <a:hlinkClick r:id="rId3"/>
              </a:rPr>
              <a:t>recruitment@longbenton.org.uk</a:t>
            </a:r>
            <a:endParaRPr sz="115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en-GB" sz="1150">
                <a:solidFill>
                  <a:schemeClr val="dk1"/>
                </a:solidFill>
                <a:latin typeface="Montserrat"/>
                <a:ea typeface="Montserrat"/>
                <a:cs typeface="Montserrat"/>
                <a:sym typeface="Montserrat"/>
              </a:rPr>
              <a:t>The closing date for applications is: </a:t>
            </a:r>
            <a:r>
              <a:rPr b="1" lang="en-GB" sz="1150">
                <a:solidFill>
                  <a:schemeClr val="dk1"/>
                </a:solidFill>
                <a:latin typeface="Montserrat"/>
                <a:ea typeface="Montserrat"/>
                <a:cs typeface="Montserrat"/>
                <a:sym typeface="Montserrat"/>
              </a:rPr>
              <a:t>Friday 27th February (5pm)</a:t>
            </a:r>
            <a:endParaRPr b="1"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lang="en-GB" sz="1150">
                <a:solidFill>
                  <a:schemeClr val="dk1"/>
                </a:solidFill>
                <a:latin typeface="Montserrat"/>
                <a:ea typeface="Montserrat"/>
                <a:cs typeface="Montserrat"/>
                <a:sym typeface="Montserrat"/>
              </a:rPr>
              <a:t>Shortlisting will take place on: </a:t>
            </a:r>
            <a:r>
              <a:rPr b="1" lang="en-GB" sz="1150">
                <a:solidFill>
                  <a:schemeClr val="dk1"/>
                </a:solidFill>
                <a:latin typeface="Montserrat"/>
                <a:ea typeface="Montserrat"/>
                <a:cs typeface="Montserrat"/>
                <a:sym typeface="Montserrat"/>
              </a:rPr>
              <a:t>Monday 2nd March</a:t>
            </a:r>
            <a:endParaRPr b="1"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Interviews will be held on: </a:t>
            </a:r>
            <a:r>
              <a:rPr b="1" lang="en-GB" sz="1150">
                <a:solidFill>
                  <a:schemeClr val="dk1"/>
                </a:solidFill>
                <a:latin typeface="Montserrat"/>
                <a:ea typeface="Montserrat"/>
                <a:cs typeface="Montserrat"/>
                <a:sym typeface="Montserrat"/>
              </a:rPr>
              <a:t>Monday 9th and Tuesday 10th March</a:t>
            </a:r>
            <a:endParaRPr b="1"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Applications should be made via the school website: </a:t>
            </a:r>
            <a:r>
              <a:rPr lang="en-GB" sz="1150" u="sng">
                <a:solidFill>
                  <a:schemeClr val="hlink"/>
                </a:solidFill>
                <a:latin typeface="Montserrat"/>
                <a:ea typeface="Montserrat"/>
                <a:cs typeface="Montserrat"/>
                <a:sym typeface="Montserrat"/>
                <a:hlinkClick r:id="rId4"/>
              </a:rPr>
              <a:t>www.longbenton.org.uk</a:t>
            </a:r>
            <a:r>
              <a:rPr lang="en-GB" sz="1150">
                <a:solidFill>
                  <a:schemeClr val="dk1"/>
                </a:solidFill>
                <a:latin typeface="Montserrat"/>
                <a:ea typeface="Montserrat"/>
                <a:cs typeface="Montserrat"/>
                <a:sym typeface="Montserrat"/>
              </a:rPr>
              <a:t> and sent FAO Jannica Jigmo Chanco via </a:t>
            </a:r>
            <a:r>
              <a:rPr lang="en-GB" sz="1150" u="sng">
                <a:solidFill>
                  <a:schemeClr val="hlink"/>
                </a:solidFill>
                <a:latin typeface="Montserrat"/>
                <a:ea typeface="Montserrat"/>
                <a:cs typeface="Montserrat"/>
                <a:sym typeface="Montserrat"/>
                <a:hlinkClick r:id="rId5"/>
              </a:rPr>
              <a:t>recruitment@longbenton.org.uk</a:t>
            </a:r>
            <a:r>
              <a:rPr lang="en-GB" sz="1150">
                <a:solidFill>
                  <a:schemeClr val="dk1"/>
                </a:solidFill>
                <a:latin typeface="Montserrat"/>
                <a:ea typeface="Montserrat"/>
                <a:cs typeface="Montserrat"/>
                <a:sym typeface="Montserrat"/>
              </a:rPr>
              <a:t> </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As part of your application, please include a supporting letter, no more than 3 sides of A4, outlining your reasons for applying for the post. This should make clear reference to the information contained within this recruitment pack, particularly the person specification, and should detail the experience, skills and personal qualities you would bring to the role of Headteacher at Longbenton High School.</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The school is strongly committed to safeguarding and promoting the welfare of children and young people and requires all staff to share this commitment. This post is exempt from the Rehabilitation of Offenders Act 1974. If you are invited for interview, you will be required to disclose any convictions that are not subject to filtering prior to interview. Certain spent convictions and cautions are ‘protected’ and do not need to be disclosed. Further information about protected convictions and disclosure requirements can be found on the Ministry of Justice website.</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As part of the recruitment process, you will be asked to provide further information about your criminal history. If your application is successful, this information will be checked against an enhanced Disclosure and Barring Service (DBS) disclosure before any appointment is confirmed. This post involves regulated activity with children and therefore an enhanced DBS check is required.</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In line with Keeping Children Safe in Education guidance, an online search will be carried out on shortlisted candidates prior to interview.</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b="1"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b="1" sz="1150">
              <a:solidFill>
                <a:schemeClr val="dk1"/>
              </a:solidFill>
              <a:latin typeface="Montserrat"/>
              <a:ea typeface="Montserrat"/>
              <a:cs typeface="Montserrat"/>
              <a:sym typeface="Montserrat"/>
            </a:endParaRPr>
          </a:p>
        </p:txBody>
      </p:sp>
      <p:sp>
        <p:nvSpPr>
          <p:cNvPr id="81" name="Google Shape;81;p16"/>
          <p:cNvSpPr/>
          <p:nvPr/>
        </p:nvSpPr>
        <p:spPr>
          <a:xfrm>
            <a:off x="6261100" y="2260600"/>
            <a:ext cx="1981200" cy="19431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2" name="Google Shape;82;p16"/>
          <p:cNvSpPr/>
          <p:nvPr/>
        </p:nvSpPr>
        <p:spPr>
          <a:xfrm>
            <a:off x="-419100" y="8966200"/>
            <a:ext cx="1981200" cy="1943100"/>
          </a:xfrm>
          <a:prstGeom prst="ellipse">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3" name="Google Shape;83;p16"/>
          <p:cNvPicPr preferRelativeResize="0"/>
          <p:nvPr/>
        </p:nvPicPr>
        <p:blipFill>
          <a:blip r:embed="rId6">
            <a:alphaModFix/>
          </a:blip>
          <a:stretch>
            <a:fillRect/>
          </a:stretch>
        </p:blipFill>
        <p:spPr>
          <a:xfrm>
            <a:off x="4556500" y="9808975"/>
            <a:ext cx="1170999" cy="749450"/>
          </a:xfrm>
          <a:prstGeom prst="rect">
            <a:avLst/>
          </a:prstGeom>
          <a:noFill/>
          <a:ln>
            <a:noFill/>
          </a:ln>
        </p:spPr>
      </p:pic>
      <p:sp>
        <p:nvSpPr>
          <p:cNvPr id="84" name="Google Shape;84;p16"/>
          <p:cNvSpPr txBox="1"/>
          <p:nvPr/>
        </p:nvSpPr>
        <p:spPr>
          <a:xfrm>
            <a:off x="1925800" y="102197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HEADTEACHER RECRUITMENT PACK</a:t>
            </a:r>
            <a:endParaRPr/>
          </a:p>
        </p:txBody>
      </p:sp>
      <p:sp>
        <p:nvSpPr>
          <p:cNvPr id="85" name="Google Shape;85;p16"/>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3</a:t>
            </a:r>
            <a:endParaRPr b="1">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7"/>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p:txBody>
      </p:sp>
      <p:pic>
        <p:nvPicPr>
          <p:cNvPr id="91" name="Google Shape;91;p17"/>
          <p:cNvPicPr preferRelativeResize="0"/>
          <p:nvPr/>
        </p:nvPicPr>
        <p:blipFill>
          <a:blip r:embed="rId3">
            <a:alphaModFix/>
          </a:blip>
          <a:stretch>
            <a:fillRect/>
          </a:stretch>
        </p:blipFill>
        <p:spPr>
          <a:xfrm>
            <a:off x="0" y="-10"/>
            <a:ext cx="7560003" cy="5038771"/>
          </a:xfrm>
          <a:prstGeom prst="rect">
            <a:avLst/>
          </a:prstGeom>
          <a:noFill/>
          <a:ln>
            <a:noFill/>
          </a:ln>
        </p:spPr>
      </p:pic>
      <p:pic>
        <p:nvPicPr>
          <p:cNvPr id="92" name="Google Shape;92;p17"/>
          <p:cNvPicPr preferRelativeResize="0"/>
          <p:nvPr/>
        </p:nvPicPr>
        <p:blipFill>
          <a:blip r:embed="rId4">
            <a:alphaModFix/>
          </a:blip>
          <a:stretch>
            <a:fillRect/>
          </a:stretch>
        </p:blipFill>
        <p:spPr>
          <a:xfrm>
            <a:off x="2199675" y="8283650"/>
            <a:ext cx="3518105" cy="2088550"/>
          </a:xfrm>
          <a:prstGeom prst="rect">
            <a:avLst/>
          </a:prstGeom>
          <a:noFill/>
          <a:ln>
            <a:noFill/>
          </a:ln>
        </p:spPr>
      </p:pic>
      <p:sp>
        <p:nvSpPr>
          <p:cNvPr id="93" name="Google Shape;93;p17"/>
          <p:cNvSpPr txBox="1"/>
          <p:nvPr/>
        </p:nvSpPr>
        <p:spPr>
          <a:xfrm>
            <a:off x="257700" y="5345988"/>
            <a:ext cx="7044600" cy="2630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i="1" lang="en-GB">
                <a:solidFill>
                  <a:srgbClr val="222222"/>
                </a:solidFill>
                <a:latin typeface="Montserrat Medium"/>
                <a:ea typeface="Montserrat Medium"/>
                <a:cs typeface="Montserrat Medium"/>
                <a:sym typeface="Montserrat Medium"/>
              </a:rPr>
              <a:t>“I look forward every day to working at Longbenton High School.  I most love how the leadership culture of the school is a culture of genuine desire to raise up, dignify and empower all human beings - both students and staff.  Longbenton is a caring and supportive school. I feel ‘seen’ here and I appreciate that so much.  The high standards held by the school have their foundations in real appreciation for people as well as wanting students to perform well in exams.  I have stayed at Longbenton High School for many years as a conscious choice because it is such a happy and dynamic environment in which to work.”</a:t>
            </a:r>
            <a:endParaRPr i="1">
              <a:solidFill>
                <a:srgbClr val="222222"/>
              </a:solidFill>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i="1" lang="en-GB">
                <a:solidFill>
                  <a:srgbClr val="222222"/>
                </a:solidFill>
                <a:latin typeface="Montserrat Medium"/>
                <a:ea typeface="Montserrat Medium"/>
                <a:cs typeface="Montserrat Medium"/>
                <a:sym typeface="Montserrat Medium"/>
              </a:rPr>
              <a:t>Teaching Staff @ LHS</a:t>
            </a:r>
            <a:endParaRPr i="1">
              <a:solidFill>
                <a:srgbClr val="222222"/>
              </a:solidFill>
              <a:latin typeface="Montserrat Medium"/>
              <a:ea typeface="Montserrat Medium"/>
              <a:cs typeface="Montserrat Medium"/>
              <a:sym typeface="Montserrat Medium"/>
            </a:endParaRPr>
          </a:p>
        </p:txBody>
      </p:sp>
      <p:sp>
        <p:nvSpPr>
          <p:cNvPr id="94" name="Google Shape;94;p17"/>
          <p:cNvSpPr/>
          <p:nvPr/>
        </p:nvSpPr>
        <p:spPr>
          <a:xfrm>
            <a:off x="6502400" y="7480300"/>
            <a:ext cx="1981200" cy="19431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type="title"/>
          </p:nvPr>
        </p:nvSpPr>
        <p:spPr>
          <a:xfrm>
            <a:off x="257705" y="614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About Longbenton High School</a:t>
            </a:r>
            <a:endParaRPr b="1">
              <a:solidFill>
                <a:srgbClr val="1155CC"/>
              </a:solidFill>
              <a:latin typeface="Montserrat"/>
              <a:ea typeface="Montserrat"/>
              <a:cs typeface="Montserrat"/>
              <a:sym typeface="Montserrat"/>
            </a:endParaRPr>
          </a:p>
        </p:txBody>
      </p:sp>
      <p:sp>
        <p:nvSpPr>
          <p:cNvPr id="100" name="Google Shape;100;p18"/>
          <p:cNvSpPr txBox="1"/>
          <p:nvPr/>
        </p:nvSpPr>
        <p:spPr>
          <a:xfrm>
            <a:off x="342900" y="9410000"/>
            <a:ext cx="685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1" name="Google Shape;101;p18"/>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5</a:t>
            </a:r>
            <a:endParaRPr b="1">
              <a:latin typeface="Montserrat"/>
              <a:ea typeface="Montserrat"/>
              <a:cs typeface="Montserrat"/>
              <a:sym typeface="Montserrat"/>
            </a:endParaRPr>
          </a:p>
        </p:txBody>
      </p:sp>
      <p:sp>
        <p:nvSpPr>
          <p:cNvPr id="102" name="Google Shape;102;p18"/>
          <p:cNvSpPr txBox="1"/>
          <p:nvPr/>
        </p:nvSpPr>
        <p:spPr>
          <a:xfrm>
            <a:off x="290400" y="685800"/>
            <a:ext cx="6959400" cy="998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GB" sz="1150">
                <a:solidFill>
                  <a:schemeClr val="dk1"/>
                </a:solidFill>
                <a:latin typeface="Montserrat"/>
                <a:ea typeface="Montserrat"/>
                <a:cs typeface="Montserrat"/>
                <a:sym typeface="Montserrat"/>
              </a:rPr>
              <a:t>Longbenton High School</a:t>
            </a:r>
            <a:r>
              <a:rPr lang="en-GB" sz="1150">
                <a:solidFill>
                  <a:schemeClr val="dk1"/>
                </a:solidFill>
                <a:latin typeface="Montserrat"/>
                <a:ea typeface="Montserrat"/>
                <a:cs typeface="Montserrat"/>
                <a:sym typeface="Montserrat"/>
              </a:rPr>
              <a:t> is an innovative, welcoming and aspirational 11–18 comprehensive school with Sixth Form, located in Longbenton, Newcastle upon Tyne. Serving a diverse community across North Tyneside and neighbouring areas, the school draws students from a broad catchment and enjoys a strong local reputation. With approximately 900 students on roll — around 180 in each year group from Years 7 to 11 and a growing Sixth Form — the school has been heavily oversubscribed for the past three years.</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The school is a Local Authority maintained foundation school within the </a:t>
            </a:r>
            <a:r>
              <a:rPr b="1" lang="en-GB" sz="1150">
                <a:solidFill>
                  <a:schemeClr val="dk1"/>
                </a:solidFill>
                <a:latin typeface="Montserrat"/>
                <a:ea typeface="Montserrat"/>
                <a:cs typeface="Montserrat"/>
                <a:sym typeface="Montserrat"/>
              </a:rPr>
              <a:t>North Tyneside Learning Trust</a:t>
            </a:r>
            <a:r>
              <a:rPr lang="en-GB" sz="1150">
                <a:solidFill>
                  <a:schemeClr val="dk1"/>
                </a:solidFill>
                <a:latin typeface="Montserrat"/>
                <a:ea typeface="Montserrat"/>
                <a:cs typeface="Montserrat"/>
                <a:sym typeface="Montserrat"/>
              </a:rPr>
              <a:t>, a charitable foundation trust that brings together primary, secondary and special schools across the borough. The Trust is not a multi-academy trust; instead, it provides a framework for collaboration, shared expertise and mutual support while preserving each school’s maintained status, local accountability and distinct identity. Longbenton High School remains funded through and accountable to North Tyneside Council, with the Governing Body retaining responsibility as employer and Admissions Authority. This model offers the advantages of partnership and system leadership without the centralised control typical of larger trusts.</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Longbenton High School is at an important and exciting stage in its development. Financial stability has improved significantly in recent years, with the school maintaining an in-year balanced position for the past three financial cycles. While a historic deficit remains — currently approximately £500k as the school enters the 2025–26 financial year — robust systems are in place, and the trajectory is positive. The next Headteacher will therefore inherit a school that is financially disciplined, clear-eyed about constraints, and well positioned for sustainable future planning.</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The school was judged </a:t>
            </a:r>
            <a:r>
              <a:rPr b="1" lang="en-GB" sz="1150">
                <a:solidFill>
                  <a:schemeClr val="dk1"/>
                </a:solidFill>
                <a:latin typeface="Montserrat"/>
                <a:ea typeface="Montserrat"/>
                <a:cs typeface="Montserrat"/>
                <a:sym typeface="Montserrat"/>
              </a:rPr>
              <a:t>Good</a:t>
            </a:r>
            <a:r>
              <a:rPr lang="en-GB" sz="1150">
                <a:solidFill>
                  <a:schemeClr val="dk1"/>
                </a:solidFill>
                <a:latin typeface="Montserrat"/>
                <a:ea typeface="Montserrat"/>
                <a:cs typeface="Montserrat"/>
                <a:sym typeface="Montserrat"/>
              </a:rPr>
              <a:t> at its most recent full Ofsted inspection in June 2022, representing a clear step forward from the previous inspection. Inspectors recognised strengths in leadership, personal development and the quality of education. High expectations, strong relationships and a culture of care and respect are evident across the school community.</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At the heart of school life are the values of </a:t>
            </a:r>
            <a:r>
              <a:rPr b="1" lang="en-GB" sz="1150">
                <a:solidFill>
                  <a:schemeClr val="dk1"/>
                </a:solidFill>
                <a:latin typeface="Montserrat"/>
                <a:ea typeface="Montserrat"/>
                <a:cs typeface="Montserrat"/>
                <a:sym typeface="Montserrat"/>
              </a:rPr>
              <a:t>Kindness, Integrity, Determination, Manners, Ambition and Positivity (KIDMAP)</a:t>
            </a:r>
            <a:r>
              <a:rPr lang="en-GB" sz="1150">
                <a:solidFill>
                  <a:schemeClr val="dk1"/>
                </a:solidFill>
                <a:latin typeface="Montserrat"/>
                <a:ea typeface="Montserrat"/>
                <a:cs typeface="Montserrat"/>
                <a:sym typeface="Montserrat"/>
              </a:rPr>
              <a:t>. These values shape behaviour, routines and relationships, and underpin the school’s commitment to knowing students as individuals. Pupils are supported to achieve strong academic outcomes while developing into confident, responsible and socially aware young people.</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The school serves a community with a wide range of social and educational needs, including:</a:t>
            </a:r>
            <a:endParaRPr sz="1150">
              <a:solidFill>
                <a:schemeClr val="dk1"/>
              </a:solidFill>
              <a:latin typeface="Montserrat"/>
              <a:ea typeface="Montserrat"/>
              <a:cs typeface="Montserrat"/>
              <a:sym typeface="Montserrat"/>
            </a:endParaRPr>
          </a:p>
          <a:p>
            <a:pPr indent="-301625" lvl="0" marL="457200" rtl="0" algn="l">
              <a:lnSpc>
                <a:spcPct val="115000"/>
              </a:lnSpc>
              <a:spcBef>
                <a:spcPts val="1200"/>
              </a:spcBef>
              <a:spcAft>
                <a:spcPts val="0"/>
              </a:spcAft>
              <a:buClr>
                <a:schemeClr val="dk1"/>
              </a:buClr>
              <a:buSzPts val="1150"/>
              <a:buChar char="●"/>
            </a:pPr>
            <a:r>
              <a:rPr lang="en-GB" sz="1150">
                <a:solidFill>
                  <a:schemeClr val="dk1"/>
                </a:solidFill>
                <a:latin typeface="Montserrat"/>
                <a:ea typeface="Montserrat"/>
                <a:cs typeface="Montserrat"/>
                <a:sym typeface="Montserrat"/>
              </a:rPr>
              <a:t>Around </a:t>
            </a:r>
            <a:r>
              <a:rPr b="1" lang="en-GB" sz="1150">
                <a:solidFill>
                  <a:schemeClr val="dk1"/>
                </a:solidFill>
                <a:latin typeface="Montserrat"/>
                <a:ea typeface="Montserrat"/>
                <a:cs typeface="Montserrat"/>
                <a:sym typeface="Montserrat"/>
              </a:rPr>
              <a:t>30% of students</a:t>
            </a:r>
            <a:r>
              <a:rPr lang="en-GB" sz="1150">
                <a:solidFill>
                  <a:schemeClr val="dk1"/>
                </a:solidFill>
                <a:latin typeface="Montserrat"/>
                <a:ea typeface="Montserrat"/>
                <a:cs typeface="Montserrat"/>
                <a:sym typeface="Montserrat"/>
              </a:rPr>
              <a:t> in each cohort eligible for Free School Meals and Pupil Premium support</a:t>
            </a:r>
            <a:br>
              <a:rPr lang="en-GB" sz="1150">
                <a:solidFill>
                  <a:schemeClr val="dk1"/>
                </a:solidFill>
                <a:latin typeface="Montserrat"/>
                <a:ea typeface="Montserrat"/>
                <a:cs typeface="Montserrat"/>
                <a:sym typeface="Montserrat"/>
              </a:rPr>
            </a:br>
            <a:endParaRPr sz="1150">
              <a:solidFill>
                <a:schemeClr val="dk1"/>
              </a:solidFill>
              <a:latin typeface="Montserrat"/>
              <a:ea typeface="Montserrat"/>
              <a:cs typeface="Montserrat"/>
              <a:sym typeface="Montserrat"/>
            </a:endParaRPr>
          </a:p>
          <a:p>
            <a:pPr indent="-301625" lvl="0" marL="457200" rtl="0" algn="l">
              <a:lnSpc>
                <a:spcPct val="115000"/>
              </a:lnSpc>
              <a:spcBef>
                <a:spcPts val="0"/>
              </a:spcBef>
              <a:spcAft>
                <a:spcPts val="0"/>
              </a:spcAft>
              <a:buClr>
                <a:schemeClr val="dk1"/>
              </a:buClr>
              <a:buSzPts val="1150"/>
              <a:buFont typeface="Montserrat"/>
              <a:buChar char="●"/>
            </a:pPr>
            <a:r>
              <a:rPr lang="en-GB" sz="1150">
                <a:solidFill>
                  <a:schemeClr val="dk1"/>
                </a:solidFill>
                <a:latin typeface="Montserrat"/>
                <a:ea typeface="Montserrat"/>
                <a:cs typeface="Montserrat"/>
                <a:sym typeface="Montserrat"/>
              </a:rPr>
              <a:t>A predominantly White British student population, alongside pupils from a range of other ethnic backgrounds</a:t>
            </a:r>
            <a:br>
              <a:rPr lang="en-GB" sz="1150">
                <a:solidFill>
                  <a:schemeClr val="dk1"/>
                </a:solidFill>
                <a:latin typeface="Montserrat"/>
                <a:ea typeface="Montserrat"/>
                <a:cs typeface="Montserrat"/>
                <a:sym typeface="Montserrat"/>
              </a:rPr>
            </a:br>
            <a:endParaRPr sz="1150">
              <a:solidFill>
                <a:schemeClr val="dk1"/>
              </a:solidFill>
              <a:latin typeface="Montserrat"/>
              <a:ea typeface="Montserrat"/>
              <a:cs typeface="Montserrat"/>
              <a:sym typeface="Montserrat"/>
            </a:endParaRPr>
          </a:p>
          <a:p>
            <a:pPr indent="-301625" lvl="0" marL="457200" rtl="0" algn="l">
              <a:lnSpc>
                <a:spcPct val="115000"/>
              </a:lnSpc>
              <a:spcBef>
                <a:spcPts val="0"/>
              </a:spcBef>
              <a:spcAft>
                <a:spcPts val="0"/>
              </a:spcAft>
              <a:buClr>
                <a:schemeClr val="dk1"/>
              </a:buClr>
              <a:buSzPts val="1150"/>
              <a:buChar char="●"/>
            </a:pPr>
            <a:r>
              <a:rPr lang="en-GB" sz="1150">
                <a:solidFill>
                  <a:schemeClr val="dk1"/>
                </a:solidFill>
                <a:latin typeface="Montserrat"/>
                <a:ea typeface="Montserrat"/>
                <a:cs typeface="Montserrat"/>
                <a:sym typeface="Montserrat"/>
              </a:rPr>
              <a:t>A </a:t>
            </a:r>
            <a:r>
              <a:rPr b="1" lang="en-GB" sz="1150">
                <a:solidFill>
                  <a:schemeClr val="dk1"/>
                </a:solidFill>
                <a:latin typeface="Montserrat"/>
                <a:ea typeface="Montserrat"/>
                <a:cs typeface="Montserrat"/>
                <a:sym typeface="Montserrat"/>
              </a:rPr>
              <a:t>higher-than-average proportion of students with SEND</a:t>
            </a:r>
            <a:r>
              <a:rPr lang="en-GB" sz="1150">
                <a:solidFill>
                  <a:schemeClr val="dk1"/>
                </a:solidFill>
                <a:latin typeface="Montserrat"/>
                <a:ea typeface="Montserrat"/>
                <a:cs typeface="Montserrat"/>
                <a:sym typeface="Montserrat"/>
              </a:rPr>
              <a:t>, supported through well-established, inclusive provision</a:t>
            </a:r>
            <a:br>
              <a:rPr lang="en-GB" sz="1150">
                <a:solidFill>
                  <a:schemeClr val="dk1"/>
                </a:solidFill>
                <a:latin typeface="Montserrat"/>
                <a:ea typeface="Montserrat"/>
                <a:cs typeface="Montserrat"/>
                <a:sym typeface="Montserrat"/>
              </a:rPr>
            </a:b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150">
              <a:solidFill>
                <a:schemeClr val="dk1"/>
              </a:solidFill>
              <a:latin typeface="Montserrat"/>
              <a:ea typeface="Montserrat"/>
              <a:cs typeface="Montserrat"/>
              <a:sym typeface="Montserrat"/>
            </a:endParaRPr>
          </a:p>
        </p:txBody>
      </p:sp>
      <p:sp>
        <p:nvSpPr>
          <p:cNvPr id="103" name="Google Shape;103;p18"/>
          <p:cNvSpPr/>
          <p:nvPr/>
        </p:nvSpPr>
        <p:spPr>
          <a:xfrm>
            <a:off x="6743700" y="4359400"/>
            <a:ext cx="1981200" cy="1943100"/>
          </a:xfrm>
          <a:prstGeom prst="ellipse">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04" name="Google Shape;104;p18"/>
          <p:cNvPicPr preferRelativeResize="0"/>
          <p:nvPr/>
        </p:nvPicPr>
        <p:blipFill>
          <a:blip r:embed="rId3">
            <a:alphaModFix/>
          </a:blip>
          <a:stretch>
            <a:fillRect/>
          </a:stretch>
        </p:blipFill>
        <p:spPr>
          <a:xfrm>
            <a:off x="203200" y="9965201"/>
            <a:ext cx="926901" cy="593224"/>
          </a:xfrm>
          <a:prstGeom prst="rect">
            <a:avLst/>
          </a:prstGeom>
          <a:noFill/>
          <a:ln>
            <a:noFill/>
          </a:ln>
        </p:spPr>
      </p:pic>
      <p:sp>
        <p:nvSpPr>
          <p:cNvPr id="105" name="Google Shape;105;p18"/>
          <p:cNvSpPr txBox="1"/>
          <p:nvPr/>
        </p:nvSpPr>
        <p:spPr>
          <a:xfrm>
            <a:off x="1252700" y="102197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HEADTEACHER RECRUITMENT PACK</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nvSpPr>
        <p:spPr>
          <a:xfrm>
            <a:off x="338250" y="4025900"/>
            <a:ext cx="6667500" cy="36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50">
              <a:latin typeface="Montserrat"/>
              <a:ea typeface="Montserrat"/>
              <a:cs typeface="Montserrat"/>
              <a:sym typeface="Montserrat"/>
            </a:endParaRPr>
          </a:p>
        </p:txBody>
      </p:sp>
      <p:sp>
        <p:nvSpPr>
          <p:cNvPr id="111" name="Google Shape;111;p19"/>
          <p:cNvSpPr txBox="1"/>
          <p:nvPr/>
        </p:nvSpPr>
        <p:spPr>
          <a:xfrm>
            <a:off x="444500" y="5255550"/>
            <a:ext cx="6802800" cy="137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50">
                <a:latin typeface="Montserrat"/>
                <a:ea typeface="Montserrat"/>
                <a:cs typeface="Montserrat"/>
                <a:sym typeface="Montserrat"/>
              </a:rPr>
              <a:t>Students leave Longbenton High School to pursue a wide range of post-16 and post-18 pathways, including further education, apprenticeships and employment. We are proud of the fact that we send Year 13 students to Oxford and/or Cambridge every year. The school’s supportive environment ensures most students continue in education or training after key stage transitions. National comparison data destination rates are broadly in line with expectations for schools serving similar communities.</a:t>
            </a:r>
            <a:endParaRPr sz="1150">
              <a:latin typeface="Montserrat"/>
              <a:ea typeface="Montserrat"/>
              <a:cs typeface="Montserrat"/>
              <a:sym typeface="Montserrat"/>
            </a:endParaRPr>
          </a:p>
        </p:txBody>
      </p:sp>
      <p:pic>
        <p:nvPicPr>
          <p:cNvPr id="112" name="Google Shape;112;p19"/>
          <p:cNvPicPr preferRelativeResize="0"/>
          <p:nvPr/>
        </p:nvPicPr>
        <p:blipFill>
          <a:blip r:embed="rId3">
            <a:alphaModFix/>
          </a:blip>
          <a:stretch>
            <a:fillRect/>
          </a:stretch>
        </p:blipFill>
        <p:spPr>
          <a:xfrm>
            <a:off x="518252" y="6634950"/>
            <a:ext cx="5643000" cy="3761100"/>
          </a:xfrm>
          <a:prstGeom prst="roundRect">
            <a:avLst>
              <a:gd fmla="val 16667" name="adj"/>
            </a:avLst>
          </a:prstGeom>
          <a:noFill/>
          <a:ln>
            <a:noFill/>
          </a:ln>
        </p:spPr>
      </p:pic>
      <p:sp>
        <p:nvSpPr>
          <p:cNvPr id="113" name="Google Shape;113;p19"/>
          <p:cNvSpPr/>
          <p:nvPr/>
        </p:nvSpPr>
        <p:spPr>
          <a:xfrm>
            <a:off x="6617175" y="9745500"/>
            <a:ext cx="786900" cy="749400"/>
          </a:xfrm>
          <a:prstGeom prst="ellipse">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6</a:t>
            </a:r>
            <a:endParaRPr b="1">
              <a:latin typeface="Montserrat"/>
              <a:ea typeface="Montserrat"/>
              <a:cs typeface="Montserrat"/>
              <a:sym typeface="Montserrat"/>
            </a:endParaRPr>
          </a:p>
        </p:txBody>
      </p:sp>
      <p:sp>
        <p:nvSpPr>
          <p:cNvPr id="114" name="Google Shape;114;p19"/>
          <p:cNvSpPr txBox="1"/>
          <p:nvPr/>
        </p:nvSpPr>
        <p:spPr>
          <a:xfrm>
            <a:off x="2959100" y="682900"/>
            <a:ext cx="4152900" cy="351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Longbenton High School continues to secure strong and steadily improving outcomes for students. At </a:t>
            </a:r>
            <a:r>
              <a:rPr b="1" lang="en-GB" sz="1150">
                <a:solidFill>
                  <a:schemeClr val="dk1"/>
                </a:solidFill>
                <a:latin typeface="Montserrat"/>
                <a:ea typeface="Montserrat"/>
                <a:cs typeface="Montserrat"/>
                <a:sym typeface="Montserrat"/>
              </a:rPr>
              <a:t>Key Stage 4</a:t>
            </a:r>
            <a:r>
              <a:rPr lang="en-GB" sz="1150">
                <a:solidFill>
                  <a:schemeClr val="dk1"/>
                </a:solidFill>
                <a:latin typeface="Montserrat"/>
                <a:ea typeface="Montserrat"/>
                <a:cs typeface="Montserrat"/>
                <a:sym typeface="Montserrat"/>
              </a:rPr>
              <a:t>, students achieve results in line with national averages, with the majority attaining a </a:t>
            </a:r>
            <a:r>
              <a:rPr b="1" lang="en-GB" sz="1150">
                <a:solidFill>
                  <a:schemeClr val="dk1"/>
                </a:solidFill>
                <a:latin typeface="Montserrat"/>
                <a:ea typeface="Montserrat"/>
                <a:cs typeface="Montserrat"/>
                <a:sym typeface="Montserrat"/>
              </a:rPr>
              <a:t>Grade 4 or above in English and Mathematics</a:t>
            </a:r>
            <a:r>
              <a:rPr lang="en-GB" sz="1150">
                <a:solidFill>
                  <a:schemeClr val="dk1"/>
                </a:solidFill>
                <a:latin typeface="Montserrat"/>
                <a:ea typeface="Montserrat"/>
                <a:cs typeface="Montserrat"/>
                <a:sym typeface="Montserrat"/>
              </a:rPr>
              <a:t>. Performance across GCSE subjects demonstrates consistent progress, reflecting the school’s ambitious curriculum and high expectations.</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In the </a:t>
            </a:r>
            <a:r>
              <a:rPr b="1" lang="en-GB" sz="1150">
                <a:solidFill>
                  <a:schemeClr val="dk1"/>
                </a:solidFill>
                <a:latin typeface="Montserrat"/>
                <a:ea typeface="Montserrat"/>
                <a:cs typeface="Montserrat"/>
                <a:sym typeface="Montserrat"/>
              </a:rPr>
              <a:t>Sixth Form</a:t>
            </a:r>
            <a:r>
              <a:rPr lang="en-GB" sz="1150">
                <a:solidFill>
                  <a:schemeClr val="dk1"/>
                </a:solidFill>
                <a:latin typeface="Montserrat"/>
                <a:ea typeface="Montserrat"/>
                <a:cs typeface="Montserrat"/>
                <a:sym typeface="Montserrat"/>
              </a:rPr>
              <a:t>, students achieve solid results, with an </a:t>
            </a:r>
            <a:r>
              <a:rPr b="1" lang="en-GB" sz="1150">
                <a:solidFill>
                  <a:schemeClr val="dk1"/>
                </a:solidFill>
                <a:latin typeface="Montserrat"/>
                <a:ea typeface="Montserrat"/>
                <a:cs typeface="Montserrat"/>
                <a:sym typeface="Montserrat"/>
              </a:rPr>
              <a:t>overall pass rate of 99%</a:t>
            </a:r>
            <a:r>
              <a:rPr lang="en-GB" sz="1150">
                <a:solidFill>
                  <a:schemeClr val="dk1"/>
                </a:solidFill>
                <a:latin typeface="Montserrat"/>
                <a:ea typeface="Montserrat"/>
                <a:cs typeface="Montserrat"/>
                <a:sym typeface="Montserrat"/>
              </a:rPr>
              <a:t> and </a:t>
            </a:r>
            <a:r>
              <a:rPr i="1" lang="en-GB" sz="1150">
                <a:solidFill>
                  <a:schemeClr val="dk1"/>
                </a:solidFill>
                <a:latin typeface="Montserrat"/>
                <a:ea typeface="Montserrat"/>
                <a:cs typeface="Montserrat"/>
                <a:sym typeface="Montserrat"/>
              </a:rPr>
              <a:t>a growing proportion attaining top grades (A</a:t>
            </a:r>
            <a:r>
              <a:rPr lang="en-GB" sz="1150">
                <a:solidFill>
                  <a:schemeClr val="dk1"/>
                </a:solidFill>
                <a:latin typeface="Montserrat"/>
                <a:ea typeface="Montserrat"/>
                <a:cs typeface="Montserrat"/>
                <a:sym typeface="Montserrat"/>
              </a:rPr>
              <a:t>/A). Average grades are in line with local benchmarks, and the Sixth Form remains a pathway to both higher education and vocational success.</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150">
              <a:solidFill>
                <a:schemeClr val="dk1"/>
              </a:solidFill>
              <a:latin typeface="Montserrat"/>
              <a:ea typeface="Montserrat"/>
              <a:cs typeface="Montserrat"/>
              <a:sym typeface="Montserrat"/>
            </a:endParaRPr>
          </a:p>
        </p:txBody>
      </p:sp>
      <p:sp>
        <p:nvSpPr>
          <p:cNvPr id="115" name="Google Shape;115;p19"/>
          <p:cNvSpPr txBox="1"/>
          <p:nvPr/>
        </p:nvSpPr>
        <p:spPr>
          <a:xfrm>
            <a:off x="444500" y="4343050"/>
            <a:ext cx="6667500" cy="76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GB" sz="1150">
                <a:solidFill>
                  <a:schemeClr val="dk1"/>
                </a:solidFill>
                <a:latin typeface="Montserrat"/>
                <a:ea typeface="Montserrat"/>
                <a:cs typeface="Montserrat"/>
                <a:sym typeface="Montserrat"/>
              </a:rPr>
              <a:t>These outcomes are underpinned by a culture that prioritises personalised support, academic ambition and the development of confident, capable young people, prepared for the next stage of their education or careers.</a:t>
            </a:r>
            <a:endParaRPr/>
          </a:p>
        </p:txBody>
      </p:sp>
      <p:sp>
        <p:nvSpPr>
          <p:cNvPr id="116" name="Google Shape;116;p19"/>
          <p:cNvSpPr/>
          <p:nvPr/>
        </p:nvSpPr>
        <p:spPr>
          <a:xfrm>
            <a:off x="-682300" y="-334850"/>
            <a:ext cx="1981200" cy="1943100"/>
          </a:xfrm>
          <a:prstGeom prst="ellipse">
            <a:avLst/>
          </a:prstGeom>
          <a:solidFill>
            <a:srgbClr val="76A5A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7" name="Google Shape;117;p19"/>
          <p:cNvSpPr/>
          <p:nvPr/>
        </p:nvSpPr>
        <p:spPr>
          <a:xfrm>
            <a:off x="6304075" y="7218675"/>
            <a:ext cx="1981200" cy="19431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18" name="Google Shape;118;p19"/>
          <p:cNvPicPr preferRelativeResize="0"/>
          <p:nvPr/>
        </p:nvPicPr>
        <p:blipFill>
          <a:blip r:embed="rId4">
            <a:alphaModFix/>
          </a:blip>
          <a:stretch>
            <a:fillRect/>
          </a:stretch>
        </p:blipFill>
        <p:spPr>
          <a:xfrm>
            <a:off x="444500" y="682900"/>
            <a:ext cx="2266200" cy="3399900"/>
          </a:xfrm>
          <a:prstGeom prst="roundRect">
            <a:avLst>
              <a:gd fmla="val 16667"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257705" y="20119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Staffing Structure</a:t>
            </a:r>
            <a:endParaRPr b="1">
              <a:solidFill>
                <a:srgbClr val="1155CC"/>
              </a:solidFill>
              <a:latin typeface="Montserrat"/>
              <a:ea typeface="Montserrat"/>
              <a:cs typeface="Montserrat"/>
              <a:sym typeface="Montserrat"/>
            </a:endParaRPr>
          </a:p>
        </p:txBody>
      </p:sp>
      <p:sp>
        <p:nvSpPr>
          <p:cNvPr id="124" name="Google Shape;124;p20"/>
          <p:cNvSpPr/>
          <p:nvPr/>
        </p:nvSpPr>
        <p:spPr>
          <a:xfrm>
            <a:off x="2903700" y="3039750"/>
            <a:ext cx="1752600" cy="33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ontserrat"/>
                <a:ea typeface="Montserrat"/>
                <a:cs typeface="Montserrat"/>
                <a:sym typeface="Montserrat"/>
              </a:rPr>
              <a:t>Headteacher</a:t>
            </a:r>
            <a:endParaRPr b="1" sz="1200">
              <a:latin typeface="Montserrat"/>
              <a:ea typeface="Montserrat"/>
              <a:cs typeface="Montserrat"/>
              <a:sym typeface="Montserrat"/>
            </a:endParaRPr>
          </a:p>
        </p:txBody>
      </p:sp>
      <p:sp>
        <p:nvSpPr>
          <p:cNvPr id="125" name="Google Shape;125;p20"/>
          <p:cNvSpPr/>
          <p:nvPr/>
        </p:nvSpPr>
        <p:spPr>
          <a:xfrm>
            <a:off x="1827300" y="3468375"/>
            <a:ext cx="1952700" cy="33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Montserrat"/>
                <a:ea typeface="Montserrat"/>
                <a:cs typeface="Montserrat"/>
                <a:sym typeface="Montserrat"/>
              </a:rPr>
              <a:t>Deputy Headteacher  Quality of Education L18-22</a:t>
            </a:r>
            <a:endParaRPr b="1" sz="900">
              <a:latin typeface="Montserrat"/>
              <a:ea typeface="Montserrat"/>
              <a:cs typeface="Montserrat"/>
              <a:sym typeface="Montserrat"/>
            </a:endParaRPr>
          </a:p>
        </p:txBody>
      </p:sp>
      <p:sp>
        <p:nvSpPr>
          <p:cNvPr id="126" name="Google Shape;126;p20"/>
          <p:cNvSpPr/>
          <p:nvPr/>
        </p:nvSpPr>
        <p:spPr>
          <a:xfrm>
            <a:off x="3886200" y="3468375"/>
            <a:ext cx="1952700" cy="33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Montserrat"/>
                <a:ea typeface="Montserrat"/>
                <a:cs typeface="Montserrat"/>
                <a:sym typeface="Montserrat"/>
              </a:rPr>
              <a:t>Deputy Headteacher Culture &amp; Ethos L18-22</a:t>
            </a:r>
            <a:endParaRPr b="1" sz="900">
              <a:latin typeface="Montserrat"/>
              <a:ea typeface="Montserrat"/>
              <a:cs typeface="Montserrat"/>
              <a:sym typeface="Montserrat"/>
            </a:endParaRPr>
          </a:p>
        </p:txBody>
      </p:sp>
      <p:sp>
        <p:nvSpPr>
          <p:cNvPr id="127" name="Google Shape;127;p20"/>
          <p:cNvSpPr/>
          <p:nvPr/>
        </p:nvSpPr>
        <p:spPr>
          <a:xfrm>
            <a:off x="333375" y="3897000"/>
            <a:ext cx="1952700" cy="33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Montserrat"/>
                <a:ea typeface="Montserrat"/>
                <a:cs typeface="Montserrat"/>
                <a:sym typeface="Montserrat"/>
              </a:rPr>
              <a:t>Assistant</a:t>
            </a:r>
            <a:r>
              <a:rPr b="1" lang="en-GB" sz="900">
                <a:latin typeface="Montserrat"/>
                <a:ea typeface="Montserrat"/>
                <a:cs typeface="Montserrat"/>
                <a:sym typeface="Montserrat"/>
              </a:rPr>
              <a:t> Headteacher L12-16 Behaviour &amp; Attendance</a:t>
            </a:r>
            <a:endParaRPr b="1" sz="900">
              <a:latin typeface="Montserrat"/>
              <a:ea typeface="Montserrat"/>
              <a:cs typeface="Montserrat"/>
              <a:sym typeface="Montserrat"/>
            </a:endParaRPr>
          </a:p>
        </p:txBody>
      </p:sp>
      <p:sp>
        <p:nvSpPr>
          <p:cNvPr id="128" name="Google Shape;128;p20"/>
          <p:cNvSpPr/>
          <p:nvPr/>
        </p:nvSpPr>
        <p:spPr>
          <a:xfrm>
            <a:off x="2362050" y="3897000"/>
            <a:ext cx="1952700" cy="33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Montserrat"/>
                <a:ea typeface="Montserrat"/>
                <a:cs typeface="Montserrat"/>
                <a:sym typeface="Montserrat"/>
              </a:rPr>
              <a:t>Assistant Headteacher L12-15 Teaching &amp; Pedagogy</a:t>
            </a:r>
            <a:endParaRPr b="1" sz="900">
              <a:latin typeface="Montserrat"/>
              <a:ea typeface="Montserrat"/>
              <a:cs typeface="Montserrat"/>
              <a:sym typeface="Montserrat"/>
            </a:endParaRPr>
          </a:p>
        </p:txBody>
      </p:sp>
      <p:sp>
        <p:nvSpPr>
          <p:cNvPr id="129" name="Google Shape;129;p20"/>
          <p:cNvSpPr/>
          <p:nvPr/>
        </p:nvSpPr>
        <p:spPr>
          <a:xfrm>
            <a:off x="4390725" y="3897000"/>
            <a:ext cx="1952700" cy="33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900">
                <a:latin typeface="Montserrat"/>
                <a:ea typeface="Montserrat"/>
                <a:cs typeface="Montserrat"/>
                <a:sym typeface="Montserrat"/>
              </a:rPr>
              <a:t>Assistant Headteacher L12-15 Personal Development</a:t>
            </a:r>
            <a:endParaRPr b="1" sz="900">
              <a:latin typeface="Montserrat"/>
              <a:ea typeface="Montserrat"/>
              <a:cs typeface="Montserrat"/>
              <a:sym typeface="Montserrat"/>
            </a:endParaRPr>
          </a:p>
        </p:txBody>
      </p:sp>
      <p:sp>
        <p:nvSpPr>
          <p:cNvPr id="130" name="Google Shape;130;p20"/>
          <p:cNvSpPr/>
          <p:nvPr/>
        </p:nvSpPr>
        <p:spPr>
          <a:xfrm>
            <a:off x="647700" y="4325625"/>
            <a:ext cx="6162600" cy="2751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ontserrat"/>
                <a:ea typeface="Montserrat"/>
                <a:cs typeface="Montserrat"/>
                <a:sym typeface="Montserrat"/>
              </a:rPr>
              <a:t>Associate Assistant Headteachers x 7 (incl. CLs of core subjects) L8-10</a:t>
            </a:r>
            <a:endParaRPr b="1" sz="1000">
              <a:latin typeface="Montserrat"/>
              <a:ea typeface="Montserrat"/>
              <a:cs typeface="Montserrat"/>
              <a:sym typeface="Montserrat"/>
            </a:endParaRPr>
          </a:p>
        </p:txBody>
      </p:sp>
      <p:sp>
        <p:nvSpPr>
          <p:cNvPr id="131" name="Google Shape;131;p20"/>
          <p:cNvSpPr/>
          <p:nvPr/>
        </p:nvSpPr>
        <p:spPr>
          <a:xfrm>
            <a:off x="647700" y="4697250"/>
            <a:ext cx="2924100" cy="5034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ontserrat"/>
                <a:ea typeface="Montserrat"/>
                <a:cs typeface="Montserrat"/>
                <a:sym typeface="Montserrat"/>
              </a:rPr>
              <a:t>Curriculum Leaders </a:t>
            </a:r>
            <a:r>
              <a:rPr b="1" lang="en-GB" sz="900">
                <a:latin typeface="Montserrat"/>
                <a:ea typeface="Montserrat"/>
                <a:cs typeface="Montserrat"/>
                <a:sym typeface="Montserrat"/>
              </a:rPr>
              <a:t>(Humanities; Create; Perform (Music &amp; Drama); MFL, Business &amp; IT; PE)</a:t>
            </a:r>
            <a:endParaRPr b="1" sz="900">
              <a:latin typeface="Montserrat"/>
              <a:ea typeface="Montserrat"/>
              <a:cs typeface="Montserrat"/>
              <a:sym typeface="Montserrat"/>
            </a:endParaRPr>
          </a:p>
        </p:txBody>
      </p:sp>
      <p:sp>
        <p:nvSpPr>
          <p:cNvPr id="132" name="Google Shape;132;p20"/>
          <p:cNvSpPr/>
          <p:nvPr/>
        </p:nvSpPr>
        <p:spPr>
          <a:xfrm>
            <a:off x="3905025" y="4697250"/>
            <a:ext cx="2924100" cy="5034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ontserrat"/>
                <a:ea typeface="Montserrat"/>
                <a:cs typeface="Montserrat"/>
                <a:sym typeface="Montserrat"/>
              </a:rPr>
              <a:t>Pastoral</a:t>
            </a:r>
            <a:r>
              <a:rPr b="1" lang="en-GB" sz="1000">
                <a:latin typeface="Montserrat"/>
                <a:ea typeface="Montserrat"/>
                <a:cs typeface="Montserrat"/>
                <a:sym typeface="Montserrat"/>
              </a:rPr>
              <a:t> Leaders </a:t>
            </a:r>
            <a:r>
              <a:rPr b="1" lang="en-GB" sz="900">
                <a:latin typeface="Montserrat"/>
                <a:ea typeface="Montserrat"/>
                <a:cs typeface="Montserrat"/>
                <a:sym typeface="Montserrat"/>
              </a:rPr>
              <a:t>(Y7-8; Y9-10; Y11-13)</a:t>
            </a:r>
            <a:endParaRPr b="1" sz="900">
              <a:latin typeface="Montserrat"/>
              <a:ea typeface="Montserrat"/>
              <a:cs typeface="Montserrat"/>
              <a:sym typeface="Montserrat"/>
            </a:endParaRPr>
          </a:p>
        </p:txBody>
      </p:sp>
      <p:sp>
        <p:nvSpPr>
          <p:cNvPr id="133" name="Google Shape;133;p20"/>
          <p:cNvSpPr/>
          <p:nvPr/>
        </p:nvSpPr>
        <p:spPr>
          <a:xfrm>
            <a:off x="5495250" y="2878375"/>
            <a:ext cx="381600" cy="33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latin typeface="Montserrat"/>
                <a:ea typeface="Montserrat"/>
                <a:cs typeface="Montserrat"/>
                <a:sym typeface="Montserrat"/>
              </a:rPr>
              <a:t>SLT</a:t>
            </a:r>
            <a:endParaRPr b="1" sz="700">
              <a:latin typeface="Montserrat"/>
              <a:ea typeface="Montserrat"/>
              <a:cs typeface="Montserrat"/>
              <a:sym typeface="Montserrat"/>
            </a:endParaRPr>
          </a:p>
        </p:txBody>
      </p:sp>
      <p:sp>
        <p:nvSpPr>
          <p:cNvPr id="134" name="Google Shape;134;p20"/>
          <p:cNvSpPr/>
          <p:nvPr/>
        </p:nvSpPr>
        <p:spPr>
          <a:xfrm>
            <a:off x="5962725" y="2878375"/>
            <a:ext cx="695100" cy="332100"/>
          </a:xfrm>
          <a:prstGeom prst="roundRect">
            <a:avLst>
              <a:gd fmla="val 16667" name="adj"/>
            </a:avLst>
          </a:prstGeom>
          <a:solidFill>
            <a:srgbClr val="FCE5C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latin typeface="Montserrat"/>
                <a:ea typeface="Montserrat"/>
                <a:cs typeface="Montserrat"/>
                <a:sym typeface="Montserrat"/>
              </a:rPr>
              <a:t>Associate SLT</a:t>
            </a:r>
            <a:endParaRPr b="1" sz="700">
              <a:latin typeface="Montserrat"/>
              <a:ea typeface="Montserrat"/>
              <a:cs typeface="Montserrat"/>
              <a:sym typeface="Montserrat"/>
            </a:endParaRPr>
          </a:p>
        </p:txBody>
      </p:sp>
      <p:sp>
        <p:nvSpPr>
          <p:cNvPr id="135" name="Google Shape;135;p20"/>
          <p:cNvSpPr/>
          <p:nvPr/>
        </p:nvSpPr>
        <p:spPr>
          <a:xfrm>
            <a:off x="6743700" y="2878375"/>
            <a:ext cx="609600" cy="3321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latin typeface="Montserrat"/>
                <a:ea typeface="Montserrat"/>
                <a:cs typeface="Montserrat"/>
                <a:sym typeface="Montserrat"/>
              </a:rPr>
              <a:t>Middle Leaders</a:t>
            </a:r>
            <a:endParaRPr b="1" sz="700">
              <a:latin typeface="Montserrat"/>
              <a:ea typeface="Montserrat"/>
              <a:cs typeface="Montserrat"/>
              <a:sym typeface="Montserrat"/>
            </a:endParaRPr>
          </a:p>
        </p:txBody>
      </p:sp>
      <p:sp>
        <p:nvSpPr>
          <p:cNvPr id="136" name="Google Shape;136;p20"/>
          <p:cNvSpPr/>
          <p:nvPr/>
        </p:nvSpPr>
        <p:spPr>
          <a:xfrm>
            <a:off x="6419400" y="3897000"/>
            <a:ext cx="981600" cy="332100"/>
          </a:xfrm>
          <a:prstGeom prst="roundRect">
            <a:avLst>
              <a:gd fmla="val 16667" name="adj"/>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800">
                <a:latin typeface="Montserrat"/>
                <a:ea typeface="Montserrat"/>
                <a:cs typeface="Montserrat"/>
                <a:sym typeface="Montserrat"/>
              </a:rPr>
              <a:t>Business Manager</a:t>
            </a:r>
            <a:endParaRPr b="1" sz="800">
              <a:latin typeface="Montserrat"/>
              <a:ea typeface="Montserrat"/>
              <a:cs typeface="Montserrat"/>
              <a:sym typeface="Montserrat"/>
            </a:endParaRPr>
          </a:p>
        </p:txBody>
      </p:sp>
      <p:sp>
        <p:nvSpPr>
          <p:cNvPr id="137" name="Google Shape;137;p20"/>
          <p:cNvSpPr/>
          <p:nvPr/>
        </p:nvSpPr>
        <p:spPr>
          <a:xfrm>
            <a:off x="6057900" y="-551500"/>
            <a:ext cx="1981200" cy="1943100"/>
          </a:xfrm>
          <a:prstGeom prst="ellipse">
            <a:avLst/>
          </a:prstGeom>
          <a:solidFill>
            <a:srgbClr val="C27BA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8" name="Google Shape;138;p20"/>
          <p:cNvPicPr preferRelativeResize="0"/>
          <p:nvPr/>
        </p:nvPicPr>
        <p:blipFill>
          <a:blip r:embed="rId3">
            <a:alphaModFix/>
          </a:blip>
          <a:stretch>
            <a:fillRect/>
          </a:stretch>
        </p:blipFill>
        <p:spPr>
          <a:xfrm>
            <a:off x="0" y="5668790"/>
            <a:ext cx="7560003" cy="5038771"/>
          </a:xfrm>
          <a:prstGeom prst="rect">
            <a:avLst/>
          </a:prstGeom>
          <a:noFill/>
          <a:ln>
            <a:noFill/>
          </a:ln>
        </p:spPr>
      </p:pic>
      <p:sp>
        <p:nvSpPr>
          <p:cNvPr id="139" name="Google Shape;139;p20"/>
          <p:cNvSpPr txBox="1"/>
          <p:nvPr/>
        </p:nvSpPr>
        <p:spPr>
          <a:xfrm>
            <a:off x="336750" y="836925"/>
            <a:ext cx="6886500" cy="210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100">
                <a:solidFill>
                  <a:schemeClr val="dk1"/>
                </a:solidFill>
                <a:latin typeface="Montserrat"/>
                <a:ea typeface="Montserrat"/>
                <a:cs typeface="Montserrat"/>
                <a:sym typeface="Montserrat"/>
              </a:rPr>
              <a:t>Our staffing model is built on a foundation of clarity and ambition, ensuring every colleague is supported to excel. We maintain a traditional and robust structure of </a:t>
            </a:r>
            <a:r>
              <a:rPr b="1" lang="en-GB" sz="1100">
                <a:solidFill>
                  <a:schemeClr val="dk1"/>
                </a:solidFill>
                <a:latin typeface="Montserrat"/>
                <a:ea typeface="Montserrat"/>
                <a:cs typeface="Montserrat"/>
                <a:sym typeface="Montserrat"/>
              </a:rPr>
              <a:t>Curriculum Leaders</a:t>
            </a:r>
            <a:r>
              <a:rPr lang="en-GB" sz="1100">
                <a:solidFill>
                  <a:schemeClr val="dk1"/>
                </a:solidFill>
                <a:latin typeface="Montserrat"/>
                <a:ea typeface="Montserrat"/>
                <a:cs typeface="Montserrat"/>
                <a:sym typeface="Montserrat"/>
              </a:rPr>
              <a:t> who drive subject-specific excellence and academic rigour across the school. However, we are also committed to "growing our own" leaders; our </a:t>
            </a:r>
            <a:r>
              <a:rPr b="1" lang="en-GB" sz="1100">
                <a:solidFill>
                  <a:schemeClr val="dk1"/>
                </a:solidFill>
                <a:latin typeface="Montserrat"/>
                <a:ea typeface="Montserrat"/>
                <a:cs typeface="Montserrat"/>
                <a:sym typeface="Montserrat"/>
              </a:rPr>
              <a:t>Extended Leadership Team</a:t>
            </a:r>
            <a:r>
              <a:rPr lang="en-GB" sz="1100">
                <a:solidFill>
                  <a:schemeClr val="dk1"/>
                </a:solidFill>
                <a:latin typeface="Montserrat"/>
                <a:ea typeface="Montserrat"/>
                <a:cs typeface="Montserrat"/>
                <a:sym typeface="Montserrat"/>
              </a:rPr>
              <a:t>, which includes </a:t>
            </a:r>
            <a:r>
              <a:rPr b="1" lang="en-GB" sz="1100">
                <a:solidFill>
                  <a:schemeClr val="dk1"/>
                </a:solidFill>
                <a:latin typeface="Montserrat"/>
                <a:ea typeface="Montserrat"/>
                <a:cs typeface="Montserrat"/>
                <a:sym typeface="Montserrat"/>
              </a:rPr>
              <a:t>Associate Assistant Headteacher</a:t>
            </a:r>
            <a:r>
              <a:rPr lang="en-GB" sz="1100">
                <a:solidFill>
                  <a:schemeClr val="dk1"/>
                </a:solidFill>
                <a:latin typeface="Montserrat"/>
                <a:ea typeface="Montserrat"/>
                <a:cs typeface="Montserrat"/>
                <a:sym typeface="Montserrat"/>
              </a:rPr>
              <a:t> roles, provides a dynamic pathway for middle leaders to gain whole-school strategic experience. While our staff turnover remains stable and in line with national averages, we pride ourselves on being a school where people want to stay and develop. As Headteacher, you will lead a dedicated team that balances the stability of experienced practitioners with the energy of emerging leaders, all supported by a transparent structure designed for professional progression.</a:t>
            </a:r>
            <a:endParaRPr>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257705" y="220241"/>
            <a:ext cx="7044600" cy="1190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GB">
                <a:solidFill>
                  <a:srgbClr val="1155CC"/>
                </a:solidFill>
                <a:latin typeface="Montserrat"/>
                <a:ea typeface="Montserrat"/>
                <a:cs typeface="Montserrat"/>
                <a:sym typeface="Montserrat"/>
              </a:rPr>
              <a:t>About the Headteacher Role</a:t>
            </a:r>
            <a:endParaRPr b="1">
              <a:solidFill>
                <a:srgbClr val="1155CC"/>
              </a:solidFill>
              <a:latin typeface="Montserrat"/>
              <a:ea typeface="Montserrat"/>
              <a:cs typeface="Montserrat"/>
              <a:sym typeface="Montserrat"/>
            </a:endParaRPr>
          </a:p>
        </p:txBody>
      </p:sp>
      <p:sp>
        <p:nvSpPr>
          <p:cNvPr id="145" name="Google Shape;145;p21"/>
          <p:cNvSpPr/>
          <p:nvPr/>
        </p:nvSpPr>
        <p:spPr>
          <a:xfrm>
            <a:off x="6617175" y="9745500"/>
            <a:ext cx="786900" cy="749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ontserrat"/>
                <a:ea typeface="Montserrat"/>
                <a:cs typeface="Montserrat"/>
                <a:sym typeface="Montserrat"/>
              </a:rPr>
              <a:t>8</a:t>
            </a:r>
            <a:endParaRPr b="1">
              <a:latin typeface="Montserrat"/>
              <a:ea typeface="Montserrat"/>
              <a:cs typeface="Montserrat"/>
              <a:sym typeface="Montserrat"/>
            </a:endParaRPr>
          </a:p>
        </p:txBody>
      </p:sp>
      <p:sp>
        <p:nvSpPr>
          <p:cNvPr id="146" name="Google Shape;146;p21"/>
          <p:cNvSpPr txBox="1"/>
          <p:nvPr/>
        </p:nvSpPr>
        <p:spPr>
          <a:xfrm>
            <a:off x="230400" y="1041400"/>
            <a:ext cx="7099200" cy="734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Longbenton High School offers an exciting leadership opportunity for a Headteacher ready to build on recent successes and shape the next phase of the school’s development. The school combines a caring, inclusive community with clear strategic ambition and a strong commitment to continuous improvement.</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We are seeking a leader who can balance academic excellence with a deep commitment to pastoral care, and who will champion the school’s proud identity, independence, and close-knit community ties. The next Headteacher will drive the school’s ongoing improvement journey — refining the curriculum, elevating teaching standards, and ensuring that high expectations are matched by high-quality outcomes for all students.</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The school operates within a PFI framework with Galliford Try, providing exceptional facilities and a site in excellent condition. This allows the Headteacher to focus energy on the core business of education, while also requiring professional acumen to maintain productive relationships with PFI partners and safeguard a high-quality learning environment.</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Financially, the school is in a strengthened position. Over the past six years, a historic deficit has been reduced by approximately 70%, and the school roll has grown to a consistently oversubscribed position. The next Headteacher will inherit a stable platform from which to move from recovery into strategic investment and growth.</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The successful candidate will be a visible, inspiring presence within the school and the wider community, advocating for students and staff alike. Key priorities will include:</a:t>
            </a:r>
            <a:endParaRPr sz="1150">
              <a:solidFill>
                <a:schemeClr val="dk1"/>
              </a:solidFill>
              <a:latin typeface="Montserrat"/>
              <a:ea typeface="Montserrat"/>
              <a:cs typeface="Montserrat"/>
              <a:sym typeface="Montserrat"/>
            </a:endParaRPr>
          </a:p>
          <a:p>
            <a:pPr indent="-301625" lvl="0" marL="457200" rtl="0" algn="l">
              <a:lnSpc>
                <a:spcPct val="115000"/>
              </a:lnSpc>
              <a:spcBef>
                <a:spcPts val="1200"/>
              </a:spcBef>
              <a:spcAft>
                <a:spcPts val="0"/>
              </a:spcAft>
              <a:buClr>
                <a:schemeClr val="dk1"/>
              </a:buClr>
              <a:buSzPts val="1150"/>
              <a:buChar char="●"/>
            </a:pPr>
            <a:r>
              <a:rPr b="1" lang="en-GB" sz="1150">
                <a:solidFill>
                  <a:schemeClr val="dk1"/>
                </a:solidFill>
                <a:latin typeface="Montserrat"/>
                <a:ea typeface="Montserrat"/>
                <a:cs typeface="Montserrat"/>
                <a:sym typeface="Montserrat"/>
              </a:rPr>
              <a:t>Elevating Performance:</a:t>
            </a:r>
            <a:r>
              <a:rPr lang="en-GB" sz="1150">
                <a:solidFill>
                  <a:schemeClr val="dk1"/>
                </a:solidFill>
                <a:latin typeface="Montserrat"/>
                <a:ea typeface="Montserrat"/>
                <a:cs typeface="Montserrat"/>
                <a:sym typeface="Montserrat"/>
              </a:rPr>
              <a:t> Moving the school from “Good” to “Outstanding” through evidence-informed, consistent leadership.</a:t>
            </a:r>
            <a:br>
              <a:rPr lang="en-GB" sz="1150">
                <a:solidFill>
                  <a:schemeClr val="dk1"/>
                </a:solidFill>
                <a:latin typeface="Montserrat"/>
                <a:ea typeface="Montserrat"/>
                <a:cs typeface="Montserrat"/>
                <a:sym typeface="Montserrat"/>
              </a:rPr>
            </a:br>
            <a:endParaRPr sz="1150">
              <a:solidFill>
                <a:schemeClr val="dk1"/>
              </a:solidFill>
              <a:latin typeface="Montserrat"/>
              <a:ea typeface="Montserrat"/>
              <a:cs typeface="Montserrat"/>
              <a:sym typeface="Montserrat"/>
            </a:endParaRPr>
          </a:p>
          <a:p>
            <a:pPr indent="-301625" lvl="0" marL="457200" rtl="0" algn="l">
              <a:lnSpc>
                <a:spcPct val="115000"/>
              </a:lnSpc>
              <a:spcBef>
                <a:spcPts val="0"/>
              </a:spcBef>
              <a:spcAft>
                <a:spcPts val="0"/>
              </a:spcAft>
              <a:buClr>
                <a:schemeClr val="dk1"/>
              </a:buClr>
              <a:buSzPts val="1150"/>
              <a:buChar char="●"/>
            </a:pPr>
            <a:r>
              <a:rPr b="1" lang="en-GB" sz="1150">
                <a:solidFill>
                  <a:schemeClr val="dk1"/>
                </a:solidFill>
                <a:latin typeface="Montserrat"/>
                <a:ea typeface="Montserrat"/>
                <a:cs typeface="Montserrat"/>
                <a:sym typeface="Montserrat"/>
              </a:rPr>
              <a:t>Empowering Staff:</a:t>
            </a:r>
            <a:r>
              <a:rPr lang="en-GB" sz="1150">
                <a:solidFill>
                  <a:schemeClr val="dk1"/>
                </a:solidFill>
                <a:latin typeface="Montserrat"/>
                <a:ea typeface="Montserrat"/>
                <a:cs typeface="Montserrat"/>
                <a:sym typeface="Montserrat"/>
              </a:rPr>
              <a:t> Fostering a culture of professional growth and innovation.</a:t>
            </a:r>
            <a:br>
              <a:rPr lang="en-GB" sz="1150">
                <a:solidFill>
                  <a:schemeClr val="dk1"/>
                </a:solidFill>
                <a:latin typeface="Montserrat"/>
                <a:ea typeface="Montserrat"/>
                <a:cs typeface="Montserrat"/>
                <a:sym typeface="Montserrat"/>
              </a:rPr>
            </a:br>
            <a:endParaRPr sz="1150">
              <a:solidFill>
                <a:schemeClr val="dk1"/>
              </a:solidFill>
              <a:latin typeface="Montserrat"/>
              <a:ea typeface="Montserrat"/>
              <a:cs typeface="Montserrat"/>
              <a:sym typeface="Montserrat"/>
            </a:endParaRPr>
          </a:p>
          <a:p>
            <a:pPr indent="-301625" lvl="0" marL="457200" rtl="0" algn="l">
              <a:lnSpc>
                <a:spcPct val="115000"/>
              </a:lnSpc>
              <a:spcBef>
                <a:spcPts val="0"/>
              </a:spcBef>
              <a:spcAft>
                <a:spcPts val="0"/>
              </a:spcAft>
              <a:buClr>
                <a:schemeClr val="dk1"/>
              </a:buClr>
              <a:buSzPts val="1150"/>
              <a:buChar char="●"/>
            </a:pPr>
            <a:r>
              <a:rPr b="1" lang="en-GB" sz="1150">
                <a:solidFill>
                  <a:schemeClr val="dk1"/>
                </a:solidFill>
                <a:latin typeface="Montserrat"/>
                <a:ea typeface="Montserrat"/>
                <a:cs typeface="Montserrat"/>
                <a:sym typeface="Montserrat"/>
              </a:rPr>
              <a:t>Strengthening Partnerships:</a:t>
            </a:r>
            <a:r>
              <a:rPr lang="en-GB" sz="1150">
                <a:solidFill>
                  <a:schemeClr val="dk1"/>
                </a:solidFill>
                <a:latin typeface="Montserrat"/>
                <a:ea typeface="Montserrat"/>
                <a:cs typeface="Montserrat"/>
                <a:sym typeface="Montserrat"/>
              </a:rPr>
              <a:t> Leveraging relationships to create opportunities that extend learning beyond the classroom.</a:t>
            </a:r>
            <a:br>
              <a:rPr lang="en-GB" sz="1150">
                <a:solidFill>
                  <a:schemeClr val="dk1"/>
                </a:solidFill>
                <a:latin typeface="Montserrat"/>
                <a:ea typeface="Montserrat"/>
                <a:cs typeface="Montserrat"/>
                <a:sym typeface="Montserrat"/>
              </a:rPr>
            </a:b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rPr lang="en-GB" sz="1150">
                <a:solidFill>
                  <a:schemeClr val="dk1"/>
                </a:solidFill>
                <a:latin typeface="Montserrat"/>
                <a:ea typeface="Montserrat"/>
                <a:cs typeface="Montserrat"/>
                <a:sym typeface="Montserrat"/>
              </a:rPr>
              <a:t>This is a rare opportunity to lead a school with ambition, heart, and a clear trajectory for future success.</a:t>
            </a:r>
            <a:endParaRPr sz="115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150">
              <a:solidFill>
                <a:schemeClr val="dk1"/>
              </a:solidFill>
              <a:latin typeface="Montserrat"/>
              <a:ea typeface="Montserrat"/>
              <a:cs typeface="Montserrat"/>
              <a:sym typeface="Montserrat"/>
            </a:endParaRPr>
          </a:p>
        </p:txBody>
      </p:sp>
      <p:sp>
        <p:nvSpPr>
          <p:cNvPr id="147" name="Google Shape;147;p21"/>
          <p:cNvSpPr txBox="1"/>
          <p:nvPr/>
        </p:nvSpPr>
        <p:spPr>
          <a:xfrm>
            <a:off x="1265400" y="10219725"/>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2"/>
                </a:solidFill>
                <a:latin typeface="Montserrat"/>
                <a:ea typeface="Montserrat"/>
                <a:cs typeface="Montserrat"/>
                <a:sym typeface="Montserrat"/>
              </a:rPr>
              <a:t>HEADTEACHER RECRUITMENT PACK</a:t>
            </a:r>
            <a:endParaRPr/>
          </a:p>
        </p:txBody>
      </p:sp>
      <p:pic>
        <p:nvPicPr>
          <p:cNvPr id="148" name="Google Shape;148;p21"/>
          <p:cNvPicPr preferRelativeResize="0"/>
          <p:nvPr/>
        </p:nvPicPr>
        <p:blipFill>
          <a:blip r:embed="rId3">
            <a:alphaModFix/>
          </a:blip>
          <a:stretch>
            <a:fillRect/>
          </a:stretch>
        </p:blipFill>
        <p:spPr>
          <a:xfrm>
            <a:off x="203200" y="9965201"/>
            <a:ext cx="926901" cy="5932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