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Montserrat SemiBold"/>
      <p:regular r:id="rId31"/>
      <p:bold r:id="rId32"/>
      <p:italic r:id="rId33"/>
      <p:boldItalic r:id="rId34"/>
    </p:embeddedFont>
    <p:embeddedFont>
      <p:font typeface="Caveat"/>
      <p:regular r:id="rId35"/>
      <p:bold r:id="rId36"/>
    </p:embeddedFont>
    <p:embeddedFont>
      <p:font typeface="Amatic SC"/>
      <p:regular r:id="rId37"/>
      <p:bold r:id="rId38"/>
    </p:embeddedFont>
    <p:embeddedFont>
      <p:font typeface="Montserrat"/>
      <p:regular r:id="rId39"/>
      <p:bold r:id="rId40"/>
      <p:italic r:id="rId41"/>
      <p:boldItalic r:id="rId42"/>
    </p:embeddedFont>
    <p:embeddedFont>
      <p:font typeface="Montserrat Medium"/>
      <p:regular r:id="rId43"/>
      <p:bold r:id="rId44"/>
      <p:italic r:id="rId45"/>
      <p:boldItalic r:id="rId46"/>
    </p:embeddedFont>
    <p:embeddedFont>
      <p:font typeface="Montserrat ExtraBold"/>
      <p:bold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20" Type="http://schemas.openxmlformats.org/officeDocument/2006/relationships/slide" Target="slides/slide15.xml"/><Relationship Id="rId42" Type="http://schemas.openxmlformats.org/officeDocument/2006/relationships/font" Target="fonts/Montserrat-boldItalic.fntdata"/><Relationship Id="rId41" Type="http://schemas.openxmlformats.org/officeDocument/2006/relationships/font" Target="fonts/Montserrat-italic.fntdata"/><Relationship Id="rId22" Type="http://schemas.openxmlformats.org/officeDocument/2006/relationships/slide" Target="slides/slide17.xml"/><Relationship Id="rId44" Type="http://schemas.openxmlformats.org/officeDocument/2006/relationships/font" Target="fonts/MontserratMedium-bold.fntdata"/><Relationship Id="rId21" Type="http://schemas.openxmlformats.org/officeDocument/2006/relationships/slide" Target="slides/slide16.xml"/><Relationship Id="rId43" Type="http://schemas.openxmlformats.org/officeDocument/2006/relationships/font" Target="fonts/MontserratMedium-regular.fntdata"/><Relationship Id="rId24" Type="http://schemas.openxmlformats.org/officeDocument/2006/relationships/slide" Target="slides/slide19.xml"/><Relationship Id="rId46" Type="http://schemas.openxmlformats.org/officeDocument/2006/relationships/font" Target="fonts/MontserratMedium-boldItalic.fntdata"/><Relationship Id="rId23" Type="http://schemas.openxmlformats.org/officeDocument/2006/relationships/slide" Target="slides/slide18.xml"/><Relationship Id="rId45" Type="http://schemas.openxmlformats.org/officeDocument/2006/relationships/font" Target="fonts/Montserrat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MontserratExtraBold-boldItalic.fntdata"/><Relationship Id="rId25" Type="http://schemas.openxmlformats.org/officeDocument/2006/relationships/slide" Target="slides/slide20.xml"/><Relationship Id="rId47" Type="http://schemas.openxmlformats.org/officeDocument/2006/relationships/font" Target="fonts/MontserratExtraBold-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SemiBold-italic.fntdata"/><Relationship Id="rId10" Type="http://schemas.openxmlformats.org/officeDocument/2006/relationships/slide" Target="slides/slide5.xml"/><Relationship Id="rId32" Type="http://schemas.openxmlformats.org/officeDocument/2006/relationships/font" Target="fonts/MontserratSemiBold-bold.fntdata"/><Relationship Id="rId13" Type="http://schemas.openxmlformats.org/officeDocument/2006/relationships/slide" Target="slides/slide8.xml"/><Relationship Id="rId35" Type="http://schemas.openxmlformats.org/officeDocument/2006/relationships/font" Target="fonts/Caveat-regular.fntdata"/><Relationship Id="rId12" Type="http://schemas.openxmlformats.org/officeDocument/2006/relationships/slide" Target="slides/slide7.xml"/><Relationship Id="rId34" Type="http://schemas.openxmlformats.org/officeDocument/2006/relationships/font" Target="fonts/MontserratSemiBold-boldItalic.fntdata"/><Relationship Id="rId15" Type="http://schemas.openxmlformats.org/officeDocument/2006/relationships/slide" Target="slides/slide10.xml"/><Relationship Id="rId37" Type="http://schemas.openxmlformats.org/officeDocument/2006/relationships/font" Target="fonts/AmaticSC-regular.fntdata"/><Relationship Id="rId14" Type="http://schemas.openxmlformats.org/officeDocument/2006/relationships/slide" Target="slides/slide9.xml"/><Relationship Id="rId36" Type="http://schemas.openxmlformats.org/officeDocument/2006/relationships/font" Target="fonts/Caveat-bold.fntdata"/><Relationship Id="rId17" Type="http://schemas.openxmlformats.org/officeDocument/2006/relationships/slide" Target="slides/slide12.xml"/><Relationship Id="rId39" Type="http://schemas.openxmlformats.org/officeDocument/2006/relationships/font" Target="fonts/Montserrat-regular.fntdata"/><Relationship Id="rId16" Type="http://schemas.openxmlformats.org/officeDocument/2006/relationships/slide" Target="slides/slide11.xml"/><Relationship Id="rId38" Type="http://schemas.openxmlformats.org/officeDocument/2006/relationships/font" Target="fonts/AmaticSC-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841619c8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841619c8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0841619c8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0841619c8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0841619c8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0841619c8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08c4f04a3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08c4f04a3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08c4f04a3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08c4f04a3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0948ba68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0948ba68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0841619c8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0841619c8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09b5d59d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09b5d59d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084224d7dd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084224d7dd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084224d7dd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084224d7dd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094e7d369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094e7d369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0841619c8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0841619c8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094e7d369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094e7d369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94e7d36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094e7d36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094e7d369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094e7d369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084224d7dd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084224d7dd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09b5d59db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09b5d59db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094e7d3692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094e7d3692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0841619c84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0841619c84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841619c84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0841619c84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841619c8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0841619c8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084224d7dd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084224d7dd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0841619c84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0841619c84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0841619c84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0841619c84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0841619c84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0841619c84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png"/><Relationship Id="rId6" Type="http://schemas.openxmlformats.org/officeDocument/2006/relationships/image" Target="../media/image20.jpg"/><Relationship Id="rId7"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shorturl.at/2VkdL" TargetMode="External"/><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hyperlink" Target="https://shorturl.at/8Ygs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4753000" y="1751700"/>
            <a:ext cx="3324900" cy="3102000"/>
          </a:xfrm>
          <a:prstGeom prst="ellipse">
            <a:avLst/>
          </a:pr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6794775" y="296700"/>
            <a:ext cx="1517400" cy="14550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155975" y="39250"/>
            <a:ext cx="4597026" cy="4762725"/>
          </a:xfrm>
          <a:prstGeom prst="rect">
            <a:avLst/>
          </a:prstGeom>
          <a:noFill/>
          <a:ln>
            <a:noFill/>
          </a:ln>
        </p:spPr>
      </p:pic>
      <p:sp>
        <p:nvSpPr>
          <p:cNvPr id="57" name="Google Shape;57;p13"/>
          <p:cNvSpPr txBox="1"/>
          <p:nvPr/>
        </p:nvSpPr>
        <p:spPr>
          <a:xfrm>
            <a:off x="4968200" y="2571750"/>
            <a:ext cx="3018300" cy="94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3500">
                <a:solidFill>
                  <a:schemeClr val="lt1"/>
                </a:solidFill>
                <a:latin typeface="Montserrat ExtraBold"/>
                <a:ea typeface="Montserrat ExtraBold"/>
                <a:cs typeface="Montserrat ExtraBold"/>
                <a:sym typeface="Montserrat ExtraBold"/>
              </a:rPr>
              <a:t>2026</a:t>
            </a:r>
            <a:endParaRPr sz="3500">
              <a:solidFill>
                <a:schemeClr val="lt1"/>
              </a:solidFill>
              <a:latin typeface="Montserrat ExtraBold"/>
              <a:ea typeface="Montserrat ExtraBold"/>
              <a:cs typeface="Montserrat ExtraBold"/>
              <a:sym typeface="Montserrat ExtraBold"/>
            </a:endParaRPr>
          </a:p>
          <a:p>
            <a:pPr indent="0" lvl="0" marL="0" rtl="0" algn="ctr">
              <a:lnSpc>
                <a:spcPct val="115000"/>
              </a:lnSpc>
              <a:spcBef>
                <a:spcPts val="0"/>
              </a:spcBef>
              <a:spcAft>
                <a:spcPts val="0"/>
              </a:spcAft>
              <a:buNone/>
            </a:pPr>
            <a:r>
              <a:rPr lang="en-GB" sz="3500">
                <a:solidFill>
                  <a:schemeClr val="lt1"/>
                </a:solidFill>
                <a:latin typeface="Montserrat ExtraBold"/>
                <a:ea typeface="Montserrat ExtraBold"/>
                <a:cs typeface="Montserrat ExtraBold"/>
                <a:sym typeface="Montserrat ExtraBold"/>
              </a:rPr>
              <a:t>Prospectus</a:t>
            </a:r>
            <a:endParaRPr sz="3500">
              <a:solidFill>
                <a:schemeClr val="lt1"/>
              </a:solidFill>
              <a:latin typeface="Montserrat ExtraBold"/>
              <a:ea typeface="Montserrat ExtraBold"/>
              <a:cs typeface="Montserrat ExtraBold"/>
              <a:sym typeface="Montserrat ExtraBold"/>
            </a:endParaRPr>
          </a:p>
        </p:txBody>
      </p:sp>
      <p:sp>
        <p:nvSpPr>
          <p:cNvPr id="58" name="Google Shape;58;p13"/>
          <p:cNvSpPr/>
          <p:nvPr/>
        </p:nvSpPr>
        <p:spPr>
          <a:xfrm>
            <a:off x="4373675" y="352475"/>
            <a:ext cx="1071000" cy="10413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2"/>
          <p:cNvSpPr/>
          <p:nvPr/>
        </p:nvSpPr>
        <p:spPr>
          <a:xfrm>
            <a:off x="5687200" y="75475"/>
            <a:ext cx="3057000" cy="26889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GB" sz="1200">
                <a:solidFill>
                  <a:srgbClr val="F8F9FA"/>
                </a:solidFill>
                <a:latin typeface="Montserrat"/>
                <a:ea typeface="Montserrat"/>
                <a:cs typeface="Montserrat"/>
                <a:sym typeface="Montserrat"/>
              </a:rPr>
              <a:t>“The inviting space and environment of sixth form has made me feel so settled throughout my transition to Year 12 from a different school in Year 11. Students and staff have been so welcoming and kind, helping me feel really supported already.”</a:t>
            </a:r>
            <a:endParaRPr b="1" i="1" sz="1200">
              <a:solidFill>
                <a:srgbClr val="F8F9FA"/>
              </a:solidFill>
              <a:latin typeface="Montserrat"/>
              <a:ea typeface="Montserrat"/>
              <a:cs typeface="Montserrat"/>
              <a:sym typeface="Montserrat"/>
            </a:endParaRPr>
          </a:p>
          <a:p>
            <a:pPr indent="0" lvl="0" marL="0" rtl="0" algn="l">
              <a:spcBef>
                <a:spcPts val="0"/>
              </a:spcBef>
              <a:spcAft>
                <a:spcPts val="0"/>
              </a:spcAft>
              <a:buNone/>
            </a:pPr>
            <a:r>
              <a:t/>
            </a:r>
            <a:endParaRPr b="1" sz="800">
              <a:solidFill>
                <a:srgbClr val="202124"/>
              </a:solidFill>
              <a:latin typeface="Montserrat"/>
              <a:ea typeface="Montserrat"/>
              <a:cs typeface="Montserrat"/>
              <a:sym typeface="Montserrat"/>
            </a:endParaRPr>
          </a:p>
        </p:txBody>
      </p:sp>
      <p:sp>
        <p:nvSpPr>
          <p:cNvPr id="221" name="Google Shape;221;p22"/>
          <p:cNvSpPr/>
          <p:nvPr/>
        </p:nvSpPr>
        <p:spPr>
          <a:xfrm>
            <a:off x="5540025" y="2868075"/>
            <a:ext cx="1256400" cy="11865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2" name="Google Shape;222;p22"/>
          <p:cNvPicPr preferRelativeResize="0"/>
          <p:nvPr/>
        </p:nvPicPr>
        <p:blipFill>
          <a:blip r:embed="rId3">
            <a:alphaModFix/>
          </a:blip>
          <a:stretch>
            <a:fillRect/>
          </a:stretch>
        </p:blipFill>
        <p:spPr>
          <a:xfrm>
            <a:off x="213751" y="133775"/>
            <a:ext cx="1604874" cy="1662725"/>
          </a:xfrm>
          <a:prstGeom prst="rect">
            <a:avLst/>
          </a:prstGeom>
          <a:noFill/>
          <a:ln>
            <a:noFill/>
          </a:ln>
        </p:spPr>
      </p:pic>
      <p:sp>
        <p:nvSpPr>
          <p:cNvPr id="223" name="Google Shape;223;p22"/>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22"/>
          <p:cNvPicPr preferRelativeResize="0"/>
          <p:nvPr/>
        </p:nvPicPr>
        <p:blipFill rotWithShape="1">
          <a:blip r:embed="rId4">
            <a:alphaModFix/>
          </a:blip>
          <a:srcRect b="18273" l="0" r="0" t="0"/>
          <a:stretch/>
        </p:blipFill>
        <p:spPr>
          <a:xfrm>
            <a:off x="-187212" y="2030754"/>
            <a:ext cx="3120900" cy="3189000"/>
          </a:xfrm>
          <a:prstGeom prst="ellipse">
            <a:avLst/>
          </a:prstGeom>
          <a:noFill/>
          <a:ln>
            <a:noFill/>
          </a:ln>
        </p:spPr>
      </p:pic>
      <p:sp>
        <p:nvSpPr>
          <p:cNvPr id="225" name="Google Shape;225;p22"/>
          <p:cNvSpPr txBox="1"/>
          <p:nvPr/>
        </p:nvSpPr>
        <p:spPr>
          <a:xfrm>
            <a:off x="8625225" y="4485375"/>
            <a:ext cx="3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9</a:t>
            </a:r>
            <a:endParaRPr/>
          </a:p>
        </p:txBody>
      </p:sp>
      <p:sp>
        <p:nvSpPr>
          <p:cNvPr id="226" name="Google Shape;226;p22"/>
          <p:cNvSpPr txBox="1"/>
          <p:nvPr/>
        </p:nvSpPr>
        <p:spPr>
          <a:xfrm>
            <a:off x="2694088" y="4285275"/>
            <a:ext cx="5645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GB" sz="1800">
                <a:solidFill>
                  <a:schemeClr val="dk2"/>
                </a:solidFill>
                <a:latin typeface="Montserrat"/>
                <a:ea typeface="Montserrat"/>
                <a:cs typeface="Montserrat"/>
                <a:sym typeface="Montserrat"/>
              </a:rPr>
              <a:t>…a</a:t>
            </a:r>
            <a:r>
              <a:rPr i="1" lang="en-GB" sz="1800">
                <a:solidFill>
                  <a:schemeClr val="dk2"/>
                </a:solidFill>
                <a:latin typeface="Montserrat"/>
                <a:ea typeface="Montserrat"/>
                <a:cs typeface="Montserrat"/>
                <a:sym typeface="Montserrat"/>
              </a:rPr>
              <a:t> </a:t>
            </a:r>
            <a:r>
              <a:rPr b="1" i="1" lang="en-GB" sz="1800">
                <a:solidFill>
                  <a:schemeClr val="dk2"/>
                </a:solidFill>
                <a:latin typeface="Montserrat"/>
                <a:ea typeface="Montserrat"/>
                <a:cs typeface="Montserrat"/>
                <a:sym typeface="Montserrat"/>
              </a:rPr>
              <a:t>tight-knit community</a:t>
            </a:r>
            <a:r>
              <a:rPr i="1" lang="en-GB" sz="1800">
                <a:solidFill>
                  <a:schemeClr val="dk2"/>
                </a:solidFill>
                <a:latin typeface="Montserrat"/>
                <a:ea typeface="Montserrat"/>
                <a:cs typeface="Montserrat"/>
                <a:sym typeface="Montserrat"/>
              </a:rPr>
              <a:t> where students feel </a:t>
            </a:r>
            <a:r>
              <a:rPr b="1" i="1" lang="en-GB" sz="1800">
                <a:solidFill>
                  <a:schemeClr val="dk2"/>
                </a:solidFill>
                <a:latin typeface="Montserrat"/>
                <a:ea typeface="Montserrat"/>
                <a:cs typeface="Montserrat"/>
                <a:sym typeface="Montserrat"/>
              </a:rPr>
              <a:t>valued, supported, and empowered</a:t>
            </a:r>
            <a:r>
              <a:rPr i="1" lang="en-GB" sz="1800">
                <a:solidFill>
                  <a:schemeClr val="dk2"/>
                </a:solidFill>
                <a:latin typeface="Montserrat"/>
                <a:ea typeface="Montserrat"/>
                <a:cs typeface="Montserrat"/>
                <a:sym typeface="Montserrat"/>
              </a:rPr>
              <a:t>…</a:t>
            </a:r>
            <a:endParaRPr i="1" sz="1800">
              <a:solidFill>
                <a:schemeClr val="dk2"/>
              </a:solidFill>
              <a:latin typeface="Montserrat"/>
              <a:ea typeface="Montserrat"/>
              <a:cs typeface="Montserrat"/>
              <a:sym typeface="Montserrat"/>
            </a:endParaRPr>
          </a:p>
        </p:txBody>
      </p:sp>
      <p:sp>
        <p:nvSpPr>
          <p:cNvPr id="227" name="Google Shape;227;p22"/>
          <p:cNvSpPr/>
          <p:nvPr/>
        </p:nvSpPr>
        <p:spPr>
          <a:xfrm>
            <a:off x="2199625" y="385075"/>
            <a:ext cx="3415200" cy="3189000"/>
          </a:xfrm>
          <a:prstGeom prst="ellipse">
            <a:avLst/>
          </a:pr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txBox="1"/>
          <p:nvPr/>
        </p:nvSpPr>
        <p:spPr>
          <a:xfrm>
            <a:off x="2512363" y="828725"/>
            <a:ext cx="2789700" cy="2458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GB" sz="1350">
                <a:solidFill>
                  <a:schemeClr val="lt1"/>
                </a:solidFill>
                <a:latin typeface="Montserrat SemiBold"/>
                <a:ea typeface="Montserrat SemiBold"/>
                <a:cs typeface="Montserrat SemiBold"/>
                <a:sym typeface="Montserrat SemiBold"/>
              </a:rPr>
              <a:t>“Longbenton has such a welcoming environment and community, where everyone is encouraged to be ambitious and enrich themselves both academically and in terms of extracurricular activities” </a:t>
            </a:r>
            <a:endParaRPr i="1" sz="1350">
              <a:solidFill>
                <a:schemeClr val="lt1"/>
              </a:solidFill>
              <a:latin typeface="Montserrat SemiBold"/>
              <a:ea typeface="Montserrat SemiBold"/>
              <a:cs typeface="Montserrat SemiBold"/>
              <a:sym typeface="Montserrat SemiBold"/>
            </a:endParaRPr>
          </a:p>
          <a:p>
            <a:pPr indent="0" lvl="0" marL="0" rtl="0" algn="ctr">
              <a:lnSpc>
                <a:spcPct val="115000"/>
              </a:lnSpc>
              <a:spcBef>
                <a:spcPts val="1200"/>
              </a:spcBef>
              <a:spcAft>
                <a:spcPts val="1200"/>
              </a:spcAft>
              <a:buNone/>
            </a:pPr>
            <a:r>
              <a:t/>
            </a:r>
            <a:endParaRPr sz="135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3"/>
          <p:cNvPicPr preferRelativeResize="0"/>
          <p:nvPr/>
        </p:nvPicPr>
        <p:blipFill>
          <a:blip r:embed="rId3">
            <a:alphaModFix/>
          </a:blip>
          <a:stretch>
            <a:fillRect/>
          </a:stretch>
        </p:blipFill>
        <p:spPr>
          <a:xfrm>
            <a:off x="5728765" y="3582050"/>
            <a:ext cx="1485988" cy="1539574"/>
          </a:xfrm>
          <a:prstGeom prst="rect">
            <a:avLst/>
          </a:prstGeom>
          <a:noFill/>
          <a:ln>
            <a:noFill/>
          </a:ln>
        </p:spPr>
      </p:pic>
      <p:pic>
        <p:nvPicPr>
          <p:cNvPr id="234" name="Google Shape;234;p23"/>
          <p:cNvPicPr preferRelativeResize="0"/>
          <p:nvPr/>
        </p:nvPicPr>
        <p:blipFill>
          <a:blip r:embed="rId4">
            <a:alphaModFix/>
          </a:blip>
          <a:stretch>
            <a:fillRect/>
          </a:stretch>
        </p:blipFill>
        <p:spPr>
          <a:xfrm>
            <a:off x="4572000" y="141275"/>
            <a:ext cx="4554825" cy="2561179"/>
          </a:xfrm>
          <a:prstGeom prst="rect">
            <a:avLst/>
          </a:prstGeom>
          <a:noFill/>
          <a:ln>
            <a:noFill/>
          </a:ln>
        </p:spPr>
      </p:pic>
      <p:sp>
        <p:nvSpPr>
          <p:cNvPr id="235" name="Google Shape;235;p23"/>
          <p:cNvSpPr/>
          <p:nvPr/>
        </p:nvSpPr>
        <p:spPr>
          <a:xfrm>
            <a:off x="7645575" y="1978500"/>
            <a:ext cx="1256400" cy="11865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10</a:t>
            </a:r>
            <a:endParaRPr/>
          </a:p>
        </p:txBody>
      </p:sp>
      <p:sp>
        <p:nvSpPr>
          <p:cNvPr id="238" name="Google Shape;238;p23"/>
          <p:cNvSpPr txBox="1"/>
          <p:nvPr/>
        </p:nvSpPr>
        <p:spPr>
          <a:xfrm>
            <a:off x="253425" y="64425"/>
            <a:ext cx="4655700" cy="51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GB" sz="1200">
                <a:solidFill>
                  <a:schemeClr val="dk1"/>
                </a:solidFill>
                <a:latin typeface="Montserrat"/>
                <a:ea typeface="Montserrat"/>
                <a:cs typeface="Montserrat"/>
                <a:sym typeface="Montserrat"/>
              </a:rPr>
              <a:t>At Longbenton High Sixth Form, tutor time is a cornerstone of our ethos, with brilliant and dedicated tutors bringing years of experience in Key Stage 5. This time is crucial for fostering a </a:t>
            </a:r>
            <a:r>
              <a:rPr b="1" lang="en-GB" sz="1200">
                <a:solidFill>
                  <a:schemeClr val="dk1"/>
                </a:solidFill>
                <a:latin typeface="Montserrat"/>
                <a:ea typeface="Montserrat"/>
                <a:cs typeface="Montserrat"/>
                <a:sym typeface="Montserrat"/>
              </a:rPr>
              <a:t>comfortable</a:t>
            </a:r>
            <a:r>
              <a:rPr lang="en-GB" sz="1200">
                <a:solidFill>
                  <a:schemeClr val="dk1"/>
                </a:solidFill>
                <a:latin typeface="Montserrat"/>
                <a:ea typeface="Montserrat"/>
                <a:cs typeface="Montserrat"/>
                <a:sym typeface="Montserrat"/>
              </a:rPr>
              <a:t> and </a:t>
            </a:r>
            <a:r>
              <a:rPr b="1" lang="en-GB" sz="1200">
                <a:solidFill>
                  <a:schemeClr val="dk1"/>
                </a:solidFill>
                <a:latin typeface="Montserrat"/>
                <a:ea typeface="Montserrat"/>
                <a:cs typeface="Montserrat"/>
                <a:sym typeface="Montserrat"/>
              </a:rPr>
              <a:t>supportive environment</a:t>
            </a:r>
            <a:r>
              <a:rPr lang="en-GB" sz="1200">
                <a:solidFill>
                  <a:schemeClr val="dk1"/>
                </a:solidFill>
                <a:latin typeface="Montserrat"/>
                <a:ea typeface="Montserrat"/>
                <a:cs typeface="Montserrat"/>
                <a:sym typeface="Montserrat"/>
              </a:rPr>
              <a:t> where students feel cared for, enabling them to open up to learning and achieve higher academic attainment.</a:t>
            </a:r>
            <a:endParaRPr sz="12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200">
                <a:solidFill>
                  <a:schemeClr val="dk1"/>
                </a:solidFill>
                <a:latin typeface="Montserrat"/>
                <a:ea typeface="Montserrat"/>
                <a:cs typeface="Montserrat"/>
                <a:sym typeface="Montserrat"/>
              </a:rPr>
              <a:t>Our varied tutor program builds a </a:t>
            </a:r>
            <a:r>
              <a:rPr b="1" lang="en-GB" sz="1200">
                <a:solidFill>
                  <a:schemeClr val="dk1"/>
                </a:solidFill>
                <a:latin typeface="Montserrat"/>
                <a:ea typeface="Montserrat"/>
                <a:cs typeface="Montserrat"/>
                <a:sym typeface="Montserrat"/>
              </a:rPr>
              <a:t>strong sense of community</a:t>
            </a:r>
            <a:r>
              <a:rPr lang="en-GB" sz="1200">
                <a:solidFill>
                  <a:schemeClr val="dk1"/>
                </a:solidFill>
                <a:latin typeface="Montserrat"/>
                <a:ea typeface="Montserrat"/>
                <a:cs typeface="Montserrat"/>
                <a:sym typeface="Montserrat"/>
              </a:rPr>
              <a:t> through a range of engaging activities. "Mindfulness Mondays" focus on well-being, while "Life Skills" sessions equip students with essential practical knowledge such as student friendly cooking and personal finance tips. We also host interform challenges between Year 12 and Year 13 each week with special themed challenges taking place at the end of each half term, </a:t>
            </a:r>
            <a:r>
              <a:rPr b="1" lang="en-GB" sz="1200">
                <a:solidFill>
                  <a:schemeClr val="dk1"/>
                </a:solidFill>
                <a:latin typeface="Montserrat"/>
                <a:ea typeface="Montserrat"/>
                <a:cs typeface="Montserrat"/>
                <a:sym typeface="Montserrat"/>
              </a:rPr>
              <a:t>fostering camaraderie</a:t>
            </a:r>
            <a:r>
              <a:rPr lang="en-GB" sz="1200">
                <a:solidFill>
                  <a:schemeClr val="dk1"/>
                </a:solidFill>
                <a:latin typeface="Montserrat"/>
                <a:ea typeface="Montserrat"/>
                <a:cs typeface="Montserrat"/>
                <a:sym typeface="Montserrat"/>
              </a:rPr>
              <a:t> and friendly competition.</a:t>
            </a:r>
            <a:endParaRPr sz="12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en-GB" sz="1200">
                <a:solidFill>
                  <a:schemeClr val="dk1"/>
                </a:solidFill>
                <a:latin typeface="Montserrat"/>
                <a:ea typeface="Montserrat"/>
                <a:cs typeface="Montserrat"/>
                <a:sym typeface="Montserrat"/>
              </a:rPr>
              <a:t>"Fun Fridays" are student-led, featuring activities such as art, sports, puzzles, and fundraising events, allowing students to explore their interests while contributing to the school community. This holistic approach ensures that our students not only </a:t>
            </a:r>
            <a:r>
              <a:rPr b="1" lang="en-GB" sz="1200">
                <a:solidFill>
                  <a:schemeClr val="dk1"/>
                </a:solidFill>
                <a:latin typeface="Montserrat"/>
                <a:ea typeface="Montserrat"/>
                <a:cs typeface="Montserrat"/>
                <a:sym typeface="Montserrat"/>
              </a:rPr>
              <a:t>excel academically</a:t>
            </a:r>
            <a:r>
              <a:rPr lang="en-GB" sz="1200">
                <a:solidFill>
                  <a:schemeClr val="dk1"/>
                </a:solidFill>
                <a:latin typeface="Montserrat"/>
                <a:ea typeface="Montserrat"/>
                <a:cs typeface="Montserrat"/>
                <a:sym typeface="Montserrat"/>
              </a:rPr>
              <a:t> but also </a:t>
            </a:r>
            <a:r>
              <a:rPr b="1" lang="en-GB" sz="1200">
                <a:solidFill>
                  <a:schemeClr val="dk1"/>
                </a:solidFill>
                <a:latin typeface="Montserrat"/>
                <a:ea typeface="Montserrat"/>
                <a:cs typeface="Montserrat"/>
                <a:sym typeface="Montserrat"/>
              </a:rPr>
              <a:t>grow personally,</a:t>
            </a:r>
            <a:r>
              <a:rPr lang="en-GB" sz="1200">
                <a:solidFill>
                  <a:schemeClr val="dk1"/>
                </a:solidFill>
                <a:latin typeface="Montserrat"/>
                <a:ea typeface="Montserrat"/>
                <a:cs typeface="Montserrat"/>
                <a:sym typeface="Montserrat"/>
              </a:rPr>
              <a:t> ready to take on future challenges.</a:t>
            </a:r>
            <a:endParaRPr sz="1200">
              <a:solidFill>
                <a:schemeClr val="dk1"/>
              </a:solidFill>
              <a:latin typeface="Montserrat"/>
              <a:ea typeface="Montserrat"/>
              <a:cs typeface="Montserrat"/>
              <a:sym typeface="Montserrat"/>
            </a:endParaRPr>
          </a:p>
        </p:txBody>
      </p:sp>
      <p:sp>
        <p:nvSpPr>
          <p:cNvPr id="239" name="Google Shape;239;p23"/>
          <p:cNvSpPr txBox="1"/>
          <p:nvPr/>
        </p:nvSpPr>
        <p:spPr>
          <a:xfrm>
            <a:off x="5070158" y="2473850"/>
            <a:ext cx="2803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000">
                <a:solidFill>
                  <a:srgbClr val="38761D"/>
                </a:solidFill>
                <a:latin typeface="Montserrat ExtraBold"/>
                <a:ea typeface="Montserrat ExtraBold"/>
                <a:cs typeface="Montserrat ExtraBold"/>
                <a:sym typeface="Montserrat ExtraBold"/>
              </a:rPr>
              <a:t>Support &amp; wellbeing</a:t>
            </a:r>
            <a:endParaRPr/>
          </a:p>
        </p:txBody>
      </p:sp>
      <p:pic>
        <p:nvPicPr>
          <p:cNvPr id="240" name="Google Shape;240;p23"/>
          <p:cNvPicPr preferRelativeResize="0"/>
          <p:nvPr/>
        </p:nvPicPr>
        <p:blipFill>
          <a:blip r:embed="rId5">
            <a:alphaModFix/>
          </a:blip>
          <a:stretch>
            <a:fillRect/>
          </a:stretch>
        </p:blipFill>
        <p:spPr>
          <a:xfrm>
            <a:off x="7563978" y="4362225"/>
            <a:ext cx="804500" cy="779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4"/>
          <p:cNvSpPr txBox="1"/>
          <p:nvPr/>
        </p:nvSpPr>
        <p:spPr>
          <a:xfrm>
            <a:off x="5388200" y="1232475"/>
            <a:ext cx="26496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sz="1800">
              <a:solidFill>
                <a:schemeClr val="lt1"/>
              </a:solidFill>
              <a:latin typeface="Montserrat"/>
              <a:ea typeface="Montserrat"/>
              <a:cs typeface="Montserrat"/>
              <a:sym typeface="Montserrat"/>
            </a:endParaRPr>
          </a:p>
        </p:txBody>
      </p:sp>
      <p:sp>
        <p:nvSpPr>
          <p:cNvPr id="246" name="Google Shape;246;p24"/>
          <p:cNvSpPr/>
          <p:nvPr/>
        </p:nvSpPr>
        <p:spPr>
          <a:xfrm>
            <a:off x="4572000" y="3707700"/>
            <a:ext cx="1773900" cy="1673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a:off x="323575" y="145025"/>
            <a:ext cx="1256400" cy="11865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24"/>
          <p:cNvPicPr preferRelativeResize="0"/>
          <p:nvPr/>
        </p:nvPicPr>
        <p:blipFill>
          <a:blip r:embed="rId3">
            <a:alphaModFix/>
          </a:blip>
          <a:stretch>
            <a:fillRect/>
          </a:stretch>
        </p:blipFill>
        <p:spPr>
          <a:xfrm>
            <a:off x="6892585" y="3893250"/>
            <a:ext cx="1145218" cy="1186501"/>
          </a:xfrm>
          <a:prstGeom prst="rect">
            <a:avLst/>
          </a:prstGeom>
          <a:noFill/>
          <a:ln>
            <a:noFill/>
          </a:ln>
        </p:spPr>
      </p:pic>
      <p:sp>
        <p:nvSpPr>
          <p:cNvPr id="249" name="Google Shape;249;p24"/>
          <p:cNvSpPr txBox="1"/>
          <p:nvPr/>
        </p:nvSpPr>
        <p:spPr>
          <a:xfrm>
            <a:off x="156200" y="1550850"/>
            <a:ext cx="3938400" cy="31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50" name="Google Shape;250;p24"/>
          <p:cNvSpPr txBox="1"/>
          <p:nvPr/>
        </p:nvSpPr>
        <p:spPr>
          <a:xfrm>
            <a:off x="4572000" y="3893250"/>
            <a:ext cx="1773900" cy="82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900">
                <a:solidFill>
                  <a:srgbClr val="F8F9FA"/>
                </a:solidFill>
                <a:latin typeface="Montserrat"/>
                <a:ea typeface="Montserrat"/>
                <a:cs typeface="Montserrat"/>
                <a:sym typeface="Montserrat"/>
              </a:rPr>
              <a:t>Madeleine is studying History at Cambridge University having attained AAAA in her A levels and EPQ</a:t>
            </a:r>
            <a:endParaRPr b="1" sz="900">
              <a:solidFill>
                <a:srgbClr val="F8F9FA"/>
              </a:solidFill>
              <a:latin typeface="Montserrat"/>
              <a:ea typeface="Montserrat"/>
              <a:cs typeface="Montserrat"/>
              <a:sym typeface="Montserrat"/>
            </a:endParaRPr>
          </a:p>
        </p:txBody>
      </p:sp>
      <p:sp>
        <p:nvSpPr>
          <p:cNvPr id="251" name="Google Shape;251;p24"/>
          <p:cNvSpPr txBox="1"/>
          <p:nvPr/>
        </p:nvSpPr>
        <p:spPr>
          <a:xfrm>
            <a:off x="293425" y="445025"/>
            <a:ext cx="1316700" cy="5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Montserrat"/>
                <a:ea typeface="Montserrat"/>
                <a:cs typeface="Montserrat"/>
                <a:sym typeface="Montserrat"/>
              </a:rPr>
              <a:t>Madeleine </a:t>
            </a:r>
            <a:endParaRPr b="1" sz="16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GB" sz="1600">
                <a:solidFill>
                  <a:schemeClr val="lt1"/>
                </a:solidFill>
                <a:latin typeface="Montserrat"/>
                <a:ea typeface="Montserrat"/>
                <a:cs typeface="Montserrat"/>
                <a:sym typeface="Montserrat"/>
              </a:rPr>
              <a:t>Y13</a:t>
            </a:r>
            <a:endParaRPr b="1" sz="1600">
              <a:solidFill>
                <a:schemeClr val="lt1"/>
              </a:solidFill>
              <a:latin typeface="Montserrat"/>
              <a:ea typeface="Montserrat"/>
              <a:cs typeface="Montserrat"/>
              <a:sym typeface="Montserrat"/>
            </a:endParaRPr>
          </a:p>
        </p:txBody>
      </p:sp>
      <p:sp>
        <p:nvSpPr>
          <p:cNvPr id="252" name="Google Shape;252;p24"/>
          <p:cNvSpPr txBox="1"/>
          <p:nvPr/>
        </p:nvSpPr>
        <p:spPr>
          <a:xfrm rot="-5400000">
            <a:off x="-990775" y="2360675"/>
            <a:ext cx="4341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Student Stories</a:t>
            </a:r>
            <a:endParaRPr/>
          </a:p>
        </p:txBody>
      </p:sp>
      <p:sp>
        <p:nvSpPr>
          <p:cNvPr id="253" name="Google Shape;253;p24"/>
          <p:cNvSpPr txBox="1"/>
          <p:nvPr/>
        </p:nvSpPr>
        <p:spPr>
          <a:xfrm>
            <a:off x="1583313" y="139800"/>
            <a:ext cx="3099900" cy="501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50">
                <a:solidFill>
                  <a:srgbClr val="434343"/>
                </a:solidFill>
                <a:latin typeface="Montserrat"/>
                <a:ea typeface="Montserrat"/>
                <a:cs typeface="Montserrat"/>
                <a:sym typeface="Montserrat"/>
              </a:rPr>
              <a:t>I chose to stay on at Longbenton High Sixth Form because of the </a:t>
            </a:r>
            <a:r>
              <a:rPr b="1" lang="en-GB" sz="950">
                <a:solidFill>
                  <a:srgbClr val="434343"/>
                </a:solidFill>
                <a:latin typeface="Montserrat"/>
                <a:ea typeface="Montserrat"/>
                <a:cs typeface="Montserrat"/>
                <a:sym typeface="Montserrat"/>
              </a:rPr>
              <a:t>small friendly community, which I believe is unique to us</a:t>
            </a:r>
            <a:r>
              <a:rPr lang="en-GB" sz="950">
                <a:solidFill>
                  <a:srgbClr val="434343"/>
                </a:solidFill>
                <a:latin typeface="Montserrat"/>
                <a:ea typeface="Montserrat"/>
                <a:cs typeface="Montserrat"/>
                <a:sym typeface="Montserrat"/>
              </a:rPr>
              <a:t>.  We celebrate each half term with parties or activities and complete weekly inter form quizzes and competitions which all contribute to a real community atmosphere. I particularly enjoy our enrichment, this past year I completed my EPQ in this time.</a:t>
            </a:r>
            <a:endParaRPr sz="950">
              <a:solidFill>
                <a:srgbClr val="434343"/>
              </a:solidFill>
              <a:latin typeface="Montserrat"/>
              <a:ea typeface="Montserrat"/>
              <a:cs typeface="Montserrat"/>
              <a:sym typeface="Montserrat"/>
            </a:endParaRPr>
          </a:p>
          <a:p>
            <a:pPr indent="0" lvl="0" marL="0" rtl="0" algn="l">
              <a:spcBef>
                <a:spcPts val="0"/>
              </a:spcBef>
              <a:spcAft>
                <a:spcPts val="0"/>
              </a:spcAft>
              <a:buNone/>
            </a:pPr>
            <a:r>
              <a:t/>
            </a:r>
            <a:endParaRPr sz="950">
              <a:solidFill>
                <a:srgbClr val="434343"/>
              </a:solidFill>
              <a:latin typeface="Montserrat"/>
              <a:ea typeface="Montserrat"/>
              <a:cs typeface="Montserrat"/>
              <a:sym typeface="Montserrat"/>
            </a:endParaRPr>
          </a:p>
          <a:p>
            <a:pPr indent="0" lvl="0" marL="0" rtl="0" algn="l">
              <a:spcBef>
                <a:spcPts val="0"/>
              </a:spcBef>
              <a:spcAft>
                <a:spcPts val="0"/>
              </a:spcAft>
              <a:buNone/>
            </a:pPr>
            <a:r>
              <a:rPr lang="en-GB" sz="950">
                <a:solidFill>
                  <a:srgbClr val="434343"/>
                </a:solidFill>
                <a:latin typeface="Montserrat"/>
                <a:ea typeface="Montserrat"/>
                <a:cs typeface="Montserrat"/>
                <a:sym typeface="Montserrat"/>
              </a:rPr>
              <a:t>Following sixth form I am applying to  study </a:t>
            </a:r>
            <a:r>
              <a:rPr b="1" lang="en-GB" sz="950">
                <a:solidFill>
                  <a:srgbClr val="434343"/>
                </a:solidFill>
                <a:latin typeface="Montserrat"/>
                <a:ea typeface="Montserrat"/>
                <a:cs typeface="Montserrat"/>
                <a:sym typeface="Montserrat"/>
              </a:rPr>
              <a:t>History at University with Cambridge </a:t>
            </a:r>
            <a:r>
              <a:rPr lang="en-GB" sz="950">
                <a:solidFill>
                  <a:srgbClr val="434343"/>
                </a:solidFill>
                <a:latin typeface="Montserrat"/>
                <a:ea typeface="Montserrat"/>
                <a:cs typeface="Montserrat"/>
                <a:sym typeface="Montserrat"/>
              </a:rPr>
              <a:t>as my top choice, but I am also applying for solicitor apprenticeships. To support my application for Oxbridge I have undertaken work experience opportunities, Summer Schools, residentials, academic programmes, essay competitions and even got to visit Poland and Auschwitz. Longbenton sixth form  has been the reason I have been able to complete many of these things and has supported and encouraged these endeavours greatly, instilling confidence in my application from the start of year 12. </a:t>
            </a:r>
            <a:endParaRPr sz="950">
              <a:solidFill>
                <a:srgbClr val="434343"/>
              </a:solidFill>
              <a:latin typeface="Montserrat"/>
              <a:ea typeface="Montserrat"/>
              <a:cs typeface="Montserrat"/>
              <a:sym typeface="Montserrat"/>
            </a:endParaRPr>
          </a:p>
          <a:p>
            <a:pPr indent="0" lvl="0" marL="0" rtl="0" algn="l">
              <a:spcBef>
                <a:spcPts val="0"/>
              </a:spcBef>
              <a:spcAft>
                <a:spcPts val="0"/>
              </a:spcAft>
              <a:buNone/>
            </a:pPr>
            <a:r>
              <a:t/>
            </a:r>
            <a:endParaRPr sz="950">
              <a:solidFill>
                <a:srgbClr val="434343"/>
              </a:solidFill>
              <a:latin typeface="Montserrat"/>
              <a:ea typeface="Montserrat"/>
              <a:cs typeface="Montserrat"/>
              <a:sym typeface="Montserrat"/>
            </a:endParaRPr>
          </a:p>
          <a:p>
            <a:pPr indent="0" lvl="0" marL="0" rtl="0" algn="l">
              <a:spcBef>
                <a:spcPts val="0"/>
              </a:spcBef>
              <a:spcAft>
                <a:spcPts val="0"/>
              </a:spcAft>
              <a:buNone/>
            </a:pPr>
            <a:r>
              <a:rPr lang="en-GB" sz="950">
                <a:solidFill>
                  <a:srgbClr val="434343"/>
                </a:solidFill>
                <a:latin typeface="Montserrat"/>
                <a:ea typeface="Montserrat"/>
                <a:cs typeface="Montserrat"/>
                <a:sym typeface="Montserrat"/>
              </a:rPr>
              <a:t>Aside from academics, I am a member of the Sixth Form Committee and our Equalities Team as well as gaining many LAMDA Performance qualifications. During sixth form, I have  </a:t>
            </a:r>
            <a:r>
              <a:rPr b="1" lang="en-GB" sz="950">
                <a:solidFill>
                  <a:srgbClr val="434343"/>
                </a:solidFill>
                <a:latin typeface="Montserrat"/>
                <a:ea typeface="Montserrat"/>
                <a:cs typeface="Montserrat"/>
                <a:sym typeface="Montserrat"/>
              </a:rPr>
              <a:t>had the chance to step up into leadership roles</a:t>
            </a:r>
            <a:r>
              <a:rPr lang="en-GB" sz="950">
                <a:solidFill>
                  <a:srgbClr val="434343"/>
                </a:solidFill>
                <a:latin typeface="Montserrat"/>
                <a:ea typeface="Montserrat"/>
                <a:cs typeface="Montserrat"/>
                <a:sym typeface="Montserrat"/>
              </a:rPr>
              <a:t>; I helped organise our recent school mock election, including representing one of the political parties. I am currently Assistant Director of our school musical. </a:t>
            </a:r>
            <a:endParaRPr sz="950">
              <a:solidFill>
                <a:srgbClr val="434343"/>
              </a:solidFill>
            </a:endParaRPr>
          </a:p>
        </p:txBody>
      </p:sp>
      <p:pic>
        <p:nvPicPr>
          <p:cNvPr id="254" name="Google Shape;254;p24"/>
          <p:cNvPicPr preferRelativeResize="0"/>
          <p:nvPr/>
        </p:nvPicPr>
        <p:blipFill rotWithShape="1">
          <a:blip r:embed="rId4">
            <a:alphaModFix/>
          </a:blip>
          <a:srcRect b="33046" l="25894" r="25894" t="33046"/>
          <a:stretch/>
        </p:blipFill>
        <p:spPr>
          <a:xfrm>
            <a:off x="4826925" y="145031"/>
            <a:ext cx="3897300" cy="3655800"/>
          </a:xfrm>
          <a:prstGeom prst="ellipse">
            <a:avLst/>
          </a:prstGeom>
          <a:noFill/>
          <a:ln>
            <a:noFill/>
          </a:ln>
        </p:spPr>
      </p:pic>
      <p:sp>
        <p:nvSpPr>
          <p:cNvPr id="255" name="Google Shape;255;p24"/>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5"/>
          <p:cNvSpPr txBox="1"/>
          <p:nvPr/>
        </p:nvSpPr>
        <p:spPr>
          <a:xfrm>
            <a:off x="5388200" y="1232475"/>
            <a:ext cx="26496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sz="1800">
              <a:solidFill>
                <a:schemeClr val="lt1"/>
              </a:solidFill>
              <a:latin typeface="Montserrat"/>
              <a:ea typeface="Montserrat"/>
              <a:cs typeface="Montserrat"/>
              <a:sym typeface="Montserrat"/>
            </a:endParaRPr>
          </a:p>
        </p:txBody>
      </p:sp>
      <p:sp>
        <p:nvSpPr>
          <p:cNvPr id="262" name="Google Shape;262;p25"/>
          <p:cNvSpPr/>
          <p:nvPr/>
        </p:nvSpPr>
        <p:spPr>
          <a:xfrm>
            <a:off x="4637600" y="3804625"/>
            <a:ext cx="1553400" cy="1532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5"/>
          <p:cNvSpPr/>
          <p:nvPr/>
        </p:nvSpPr>
        <p:spPr>
          <a:xfrm>
            <a:off x="323575" y="145025"/>
            <a:ext cx="1256400" cy="11865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25"/>
          <p:cNvPicPr preferRelativeResize="0"/>
          <p:nvPr/>
        </p:nvPicPr>
        <p:blipFill>
          <a:blip r:embed="rId3">
            <a:alphaModFix/>
          </a:blip>
          <a:stretch>
            <a:fillRect/>
          </a:stretch>
        </p:blipFill>
        <p:spPr>
          <a:xfrm>
            <a:off x="6824674" y="3771308"/>
            <a:ext cx="1256401" cy="1301691"/>
          </a:xfrm>
          <a:prstGeom prst="rect">
            <a:avLst/>
          </a:prstGeom>
          <a:noFill/>
          <a:ln>
            <a:noFill/>
          </a:ln>
        </p:spPr>
      </p:pic>
      <p:sp>
        <p:nvSpPr>
          <p:cNvPr id="265" name="Google Shape;265;p25"/>
          <p:cNvSpPr txBox="1"/>
          <p:nvPr/>
        </p:nvSpPr>
        <p:spPr>
          <a:xfrm>
            <a:off x="156200" y="1550850"/>
            <a:ext cx="3938400" cy="31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266" name="Google Shape;266;p25"/>
          <p:cNvSpPr txBox="1"/>
          <p:nvPr/>
        </p:nvSpPr>
        <p:spPr>
          <a:xfrm>
            <a:off x="4527350" y="4090625"/>
            <a:ext cx="1773900" cy="82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8F9FA"/>
                </a:solidFill>
                <a:latin typeface="Montserrat"/>
                <a:ea typeface="Montserrat"/>
                <a:cs typeface="Montserrat"/>
                <a:sym typeface="Montserrat"/>
              </a:rPr>
              <a:t>Joe has just graduated with a degree in Law from Pembroke College, Oxford University. </a:t>
            </a:r>
            <a:endParaRPr b="1" sz="1100">
              <a:solidFill>
                <a:srgbClr val="F8F9FA"/>
              </a:solidFill>
              <a:latin typeface="Montserrat"/>
              <a:ea typeface="Montserrat"/>
              <a:cs typeface="Montserrat"/>
              <a:sym typeface="Montserrat"/>
            </a:endParaRPr>
          </a:p>
        </p:txBody>
      </p:sp>
      <p:sp>
        <p:nvSpPr>
          <p:cNvPr id="267" name="Google Shape;267;p25"/>
          <p:cNvSpPr txBox="1"/>
          <p:nvPr/>
        </p:nvSpPr>
        <p:spPr>
          <a:xfrm>
            <a:off x="293425" y="513275"/>
            <a:ext cx="1316700" cy="5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Montserrat"/>
                <a:ea typeface="Montserrat"/>
                <a:cs typeface="Montserrat"/>
                <a:sym typeface="Montserrat"/>
              </a:rPr>
              <a:t>Joe</a:t>
            </a:r>
            <a:r>
              <a:rPr b="1" lang="en-GB" sz="1600">
                <a:solidFill>
                  <a:schemeClr val="lt1"/>
                </a:solidFill>
                <a:latin typeface="Montserrat"/>
                <a:ea typeface="Montserrat"/>
                <a:cs typeface="Montserrat"/>
                <a:sym typeface="Montserrat"/>
              </a:rPr>
              <a:t> </a:t>
            </a:r>
            <a:endParaRPr b="1" sz="16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i="1" sz="1600">
              <a:solidFill>
                <a:schemeClr val="lt1"/>
              </a:solidFill>
              <a:latin typeface="Montserrat"/>
              <a:ea typeface="Montserrat"/>
              <a:cs typeface="Montserrat"/>
              <a:sym typeface="Montserrat"/>
            </a:endParaRPr>
          </a:p>
        </p:txBody>
      </p:sp>
      <p:sp>
        <p:nvSpPr>
          <p:cNvPr id="268" name="Google Shape;268;p25"/>
          <p:cNvSpPr txBox="1"/>
          <p:nvPr/>
        </p:nvSpPr>
        <p:spPr>
          <a:xfrm rot="-5400000">
            <a:off x="-990775" y="2360675"/>
            <a:ext cx="4341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LHS Alumni</a:t>
            </a:r>
            <a:endParaRPr/>
          </a:p>
        </p:txBody>
      </p:sp>
      <p:sp>
        <p:nvSpPr>
          <p:cNvPr id="269" name="Google Shape;269;p25"/>
          <p:cNvSpPr txBox="1"/>
          <p:nvPr/>
        </p:nvSpPr>
        <p:spPr>
          <a:xfrm>
            <a:off x="1583313" y="139800"/>
            <a:ext cx="3099900" cy="493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chemeClr val="dk1"/>
                </a:solidFill>
                <a:highlight>
                  <a:srgbClr val="FFFFFF"/>
                </a:highlight>
                <a:latin typeface="Montserrat"/>
                <a:ea typeface="Montserrat"/>
                <a:cs typeface="Montserrat"/>
                <a:sym typeface="Montserrat"/>
              </a:rPr>
              <a:t>I studied </a:t>
            </a:r>
            <a:r>
              <a:rPr b="1" lang="en-GB" sz="1000">
                <a:solidFill>
                  <a:schemeClr val="dk1"/>
                </a:solidFill>
                <a:highlight>
                  <a:srgbClr val="FFFFFF"/>
                </a:highlight>
                <a:latin typeface="Montserrat"/>
                <a:ea typeface="Montserrat"/>
                <a:cs typeface="Montserrat"/>
                <a:sym typeface="Montserrat"/>
              </a:rPr>
              <a:t>A-levels in politics, history, geography and drama</a:t>
            </a:r>
            <a:r>
              <a:rPr lang="en-GB" sz="1000">
                <a:solidFill>
                  <a:schemeClr val="dk1"/>
                </a:solidFill>
                <a:highlight>
                  <a:srgbClr val="FFFFFF"/>
                </a:highlight>
                <a:latin typeface="Montserrat"/>
                <a:ea typeface="Montserrat"/>
                <a:cs typeface="Montserrat"/>
                <a:sym typeface="Montserrat"/>
              </a:rPr>
              <a:t> at Longbenton High Sixth Form and I'm currently</a:t>
            </a:r>
            <a:r>
              <a:rPr b="1" lang="en-GB" sz="1000">
                <a:solidFill>
                  <a:schemeClr val="dk1"/>
                </a:solidFill>
                <a:highlight>
                  <a:srgbClr val="FFFFFF"/>
                </a:highlight>
                <a:latin typeface="Montserrat"/>
                <a:ea typeface="Montserrat"/>
                <a:cs typeface="Montserrat"/>
                <a:sym typeface="Montserrat"/>
              </a:rPr>
              <a:t> in my final year of studying Law at Oxford University.</a:t>
            </a:r>
            <a:r>
              <a:rPr lang="en-GB" sz="1000">
                <a:solidFill>
                  <a:schemeClr val="dk1"/>
                </a:solidFill>
                <a:highlight>
                  <a:srgbClr val="FFFFFF"/>
                </a:highlight>
                <a:latin typeface="Montserrat"/>
                <a:ea typeface="Montserrat"/>
                <a:cs typeface="Montserrat"/>
                <a:sym typeface="Montserrat"/>
              </a:rPr>
              <a:t> </a:t>
            </a:r>
            <a:endParaRPr sz="10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0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highlight>
                  <a:srgbClr val="FFFFFF"/>
                </a:highlight>
                <a:latin typeface="Montserrat"/>
                <a:ea typeface="Montserrat"/>
                <a:cs typeface="Montserrat"/>
                <a:sym typeface="Montserrat"/>
              </a:rPr>
              <a:t>I pretty much always knew I wanted to study law, but I never thought it would be at somewhere like Oxford. Longbenton High Sixth Form did wholeheartedly believe that I could do it though. At university and meeting people from everywhere, I have realised that, in contrast to many schools, Longbenton High does actually mean what it says about wanting the best for its students in whatever form that takes. </a:t>
            </a:r>
            <a:endParaRPr sz="10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GB" sz="1000">
                <a:solidFill>
                  <a:schemeClr val="dk1"/>
                </a:solidFill>
                <a:highlight>
                  <a:srgbClr val="FFFFFF"/>
                </a:highlight>
                <a:latin typeface="Montserrat"/>
                <a:ea typeface="Montserrat"/>
                <a:cs typeface="Montserrat"/>
                <a:sym typeface="Montserrat"/>
              </a:rPr>
              <a:t>After university, I'm going to do the Bar Practice Course to become a barrister. I plan to specialise in criminal law and maybe have a practice in child protection proceedings. These fields of law are perhaps when the law is at its most powerful, so I hope to use my skills gained at Longbenton High Sixth Form, university and life to do some good. Besides university, I love travelling. My most recent rogue destination was Armenia.</a:t>
            </a:r>
            <a:endParaRPr sz="10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950">
              <a:solidFill>
                <a:srgbClr val="434343"/>
              </a:solidFill>
              <a:latin typeface="Montserrat"/>
              <a:ea typeface="Montserrat"/>
              <a:cs typeface="Montserrat"/>
              <a:sym typeface="Montserrat"/>
            </a:endParaRPr>
          </a:p>
        </p:txBody>
      </p:sp>
      <p:pic>
        <p:nvPicPr>
          <p:cNvPr id="270" name="Google Shape;270;p25"/>
          <p:cNvPicPr preferRelativeResize="0"/>
          <p:nvPr/>
        </p:nvPicPr>
        <p:blipFill>
          <a:blip r:embed="rId4">
            <a:alphaModFix/>
          </a:blip>
          <a:stretch>
            <a:fillRect/>
          </a:stretch>
        </p:blipFill>
        <p:spPr>
          <a:xfrm>
            <a:off x="5026125" y="139800"/>
            <a:ext cx="3587400" cy="3595800"/>
          </a:xfrm>
          <a:prstGeom prst="ellipse">
            <a:avLst/>
          </a:prstGeom>
          <a:noFill/>
          <a:ln>
            <a:noFill/>
          </a:ln>
        </p:spPr>
      </p:pic>
      <p:sp>
        <p:nvSpPr>
          <p:cNvPr id="271" name="Google Shape;271;p25"/>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6"/>
          <p:cNvSpPr txBox="1"/>
          <p:nvPr/>
        </p:nvSpPr>
        <p:spPr>
          <a:xfrm>
            <a:off x="2070050" y="1335925"/>
            <a:ext cx="26496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sz="1800">
              <a:solidFill>
                <a:schemeClr val="lt1"/>
              </a:solidFill>
              <a:latin typeface="Montserrat"/>
              <a:ea typeface="Montserrat"/>
              <a:cs typeface="Montserrat"/>
              <a:sym typeface="Montserrat"/>
            </a:endParaRPr>
          </a:p>
        </p:txBody>
      </p:sp>
      <p:sp>
        <p:nvSpPr>
          <p:cNvPr id="278" name="Google Shape;278;p26"/>
          <p:cNvSpPr/>
          <p:nvPr/>
        </p:nvSpPr>
        <p:spPr>
          <a:xfrm>
            <a:off x="1818450" y="-282950"/>
            <a:ext cx="1773900" cy="1673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p:nvPr/>
        </p:nvSpPr>
        <p:spPr>
          <a:xfrm>
            <a:off x="7473800" y="71125"/>
            <a:ext cx="1256400" cy="11865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 name="Google Shape;280;p26"/>
          <p:cNvPicPr preferRelativeResize="0"/>
          <p:nvPr/>
        </p:nvPicPr>
        <p:blipFill>
          <a:blip r:embed="rId3">
            <a:alphaModFix/>
          </a:blip>
          <a:stretch>
            <a:fillRect/>
          </a:stretch>
        </p:blipFill>
        <p:spPr>
          <a:xfrm>
            <a:off x="147957" y="71125"/>
            <a:ext cx="1403651" cy="1454250"/>
          </a:xfrm>
          <a:prstGeom prst="rect">
            <a:avLst/>
          </a:prstGeom>
          <a:noFill/>
          <a:ln>
            <a:noFill/>
          </a:ln>
        </p:spPr>
      </p:pic>
      <p:sp>
        <p:nvSpPr>
          <p:cNvPr id="281" name="Google Shape;281;p26"/>
          <p:cNvSpPr txBox="1"/>
          <p:nvPr/>
        </p:nvSpPr>
        <p:spPr>
          <a:xfrm>
            <a:off x="1818450" y="140800"/>
            <a:ext cx="1773900" cy="82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8F9FA"/>
                </a:solidFill>
                <a:latin typeface="Montserrat"/>
                <a:ea typeface="Montserrat"/>
                <a:cs typeface="Montserrat"/>
                <a:sym typeface="Montserrat"/>
              </a:rPr>
              <a:t>Gabrielle</a:t>
            </a:r>
            <a:r>
              <a:rPr b="1" lang="en-GB" sz="1100">
                <a:solidFill>
                  <a:srgbClr val="F8F9FA"/>
                </a:solidFill>
                <a:latin typeface="Montserrat"/>
                <a:ea typeface="Montserrat"/>
                <a:cs typeface="Montserrat"/>
                <a:sym typeface="Montserrat"/>
              </a:rPr>
              <a:t> is currently studying Biomedical Sciences at Liverpool University</a:t>
            </a:r>
            <a:endParaRPr b="1" sz="1100">
              <a:solidFill>
                <a:srgbClr val="F8F9FA"/>
              </a:solidFill>
              <a:latin typeface="Montserrat"/>
              <a:ea typeface="Montserrat"/>
              <a:cs typeface="Montserrat"/>
              <a:sym typeface="Montserrat"/>
            </a:endParaRPr>
          </a:p>
        </p:txBody>
      </p:sp>
      <p:sp>
        <p:nvSpPr>
          <p:cNvPr id="282" name="Google Shape;282;p26"/>
          <p:cNvSpPr txBox="1"/>
          <p:nvPr/>
        </p:nvSpPr>
        <p:spPr>
          <a:xfrm>
            <a:off x="7517550" y="226525"/>
            <a:ext cx="1316700" cy="5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600">
              <a:solidFill>
                <a:schemeClr val="lt1"/>
              </a:solidFill>
              <a:latin typeface="Montserrat"/>
              <a:ea typeface="Montserrat"/>
              <a:cs typeface="Montserrat"/>
              <a:sym typeface="Montserrat"/>
            </a:endParaRPr>
          </a:p>
          <a:p>
            <a:pPr indent="0" lvl="0" marL="0" rtl="0" algn="l">
              <a:spcBef>
                <a:spcPts val="0"/>
              </a:spcBef>
              <a:spcAft>
                <a:spcPts val="0"/>
              </a:spcAft>
              <a:buNone/>
            </a:pPr>
            <a:r>
              <a:rPr b="1" lang="en-GB" sz="1600">
                <a:solidFill>
                  <a:schemeClr val="lt1"/>
                </a:solidFill>
                <a:latin typeface="Montserrat"/>
                <a:ea typeface="Montserrat"/>
                <a:cs typeface="Montserrat"/>
                <a:sym typeface="Montserrat"/>
              </a:rPr>
              <a:t>Gabrielle </a:t>
            </a:r>
            <a:endParaRPr b="1" sz="16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sz="1600">
              <a:solidFill>
                <a:schemeClr val="lt1"/>
              </a:solidFill>
              <a:latin typeface="Montserrat"/>
              <a:ea typeface="Montserrat"/>
              <a:cs typeface="Montserrat"/>
              <a:sym typeface="Montserrat"/>
            </a:endParaRPr>
          </a:p>
        </p:txBody>
      </p:sp>
      <p:sp>
        <p:nvSpPr>
          <p:cNvPr id="283" name="Google Shape;283;p26"/>
          <p:cNvSpPr txBox="1"/>
          <p:nvPr/>
        </p:nvSpPr>
        <p:spPr>
          <a:xfrm rot="-5400000">
            <a:off x="5489450" y="2073925"/>
            <a:ext cx="4341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LHS Alumni</a:t>
            </a:r>
            <a:endParaRPr/>
          </a:p>
        </p:txBody>
      </p:sp>
      <p:sp>
        <p:nvSpPr>
          <p:cNvPr id="284" name="Google Shape;284;p26"/>
          <p:cNvSpPr txBox="1"/>
          <p:nvPr/>
        </p:nvSpPr>
        <p:spPr>
          <a:xfrm>
            <a:off x="3726850" y="378850"/>
            <a:ext cx="3885300" cy="4950900"/>
          </a:xfrm>
          <a:prstGeom prst="rect">
            <a:avLst/>
          </a:prstGeom>
          <a:noFill/>
          <a:ln>
            <a:noFill/>
          </a:ln>
        </p:spPr>
        <p:txBody>
          <a:bodyPr anchorCtr="0" anchor="t" bIns="91425" lIns="91425" spcFirstLastPara="1" rIns="91425" wrap="square" tIns="91425">
            <a:spAutoFit/>
          </a:bodyPr>
          <a:lstStyle/>
          <a:p>
            <a:pPr indent="0" lvl="0" marL="0" marR="381000" rtl="0" algn="l">
              <a:lnSpc>
                <a:spcPct val="115000"/>
              </a:lnSpc>
              <a:spcBef>
                <a:spcPts val="0"/>
              </a:spcBef>
              <a:spcAft>
                <a:spcPts val="0"/>
              </a:spcAft>
              <a:buClr>
                <a:schemeClr val="dk1"/>
              </a:buClr>
              <a:buSzPts val="1100"/>
              <a:buFont typeface="Arial"/>
              <a:buNone/>
            </a:pPr>
            <a:r>
              <a:rPr lang="en-GB" sz="1200">
                <a:solidFill>
                  <a:srgbClr val="222222"/>
                </a:solidFill>
                <a:highlight>
                  <a:srgbClr val="FFFFFF"/>
                </a:highlight>
                <a:latin typeface="Montserrat"/>
                <a:ea typeface="Montserrat"/>
                <a:cs typeface="Montserrat"/>
                <a:sym typeface="Montserrat"/>
              </a:rPr>
              <a:t>I studied 3 A levels in Longbenton High Sixth Form in summer 2024, achieving AAB in Biology, History and Chemistry. </a:t>
            </a:r>
            <a:endParaRPr sz="1200">
              <a:solidFill>
                <a:srgbClr val="222222"/>
              </a:solidFill>
              <a:highlight>
                <a:srgbClr val="FFFFFF"/>
              </a:highlight>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rPr lang="en-GB" sz="1200">
                <a:solidFill>
                  <a:srgbClr val="222222"/>
                </a:solidFill>
                <a:highlight>
                  <a:srgbClr val="FFFFFF"/>
                </a:highlight>
                <a:latin typeface="Montserrat"/>
                <a:ea typeface="Montserrat"/>
                <a:cs typeface="Montserrat"/>
                <a:sym typeface="Montserrat"/>
              </a:rPr>
              <a:t>Throughout the two years, there was </a:t>
            </a:r>
            <a:r>
              <a:rPr b="1" lang="en-GB" sz="1200">
                <a:solidFill>
                  <a:srgbClr val="222222"/>
                </a:solidFill>
                <a:highlight>
                  <a:srgbClr val="FFFFFF"/>
                </a:highlight>
                <a:latin typeface="Montserrat"/>
                <a:ea typeface="Montserrat"/>
                <a:cs typeface="Montserrat"/>
                <a:sym typeface="Montserrat"/>
              </a:rPr>
              <a:t>constant support </a:t>
            </a:r>
            <a:r>
              <a:rPr lang="en-GB" sz="1200">
                <a:solidFill>
                  <a:srgbClr val="222222"/>
                </a:solidFill>
                <a:highlight>
                  <a:srgbClr val="FFFFFF"/>
                </a:highlight>
                <a:latin typeface="Montserrat"/>
                <a:ea typeface="Montserrat"/>
                <a:cs typeface="Montserrat"/>
                <a:sym typeface="Montserrat"/>
              </a:rPr>
              <a:t>available for academic and personal concerns. In sixth form, I enjoyed the </a:t>
            </a:r>
            <a:r>
              <a:rPr b="1" lang="en-GB" sz="1200">
                <a:solidFill>
                  <a:srgbClr val="222222"/>
                </a:solidFill>
                <a:highlight>
                  <a:srgbClr val="FFFFFF"/>
                </a:highlight>
                <a:latin typeface="Montserrat"/>
                <a:ea typeface="Montserrat"/>
                <a:cs typeface="Montserrat"/>
                <a:sym typeface="Montserrat"/>
              </a:rPr>
              <a:t>chilled, friendly environment</a:t>
            </a:r>
            <a:r>
              <a:rPr lang="en-GB" sz="1200">
                <a:solidFill>
                  <a:srgbClr val="222222"/>
                </a:solidFill>
                <a:highlight>
                  <a:srgbClr val="FFFFFF"/>
                </a:highlight>
                <a:latin typeface="Montserrat"/>
                <a:ea typeface="Montserrat"/>
                <a:cs typeface="Montserrat"/>
                <a:sym typeface="Montserrat"/>
              </a:rPr>
              <a:t> as well as the ability to make new connections with students from </a:t>
            </a:r>
            <a:r>
              <a:rPr lang="en-GB" sz="1200">
                <a:solidFill>
                  <a:srgbClr val="222222"/>
                </a:solidFill>
                <a:highlight>
                  <a:srgbClr val="FFFFFF"/>
                </a:highlight>
                <a:latin typeface="Montserrat"/>
                <a:ea typeface="Montserrat"/>
                <a:cs typeface="Montserrat"/>
                <a:sym typeface="Montserrat"/>
              </a:rPr>
              <a:t>other</a:t>
            </a:r>
            <a:r>
              <a:rPr lang="en-GB" sz="1200">
                <a:solidFill>
                  <a:srgbClr val="222222"/>
                </a:solidFill>
                <a:highlight>
                  <a:srgbClr val="FFFFFF"/>
                </a:highlight>
                <a:latin typeface="Montserrat"/>
                <a:ea typeface="Montserrat"/>
                <a:cs typeface="Montserrat"/>
                <a:sym typeface="Montserrat"/>
              </a:rPr>
              <a:t> schools. </a:t>
            </a:r>
            <a:endParaRPr sz="1200">
              <a:solidFill>
                <a:srgbClr val="222222"/>
              </a:solidFill>
              <a:highlight>
                <a:srgbClr val="FFFFFF"/>
              </a:highlight>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rPr lang="en-GB" sz="1200">
                <a:solidFill>
                  <a:srgbClr val="222222"/>
                </a:solidFill>
                <a:highlight>
                  <a:srgbClr val="FFFFFF"/>
                </a:highlight>
                <a:latin typeface="Montserrat"/>
                <a:ea typeface="Montserrat"/>
                <a:cs typeface="Montserrat"/>
                <a:sym typeface="Montserrat"/>
              </a:rPr>
              <a:t>Aside from my studies I was also able to perform out-of-school music exams which was an amazing addition to my study.</a:t>
            </a:r>
            <a:endParaRPr sz="1200">
              <a:solidFill>
                <a:srgbClr val="222222"/>
              </a:solidFill>
              <a:highlight>
                <a:srgbClr val="FFFFFF"/>
              </a:highlight>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t/>
            </a:r>
            <a:endParaRPr sz="1200">
              <a:solidFill>
                <a:srgbClr val="222222"/>
              </a:solidFill>
              <a:highlight>
                <a:srgbClr val="FFFFFF"/>
              </a:highlight>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rPr b="1" lang="en-GB" sz="1200">
                <a:solidFill>
                  <a:srgbClr val="222222"/>
                </a:solidFill>
                <a:highlight>
                  <a:srgbClr val="FFFFFF"/>
                </a:highlight>
                <a:latin typeface="Montserrat"/>
                <a:ea typeface="Montserrat"/>
                <a:cs typeface="Montserrat"/>
                <a:sym typeface="Montserrat"/>
              </a:rPr>
              <a:t>Without help from Longbenton I would not be where I am today</a:t>
            </a:r>
            <a:r>
              <a:rPr lang="en-GB" sz="1200">
                <a:solidFill>
                  <a:srgbClr val="222222"/>
                </a:solidFill>
                <a:highlight>
                  <a:srgbClr val="FFFFFF"/>
                </a:highlight>
                <a:latin typeface="Montserrat"/>
                <a:ea typeface="Montserrat"/>
                <a:cs typeface="Montserrat"/>
                <a:sym typeface="Montserrat"/>
              </a:rPr>
              <a:t>: starting my first year at the University of Liverpool studying Biomedical sciences.</a:t>
            </a:r>
            <a:endParaRPr sz="1200">
              <a:solidFill>
                <a:srgbClr val="222222"/>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950">
              <a:solidFill>
                <a:srgbClr val="434343"/>
              </a:solidFill>
              <a:latin typeface="Montserrat"/>
              <a:ea typeface="Montserrat"/>
              <a:cs typeface="Montserrat"/>
              <a:sym typeface="Montserrat"/>
            </a:endParaRPr>
          </a:p>
        </p:txBody>
      </p:sp>
      <p:pic>
        <p:nvPicPr>
          <p:cNvPr id="285" name="Google Shape;285;p26"/>
          <p:cNvPicPr preferRelativeResize="0"/>
          <p:nvPr/>
        </p:nvPicPr>
        <p:blipFill rotWithShape="1">
          <a:blip r:embed="rId4">
            <a:alphaModFix/>
          </a:blip>
          <a:srcRect b="41956" l="0" r="0" t="5315"/>
          <a:stretch/>
        </p:blipFill>
        <p:spPr>
          <a:xfrm>
            <a:off x="147950" y="1429150"/>
            <a:ext cx="3451500" cy="3489600"/>
          </a:xfrm>
          <a:prstGeom prst="ellipse">
            <a:avLst/>
          </a:prstGeom>
          <a:noFill/>
          <a:ln>
            <a:noFill/>
          </a:ln>
        </p:spPr>
      </p:pic>
      <p:sp>
        <p:nvSpPr>
          <p:cNvPr id="286" name="Google Shape;286;p26"/>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6"/>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7"/>
          <p:cNvSpPr txBox="1"/>
          <p:nvPr/>
        </p:nvSpPr>
        <p:spPr>
          <a:xfrm rot="-5400000">
            <a:off x="-2376525" y="1867050"/>
            <a:ext cx="550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LHS Alumni</a:t>
            </a:r>
            <a:endParaRPr i="1">
              <a:solidFill>
                <a:schemeClr val="dk1"/>
              </a:solidFill>
            </a:endParaRPr>
          </a:p>
        </p:txBody>
      </p:sp>
      <p:sp>
        <p:nvSpPr>
          <p:cNvPr id="293" name="Google Shape;293;p27"/>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txBox="1"/>
          <p:nvPr/>
        </p:nvSpPr>
        <p:spPr>
          <a:xfrm>
            <a:off x="8552325" y="4504875"/>
            <a:ext cx="445800" cy="36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14</a:t>
            </a:r>
            <a:endParaRPr b="1">
              <a:solidFill>
                <a:schemeClr val="lt1"/>
              </a:solidFill>
              <a:latin typeface="Montserrat"/>
              <a:ea typeface="Montserrat"/>
              <a:cs typeface="Montserrat"/>
              <a:sym typeface="Montserrat"/>
            </a:endParaRPr>
          </a:p>
        </p:txBody>
      </p:sp>
      <p:sp>
        <p:nvSpPr>
          <p:cNvPr id="295" name="Google Shape;295;p27"/>
          <p:cNvSpPr txBox="1"/>
          <p:nvPr/>
        </p:nvSpPr>
        <p:spPr>
          <a:xfrm>
            <a:off x="602500" y="134550"/>
            <a:ext cx="5647200" cy="480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Medium"/>
                <a:ea typeface="Montserrat Medium"/>
                <a:cs typeface="Montserrat Medium"/>
                <a:sym typeface="Montserrat Medium"/>
              </a:rPr>
              <a:t>I attended Longbenton High School from 2016 to 2021, and then opted to continue my studies at Sixth Form for the following two years, due to the benefit of already having established </a:t>
            </a:r>
            <a:r>
              <a:rPr b="1" lang="en-GB" sz="1000">
                <a:solidFill>
                  <a:schemeClr val="dk2"/>
                </a:solidFill>
                <a:latin typeface="Montserrat"/>
                <a:ea typeface="Montserrat"/>
                <a:cs typeface="Montserrat"/>
                <a:sym typeface="Montserrat"/>
              </a:rPr>
              <a:t>good relationships with the staff </a:t>
            </a:r>
            <a:r>
              <a:rPr lang="en-GB" sz="1000">
                <a:solidFill>
                  <a:schemeClr val="dk2"/>
                </a:solidFill>
                <a:latin typeface="Montserrat Medium"/>
                <a:ea typeface="Montserrat Medium"/>
                <a:cs typeface="Montserrat Medium"/>
                <a:sym typeface="Montserrat Medium"/>
              </a:rPr>
              <a:t>who would be teaching me. </a:t>
            </a:r>
            <a:endParaRPr sz="10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rPr lang="en-GB" sz="1000">
                <a:solidFill>
                  <a:schemeClr val="dk2"/>
                </a:solidFill>
                <a:latin typeface="Montserrat Medium"/>
                <a:ea typeface="Montserrat Medium"/>
                <a:cs typeface="Montserrat Medium"/>
                <a:sym typeface="Montserrat Medium"/>
              </a:rPr>
              <a:t>During the COVID-19 lockdowns, I began researching into food more, as I found myself with lots of spare time which I often spent baking. I was particularly fascinated by the chemistry behind food, and how different compounds influence flavour and the structural properties of the product – the knowledge I gained from this passion as well as scientific knowledge gained from my studies, in particular Chemistry, allowed me to understand why certain ingredients were used in recipes, and it opened up an area of technical curiosity for myself, therefore leading me to apply for a </a:t>
            </a:r>
            <a:r>
              <a:rPr b="1" lang="en-GB" sz="1000">
                <a:solidFill>
                  <a:schemeClr val="dk2"/>
                </a:solidFill>
                <a:latin typeface="Montserrat"/>
                <a:ea typeface="Montserrat"/>
                <a:cs typeface="Montserrat"/>
                <a:sym typeface="Montserrat"/>
              </a:rPr>
              <a:t>degree apprenticeship</a:t>
            </a:r>
            <a:r>
              <a:rPr lang="en-GB" sz="1000">
                <a:solidFill>
                  <a:schemeClr val="dk2"/>
                </a:solidFill>
                <a:latin typeface="Montserrat Medium"/>
                <a:ea typeface="Montserrat Medium"/>
                <a:cs typeface="Montserrat Medium"/>
                <a:sym typeface="Montserrat Medium"/>
              </a:rPr>
              <a:t> alongside UCAS university application. </a:t>
            </a:r>
            <a:endParaRPr sz="10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rPr lang="en-GB" sz="1000">
                <a:solidFill>
                  <a:schemeClr val="dk2"/>
                </a:solidFill>
                <a:latin typeface="Montserrat Medium"/>
                <a:ea typeface="Montserrat Medium"/>
                <a:cs typeface="Montserrat Medium"/>
                <a:sym typeface="Montserrat Medium"/>
              </a:rPr>
              <a:t>The apprenticeship was with a large confectionary business, based in Birmingham, gaining a degree in Food Science and Technology while working in the Research and Development department. I applied to the role as a potential extra opportunity for myself, and the </a:t>
            </a:r>
            <a:r>
              <a:rPr b="1" lang="en-GB" sz="1000">
                <a:solidFill>
                  <a:schemeClr val="dk2"/>
                </a:solidFill>
                <a:latin typeface="Montserrat"/>
                <a:ea typeface="Montserrat"/>
                <a:cs typeface="Montserrat"/>
                <a:sym typeface="Montserrat"/>
              </a:rPr>
              <a:t>SLT staff at Longbenton were incredibly helpful during the application process</a:t>
            </a:r>
            <a:r>
              <a:rPr lang="en-GB" sz="1000">
                <a:solidFill>
                  <a:schemeClr val="dk2"/>
                </a:solidFill>
                <a:latin typeface="Montserrat Medium"/>
                <a:ea typeface="Montserrat Medium"/>
                <a:cs typeface="Montserrat Medium"/>
                <a:sym typeface="Montserrat Medium"/>
              </a:rPr>
              <a:t>, offering support and practice with</a:t>
            </a:r>
            <a:r>
              <a:rPr b="1" lang="en-GB" sz="1000">
                <a:solidFill>
                  <a:schemeClr val="dk2"/>
                </a:solidFill>
                <a:latin typeface="Montserrat"/>
                <a:ea typeface="Montserrat"/>
                <a:cs typeface="Montserrat"/>
                <a:sym typeface="Montserrat"/>
              </a:rPr>
              <a:t> interview preparation, and putting me in contact with local recruiters who also helped me to improve my employability,</a:t>
            </a:r>
            <a:r>
              <a:rPr lang="en-GB" sz="1000">
                <a:solidFill>
                  <a:schemeClr val="dk2"/>
                </a:solidFill>
                <a:latin typeface="Montserrat Medium"/>
                <a:ea typeface="Montserrat Medium"/>
                <a:cs typeface="Montserrat Medium"/>
                <a:sym typeface="Montserrat Medium"/>
              </a:rPr>
              <a:t> and gave me an understanding of what to expect from a corporate interview. After multiple interviews and an on-site assessment centre day, I ended up getting the job! </a:t>
            </a:r>
            <a:endParaRPr sz="10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GB" sz="1000">
                <a:solidFill>
                  <a:schemeClr val="dk2"/>
                </a:solidFill>
                <a:latin typeface="Montserrat Medium"/>
                <a:ea typeface="Montserrat Medium"/>
                <a:cs typeface="Montserrat Medium"/>
                <a:sym typeface="Montserrat Medium"/>
              </a:rPr>
              <a:t>I believe that opting to do this specific degree apprenticeship was the perfect choice for me, as the course delivery method at university was entirely conducted in-person via block weeks, and I knew I wanted to study a course with high contact hours. The added benefit of gaining work experience and being able to apply my knowledge from my studies really appealed to me, and I have been able to grow my independence so much though relocating to a new city. Also, the support network that is put in place by both universities and employers is exceptional, and makes the new change easier to adjust to. I would recommend a degree apprenticeship to anyone who is proactive and loves to learn, because you never stop</a:t>
            </a:r>
            <a:endParaRPr sz="10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GB" sz="1000">
                <a:solidFill>
                  <a:schemeClr val="dk2"/>
                </a:solidFill>
                <a:latin typeface="Montserrat Medium"/>
                <a:ea typeface="Montserrat Medium"/>
                <a:cs typeface="Montserrat Medium"/>
                <a:sym typeface="Montserrat Medium"/>
              </a:rPr>
              <a:t>learning!</a:t>
            </a:r>
            <a:endParaRPr sz="10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solidFill>
                <a:schemeClr val="dk2"/>
              </a:solidFill>
              <a:latin typeface="Montserrat Medium"/>
              <a:ea typeface="Montserrat Medium"/>
              <a:cs typeface="Montserrat Medium"/>
              <a:sym typeface="Montserrat Medium"/>
            </a:endParaRPr>
          </a:p>
        </p:txBody>
      </p:sp>
      <p:pic>
        <p:nvPicPr>
          <p:cNvPr id="296" name="Google Shape;296;p27"/>
          <p:cNvPicPr preferRelativeResize="0"/>
          <p:nvPr/>
        </p:nvPicPr>
        <p:blipFill rotWithShape="1">
          <a:blip r:embed="rId3">
            <a:alphaModFix/>
          </a:blip>
          <a:srcRect b="5747" l="0" r="4915" t="5685"/>
          <a:stretch/>
        </p:blipFill>
        <p:spPr>
          <a:xfrm>
            <a:off x="6071025" y="903725"/>
            <a:ext cx="3153300" cy="3077100"/>
          </a:xfrm>
          <a:prstGeom prst="ellipse">
            <a:avLst/>
          </a:prstGeom>
          <a:solidFill>
            <a:srgbClr val="741B47"/>
          </a:solidFill>
          <a:ln>
            <a:noFill/>
          </a:ln>
        </p:spPr>
      </p:pic>
      <p:sp>
        <p:nvSpPr>
          <p:cNvPr id="297" name="Google Shape;297;p27"/>
          <p:cNvSpPr/>
          <p:nvPr/>
        </p:nvSpPr>
        <p:spPr>
          <a:xfrm>
            <a:off x="6162525" y="134550"/>
            <a:ext cx="1256400" cy="11865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Montserrat"/>
                <a:ea typeface="Montserrat"/>
                <a:cs typeface="Montserrat"/>
                <a:sym typeface="Montserrat"/>
              </a:rPr>
              <a:t>Evie </a:t>
            </a:r>
            <a:endParaRPr b="1" sz="16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i="1">
              <a:solidFill>
                <a:schemeClr val="lt1"/>
              </a:solidFill>
              <a:latin typeface="Montserrat"/>
              <a:ea typeface="Montserrat"/>
              <a:cs typeface="Montserrat"/>
              <a:sym typeface="Montserrat"/>
            </a:endParaRPr>
          </a:p>
        </p:txBody>
      </p:sp>
      <p:sp>
        <p:nvSpPr>
          <p:cNvPr id="298" name="Google Shape;298;p27"/>
          <p:cNvSpPr/>
          <p:nvPr/>
        </p:nvSpPr>
        <p:spPr>
          <a:xfrm>
            <a:off x="6346688" y="3335025"/>
            <a:ext cx="1773900" cy="1673700"/>
          </a:xfrm>
          <a:prstGeom prst="ellipse">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txBox="1"/>
          <p:nvPr/>
        </p:nvSpPr>
        <p:spPr>
          <a:xfrm>
            <a:off x="6557900" y="3586700"/>
            <a:ext cx="1351500" cy="5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8F9FA"/>
                </a:solidFill>
                <a:latin typeface="Montserrat"/>
                <a:ea typeface="Montserrat"/>
                <a:cs typeface="Montserrat"/>
                <a:sym typeface="Montserrat"/>
              </a:rPr>
              <a:t>Evie is </a:t>
            </a:r>
            <a:r>
              <a:rPr b="1" lang="en-GB" sz="1100">
                <a:solidFill>
                  <a:srgbClr val="F8F9FA"/>
                </a:solidFill>
                <a:latin typeface="Montserrat"/>
                <a:ea typeface="Montserrat"/>
                <a:cs typeface="Montserrat"/>
                <a:sym typeface="Montserrat"/>
              </a:rPr>
              <a:t>completing</a:t>
            </a:r>
            <a:r>
              <a:rPr b="1" lang="en-GB" sz="1100">
                <a:solidFill>
                  <a:srgbClr val="F8F9FA"/>
                </a:solidFill>
                <a:latin typeface="Montserrat"/>
                <a:ea typeface="Montserrat"/>
                <a:cs typeface="Montserrat"/>
                <a:sym typeface="Montserrat"/>
              </a:rPr>
              <a:t> a degree apprenticeship with </a:t>
            </a:r>
            <a:r>
              <a:rPr b="1" lang="en-GB" sz="1100">
                <a:solidFill>
                  <a:srgbClr val="F8F9FA"/>
                </a:solidFill>
                <a:latin typeface="Montserrat"/>
                <a:ea typeface="Montserrat"/>
                <a:cs typeface="Montserrat"/>
                <a:sym typeface="Montserrat"/>
              </a:rPr>
              <a:t>Mondelez</a:t>
            </a:r>
            <a:r>
              <a:rPr b="1" lang="en-GB" sz="1100">
                <a:solidFill>
                  <a:srgbClr val="F8F9FA"/>
                </a:solidFill>
                <a:latin typeface="Montserrat"/>
                <a:ea typeface="Montserrat"/>
                <a:cs typeface="Montserrat"/>
                <a:sym typeface="Montserrat"/>
              </a:rPr>
              <a:t> International</a:t>
            </a:r>
            <a:endParaRPr b="1" sz="1100">
              <a:solidFill>
                <a:srgbClr val="F8F9FA"/>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8"/>
          <p:cNvSpPr txBox="1"/>
          <p:nvPr/>
        </p:nvSpPr>
        <p:spPr>
          <a:xfrm>
            <a:off x="2070050" y="1335925"/>
            <a:ext cx="26496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t/>
            </a:r>
            <a:endParaRPr sz="1800">
              <a:solidFill>
                <a:schemeClr val="lt1"/>
              </a:solidFill>
              <a:latin typeface="Montserrat"/>
              <a:ea typeface="Montserrat"/>
              <a:cs typeface="Montserrat"/>
              <a:sym typeface="Montserrat"/>
            </a:endParaRPr>
          </a:p>
        </p:txBody>
      </p:sp>
      <p:pic>
        <p:nvPicPr>
          <p:cNvPr id="305" name="Google Shape;305;p28"/>
          <p:cNvPicPr preferRelativeResize="0"/>
          <p:nvPr/>
        </p:nvPicPr>
        <p:blipFill>
          <a:blip r:embed="rId3">
            <a:alphaModFix/>
          </a:blip>
          <a:stretch>
            <a:fillRect/>
          </a:stretch>
        </p:blipFill>
        <p:spPr>
          <a:xfrm>
            <a:off x="5338757" y="3407775"/>
            <a:ext cx="1403650" cy="1454250"/>
          </a:xfrm>
          <a:prstGeom prst="rect">
            <a:avLst/>
          </a:prstGeom>
          <a:noFill/>
          <a:ln>
            <a:noFill/>
          </a:ln>
        </p:spPr>
      </p:pic>
      <p:sp>
        <p:nvSpPr>
          <p:cNvPr id="306" name="Google Shape;306;p28"/>
          <p:cNvSpPr txBox="1"/>
          <p:nvPr/>
        </p:nvSpPr>
        <p:spPr>
          <a:xfrm rot="5400000">
            <a:off x="3491350" y="2068000"/>
            <a:ext cx="4341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LHS Alumni</a:t>
            </a:r>
            <a:endParaRPr/>
          </a:p>
        </p:txBody>
      </p:sp>
      <p:sp>
        <p:nvSpPr>
          <p:cNvPr id="307" name="Google Shape;307;p28"/>
          <p:cNvSpPr txBox="1"/>
          <p:nvPr/>
        </p:nvSpPr>
        <p:spPr>
          <a:xfrm>
            <a:off x="96175" y="120200"/>
            <a:ext cx="5699400" cy="5805900"/>
          </a:xfrm>
          <a:prstGeom prst="rect">
            <a:avLst/>
          </a:prstGeom>
          <a:noFill/>
          <a:ln>
            <a:noFill/>
          </a:ln>
        </p:spPr>
        <p:txBody>
          <a:bodyPr anchorCtr="0" anchor="t" bIns="91425" lIns="91425" spcFirstLastPara="1" rIns="91425" wrap="square" tIns="91425">
            <a:spAutoFit/>
          </a:bodyPr>
          <a:lstStyle/>
          <a:p>
            <a:pPr indent="0" lvl="0" marL="0" marR="381000" rtl="0" algn="l">
              <a:lnSpc>
                <a:spcPct val="115000"/>
              </a:lnSpc>
              <a:spcBef>
                <a:spcPts val="0"/>
              </a:spcBef>
              <a:spcAft>
                <a:spcPts val="0"/>
              </a:spcAft>
              <a:buClr>
                <a:schemeClr val="dk1"/>
              </a:buClr>
              <a:buSzPts val="1100"/>
              <a:buFont typeface="Arial"/>
              <a:buNone/>
            </a:pPr>
            <a:r>
              <a:rPr lang="en-GB" sz="1100">
                <a:solidFill>
                  <a:srgbClr val="222222"/>
                </a:solidFill>
                <a:latin typeface="Montserrat"/>
                <a:ea typeface="Montserrat"/>
                <a:cs typeface="Montserrat"/>
                <a:sym typeface="Montserrat"/>
              </a:rPr>
              <a:t>My love of History began in a year 8 class at Longbenton, when the teacher  first showed us a Peter Snow documentary about the Battle of Hastings. From then on, I always enjoyed History at school, but I was never as good at it as I would’ve liked. I first considered History as a career during my A-level years, when we studied the Russian Revolution and the Tudors. Again, my love for the subject slightly outweighed my ability; I loved researching and engaging with classes, but I hadn’t yet developed enough as a writer. I didn’t get the grades to get into my first choice university, but luckily I managed to get into my second choice.</a:t>
            </a:r>
            <a:endParaRPr sz="1100">
              <a:solidFill>
                <a:srgbClr val="222222"/>
              </a:solidFill>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rPr lang="en-GB" sz="1100">
                <a:solidFill>
                  <a:srgbClr val="222222"/>
                </a:solidFill>
                <a:latin typeface="Montserrat"/>
                <a:ea typeface="Montserrat"/>
                <a:cs typeface="Montserrat"/>
                <a:sym typeface="Montserrat"/>
              </a:rPr>
              <a:t>The reason I’m highlighting these academic troubles is because they were an important lesson. Despite not being a brilliant historian at 18, it was the </a:t>
            </a:r>
            <a:r>
              <a:rPr b="1" lang="en-GB" sz="1100">
                <a:solidFill>
                  <a:srgbClr val="222222"/>
                </a:solidFill>
                <a:latin typeface="Montserrat"/>
                <a:ea typeface="Montserrat"/>
                <a:cs typeface="Montserrat"/>
                <a:sym typeface="Montserrat"/>
              </a:rPr>
              <a:t>qualities that I developed during my time at Longbenton, such as my enthusiasm for the subject and commitment to the work</a:t>
            </a:r>
            <a:r>
              <a:rPr lang="en-GB" sz="1100">
                <a:solidFill>
                  <a:srgbClr val="222222"/>
                </a:solidFill>
                <a:latin typeface="Montserrat"/>
                <a:ea typeface="Montserrat"/>
                <a:cs typeface="Montserrat"/>
                <a:sym typeface="Montserrat"/>
              </a:rPr>
              <a:t>, that carried me through all the way to my PhD. </a:t>
            </a:r>
            <a:endParaRPr sz="1100">
              <a:solidFill>
                <a:srgbClr val="222222"/>
              </a:solidFill>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rPr lang="en-GB" sz="1100">
                <a:solidFill>
                  <a:srgbClr val="222222"/>
                </a:solidFill>
                <a:latin typeface="Montserrat"/>
                <a:ea typeface="Montserrat"/>
                <a:cs typeface="Montserrat"/>
                <a:sym typeface="Montserrat"/>
              </a:rPr>
              <a:t>While at Longbenton I also took part in the musicals and the choir.  This taught me the value in ‘putting myself out there’, and I thoroughly believe </a:t>
            </a:r>
            <a:r>
              <a:rPr b="1" lang="en-GB" sz="1100">
                <a:solidFill>
                  <a:srgbClr val="222222"/>
                </a:solidFill>
                <a:latin typeface="Montserrat"/>
                <a:ea typeface="Montserrat"/>
                <a:cs typeface="Montserrat"/>
                <a:sym typeface="Montserrat"/>
              </a:rPr>
              <a:t>these opportunities shaped me into the person that I am today.</a:t>
            </a:r>
            <a:endParaRPr b="1" sz="1100">
              <a:solidFill>
                <a:srgbClr val="222222"/>
              </a:solidFill>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rPr lang="en-GB" sz="1100">
                <a:solidFill>
                  <a:srgbClr val="222222"/>
                </a:solidFill>
                <a:latin typeface="Montserrat"/>
                <a:ea typeface="Montserrat"/>
                <a:cs typeface="Montserrat"/>
                <a:sym typeface="Montserrat"/>
              </a:rPr>
              <a:t>I write to you now from Harvard University, where I am undertaking a research fellowship with one of the leading academics in Global History. My first article, ‘Workers, Wives and Radicals’ was published in Slavery &amp; Abolition – a leading academic journal – in January 2024. Despite being a long way from home, there’s not a day when I don’t use the research skills and life lessons that I was taught at Longbenton. </a:t>
            </a:r>
            <a:r>
              <a:rPr b="1" lang="en-GB" sz="1100">
                <a:solidFill>
                  <a:srgbClr val="222222"/>
                </a:solidFill>
                <a:latin typeface="Montserrat"/>
                <a:ea typeface="Montserrat"/>
                <a:cs typeface="Montserrat"/>
                <a:sym typeface="Montserrat"/>
              </a:rPr>
              <a:t>I’ll be forever grateful for the time that I spent there.</a:t>
            </a:r>
            <a:endParaRPr b="1" sz="1100">
              <a:solidFill>
                <a:srgbClr val="222222"/>
              </a:solidFill>
              <a:latin typeface="Montserrat"/>
              <a:ea typeface="Montserrat"/>
              <a:cs typeface="Montserrat"/>
              <a:sym typeface="Montserrat"/>
            </a:endParaRPr>
          </a:p>
          <a:p>
            <a:pPr indent="0" lvl="0" marL="0" marR="381000" rtl="0" algn="l">
              <a:lnSpc>
                <a:spcPct val="115000"/>
              </a:lnSpc>
              <a:spcBef>
                <a:spcPts val="0"/>
              </a:spcBef>
              <a:spcAft>
                <a:spcPts val="0"/>
              </a:spcAft>
              <a:buClr>
                <a:schemeClr val="dk1"/>
              </a:buClr>
              <a:buSzPts val="1100"/>
              <a:buFont typeface="Arial"/>
              <a:buNone/>
            </a:pPr>
            <a:r>
              <a:t/>
            </a:r>
            <a:endParaRPr sz="1100">
              <a:solidFill>
                <a:srgbClr val="222222"/>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solidFill>
                <a:srgbClr val="434343"/>
              </a:solidFill>
              <a:latin typeface="Montserrat"/>
              <a:ea typeface="Montserrat"/>
              <a:cs typeface="Montserrat"/>
              <a:sym typeface="Montserrat"/>
            </a:endParaRPr>
          </a:p>
        </p:txBody>
      </p:sp>
      <p:pic>
        <p:nvPicPr>
          <p:cNvPr id="308" name="Google Shape;308;p28"/>
          <p:cNvPicPr preferRelativeResize="0"/>
          <p:nvPr/>
        </p:nvPicPr>
        <p:blipFill>
          <a:blip r:embed="rId4">
            <a:alphaModFix/>
          </a:blip>
          <a:stretch>
            <a:fillRect/>
          </a:stretch>
        </p:blipFill>
        <p:spPr>
          <a:xfrm>
            <a:off x="5859020" y="120200"/>
            <a:ext cx="3407700" cy="3621300"/>
          </a:xfrm>
          <a:prstGeom prst="ellipse">
            <a:avLst/>
          </a:prstGeom>
          <a:noFill/>
          <a:ln>
            <a:noFill/>
          </a:ln>
        </p:spPr>
      </p:pic>
      <p:sp>
        <p:nvSpPr>
          <p:cNvPr id="309" name="Google Shape;309;p28"/>
          <p:cNvSpPr/>
          <p:nvPr/>
        </p:nvSpPr>
        <p:spPr>
          <a:xfrm>
            <a:off x="7834100" y="64400"/>
            <a:ext cx="1256400" cy="11865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8"/>
          <p:cNvSpPr txBox="1"/>
          <p:nvPr/>
        </p:nvSpPr>
        <p:spPr>
          <a:xfrm>
            <a:off x="7803950" y="443775"/>
            <a:ext cx="1316700" cy="58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Montserrat"/>
                <a:ea typeface="Montserrat"/>
                <a:cs typeface="Montserrat"/>
                <a:sym typeface="Montserrat"/>
              </a:rPr>
              <a:t>Frankie</a:t>
            </a:r>
            <a:r>
              <a:rPr b="1" lang="en-GB" sz="1600">
                <a:solidFill>
                  <a:schemeClr val="lt1"/>
                </a:solidFill>
                <a:latin typeface="Montserrat"/>
                <a:ea typeface="Montserrat"/>
                <a:cs typeface="Montserrat"/>
                <a:sym typeface="Montserrat"/>
              </a:rPr>
              <a:t> </a:t>
            </a:r>
            <a:endParaRPr b="1" sz="16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b="1" sz="1600">
              <a:solidFill>
                <a:schemeClr val="lt1"/>
              </a:solidFill>
              <a:latin typeface="Montserrat"/>
              <a:ea typeface="Montserrat"/>
              <a:cs typeface="Montserrat"/>
              <a:sym typeface="Montserrat"/>
            </a:endParaRPr>
          </a:p>
        </p:txBody>
      </p:sp>
      <p:sp>
        <p:nvSpPr>
          <p:cNvPr id="311" name="Google Shape;311;p28"/>
          <p:cNvSpPr/>
          <p:nvPr/>
        </p:nvSpPr>
        <p:spPr>
          <a:xfrm>
            <a:off x="7056925" y="3038000"/>
            <a:ext cx="1773900" cy="1673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8"/>
          <p:cNvSpPr txBox="1"/>
          <p:nvPr/>
        </p:nvSpPr>
        <p:spPr>
          <a:xfrm>
            <a:off x="7056925" y="3461750"/>
            <a:ext cx="1773900" cy="82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8F9FA"/>
                </a:solidFill>
                <a:latin typeface="Montserrat"/>
                <a:ea typeface="Montserrat"/>
                <a:cs typeface="Montserrat"/>
                <a:sym typeface="Montserrat"/>
              </a:rPr>
              <a:t>Frankie</a:t>
            </a:r>
            <a:r>
              <a:rPr b="1" lang="en-GB" sz="1100">
                <a:solidFill>
                  <a:srgbClr val="F8F9FA"/>
                </a:solidFill>
                <a:latin typeface="Montserrat"/>
                <a:ea typeface="Montserrat"/>
                <a:cs typeface="Montserrat"/>
                <a:sym typeface="Montserrat"/>
              </a:rPr>
              <a:t> is currently undertaking a Research Fellowship at Harvard University</a:t>
            </a:r>
            <a:endParaRPr b="1" sz="1100">
              <a:solidFill>
                <a:srgbClr val="F8F9FA"/>
              </a:solidFill>
              <a:latin typeface="Montserrat"/>
              <a:ea typeface="Montserrat"/>
              <a:cs typeface="Montserrat"/>
              <a:sym typeface="Montserrat"/>
            </a:endParaRPr>
          </a:p>
        </p:txBody>
      </p:sp>
      <p:sp>
        <p:nvSpPr>
          <p:cNvPr id="313" name="Google Shape;313;p28"/>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8"/>
          <p:cNvSpPr txBox="1"/>
          <p:nvPr/>
        </p:nvSpPr>
        <p:spPr>
          <a:xfrm>
            <a:off x="8559800" y="4485375"/>
            <a:ext cx="431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9"/>
          <p:cNvSpPr/>
          <p:nvPr/>
        </p:nvSpPr>
        <p:spPr>
          <a:xfrm>
            <a:off x="1729375" y="278925"/>
            <a:ext cx="3872400" cy="3492000"/>
          </a:xfrm>
          <a:prstGeom prst="ellipse">
            <a:avLst/>
          </a:pr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9"/>
          <p:cNvSpPr txBox="1"/>
          <p:nvPr/>
        </p:nvSpPr>
        <p:spPr>
          <a:xfrm>
            <a:off x="2075725" y="828125"/>
            <a:ext cx="3179700" cy="245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lang="en-GB" sz="1250">
                <a:solidFill>
                  <a:srgbClr val="F8F9FA"/>
                </a:solidFill>
                <a:latin typeface="Montserrat"/>
                <a:ea typeface="Montserrat"/>
                <a:cs typeface="Montserrat"/>
                <a:sym typeface="Montserrat"/>
              </a:rPr>
              <a:t>We offer and broad and varied post 16 curriculum.  </a:t>
            </a:r>
            <a:endParaRPr sz="1250">
              <a:solidFill>
                <a:srgbClr val="F8F9FA"/>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GB" sz="1250">
                <a:solidFill>
                  <a:srgbClr val="F8F9FA"/>
                </a:solidFill>
                <a:latin typeface="Montserrat"/>
                <a:ea typeface="Montserrat"/>
                <a:cs typeface="Montserrat"/>
                <a:sym typeface="Montserrat"/>
              </a:rPr>
              <a:t>Most students choose three subjects with the option of a fourth (after consulting with the pastoral team)</a:t>
            </a:r>
            <a:endParaRPr sz="1250">
              <a:solidFill>
                <a:srgbClr val="F8F9FA"/>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GB" sz="1250">
                <a:solidFill>
                  <a:srgbClr val="F8F9FA"/>
                </a:solidFill>
                <a:latin typeface="Montserrat"/>
                <a:ea typeface="Montserrat"/>
                <a:cs typeface="Montserrat"/>
                <a:sym typeface="Montserrat"/>
              </a:rPr>
              <a:t>We aim to help students select the right courses ensuring that everyone can flourish according to their interests and s</a:t>
            </a:r>
            <a:r>
              <a:rPr lang="en-GB" sz="1250">
                <a:solidFill>
                  <a:schemeClr val="lt1"/>
                </a:solidFill>
                <a:latin typeface="Montserrat"/>
                <a:ea typeface="Montserrat"/>
                <a:cs typeface="Montserrat"/>
                <a:sym typeface="Montserrat"/>
              </a:rPr>
              <a:t>trengths.</a:t>
            </a:r>
            <a:endParaRPr i="1" sz="1300">
              <a:solidFill>
                <a:schemeClr val="lt1"/>
              </a:solidFill>
              <a:latin typeface="Montserrat SemiBold"/>
              <a:ea typeface="Montserrat SemiBold"/>
              <a:cs typeface="Montserrat SemiBold"/>
              <a:sym typeface="Montserrat SemiBold"/>
            </a:endParaRPr>
          </a:p>
        </p:txBody>
      </p:sp>
      <p:sp>
        <p:nvSpPr>
          <p:cNvPr id="321" name="Google Shape;321;p29"/>
          <p:cNvSpPr/>
          <p:nvPr/>
        </p:nvSpPr>
        <p:spPr>
          <a:xfrm>
            <a:off x="5970225" y="204250"/>
            <a:ext cx="2339100" cy="21276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Montserrat"/>
                <a:ea typeface="Montserrat"/>
                <a:cs typeface="Montserrat"/>
                <a:sym typeface="Montserrat"/>
              </a:rPr>
              <a:t>All students complete enrichment activities as part of their sixth form curriculum</a:t>
            </a:r>
            <a:endParaRPr sz="1100">
              <a:solidFill>
                <a:schemeClr val="lt1"/>
              </a:solidFill>
              <a:latin typeface="Montserrat"/>
              <a:ea typeface="Montserrat"/>
              <a:cs typeface="Montserrat"/>
              <a:sym typeface="Montserrat"/>
            </a:endParaRPr>
          </a:p>
        </p:txBody>
      </p:sp>
      <p:sp>
        <p:nvSpPr>
          <p:cNvPr id="322" name="Google Shape;322;p29"/>
          <p:cNvSpPr/>
          <p:nvPr/>
        </p:nvSpPr>
        <p:spPr>
          <a:xfrm>
            <a:off x="6851325" y="2220075"/>
            <a:ext cx="1773900" cy="16179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8F9FA"/>
                </a:solidFill>
                <a:latin typeface="Montserrat"/>
                <a:ea typeface="Montserrat"/>
                <a:cs typeface="Montserrat"/>
                <a:sym typeface="Montserrat"/>
              </a:rPr>
              <a:t>An EPQ can be taken in </a:t>
            </a:r>
            <a:r>
              <a:rPr lang="en-GB" sz="1300">
                <a:solidFill>
                  <a:srgbClr val="F8F9FA"/>
                </a:solidFill>
                <a:latin typeface="Montserrat"/>
                <a:ea typeface="Montserrat"/>
                <a:cs typeface="Montserrat"/>
                <a:sym typeface="Montserrat"/>
              </a:rPr>
              <a:t>addition to 3 subjects</a:t>
            </a:r>
            <a:endParaRPr sz="1300">
              <a:solidFill>
                <a:srgbClr val="F8F9FA"/>
              </a:solidFill>
              <a:latin typeface="Montserrat"/>
              <a:ea typeface="Montserrat"/>
              <a:cs typeface="Montserrat"/>
              <a:sym typeface="Montserrat"/>
            </a:endParaRPr>
          </a:p>
        </p:txBody>
      </p:sp>
      <p:pic>
        <p:nvPicPr>
          <p:cNvPr id="323" name="Google Shape;323;p29"/>
          <p:cNvPicPr preferRelativeResize="0"/>
          <p:nvPr/>
        </p:nvPicPr>
        <p:blipFill>
          <a:blip r:embed="rId3">
            <a:alphaModFix/>
          </a:blip>
          <a:stretch>
            <a:fillRect/>
          </a:stretch>
        </p:blipFill>
        <p:spPr>
          <a:xfrm>
            <a:off x="64751" y="55675"/>
            <a:ext cx="1604874" cy="1662725"/>
          </a:xfrm>
          <a:prstGeom prst="rect">
            <a:avLst/>
          </a:prstGeom>
          <a:noFill/>
          <a:ln>
            <a:noFill/>
          </a:ln>
        </p:spPr>
      </p:pic>
      <p:sp>
        <p:nvSpPr>
          <p:cNvPr id="324" name="Google Shape;324;p29"/>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9"/>
          <p:cNvSpPr txBox="1"/>
          <p:nvPr/>
        </p:nvSpPr>
        <p:spPr>
          <a:xfrm>
            <a:off x="8567175" y="4485375"/>
            <a:ext cx="41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16</a:t>
            </a:r>
            <a:endParaRPr/>
          </a:p>
        </p:txBody>
      </p:sp>
      <p:sp>
        <p:nvSpPr>
          <p:cNvPr id="326" name="Google Shape;326;p29"/>
          <p:cNvSpPr txBox="1"/>
          <p:nvPr/>
        </p:nvSpPr>
        <p:spPr>
          <a:xfrm>
            <a:off x="64756" y="4344975"/>
            <a:ext cx="82446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rPr i="1" lang="en-GB" sz="1500">
                <a:solidFill>
                  <a:schemeClr val="dk1"/>
                </a:solidFill>
                <a:latin typeface="Montserrat"/>
                <a:ea typeface="Montserrat"/>
                <a:cs typeface="Montserrat"/>
                <a:sym typeface="Montserrat"/>
              </a:rPr>
              <a:t>Our sixth form is dedicated to creating an </a:t>
            </a:r>
            <a:r>
              <a:rPr i="1" lang="en-GB" sz="1500">
                <a:solidFill>
                  <a:schemeClr val="dk1"/>
                </a:solidFill>
                <a:latin typeface="Montserrat SemiBold"/>
                <a:ea typeface="Montserrat SemiBold"/>
                <a:cs typeface="Montserrat SemiBold"/>
                <a:sym typeface="Montserrat SemiBold"/>
              </a:rPr>
              <a:t>inclusive</a:t>
            </a:r>
            <a:r>
              <a:rPr i="1" lang="en-GB" sz="1500">
                <a:solidFill>
                  <a:schemeClr val="dk1"/>
                </a:solidFill>
                <a:latin typeface="Montserrat"/>
                <a:ea typeface="Montserrat"/>
                <a:cs typeface="Montserrat"/>
                <a:sym typeface="Montserrat"/>
              </a:rPr>
              <a:t> and </a:t>
            </a:r>
            <a:r>
              <a:rPr i="1" lang="en-GB" sz="1500">
                <a:solidFill>
                  <a:schemeClr val="dk1"/>
                </a:solidFill>
                <a:latin typeface="Montserrat SemiBold"/>
                <a:ea typeface="Montserrat SemiBold"/>
                <a:cs typeface="Montserrat SemiBold"/>
                <a:sym typeface="Montserrat SemiBold"/>
              </a:rPr>
              <a:t>supportive</a:t>
            </a:r>
            <a:r>
              <a:rPr i="1" lang="en-GB" sz="1500">
                <a:solidFill>
                  <a:schemeClr val="dk1"/>
                </a:solidFill>
                <a:latin typeface="Montserrat"/>
                <a:ea typeface="Montserrat"/>
                <a:cs typeface="Montserrat"/>
                <a:sym typeface="Montserrat"/>
              </a:rPr>
              <a:t> environment that encourages students to thrive…</a:t>
            </a:r>
            <a:endParaRPr i="1" sz="2200">
              <a:solidFill>
                <a:schemeClr val="dk2"/>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0"/>
          <p:cNvSpPr txBox="1"/>
          <p:nvPr/>
        </p:nvSpPr>
        <p:spPr>
          <a:xfrm rot="-5400000">
            <a:off x="-2253750" y="1874425"/>
            <a:ext cx="550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Entry requirements</a:t>
            </a:r>
            <a:endParaRPr i="1">
              <a:solidFill>
                <a:schemeClr val="dk1"/>
              </a:solidFill>
            </a:endParaRPr>
          </a:p>
        </p:txBody>
      </p:sp>
      <p:sp>
        <p:nvSpPr>
          <p:cNvPr id="332" name="Google Shape;332;p30"/>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17</a:t>
            </a:r>
            <a:endParaRPr/>
          </a:p>
        </p:txBody>
      </p:sp>
      <p:sp>
        <p:nvSpPr>
          <p:cNvPr id="334" name="Google Shape;334;p30"/>
          <p:cNvSpPr/>
          <p:nvPr/>
        </p:nvSpPr>
        <p:spPr>
          <a:xfrm>
            <a:off x="1066925" y="166225"/>
            <a:ext cx="1256400" cy="118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F8F9FA"/>
              </a:solidFill>
              <a:latin typeface="Montserrat"/>
              <a:ea typeface="Montserrat"/>
              <a:cs typeface="Montserrat"/>
              <a:sym typeface="Montserrat"/>
            </a:endParaRPr>
          </a:p>
        </p:txBody>
      </p:sp>
      <p:sp>
        <p:nvSpPr>
          <p:cNvPr id="335" name="Google Shape;335;p30"/>
          <p:cNvSpPr/>
          <p:nvPr/>
        </p:nvSpPr>
        <p:spPr>
          <a:xfrm>
            <a:off x="5101025" y="2822300"/>
            <a:ext cx="1256400" cy="11865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36" name="Google Shape;336;p30"/>
          <p:cNvSpPr/>
          <p:nvPr/>
        </p:nvSpPr>
        <p:spPr>
          <a:xfrm>
            <a:off x="5101025" y="1125250"/>
            <a:ext cx="1256400" cy="1186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37" name="Google Shape;337;p30"/>
          <p:cNvSpPr/>
          <p:nvPr/>
        </p:nvSpPr>
        <p:spPr>
          <a:xfrm>
            <a:off x="1066925" y="3485975"/>
            <a:ext cx="1256400" cy="1186500"/>
          </a:xfrm>
          <a:prstGeom prst="ellipse">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38" name="Google Shape;338;p30"/>
          <p:cNvSpPr/>
          <p:nvPr/>
        </p:nvSpPr>
        <p:spPr>
          <a:xfrm>
            <a:off x="1066925" y="1826100"/>
            <a:ext cx="1256400" cy="118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39" name="Google Shape;339;p30"/>
          <p:cNvSpPr txBox="1"/>
          <p:nvPr/>
        </p:nvSpPr>
        <p:spPr>
          <a:xfrm>
            <a:off x="1066850" y="48607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Biology</a:t>
            </a:r>
            <a:endParaRPr b="1" sz="1500">
              <a:solidFill>
                <a:srgbClr val="F8F9FA"/>
              </a:solidFill>
              <a:latin typeface="Montserrat"/>
              <a:ea typeface="Montserrat"/>
              <a:cs typeface="Montserrat"/>
              <a:sym typeface="Montserrat"/>
            </a:endParaRPr>
          </a:p>
        </p:txBody>
      </p:sp>
      <p:sp>
        <p:nvSpPr>
          <p:cNvPr id="340" name="Google Shape;340;p30"/>
          <p:cNvSpPr txBox="1"/>
          <p:nvPr/>
        </p:nvSpPr>
        <p:spPr>
          <a:xfrm>
            <a:off x="1066925" y="384882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Physics</a:t>
            </a:r>
            <a:endParaRPr b="1" sz="1500">
              <a:solidFill>
                <a:srgbClr val="F8F9FA"/>
              </a:solidFill>
              <a:latin typeface="Montserrat"/>
              <a:ea typeface="Montserrat"/>
              <a:cs typeface="Montserrat"/>
              <a:sym typeface="Montserrat"/>
            </a:endParaRPr>
          </a:p>
        </p:txBody>
      </p:sp>
      <p:sp>
        <p:nvSpPr>
          <p:cNvPr id="341" name="Google Shape;341;p30"/>
          <p:cNvSpPr txBox="1"/>
          <p:nvPr/>
        </p:nvSpPr>
        <p:spPr>
          <a:xfrm>
            <a:off x="1066925" y="218895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Chemistry</a:t>
            </a:r>
            <a:endParaRPr b="1" sz="1500">
              <a:solidFill>
                <a:srgbClr val="F8F9FA"/>
              </a:solidFill>
              <a:latin typeface="Montserrat"/>
              <a:ea typeface="Montserrat"/>
              <a:cs typeface="Montserrat"/>
              <a:sym typeface="Montserrat"/>
            </a:endParaRPr>
          </a:p>
        </p:txBody>
      </p:sp>
      <p:sp>
        <p:nvSpPr>
          <p:cNvPr id="342" name="Google Shape;342;p30"/>
          <p:cNvSpPr txBox="1"/>
          <p:nvPr/>
        </p:nvSpPr>
        <p:spPr>
          <a:xfrm>
            <a:off x="5019900" y="3185150"/>
            <a:ext cx="14352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Psychology</a:t>
            </a:r>
            <a:endParaRPr b="1" sz="1500">
              <a:solidFill>
                <a:srgbClr val="F8F9FA"/>
              </a:solidFill>
              <a:latin typeface="Montserrat"/>
              <a:ea typeface="Montserrat"/>
              <a:cs typeface="Montserrat"/>
              <a:sym typeface="Montserrat"/>
            </a:endParaRPr>
          </a:p>
        </p:txBody>
      </p:sp>
      <p:sp>
        <p:nvSpPr>
          <p:cNvPr id="343" name="Google Shape;343;p30"/>
          <p:cNvSpPr txBox="1"/>
          <p:nvPr/>
        </p:nvSpPr>
        <p:spPr>
          <a:xfrm>
            <a:off x="5101025" y="141190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Medical Science</a:t>
            </a:r>
            <a:endParaRPr b="1" sz="1500">
              <a:solidFill>
                <a:srgbClr val="F8F9FA"/>
              </a:solidFill>
              <a:latin typeface="Montserrat"/>
              <a:ea typeface="Montserrat"/>
              <a:cs typeface="Montserrat"/>
              <a:sym typeface="Montserrat"/>
            </a:endParaRPr>
          </a:p>
        </p:txBody>
      </p:sp>
      <p:sp>
        <p:nvSpPr>
          <p:cNvPr id="344" name="Google Shape;344;p30"/>
          <p:cNvSpPr txBox="1"/>
          <p:nvPr/>
        </p:nvSpPr>
        <p:spPr>
          <a:xfrm>
            <a:off x="2390525" y="2765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6 in 2 Sciences including Biology, 6-6 in Combined Science and a grade 6 in Maths</a:t>
            </a:r>
            <a:endParaRPr sz="1300">
              <a:solidFill>
                <a:schemeClr val="dk2"/>
              </a:solidFill>
              <a:latin typeface="Montserrat"/>
              <a:ea typeface="Montserrat"/>
              <a:cs typeface="Montserrat"/>
              <a:sym typeface="Montserrat"/>
            </a:endParaRPr>
          </a:p>
        </p:txBody>
      </p:sp>
      <p:sp>
        <p:nvSpPr>
          <p:cNvPr id="345" name="Google Shape;345;p30"/>
          <p:cNvSpPr txBox="1"/>
          <p:nvPr/>
        </p:nvSpPr>
        <p:spPr>
          <a:xfrm>
            <a:off x="2380050" y="1973600"/>
            <a:ext cx="20394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6 in 2 Sciences including Chemistry, 6-6 in Combined Science and a grade 6 in Maths</a:t>
            </a:r>
            <a:endParaRPr sz="1300">
              <a:solidFill>
                <a:schemeClr val="dk2"/>
              </a:solidFill>
              <a:latin typeface="Montserrat"/>
              <a:ea typeface="Montserrat"/>
              <a:cs typeface="Montserrat"/>
              <a:sym typeface="Montserrat"/>
            </a:endParaRPr>
          </a:p>
        </p:txBody>
      </p:sp>
      <p:sp>
        <p:nvSpPr>
          <p:cNvPr id="346" name="Google Shape;346;p30"/>
          <p:cNvSpPr txBox="1"/>
          <p:nvPr/>
        </p:nvSpPr>
        <p:spPr>
          <a:xfrm>
            <a:off x="2382925" y="36706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6 in 2 Sciences including Physics, 6-6 in Combined Science and a grade 6 in Maths</a:t>
            </a:r>
            <a:endParaRPr sz="1300">
              <a:solidFill>
                <a:schemeClr val="dk2"/>
              </a:solidFill>
              <a:latin typeface="Montserrat"/>
              <a:ea typeface="Montserrat"/>
              <a:cs typeface="Montserrat"/>
              <a:sym typeface="Montserrat"/>
            </a:endParaRPr>
          </a:p>
        </p:txBody>
      </p:sp>
      <p:sp>
        <p:nvSpPr>
          <p:cNvPr id="347" name="Google Shape;347;p30"/>
          <p:cNvSpPr txBox="1"/>
          <p:nvPr/>
        </p:nvSpPr>
        <p:spPr>
          <a:xfrm>
            <a:off x="6455100" y="13703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Two grade 5s </a:t>
            </a:r>
            <a:r>
              <a:rPr lang="en-GB" sz="1300">
                <a:solidFill>
                  <a:schemeClr val="dk2"/>
                </a:solidFill>
                <a:latin typeface="Montserrat"/>
                <a:ea typeface="Montserrat"/>
                <a:cs typeface="Montserrat"/>
                <a:sym typeface="Montserrat"/>
              </a:rPr>
              <a:t>in Science, grade 5 in English and Maths</a:t>
            </a:r>
            <a:endParaRPr sz="1300">
              <a:solidFill>
                <a:schemeClr val="dk2"/>
              </a:solidFill>
              <a:latin typeface="Montserrat"/>
              <a:ea typeface="Montserrat"/>
              <a:cs typeface="Montserrat"/>
              <a:sym typeface="Montserrat"/>
            </a:endParaRPr>
          </a:p>
        </p:txBody>
      </p:sp>
      <p:sp>
        <p:nvSpPr>
          <p:cNvPr id="348" name="Google Shape;348;p30"/>
          <p:cNvSpPr txBox="1"/>
          <p:nvPr/>
        </p:nvSpPr>
        <p:spPr>
          <a:xfrm>
            <a:off x="6530400" y="30917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in Science, English and Maths</a:t>
            </a:r>
            <a:endParaRPr sz="1300">
              <a:solidFill>
                <a:schemeClr val="dk2"/>
              </a:solidFill>
              <a:latin typeface="Montserrat"/>
              <a:ea typeface="Montserrat"/>
              <a:cs typeface="Montserrat"/>
              <a:sym typeface="Montserrat"/>
            </a:endParaRPr>
          </a:p>
        </p:txBody>
      </p:sp>
      <p:pic>
        <p:nvPicPr>
          <p:cNvPr id="349" name="Google Shape;349;p30"/>
          <p:cNvPicPr preferRelativeResize="0"/>
          <p:nvPr/>
        </p:nvPicPr>
        <p:blipFill>
          <a:blip r:embed="rId3">
            <a:alphaModFix/>
          </a:blip>
          <a:stretch>
            <a:fillRect/>
          </a:stretch>
        </p:blipFill>
        <p:spPr>
          <a:xfrm>
            <a:off x="7590703" y="4362225"/>
            <a:ext cx="804500" cy="779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1"/>
          <p:cNvSpPr txBox="1"/>
          <p:nvPr/>
        </p:nvSpPr>
        <p:spPr>
          <a:xfrm rot="-5400000">
            <a:off x="-2264925" y="1885575"/>
            <a:ext cx="550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Entry requirements</a:t>
            </a:r>
            <a:endParaRPr i="1">
              <a:solidFill>
                <a:schemeClr val="dk1"/>
              </a:solidFill>
            </a:endParaRPr>
          </a:p>
        </p:txBody>
      </p:sp>
      <p:sp>
        <p:nvSpPr>
          <p:cNvPr id="355" name="Google Shape;355;p31"/>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18</a:t>
            </a:r>
            <a:endParaRPr/>
          </a:p>
        </p:txBody>
      </p:sp>
      <p:sp>
        <p:nvSpPr>
          <p:cNvPr id="357" name="Google Shape;357;p31"/>
          <p:cNvSpPr/>
          <p:nvPr/>
        </p:nvSpPr>
        <p:spPr>
          <a:xfrm>
            <a:off x="1066925" y="166225"/>
            <a:ext cx="1256400" cy="118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F8F9FA"/>
              </a:solidFill>
              <a:latin typeface="Montserrat"/>
              <a:ea typeface="Montserrat"/>
              <a:cs typeface="Montserrat"/>
              <a:sym typeface="Montserrat"/>
            </a:endParaRPr>
          </a:p>
        </p:txBody>
      </p:sp>
      <p:sp>
        <p:nvSpPr>
          <p:cNvPr id="358" name="Google Shape;358;p31"/>
          <p:cNvSpPr/>
          <p:nvPr/>
        </p:nvSpPr>
        <p:spPr>
          <a:xfrm>
            <a:off x="5101025" y="2822300"/>
            <a:ext cx="1256400" cy="11865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59" name="Google Shape;359;p31"/>
          <p:cNvSpPr/>
          <p:nvPr/>
        </p:nvSpPr>
        <p:spPr>
          <a:xfrm>
            <a:off x="5101025" y="1125250"/>
            <a:ext cx="1256400" cy="1186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60" name="Google Shape;360;p31"/>
          <p:cNvSpPr/>
          <p:nvPr/>
        </p:nvSpPr>
        <p:spPr>
          <a:xfrm>
            <a:off x="1066925" y="3485975"/>
            <a:ext cx="1256400" cy="1186500"/>
          </a:xfrm>
          <a:prstGeom prst="ellipse">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61" name="Google Shape;361;p31"/>
          <p:cNvSpPr/>
          <p:nvPr/>
        </p:nvSpPr>
        <p:spPr>
          <a:xfrm>
            <a:off x="1066925" y="1826100"/>
            <a:ext cx="1256400" cy="118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62" name="Google Shape;362;p31"/>
          <p:cNvSpPr txBox="1"/>
          <p:nvPr/>
        </p:nvSpPr>
        <p:spPr>
          <a:xfrm>
            <a:off x="1066850" y="48607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Maths</a:t>
            </a:r>
            <a:endParaRPr b="1" sz="1500">
              <a:solidFill>
                <a:srgbClr val="F8F9FA"/>
              </a:solidFill>
              <a:latin typeface="Montserrat"/>
              <a:ea typeface="Montserrat"/>
              <a:cs typeface="Montserrat"/>
              <a:sym typeface="Montserrat"/>
            </a:endParaRPr>
          </a:p>
        </p:txBody>
      </p:sp>
      <p:sp>
        <p:nvSpPr>
          <p:cNvPr id="363" name="Google Shape;363;p31"/>
          <p:cNvSpPr txBox="1"/>
          <p:nvPr/>
        </p:nvSpPr>
        <p:spPr>
          <a:xfrm>
            <a:off x="1066925" y="384882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IT</a:t>
            </a:r>
            <a:endParaRPr b="1" sz="1500">
              <a:solidFill>
                <a:srgbClr val="F8F9FA"/>
              </a:solidFill>
              <a:latin typeface="Montserrat"/>
              <a:ea typeface="Montserrat"/>
              <a:cs typeface="Montserrat"/>
              <a:sym typeface="Montserrat"/>
            </a:endParaRPr>
          </a:p>
        </p:txBody>
      </p:sp>
      <p:sp>
        <p:nvSpPr>
          <p:cNvPr id="364" name="Google Shape;364;p31"/>
          <p:cNvSpPr txBox="1"/>
          <p:nvPr/>
        </p:nvSpPr>
        <p:spPr>
          <a:xfrm>
            <a:off x="1066850" y="214740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Further Maths</a:t>
            </a:r>
            <a:endParaRPr b="1" sz="1500">
              <a:solidFill>
                <a:srgbClr val="F8F9FA"/>
              </a:solidFill>
              <a:latin typeface="Montserrat"/>
              <a:ea typeface="Montserrat"/>
              <a:cs typeface="Montserrat"/>
              <a:sym typeface="Montserrat"/>
            </a:endParaRPr>
          </a:p>
        </p:txBody>
      </p:sp>
      <p:sp>
        <p:nvSpPr>
          <p:cNvPr id="365" name="Google Shape;365;p31"/>
          <p:cNvSpPr txBox="1"/>
          <p:nvPr/>
        </p:nvSpPr>
        <p:spPr>
          <a:xfrm>
            <a:off x="5011625" y="3091750"/>
            <a:ext cx="14352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Computer Science</a:t>
            </a:r>
            <a:endParaRPr b="1" sz="1500">
              <a:solidFill>
                <a:srgbClr val="F8F9FA"/>
              </a:solidFill>
              <a:latin typeface="Montserrat"/>
              <a:ea typeface="Montserrat"/>
              <a:cs typeface="Montserrat"/>
              <a:sym typeface="Montserrat"/>
            </a:endParaRPr>
          </a:p>
        </p:txBody>
      </p:sp>
      <p:sp>
        <p:nvSpPr>
          <p:cNvPr id="366" name="Google Shape;366;p31"/>
          <p:cNvSpPr txBox="1"/>
          <p:nvPr/>
        </p:nvSpPr>
        <p:spPr>
          <a:xfrm>
            <a:off x="5101025" y="141190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Business Studies</a:t>
            </a:r>
            <a:endParaRPr b="1" sz="1500">
              <a:solidFill>
                <a:srgbClr val="F8F9FA"/>
              </a:solidFill>
              <a:latin typeface="Montserrat"/>
              <a:ea typeface="Montserrat"/>
              <a:cs typeface="Montserrat"/>
              <a:sym typeface="Montserrat"/>
            </a:endParaRPr>
          </a:p>
        </p:txBody>
      </p:sp>
      <p:sp>
        <p:nvSpPr>
          <p:cNvPr id="367" name="Google Shape;367;p31"/>
          <p:cNvSpPr txBox="1"/>
          <p:nvPr/>
        </p:nvSpPr>
        <p:spPr>
          <a:xfrm>
            <a:off x="2390525" y="2765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A grade 7 in Maths is recommended</a:t>
            </a:r>
            <a:endParaRPr sz="1300">
              <a:solidFill>
                <a:schemeClr val="dk2"/>
              </a:solidFill>
              <a:latin typeface="Montserrat"/>
              <a:ea typeface="Montserrat"/>
              <a:cs typeface="Montserrat"/>
              <a:sym typeface="Montserrat"/>
            </a:endParaRPr>
          </a:p>
        </p:txBody>
      </p:sp>
      <p:sp>
        <p:nvSpPr>
          <p:cNvPr id="368" name="Google Shape;368;p31"/>
          <p:cNvSpPr txBox="1"/>
          <p:nvPr/>
        </p:nvSpPr>
        <p:spPr>
          <a:xfrm>
            <a:off x="2382925" y="2147400"/>
            <a:ext cx="20394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7 in Maths</a:t>
            </a:r>
            <a:endParaRPr sz="1300">
              <a:solidFill>
                <a:schemeClr val="dk2"/>
              </a:solidFill>
              <a:latin typeface="Montserrat"/>
              <a:ea typeface="Montserrat"/>
              <a:cs typeface="Montserrat"/>
              <a:sym typeface="Montserrat"/>
            </a:endParaRPr>
          </a:p>
        </p:txBody>
      </p:sp>
      <p:sp>
        <p:nvSpPr>
          <p:cNvPr id="369" name="Google Shape;369;p31"/>
          <p:cNvSpPr txBox="1"/>
          <p:nvPr/>
        </p:nvSpPr>
        <p:spPr>
          <a:xfrm>
            <a:off x="2382925" y="36706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or above in English and Maths</a:t>
            </a:r>
            <a:endParaRPr sz="1300">
              <a:solidFill>
                <a:schemeClr val="dk2"/>
              </a:solidFill>
              <a:latin typeface="Montserrat"/>
              <a:ea typeface="Montserrat"/>
              <a:cs typeface="Montserrat"/>
              <a:sym typeface="Montserrat"/>
            </a:endParaRPr>
          </a:p>
        </p:txBody>
      </p:sp>
      <p:sp>
        <p:nvSpPr>
          <p:cNvPr id="370" name="Google Shape;370;p31"/>
          <p:cNvSpPr txBox="1"/>
          <p:nvPr/>
        </p:nvSpPr>
        <p:spPr>
          <a:xfrm>
            <a:off x="6455100" y="13703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2"/>
                </a:solidFill>
                <a:latin typeface="Montserrat"/>
                <a:ea typeface="Montserrat"/>
                <a:cs typeface="Montserrat"/>
                <a:sym typeface="Montserrat"/>
              </a:rPr>
              <a:t>Grade 5 or above in English and Maths .  Grade 4 in Business (if studied)</a:t>
            </a:r>
            <a:endParaRPr sz="13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300">
              <a:solidFill>
                <a:schemeClr val="dk2"/>
              </a:solidFill>
              <a:latin typeface="Montserrat"/>
              <a:ea typeface="Montserrat"/>
              <a:cs typeface="Montserrat"/>
              <a:sym typeface="Montserrat"/>
            </a:endParaRPr>
          </a:p>
        </p:txBody>
      </p:sp>
      <p:sp>
        <p:nvSpPr>
          <p:cNvPr id="371" name="Google Shape;371;p31"/>
          <p:cNvSpPr txBox="1"/>
          <p:nvPr/>
        </p:nvSpPr>
        <p:spPr>
          <a:xfrm>
            <a:off x="6455100" y="289780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in English and Grade 6 in Maths and Computer Science</a:t>
            </a:r>
            <a:endParaRPr sz="1300">
              <a:solidFill>
                <a:schemeClr val="dk2"/>
              </a:solidFill>
              <a:latin typeface="Montserrat"/>
              <a:ea typeface="Montserrat"/>
              <a:cs typeface="Montserrat"/>
              <a:sym typeface="Montserrat"/>
            </a:endParaRPr>
          </a:p>
        </p:txBody>
      </p:sp>
      <p:pic>
        <p:nvPicPr>
          <p:cNvPr id="372" name="Google Shape;372;p31"/>
          <p:cNvPicPr preferRelativeResize="0"/>
          <p:nvPr/>
        </p:nvPicPr>
        <p:blipFill>
          <a:blip r:embed="rId3">
            <a:alphaModFix/>
          </a:blip>
          <a:stretch>
            <a:fillRect/>
          </a:stretch>
        </p:blipFill>
        <p:spPr>
          <a:xfrm>
            <a:off x="7590703" y="4362225"/>
            <a:ext cx="804500" cy="779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62" name="Shape 62"/>
        <p:cNvGrpSpPr/>
        <p:nvPr/>
      </p:nvGrpSpPr>
      <p:grpSpPr>
        <a:xfrm>
          <a:off x="0" y="0"/>
          <a:ext cx="0" cy="0"/>
          <a:chOff x="0" y="0"/>
          <a:chExt cx="0" cy="0"/>
        </a:xfrm>
      </p:grpSpPr>
      <p:sp>
        <p:nvSpPr>
          <p:cNvPr id="63" name="Google Shape;63;p14"/>
          <p:cNvSpPr/>
          <p:nvPr/>
        </p:nvSpPr>
        <p:spPr>
          <a:xfrm>
            <a:off x="6466525" y="2722050"/>
            <a:ext cx="2429100" cy="2205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txBox="1"/>
          <p:nvPr/>
        </p:nvSpPr>
        <p:spPr>
          <a:xfrm>
            <a:off x="228875" y="144575"/>
            <a:ext cx="5354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000">
              <a:solidFill>
                <a:srgbClr val="434343"/>
              </a:solidFill>
              <a:latin typeface="Montserrat"/>
              <a:ea typeface="Montserrat"/>
              <a:cs typeface="Montserrat"/>
              <a:sym typeface="Montserrat"/>
            </a:endParaRPr>
          </a:p>
        </p:txBody>
      </p:sp>
      <p:sp>
        <p:nvSpPr>
          <p:cNvPr id="65" name="Google Shape;65;p14"/>
          <p:cNvSpPr txBox="1"/>
          <p:nvPr/>
        </p:nvSpPr>
        <p:spPr>
          <a:xfrm>
            <a:off x="146425" y="312150"/>
            <a:ext cx="5265000" cy="194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2000">
              <a:solidFill>
                <a:srgbClr val="434343"/>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b="1" sz="2000">
              <a:solidFill>
                <a:srgbClr val="434343"/>
              </a:solidFill>
              <a:latin typeface="Montserrat"/>
              <a:ea typeface="Montserrat"/>
              <a:cs typeface="Montserrat"/>
              <a:sym typeface="Montserrat"/>
            </a:endParaRPr>
          </a:p>
          <a:p>
            <a:pPr indent="0" lvl="0" marL="0" rtl="0" algn="l">
              <a:spcBef>
                <a:spcPts val="0"/>
              </a:spcBef>
              <a:spcAft>
                <a:spcPts val="0"/>
              </a:spcAft>
              <a:buNone/>
            </a:pPr>
            <a:r>
              <a:t/>
            </a:r>
            <a:endParaRPr b="1" sz="2000">
              <a:solidFill>
                <a:srgbClr val="434343"/>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434343"/>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434343"/>
              </a:solidFill>
              <a:latin typeface="Montserrat"/>
              <a:ea typeface="Montserrat"/>
              <a:cs typeface="Montserrat"/>
              <a:sym typeface="Montserrat"/>
            </a:endParaRPr>
          </a:p>
        </p:txBody>
      </p:sp>
      <p:pic>
        <p:nvPicPr>
          <p:cNvPr id="66" name="Google Shape;66;p14"/>
          <p:cNvPicPr preferRelativeResize="0"/>
          <p:nvPr/>
        </p:nvPicPr>
        <p:blipFill>
          <a:blip r:embed="rId3">
            <a:alphaModFix/>
          </a:blip>
          <a:stretch>
            <a:fillRect/>
          </a:stretch>
        </p:blipFill>
        <p:spPr>
          <a:xfrm>
            <a:off x="5679733" y="0"/>
            <a:ext cx="3464268" cy="5143500"/>
          </a:xfrm>
          <a:prstGeom prst="rect">
            <a:avLst/>
          </a:prstGeom>
          <a:noFill/>
          <a:ln>
            <a:noFill/>
          </a:ln>
        </p:spPr>
      </p:pic>
      <p:sp>
        <p:nvSpPr>
          <p:cNvPr id="67" name="Google Shape;67;p14"/>
          <p:cNvSpPr txBox="1"/>
          <p:nvPr/>
        </p:nvSpPr>
        <p:spPr>
          <a:xfrm rot="5400000">
            <a:off x="2143775" y="1189625"/>
            <a:ext cx="273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38761D"/>
                </a:solidFill>
                <a:latin typeface="Montserrat ExtraBold"/>
                <a:ea typeface="Montserrat ExtraBold"/>
                <a:cs typeface="Montserrat ExtraBold"/>
                <a:sym typeface="Montserrat ExtraBold"/>
              </a:rPr>
              <a:t>Contents</a:t>
            </a:r>
            <a:endParaRPr/>
          </a:p>
        </p:txBody>
      </p:sp>
      <p:sp>
        <p:nvSpPr>
          <p:cNvPr id="68" name="Google Shape;68;p14"/>
          <p:cNvSpPr/>
          <p:nvPr/>
        </p:nvSpPr>
        <p:spPr>
          <a:xfrm>
            <a:off x="5154600" y="144575"/>
            <a:ext cx="1122000" cy="981600"/>
          </a:xfrm>
          <a:prstGeom prst="ellipse">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nvSpPr>
        <p:spPr>
          <a:xfrm>
            <a:off x="8596725" y="4490175"/>
            <a:ext cx="357000" cy="2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a:t>
            </a:r>
            <a:endParaRPr b="1">
              <a:solidFill>
                <a:schemeClr val="lt1"/>
              </a:solidFill>
              <a:latin typeface="Montserrat"/>
              <a:ea typeface="Montserrat"/>
              <a:cs typeface="Montserrat"/>
              <a:sym typeface="Montserrat"/>
            </a:endParaRPr>
          </a:p>
        </p:txBody>
      </p:sp>
      <p:sp>
        <p:nvSpPr>
          <p:cNvPr id="71" name="Google Shape;71;p14"/>
          <p:cNvSpPr/>
          <p:nvPr/>
        </p:nvSpPr>
        <p:spPr>
          <a:xfrm>
            <a:off x="-277350" y="3792825"/>
            <a:ext cx="1773900" cy="1673700"/>
          </a:xfrm>
          <a:prstGeom prst="ellipse">
            <a:avLst/>
          </a:pr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txBox="1"/>
          <p:nvPr/>
        </p:nvSpPr>
        <p:spPr>
          <a:xfrm>
            <a:off x="1829775" y="4316025"/>
            <a:ext cx="5801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800">
                <a:solidFill>
                  <a:schemeClr val="dk2"/>
                </a:solidFill>
                <a:latin typeface="Montserrat"/>
                <a:ea typeface="Montserrat"/>
                <a:cs typeface="Montserrat"/>
                <a:sym typeface="Montserrat"/>
              </a:rPr>
              <a:t>…a</a:t>
            </a:r>
            <a:r>
              <a:rPr i="1" lang="en-GB" sz="1800">
                <a:solidFill>
                  <a:schemeClr val="dk2"/>
                </a:solidFill>
                <a:latin typeface="Montserrat"/>
                <a:ea typeface="Montserrat"/>
                <a:cs typeface="Montserrat"/>
                <a:sym typeface="Montserrat"/>
              </a:rPr>
              <a:t> place where students are not </a:t>
            </a:r>
            <a:r>
              <a:rPr i="1" lang="en-GB" sz="1800">
                <a:solidFill>
                  <a:schemeClr val="lt1"/>
                </a:solidFill>
                <a:latin typeface="Montserrat"/>
                <a:ea typeface="Montserrat"/>
                <a:cs typeface="Montserrat"/>
                <a:sym typeface="Montserrat"/>
              </a:rPr>
              <a:t>just taught, but </a:t>
            </a:r>
            <a:r>
              <a:rPr i="1" lang="en-GB" sz="1800">
                <a:solidFill>
                  <a:schemeClr val="dk2"/>
                </a:solidFill>
                <a:latin typeface="Montserrat"/>
                <a:ea typeface="Montserrat"/>
                <a:cs typeface="Montserrat"/>
                <a:sym typeface="Montserrat"/>
              </a:rPr>
              <a:t>where bright minds are </a:t>
            </a:r>
            <a:r>
              <a:rPr b="1" i="1" lang="en-GB" sz="1800">
                <a:solidFill>
                  <a:schemeClr val="dk2"/>
                </a:solidFill>
                <a:latin typeface="Montserrat"/>
                <a:ea typeface="Montserrat"/>
                <a:cs typeface="Montserrat"/>
                <a:sym typeface="Montserrat"/>
              </a:rPr>
              <a:t>ignited  </a:t>
            </a:r>
            <a:r>
              <a:rPr b="1" i="1" lang="en-GB" sz="1800">
                <a:solidFill>
                  <a:schemeClr val="lt1"/>
                </a:solidFill>
                <a:latin typeface="Montserrat"/>
                <a:ea typeface="Montserrat"/>
                <a:cs typeface="Montserrat"/>
                <a:sym typeface="Montserrat"/>
              </a:rPr>
              <a:t>and nurtured</a:t>
            </a:r>
            <a:r>
              <a:rPr i="1" lang="en-GB" sz="1800">
                <a:solidFill>
                  <a:schemeClr val="lt1"/>
                </a:solidFill>
                <a:latin typeface="Montserrat"/>
                <a:ea typeface="Montserrat"/>
                <a:cs typeface="Montserrat"/>
                <a:sym typeface="Montserrat"/>
              </a:rPr>
              <a:t>…</a:t>
            </a:r>
            <a:endParaRPr i="1" sz="1800">
              <a:solidFill>
                <a:schemeClr val="lt1"/>
              </a:solidFill>
              <a:latin typeface="Montserrat"/>
              <a:ea typeface="Montserrat"/>
              <a:cs typeface="Montserrat"/>
              <a:sym typeface="Montserrat"/>
            </a:endParaRPr>
          </a:p>
        </p:txBody>
      </p:sp>
      <p:sp>
        <p:nvSpPr>
          <p:cNvPr id="73" name="Google Shape;73;p14"/>
          <p:cNvSpPr/>
          <p:nvPr/>
        </p:nvSpPr>
        <p:spPr>
          <a:xfrm>
            <a:off x="3685050" y="2287900"/>
            <a:ext cx="1773900" cy="1614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4"/>
              </a:highlight>
            </a:endParaRPr>
          </a:p>
        </p:txBody>
      </p:sp>
      <p:sp>
        <p:nvSpPr>
          <p:cNvPr id="74" name="Google Shape;74;p14"/>
          <p:cNvSpPr txBox="1"/>
          <p:nvPr/>
        </p:nvSpPr>
        <p:spPr>
          <a:xfrm>
            <a:off x="336475" y="144575"/>
            <a:ext cx="4108500" cy="172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GB" sz="1800">
                <a:solidFill>
                  <a:schemeClr val="dk2"/>
                </a:solidFill>
                <a:latin typeface="Montserrat"/>
                <a:ea typeface="Montserrat"/>
                <a:cs typeface="Montserrat"/>
                <a:sym typeface="Montserrat"/>
              </a:rPr>
              <a:t>2  Welcome</a:t>
            </a:r>
            <a:endParaRPr i="1" sz="1800">
              <a:solidFill>
                <a:schemeClr val="dk2"/>
              </a:solidFill>
              <a:latin typeface="Montserrat"/>
              <a:ea typeface="Montserrat"/>
              <a:cs typeface="Montserrat"/>
              <a:sym typeface="Montserrat"/>
            </a:endParaRPr>
          </a:p>
          <a:p>
            <a:pPr indent="0" lvl="0" marL="0" rtl="0" algn="l">
              <a:lnSpc>
                <a:spcPct val="115000"/>
              </a:lnSpc>
              <a:spcBef>
                <a:spcPts val="1000"/>
              </a:spcBef>
              <a:spcAft>
                <a:spcPts val="0"/>
              </a:spcAft>
              <a:buNone/>
            </a:pPr>
            <a:r>
              <a:rPr i="1" lang="en-GB" sz="1800">
                <a:solidFill>
                  <a:schemeClr val="dk2"/>
                </a:solidFill>
                <a:latin typeface="Montserrat"/>
                <a:ea typeface="Montserrat"/>
                <a:cs typeface="Montserrat"/>
                <a:sym typeface="Montserrat"/>
              </a:rPr>
              <a:t>3  Sixth Form team</a:t>
            </a:r>
            <a:endParaRPr i="1" sz="1800">
              <a:solidFill>
                <a:schemeClr val="dk2"/>
              </a:solidFill>
              <a:latin typeface="Montserrat"/>
              <a:ea typeface="Montserrat"/>
              <a:cs typeface="Montserrat"/>
              <a:sym typeface="Montserrat"/>
            </a:endParaRPr>
          </a:p>
          <a:p>
            <a:pPr indent="0" lvl="0" marL="0" rtl="0" algn="l">
              <a:lnSpc>
                <a:spcPct val="115000"/>
              </a:lnSpc>
              <a:spcBef>
                <a:spcPts val="1000"/>
              </a:spcBef>
              <a:spcAft>
                <a:spcPts val="0"/>
              </a:spcAft>
              <a:buNone/>
            </a:pPr>
            <a:r>
              <a:rPr i="1" lang="en-GB" sz="1800">
                <a:solidFill>
                  <a:schemeClr val="dk2"/>
                </a:solidFill>
                <a:latin typeface="Montserrat"/>
                <a:ea typeface="Montserrat"/>
                <a:cs typeface="Montserrat"/>
                <a:sym typeface="Montserrat"/>
              </a:rPr>
              <a:t>4  Outcomes</a:t>
            </a:r>
            <a:endParaRPr i="1" sz="1800">
              <a:solidFill>
                <a:schemeClr val="dk2"/>
              </a:solidFill>
              <a:latin typeface="Montserrat"/>
              <a:ea typeface="Montserrat"/>
              <a:cs typeface="Montserrat"/>
              <a:sym typeface="Montserrat"/>
            </a:endParaRPr>
          </a:p>
          <a:p>
            <a:pPr indent="0" lvl="0" marL="0" rtl="0" algn="l">
              <a:lnSpc>
                <a:spcPct val="115000"/>
              </a:lnSpc>
              <a:spcBef>
                <a:spcPts val="1000"/>
              </a:spcBef>
              <a:spcAft>
                <a:spcPts val="0"/>
              </a:spcAft>
              <a:buNone/>
            </a:pPr>
            <a:r>
              <a:rPr i="1" lang="en-GB" sz="1800">
                <a:solidFill>
                  <a:schemeClr val="dk2"/>
                </a:solidFill>
                <a:latin typeface="Montserrat"/>
                <a:ea typeface="Montserrat"/>
                <a:cs typeface="Montserrat"/>
                <a:sym typeface="Montserrat"/>
              </a:rPr>
              <a:t>5  Destinations</a:t>
            </a:r>
            <a:endParaRPr i="1" sz="1800">
              <a:solidFill>
                <a:schemeClr val="dk2"/>
              </a:solidFill>
              <a:latin typeface="Montserrat"/>
              <a:ea typeface="Montserrat"/>
              <a:cs typeface="Montserrat"/>
              <a:sym typeface="Montserrat"/>
            </a:endParaRPr>
          </a:p>
          <a:p>
            <a:pPr indent="0" lvl="0" marL="0" rtl="0" algn="l">
              <a:lnSpc>
                <a:spcPct val="115000"/>
              </a:lnSpc>
              <a:spcBef>
                <a:spcPts val="1000"/>
              </a:spcBef>
              <a:spcAft>
                <a:spcPts val="0"/>
              </a:spcAft>
              <a:buNone/>
            </a:pPr>
            <a:r>
              <a:rPr i="1" lang="en-GB" sz="1800">
                <a:solidFill>
                  <a:schemeClr val="dk2"/>
                </a:solidFill>
                <a:latin typeface="Montserrat"/>
                <a:ea typeface="Montserrat"/>
                <a:cs typeface="Montserrat"/>
                <a:sym typeface="Montserrat"/>
              </a:rPr>
              <a:t>7  Application timeline</a:t>
            </a:r>
            <a:endParaRPr i="1" sz="1800">
              <a:solidFill>
                <a:schemeClr val="dk2"/>
              </a:solidFill>
              <a:latin typeface="Montserrat"/>
              <a:ea typeface="Montserrat"/>
              <a:cs typeface="Montserrat"/>
              <a:sym typeface="Montserrat"/>
            </a:endParaRPr>
          </a:p>
          <a:p>
            <a:pPr indent="0" lvl="0" marL="0" rtl="0" algn="l">
              <a:lnSpc>
                <a:spcPct val="115000"/>
              </a:lnSpc>
              <a:spcBef>
                <a:spcPts val="1000"/>
              </a:spcBef>
              <a:spcAft>
                <a:spcPts val="0"/>
              </a:spcAft>
              <a:buNone/>
            </a:pPr>
            <a:r>
              <a:rPr i="1" lang="en-GB" sz="1800">
                <a:solidFill>
                  <a:schemeClr val="dk2"/>
                </a:solidFill>
                <a:latin typeface="Montserrat"/>
                <a:ea typeface="Montserrat"/>
                <a:cs typeface="Montserrat"/>
                <a:sym typeface="Montserrat"/>
              </a:rPr>
              <a:t>10  Support &amp; wellbeing</a:t>
            </a:r>
            <a:endParaRPr i="1" sz="1800">
              <a:solidFill>
                <a:schemeClr val="dk2"/>
              </a:solidFill>
              <a:latin typeface="Montserrat"/>
              <a:ea typeface="Montserrat"/>
              <a:cs typeface="Montserrat"/>
              <a:sym typeface="Montserrat"/>
            </a:endParaRPr>
          </a:p>
          <a:p>
            <a:pPr indent="0" lvl="0" marL="0" rtl="0" algn="l">
              <a:lnSpc>
                <a:spcPct val="115000"/>
              </a:lnSpc>
              <a:spcBef>
                <a:spcPts val="1000"/>
              </a:spcBef>
              <a:spcAft>
                <a:spcPts val="0"/>
              </a:spcAft>
              <a:buNone/>
            </a:pPr>
            <a:r>
              <a:rPr i="1" lang="en-GB" sz="1800">
                <a:solidFill>
                  <a:schemeClr val="dk2"/>
                </a:solidFill>
                <a:latin typeface="Montserrat"/>
                <a:ea typeface="Montserrat"/>
                <a:cs typeface="Montserrat"/>
                <a:sym typeface="Montserrat"/>
              </a:rPr>
              <a:t>11  Student Stories &amp; Alumni</a:t>
            </a:r>
            <a:endParaRPr i="1" sz="1800">
              <a:solidFill>
                <a:schemeClr val="dk2"/>
              </a:solidFill>
              <a:latin typeface="Montserrat"/>
              <a:ea typeface="Montserrat"/>
              <a:cs typeface="Montserrat"/>
              <a:sym typeface="Montserrat"/>
            </a:endParaRPr>
          </a:p>
          <a:p>
            <a:pPr indent="0" lvl="0" marL="0" rtl="0" algn="l">
              <a:lnSpc>
                <a:spcPct val="115000"/>
              </a:lnSpc>
              <a:spcBef>
                <a:spcPts val="1000"/>
              </a:spcBef>
              <a:spcAft>
                <a:spcPts val="0"/>
              </a:spcAft>
              <a:buNone/>
            </a:pPr>
            <a:r>
              <a:rPr i="1" lang="en-GB" sz="1800">
                <a:solidFill>
                  <a:schemeClr val="dk2"/>
                </a:solidFill>
                <a:latin typeface="Montserrat"/>
                <a:ea typeface="Montserrat"/>
                <a:cs typeface="Montserrat"/>
                <a:sym typeface="Montserrat"/>
              </a:rPr>
              <a:t>17  Courses &amp; entry requirements</a:t>
            </a:r>
            <a:endParaRPr i="1" sz="1800">
              <a:solidFill>
                <a:schemeClr val="dk2"/>
              </a:solidFill>
              <a:latin typeface="Montserrat"/>
              <a:ea typeface="Montserrat"/>
              <a:cs typeface="Montserrat"/>
              <a:sym typeface="Montserrat"/>
            </a:endParaRPr>
          </a:p>
          <a:p>
            <a:pPr indent="0" lvl="0" marL="0" rtl="0" algn="l">
              <a:spcBef>
                <a:spcPts val="1000"/>
              </a:spcBef>
              <a:spcAft>
                <a:spcPts val="0"/>
              </a:spcAft>
              <a:buNone/>
            </a:pPr>
            <a:r>
              <a:t/>
            </a:r>
            <a:endParaRPr i="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i="1" sz="2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2"/>
          <p:cNvSpPr txBox="1"/>
          <p:nvPr/>
        </p:nvSpPr>
        <p:spPr>
          <a:xfrm rot="-5400000">
            <a:off x="-2276075" y="1874425"/>
            <a:ext cx="550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Entry requirements</a:t>
            </a:r>
            <a:endParaRPr i="1">
              <a:solidFill>
                <a:schemeClr val="dk1"/>
              </a:solidFill>
            </a:endParaRPr>
          </a:p>
        </p:txBody>
      </p:sp>
      <p:sp>
        <p:nvSpPr>
          <p:cNvPr id="378" name="Google Shape;378;p32"/>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2"/>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19</a:t>
            </a:r>
            <a:endParaRPr/>
          </a:p>
        </p:txBody>
      </p:sp>
      <p:sp>
        <p:nvSpPr>
          <p:cNvPr id="380" name="Google Shape;380;p32"/>
          <p:cNvSpPr/>
          <p:nvPr/>
        </p:nvSpPr>
        <p:spPr>
          <a:xfrm>
            <a:off x="1066925" y="166225"/>
            <a:ext cx="1256400" cy="118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F8F9FA"/>
              </a:solidFill>
              <a:latin typeface="Montserrat"/>
              <a:ea typeface="Montserrat"/>
              <a:cs typeface="Montserrat"/>
              <a:sym typeface="Montserrat"/>
            </a:endParaRPr>
          </a:p>
        </p:txBody>
      </p:sp>
      <p:sp>
        <p:nvSpPr>
          <p:cNvPr id="381" name="Google Shape;381;p32"/>
          <p:cNvSpPr/>
          <p:nvPr/>
        </p:nvSpPr>
        <p:spPr>
          <a:xfrm>
            <a:off x="5101025" y="1826100"/>
            <a:ext cx="1256400" cy="11865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82" name="Google Shape;382;p32"/>
          <p:cNvSpPr/>
          <p:nvPr/>
        </p:nvSpPr>
        <p:spPr>
          <a:xfrm>
            <a:off x="5101025" y="123225"/>
            <a:ext cx="1256400" cy="1186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83" name="Google Shape;383;p32"/>
          <p:cNvSpPr/>
          <p:nvPr/>
        </p:nvSpPr>
        <p:spPr>
          <a:xfrm>
            <a:off x="1066925" y="3485975"/>
            <a:ext cx="1256400" cy="1186500"/>
          </a:xfrm>
          <a:prstGeom prst="ellipse">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84" name="Google Shape;384;p32"/>
          <p:cNvSpPr/>
          <p:nvPr/>
        </p:nvSpPr>
        <p:spPr>
          <a:xfrm>
            <a:off x="1066925" y="1826100"/>
            <a:ext cx="1256400" cy="118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85" name="Google Shape;385;p32"/>
          <p:cNvSpPr txBox="1"/>
          <p:nvPr/>
        </p:nvSpPr>
        <p:spPr>
          <a:xfrm>
            <a:off x="1066850" y="48607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History</a:t>
            </a:r>
            <a:endParaRPr b="1" sz="1500">
              <a:solidFill>
                <a:srgbClr val="F8F9FA"/>
              </a:solidFill>
              <a:latin typeface="Montserrat"/>
              <a:ea typeface="Montserrat"/>
              <a:cs typeface="Montserrat"/>
              <a:sym typeface="Montserrat"/>
            </a:endParaRPr>
          </a:p>
        </p:txBody>
      </p:sp>
      <p:sp>
        <p:nvSpPr>
          <p:cNvPr id="386" name="Google Shape;386;p32"/>
          <p:cNvSpPr txBox="1"/>
          <p:nvPr/>
        </p:nvSpPr>
        <p:spPr>
          <a:xfrm>
            <a:off x="996350" y="3848825"/>
            <a:ext cx="14031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Geography</a:t>
            </a:r>
            <a:endParaRPr b="1" sz="1500">
              <a:solidFill>
                <a:srgbClr val="F8F9FA"/>
              </a:solidFill>
              <a:latin typeface="Montserrat"/>
              <a:ea typeface="Montserrat"/>
              <a:cs typeface="Montserrat"/>
              <a:sym typeface="Montserrat"/>
            </a:endParaRPr>
          </a:p>
        </p:txBody>
      </p:sp>
      <p:sp>
        <p:nvSpPr>
          <p:cNvPr id="387" name="Google Shape;387;p32"/>
          <p:cNvSpPr txBox="1"/>
          <p:nvPr/>
        </p:nvSpPr>
        <p:spPr>
          <a:xfrm>
            <a:off x="1066925" y="218895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Politics</a:t>
            </a:r>
            <a:endParaRPr b="1" sz="1500">
              <a:solidFill>
                <a:srgbClr val="F8F9FA"/>
              </a:solidFill>
              <a:latin typeface="Montserrat"/>
              <a:ea typeface="Montserrat"/>
              <a:cs typeface="Montserrat"/>
              <a:sym typeface="Montserrat"/>
            </a:endParaRPr>
          </a:p>
        </p:txBody>
      </p:sp>
      <p:sp>
        <p:nvSpPr>
          <p:cNvPr id="388" name="Google Shape;388;p32"/>
          <p:cNvSpPr txBox="1"/>
          <p:nvPr/>
        </p:nvSpPr>
        <p:spPr>
          <a:xfrm>
            <a:off x="5011625" y="2110950"/>
            <a:ext cx="14352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Philosophy &amp; Ethics</a:t>
            </a:r>
            <a:endParaRPr b="1" sz="1500">
              <a:solidFill>
                <a:srgbClr val="F8F9FA"/>
              </a:solidFill>
              <a:latin typeface="Montserrat"/>
              <a:ea typeface="Montserrat"/>
              <a:cs typeface="Montserrat"/>
              <a:sym typeface="Montserrat"/>
            </a:endParaRPr>
          </a:p>
        </p:txBody>
      </p:sp>
      <p:sp>
        <p:nvSpPr>
          <p:cNvPr id="389" name="Google Shape;389;p32"/>
          <p:cNvSpPr txBox="1"/>
          <p:nvPr/>
        </p:nvSpPr>
        <p:spPr>
          <a:xfrm>
            <a:off x="5101025" y="44545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Travel &amp; Tourism</a:t>
            </a:r>
            <a:endParaRPr b="1" sz="1500">
              <a:solidFill>
                <a:srgbClr val="F8F9FA"/>
              </a:solidFill>
              <a:latin typeface="Montserrat"/>
              <a:ea typeface="Montserrat"/>
              <a:cs typeface="Montserrat"/>
              <a:sym typeface="Montserrat"/>
            </a:endParaRPr>
          </a:p>
        </p:txBody>
      </p:sp>
      <p:sp>
        <p:nvSpPr>
          <p:cNvPr id="390" name="Google Shape;390;p32"/>
          <p:cNvSpPr txBox="1"/>
          <p:nvPr/>
        </p:nvSpPr>
        <p:spPr>
          <a:xfrm>
            <a:off x="2382925" y="335125"/>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in English. Grade 5 in History, if studied (not required)</a:t>
            </a:r>
            <a:endParaRPr sz="1300">
              <a:solidFill>
                <a:schemeClr val="dk2"/>
              </a:solidFill>
              <a:latin typeface="Montserrat"/>
              <a:ea typeface="Montserrat"/>
              <a:cs typeface="Montserrat"/>
              <a:sym typeface="Montserrat"/>
            </a:endParaRPr>
          </a:p>
        </p:txBody>
      </p:sp>
      <p:sp>
        <p:nvSpPr>
          <p:cNvPr id="391" name="Google Shape;391;p32"/>
          <p:cNvSpPr txBox="1"/>
          <p:nvPr/>
        </p:nvSpPr>
        <p:spPr>
          <a:xfrm>
            <a:off x="2382925" y="1995000"/>
            <a:ext cx="20394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300">
                <a:solidFill>
                  <a:schemeClr val="dk2"/>
                </a:solidFill>
                <a:latin typeface="Montserrat"/>
                <a:ea typeface="Montserrat"/>
                <a:cs typeface="Montserrat"/>
                <a:sym typeface="Montserrat"/>
              </a:rPr>
              <a:t>Grade 5 in English. Grade 5 in History, if studied (not required)</a:t>
            </a:r>
            <a:endParaRPr sz="1300">
              <a:solidFill>
                <a:schemeClr val="dk2"/>
              </a:solidFill>
              <a:latin typeface="Montserrat"/>
              <a:ea typeface="Montserrat"/>
              <a:cs typeface="Montserrat"/>
              <a:sym typeface="Montserrat"/>
            </a:endParaRPr>
          </a:p>
        </p:txBody>
      </p:sp>
      <p:sp>
        <p:nvSpPr>
          <p:cNvPr id="392" name="Google Shape;392;p32"/>
          <p:cNvSpPr txBox="1"/>
          <p:nvPr/>
        </p:nvSpPr>
        <p:spPr>
          <a:xfrm>
            <a:off x="2382925" y="3654875"/>
            <a:ext cx="21135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in Geography and English.                Grade 4 in Maths</a:t>
            </a:r>
            <a:endParaRPr sz="1300">
              <a:solidFill>
                <a:schemeClr val="dk2"/>
              </a:solidFill>
              <a:latin typeface="Montserrat"/>
              <a:ea typeface="Montserrat"/>
              <a:cs typeface="Montserrat"/>
              <a:sym typeface="Montserrat"/>
            </a:endParaRPr>
          </a:p>
        </p:txBody>
      </p:sp>
      <p:sp>
        <p:nvSpPr>
          <p:cNvPr id="393" name="Google Shape;393;p32"/>
          <p:cNvSpPr txBox="1"/>
          <p:nvPr/>
        </p:nvSpPr>
        <p:spPr>
          <a:xfrm>
            <a:off x="6446825" y="292125"/>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in English or Geography</a:t>
            </a:r>
            <a:endParaRPr sz="1300">
              <a:solidFill>
                <a:schemeClr val="dk2"/>
              </a:solidFill>
              <a:latin typeface="Montserrat"/>
              <a:ea typeface="Montserrat"/>
              <a:cs typeface="Montserrat"/>
              <a:sym typeface="Montserrat"/>
            </a:endParaRPr>
          </a:p>
        </p:txBody>
      </p:sp>
      <p:sp>
        <p:nvSpPr>
          <p:cNvPr id="394" name="Google Shape;394;p32"/>
          <p:cNvSpPr txBox="1"/>
          <p:nvPr/>
        </p:nvSpPr>
        <p:spPr>
          <a:xfrm>
            <a:off x="6530400" y="199500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in English</a:t>
            </a:r>
            <a:endParaRPr sz="1300">
              <a:solidFill>
                <a:schemeClr val="dk2"/>
              </a:solidFill>
              <a:latin typeface="Montserrat"/>
              <a:ea typeface="Montserrat"/>
              <a:cs typeface="Montserrat"/>
              <a:sym typeface="Montserrat"/>
            </a:endParaRPr>
          </a:p>
        </p:txBody>
      </p:sp>
      <p:pic>
        <p:nvPicPr>
          <p:cNvPr id="395" name="Google Shape;395;p32"/>
          <p:cNvPicPr preferRelativeResize="0"/>
          <p:nvPr/>
        </p:nvPicPr>
        <p:blipFill>
          <a:blip r:embed="rId3">
            <a:alphaModFix/>
          </a:blip>
          <a:stretch>
            <a:fillRect/>
          </a:stretch>
        </p:blipFill>
        <p:spPr>
          <a:xfrm>
            <a:off x="7590703" y="4362225"/>
            <a:ext cx="804500" cy="779625"/>
          </a:xfrm>
          <a:prstGeom prst="rect">
            <a:avLst/>
          </a:prstGeom>
          <a:noFill/>
          <a:ln>
            <a:noFill/>
          </a:ln>
        </p:spPr>
      </p:pic>
      <p:sp>
        <p:nvSpPr>
          <p:cNvPr id="396" name="Google Shape;396;p32"/>
          <p:cNvSpPr/>
          <p:nvPr/>
        </p:nvSpPr>
        <p:spPr>
          <a:xfrm>
            <a:off x="5101025" y="3485975"/>
            <a:ext cx="1256400" cy="1186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397" name="Google Shape;397;p32"/>
          <p:cNvSpPr txBox="1"/>
          <p:nvPr/>
        </p:nvSpPr>
        <p:spPr>
          <a:xfrm>
            <a:off x="5299625" y="3871475"/>
            <a:ext cx="859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PE</a:t>
            </a:r>
            <a:endParaRPr b="1" sz="1500">
              <a:solidFill>
                <a:srgbClr val="F8F9FA"/>
              </a:solidFill>
              <a:latin typeface="Montserrat"/>
              <a:ea typeface="Montserrat"/>
              <a:cs typeface="Montserrat"/>
              <a:sym typeface="Montserrat"/>
            </a:endParaRPr>
          </a:p>
        </p:txBody>
      </p:sp>
      <p:sp>
        <p:nvSpPr>
          <p:cNvPr id="398" name="Google Shape;398;p32"/>
          <p:cNvSpPr txBox="1"/>
          <p:nvPr/>
        </p:nvSpPr>
        <p:spPr>
          <a:xfrm>
            <a:off x="6530400" y="3577125"/>
            <a:ext cx="22140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in English and Maths.                            Grade 5 in Science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3"/>
          <p:cNvSpPr txBox="1"/>
          <p:nvPr/>
        </p:nvSpPr>
        <p:spPr>
          <a:xfrm rot="-5400000">
            <a:off x="-2253775" y="1885600"/>
            <a:ext cx="550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Entry requirements</a:t>
            </a:r>
            <a:endParaRPr i="1">
              <a:solidFill>
                <a:schemeClr val="dk1"/>
              </a:solidFill>
            </a:endParaRPr>
          </a:p>
        </p:txBody>
      </p:sp>
      <p:sp>
        <p:nvSpPr>
          <p:cNvPr id="404" name="Google Shape;404;p33"/>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3"/>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20</a:t>
            </a:r>
            <a:endParaRPr/>
          </a:p>
        </p:txBody>
      </p:sp>
      <p:sp>
        <p:nvSpPr>
          <p:cNvPr id="406" name="Google Shape;406;p33"/>
          <p:cNvSpPr/>
          <p:nvPr/>
        </p:nvSpPr>
        <p:spPr>
          <a:xfrm>
            <a:off x="1066925" y="166225"/>
            <a:ext cx="1256400" cy="118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F8F9FA"/>
              </a:solidFill>
              <a:latin typeface="Montserrat"/>
              <a:ea typeface="Montserrat"/>
              <a:cs typeface="Montserrat"/>
              <a:sym typeface="Montserrat"/>
            </a:endParaRPr>
          </a:p>
        </p:txBody>
      </p:sp>
      <p:sp>
        <p:nvSpPr>
          <p:cNvPr id="407" name="Google Shape;407;p33"/>
          <p:cNvSpPr/>
          <p:nvPr/>
        </p:nvSpPr>
        <p:spPr>
          <a:xfrm>
            <a:off x="5167450" y="1684500"/>
            <a:ext cx="1256400" cy="11865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08" name="Google Shape;408;p33"/>
          <p:cNvSpPr/>
          <p:nvPr/>
        </p:nvSpPr>
        <p:spPr>
          <a:xfrm>
            <a:off x="5167450" y="183850"/>
            <a:ext cx="1256400" cy="1186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09" name="Google Shape;409;p33"/>
          <p:cNvSpPr/>
          <p:nvPr/>
        </p:nvSpPr>
        <p:spPr>
          <a:xfrm>
            <a:off x="1066925" y="3485975"/>
            <a:ext cx="1256400" cy="1186500"/>
          </a:xfrm>
          <a:prstGeom prst="ellipse">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10" name="Google Shape;410;p33"/>
          <p:cNvSpPr/>
          <p:nvPr/>
        </p:nvSpPr>
        <p:spPr>
          <a:xfrm>
            <a:off x="1066925" y="1826100"/>
            <a:ext cx="1256400" cy="118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11" name="Google Shape;411;p33"/>
          <p:cNvSpPr txBox="1"/>
          <p:nvPr/>
        </p:nvSpPr>
        <p:spPr>
          <a:xfrm>
            <a:off x="1066925" y="39682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English Language</a:t>
            </a:r>
            <a:endParaRPr b="1" sz="1500">
              <a:solidFill>
                <a:srgbClr val="F8F9FA"/>
              </a:solidFill>
              <a:latin typeface="Montserrat"/>
              <a:ea typeface="Montserrat"/>
              <a:cs typeface="Montserrat"/>
              <a:sym typeface="Montserrat"/>
            </a:endParaRPr>
          </a:p>
        </p:txBody>
      </p:sp>
      <p:sp>
        <p:nvSpPr>
          <p:cNvPr id="412" name="Google Shape;412;p33"/>
          <p:cNvSpPr txBox="1"/>
          <p:nvPr/>
        </p:nvSpPr>
        <p:spPr>
          <a:xfrm>
            <a:off x="1066838" y="375277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Film Studies</a:t>
            </a:r>
            <a:endParaRPr b="1" sz="1500">
              <a:solidFill>
                <a:srgbClr val="F8F9FA"/>
              </a:solidFill>
              <a:latin typeface="Montserrat"/>
              <a:ea typeface="Montserrat"/>
              <a:cs typeface="Montserrat"/>
              <a:sym typeface="Montserrat"/>
            </a:endParaRPr>
          </a:p>
        </p:txBody>
      </p:sp>
      <p:sp>
        <p:nvSpPr>
          <p:cNvPr id="413" name="Google Shape;413;p33"/>
          <p:cNvSpPr txBox="1"/>
          <p:nvPr/>
        </p:nvSpPr>
        <p:spPr>
          <a:xfrm>
            <a:off x="1066925" y="211095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English Literature</a:t>
            </a:r>
            <a:endParaRPr b="1" sz="1500">
              <a:solidFill>
                <a:srgbClr val="F8F9FA"/>
              </a:solidFill>
              <a:latin typeface="Montserrat"/>
              <a:ea typeface="Montserrat"/>
              <a:cs typeface="Montserrat"/>
              <a:sym typeface="Montserrat"/>
            </a:endParaRPr>
          </a:p>
        </p:txBody>
      </p:sp>
      <p:sp>
        <p:nvSpPr>
          <p:cNvPr id="414" name="Google Shape;414;p33"/>
          <p:cNvSpPr txBox="1"/>
          <p:nvPr/>
        </p:nvSpPr>
        <p:spPr>
          <a:xfrm>
            <a:off x="5078050" y="2047350"/>
            <a:ext cx="14352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French</a:t>
            </a:r>
            <a:endParaRPr b="1" sz="1500">
              <a:solidFill>
                <a:srgbClr val="F8F9FA"/>
              </a:solidFill>
              <a:latin typeface="Montserrat"/>
              <a:ea typeface="Montserrat"/>
              <a:cs typeface="Montserrat"/>
              <a:sym typeface="Montserrat"/>
            </a:endParaRPr>
          </a:p>
        </p:txBody>
      </p:sp>
      <p:sp>
        <p:nvSpPr>
          <p:cNvPr id="415" name="Google Shape;415;p33"/>
          <p:cNvSpPr txBox="1"/>
          <p:nvPr/>
        </p:nvSpPr>
        <p:spPr>
          <a:xfrm>
            <a:off x="5167450" y="54670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Spanish</a:t>
            </a:r>
            <a:endParaRPr b="1" sz="1500">
              <a:solidFill>
                <a:srgbClr val="F8F9FA"/>
              </a:solidFill>
              <a:latin typeface="Montserrat"/>
              <a:ea typeface="Montserrat"/>
              <a:cs typeface="Montserrat"/>
              <a:sym typeface="Montserrat"/>
            </a:endParaRPr>
          </a:p>
        </p:txBody>
      </p:sp>
      <p:sp>
        <p:nvSpPr>
          <p:cNvPr id="416" name="Google Shape;416;p33"/>
          <p:cNvSpPr txBox="1"/>
          <p:nvPr/>
        </p:nvSpPr>
        <p:spPr>
          <a:xfrm>
            <a:off x="2390525" y="2765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6 in English Language</a:t>
            </a:r>
            <a:endParaRPr sz="1300">
              <a:solidFill>
                <a:schemeClr val="dk2"/>
              </a:solidFill>
              <a:latin typeface="Montserrat"/>
              <a:ea typeface="Montserrat"/>
              <a:cs typeface="Montserrat"/>
              <a:sym typeface="Montserrat"/>
            </a:endParaRPr>
          </a:p>
        </p:txBody>
      </p:sp>
      <p:sp>
        <p:nvSpPr>
          <p:cNvPr id="417" name="Google Shape;417;p33"/>
          <p:cNvSpPr txBox="1"/>
          <p:nvPr/>
        </p:nvSpPr>
        <p:spPr>
          <a:xfrm>
            <a:off x="2380050" y="1973600"/>
            <a:ext cx="20394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6 in English Literature</a:t>
            </a:r>
            <a:endParaRPr sz="1300">
              <a:solidFill>
                <a:schemeClr val="dk2"/>
              </a:solidFill>
              <a:latin typeface="Montserrat"/>
              <a:ea typeface="Montserrat"/>
              <a:cs typeface="Montserrat"/>
              <a:sym typeface="Montserrat"/>
            </a:endParaRPr>
          </a:p>
        </p:txBody>
      </p:sp>
      <p:sp>
        <p:nvSpPr>
          <p:cNvPr id="418" name="Google Shape;418;p33"/>
          <p:cNvSpPr txBox="1"/>
          <p:nvPr/>
        </p:nvSpPr>
        <p:spPr>
          <a:xfrm>
            <a:off x="2382925" y="36706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in English (Language or Literature)</a:t>
            </a:r>
            <a:endParaRPr sz="1300">
              <a:solidFill>
                <a:schemeClr val="dk2"/>
              </a:solidFill>
              <a:latin typeface="Montserrat"/>
              <a:ea typeface="Montserrat"/>
              <a:cs typeface="Montserrat"/>
              <a:sym typeface="Montserrat"/>
            </a:endParaRPr>
          </a:p>
        </p:txBody>
      </p:sp>
      <p:sp>
        <p:nvSpPr>
          <p:cNvPr id="419" name="Google Shape;419;p33"/>
          <p:cNvSpPr txBox="1"/>
          <p:nvPr/>
        </p:nvSpPr>
        <p:spPr>
          <a:xfrm>
            <a:off x="6455100" y="3527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6 in Spanish</a:t>
            </a:r>
            <a:endParaRPr sz="1300">
              <a:solidFill>
                <a:schemeClr val="dk2"/>
              </a:solidFill>
              <a:latin typeface="Montserrat"/>
              <a:ea typeface="Montserrat"/>
              <a:cs typeface="Montserrat"/>
              <a:sym typeface="Montserrat"/>
            </a:endParaRPr>
          </a:p>
        </p:txBody>
      </p:sp>
      <p:sp>
        <p:nvSpPr>
          <p:cNvPr id="420" name="Google Shape;420;p33"/>
          <p:cNvSpPr txBox="1"/>
          <p:nvPr/>
        </p:nvSpPr>
        <p:spPr>
          <a:xfrm>
            <a:off x="6513250" y="191700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6 in French</a:t>
            </a:r>
            <a:endParaRPr sz="1300">
              <a:solidFill>
                <a:schemeClr val="dk2"/>
              </a:solidFill>
              <a:latin typeface="Montserrat"/>
              <a:ea typeface="Montserrat"/>
              <a:cs typeface="Montserrat"/>
              <a:sym typeface="Montserrat"/>
            </a:endParaRPr>
          </a:p>
        </p:txBody>
      </p:sp>
      <p:pic>
        <p:nvPicPr>
          <p:cNvPr id="421" name="Google Shape;421;p33"/>
          <p:cNvPicPr preferRelativeResize="0"/>
          <p:nvPr/>
        </p:nvPicPr>
        <p:blipFill>
          <a:blip r:embed="rId3">
            <a:alphaModFix/>
          </a:blip>
          <a:stretch>
            <a:fillRect/>
          </a:stretch>
        </p:blipFill>
        <p:spPr>
          <a:xfrm>
            <a:off x="7515403" y="4362225"/>
            <a:ext cx="804500" cy="779625"/>
          </a:xfrm>
          <a:prstGeom prst="rect">
            <a:avLst/>
          </a:prstGeom>
          <a:noFill/>
          <a:ln>
            <a:noFill/>
          </a:ln>
        </p:spPr>
      </p:pic>
      <p:sp>
        <p:nvSpPr>
          <p:cNvPr id="422" name="Google Shape;422;p33"/>
          <p:cNvSpPr/>
          <p:nvPr/>
        </p:nvSpPr>
        <p:spPr>
          <a:xfrm>
            <a:off x="5198700" y="3354050"/>
            <a:ext cx="1256400" cy="118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23" name="Google Shape;423;p33"/>
          <p:cNvSpPr txBox="1"/>
          <p:nvPr/>
        </p:nvSpPr>
        <p:spPr>
          <a:xfrm>
            <a:off x="5198700" y="362097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Health &amp; Social Care</a:t>
            </a:r>
            <a:endParaRPr b="1" sz="1500">
              <a:solidFill>
                <a:srgbClr val="F8F9FA"/>
              </a:solidFill>
              <a:latin typeface="Montserrat"/>
              <a:ea typeface="Montserrat"/>
              <a:cs typeface="Montserrat"/>
              <a:sym typeface="Montserrat"/>
            </a:endParaRPr>
          </a:p>
        </p:txBody>
      </p:sp>
      <p:sp>
        <p:nvSpPr>
          <p:cNvPr id="424" name="Google Shape;424;p33"/>
          <p:cNvSpPr txBox="1"/>
          <p:nvPr/>
        </p:nvSpPr>
        <p:spPr>
          <a:xfrm>
            <a:off x="6455100" y="35229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in Maths, English and Science</a:t>
            </a:r>
            <a:endParaRPr sz="1300">
              <a:solidFill>
                <a:schemeClr val="dk2"/>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4"/>
          <p:cNvSpPr txBox="1"/>
          <p:nvPr/>
        </p:nvSpPr>
        <p:spPr>
          <a:xfrm rot="-5400000">
            <a:off x="-2220300" y="1874425"/>
            <a:ext cx="550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3000">
                <a:solidFill>
                  <a:srgbClr val="38761D"/>
                </a:solidFill>
                <a:latin typeface="Montserrat ExtraBold"/>
                <a:ea typeface="Montserrat ExtraBold"/>
                <a:cs typeface="Montserrat ExtraBold"/>
                <a:sym typeface="Montserrat ExtraBold"/>
              </a:rPr>
              <a:t>Entry requirements</a:t>
            </a:r>
            <a:endParaRPr i="1">
              <a:solidFill>
                <a:schemeClr val="dk1"/>
              </a:solidFill>
            </a:endParaRPr>
          </a:p>
        </p:txBody>
      </p:sp>
      <p:sp>
        <p:nvSpPr>
          <p:cNvPr id="430" name="Google Shape;430;p34"/>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4"/>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21</a:t>
            </a:r>
            <a:endParaRPr/>
          </a:p>
        </p:txBody>
      </p:sp>
      <p:sp>
        <p:nvSpPr>
          <p:cNvPr id="432" name="Google Shape;432;p34"/>
          <p:cNvSpPr/>
          <p:nvPr/>
        </p:nvSpPr>
        <p:spPr>
          <a:xfrm>
            <a:off x="1066925" y="166225"/>
            <a:ext cx="1256400" cy="118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F8F9FA"/>
              </a:solidFill>
              <a:latin typeface="Montserrat"/>
              <a:ea typeface="Montserrat"/>
              <a:cs typeface="Montserrat"/>
              <a:sym typeface="Montserrat"/>
            </a:endParaRPr>
          </a:p>
        </p:txBody>
      </p:sp>
      <p:sp>
        <p:nvSpPr>
          <p:cNvPr id="433" name="Google Shape;433;p34"/>
          <p:cNvSpPr/>
          <p:nvPr/>
        </p:nvSpPr>
        <p:spPr>
          <a:xfrm>
            <a:off x="4626100" y="3345575"/>
            <a:ext cx="1256400" cy="11865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34" name="Google Shape;434;p34"/>
          <p:cNvSpPr/>
          <p:nvPr/>
        </p:nvSpPr>
        <p:spPr>
          <a:xfrm>
            <a:off x="1066925" y="3485975"/>
            <a:ext cx="1256400" cy="1186500"/>
          </a:xfrm>
          <a:prstGeom prst="ellipse">
            <a:avLst/>
          </a:prstGeom>
          <a:solidFill>
            <a:srgbClr val="8E7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35" name="Google Shape;435;p34"/>
          <p:cNvSpPr/>
          <p:nvPr/>
        </p:nvSpPr>
        <p:spPr>
          <a:xfrm>
            <a:off x="1066925" y="1826100"/>
            <a:ext cx="1256400" cy="118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36" name="Google Shape;436;p34"/>
          <p:cNvSpPr txBox="1"/>
          <p:nvPr/>
        </p:nvSpPr>
        <p:spPr>
          <a:xfrm>
            <a:off x="1066925" y="34565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Art </a:t>
            </a:r>
            <a:r>
              <a:rPr b="1" lang="en-GB" sz="1300">
                <a:solidFill>
                  <a:srgbClr val="F8F9FA"/>
                </a:solidFill>
                <a:latin typeface="Montserrat"/>
                <a:ea typeface="Montserrat"/>
                <a:cs typeface="Montserrat"/>
                <a:sym typeface="Montserrat"/>
              </a:rPr>
              <a:t>/ </a:t>
            </a:r>
            <a:r>
              <a:rPr b="1" lang="en-GB" sz="1200">
                <a:solidFill>
                  <a:srgbClr val="F8F9FA"/>
                </a:solidFill>
                <a:latin typeface="Montserrat"/>
                <a:ea typeface="Montserrat"/>
                <a:cs typeface="Montserrat"/>
                <a:sym typeface="Montserrat"/>
              </a:rPr>
              <a:t>Photography</a:t>
            </a:r>
            <a:endParaRPr b="1" sz="1200">
              <a:solidFill>
                <a:srgbClr val="F8F9FA"/>
              </a:solidFill>
              <a:latin typeface="Montserrat"/>
              <a:ea typeface="Montserrat"/>
              <a:cs typeface="Montserrat"/>
              <a:sym typeface="Montserrat"/>
            </a:endParaRPr>
          </a:p>
        </p:txBody>
      </p:sp>
      <p:sp>
        <p:nvSpPr>
          <p:cNvPr id="437" name="Google Shape;437;p34"/>
          <p:cNvSpPr txBox="1"/>
          <p:nvPr/>
        </p:nvSpPr>
        <p:spPr>
          <a:xfrm>
            <a:off x="1066925" y="370842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8F9FA"/>
                </a:solidFill>
                <a:latin typeface="Montserrat"/>
                <a:ea typeface="Montserrat"/>
                <a:cs typeface="Montserrat"/>
                <a:sym typeface="Montserrat"/>
              </a:rPr>
              <a:t>Early Childhood Development</a:t>
            </a:r>
            <a:endParaRPr b="1" sz="1100">
              <a:solidFill>
                <a:srgbClr val="F8F9FA"/>
              </a:solidFill>
              <a:latin typeface="Montserrat"/>
              <a:ea typeface="Montserrat"/>
              <a:cs typeface="Montserrat"/>
              <a:sym typeface="Montserrat"/>
            </a:endParaRPr>
          </a:p>
        </p:txBody>
      </p:sp>
      <p:sp>
        <p:nvSpPr>
          <p:cNvPr id="438" name="Google Shape;438;p34"/>
          <p:cNvSpPr txBox="1"/>
          <p:nvPr/>
        </p:nvSpPr>
        <p:spPr>
          <a:xfrm>
            <a:off x="1066925" y="2097238"/>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Product Design</a:t>
            </a:r>
            <a:endParaRPr b="1" sz="1500">
              <a:solidFill>
                <a:srgbClr val="F8F9FA"/>
              </a:solidFill>
              <a:latin typeface="Montserrat"/>
              <a:ea typeface="Montserrat"/>
              <a:cs typeface="Montserrat"/>
              <a:sym typeface="Montserrat"/>
            </a:endParaRPr>
          </a:p>
        </p:txBody>
      </p:sp>
      <p:sp>
        <p:nvSpPr>
          <p:cNvPr id="439" name="Google Shape;439;p34"/>
          <p:cNvSpPr txBox="1"/>
          <p:nvPr/>
        </p:nvSpPr>
        <p:spPr>
          <a:xfrm>
            <a:off x="4536700" y="3544550"/>
            <a:ext cx="14352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Drama &amp; Theatre Studies</a:t>
            </a:r>
            <a:endParaRPr b="1" sz="1500">
              <a:solidFill>
                <a:srgbClr val="F8F9FA"/>
              </a:solidFill>
              <a:latin typeface="Montserrat"/>
              <a:ea typeface="Montserrat"/>
              <a:cs typeface="Montserrat"/>
              <a:sym typeface="Montserrat"/>
            </a:endParaRPr>
          </a:p>
        </p:txBody>
      </p:sp>
      <p:sp>
        <p:nvSpPr>
          <p:cNvPr id="440" name="Google Shape;440;p34"/>
          <p:cNvSpPr txBox="1"/>
          <p:nvPr/>
        </p:nvSpPr>
        <p:spPr>
          <a:xfrm>
            <a:off x="5728075" y="4169225"/>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PE</a:t>
            </a:r>
            <a:endParaRPr b="1" sz="1500">
              <a:solidFill>
                <a:srgbClr val="F8F9FA"/>
              </a:solidFill>
              <a:latin typeface="Montserrat"/>
              <a:ea typeface="Montserrat"/>
              <a:cs typeface="Montserrat"/>
              <a:sym typeface="Montserrat"/>
            </a:endParaRPr>
          </a:p>
        </p:txBody>
      </p:sp>
      <p:sp>
        <p:nvSpPr>
          <p:cNvPr id="441" name="Google Shape;441;p34"/>
          <p:cNvSpPr txBox="1"/>
          <p:nvPr/>
        </p:nvSpPr>
        <p:spPr>
          <a:xfrm>
            <a:off x="2390525" y="2765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in Art based subject or a portfolio of work</a:t>
            </a:r>
            <a:endParaRPr sz="1300">
              <a:solidFill>
                <a:schemeClr val="dk2"/>
              </a:solidFill>
              <a:latin typeface="Montserrat"/>
              <a:ea typeface="Montserrat"/>
              <a:cs typeface="Montserrat"/>
              <a:sym typeface="Montserrat"/>
            </a:endParaRPr>
          </a:p>
        </p:txBody>
      </p:sp>
      <p:sp>
        <p:nvSpPr>
          <p:cNvPr id="442" name="Google Shape;442;p34"/>
          <p:cNvSpPr txBox="1"/>
          <p:nvPr/>
        </p:nvSpPr>
        <p:spPr>
          <a:xfrm>
            <a:off x="2380050" y="1973600"/>
            <a:ext cx="20394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DT, Grade 4 in Maths and English</a:t>
            </a:r>
            <a:endParaRPr sz="1300">
              <a:solidFill>
                <a:schemeClr val="dk2"/>
              </a:solidFill>
              <a:latin typeface="Montserrat"/>
              <a:ea typeface="Montserrat"/>
              <a:cs typeface="Montserrat"/>
              <a:sym typeface="Montserrat"/>
            </a:endParaRPr>
          </a:p>
        </p:txBody>
      </p:sp>
      <p:sp>
        <p:nvSpPr>
          <p:cNvPr id="443" name="Google Shape;443;p34"/>
          <p:cNvSpPr txBox="1"/>
          <p:nvPr/>
        </p:nvSpPr>
        <p:spPr>
          <a:xfrm>
            <a:off x="2390525" y="3744550"/>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in Maths and English</a:t>
            </a:r>
            <a:endParaRPr sz="1300">
              <a:solidFill>
                <a:schemeClr val="dk2"/>
              </a:solidFill>
              <a:latin typeface="Montserrat"/>
              <a:ea typeface="Montserrat"/>
              <a:cs typeface="Montserrat"/>
              <a:sym typeface="Montserrat"/>
            </a:endParaRPr>
          </a:p>
        </p:txBody>
      </p:sp>
      <p:sp>
        <p:nvSpPr>
          <p:cNvPr id="444" name="Google Shape;444;p34"/>
          <p:cNvSpPr txBox="1"/>
          <p:nvPr/>
        </p:nvSpPr>
        <p:spPr>
          <a:xfrm>
            <a:off x="9023175" y="2327575"/>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2"/>
              </a:solidFill>
              <a:latin typeface="Montserrat"/>
              <a:ea typeface="Montserrat"/>
              <a:cs typeface="Montserrat"/>
              <a:sym typeface="Montserrat"/>
            </a:endParaRPr>
          </a:p>
        </p:txBody>
      </p:sp>
      <p:sp>
        <p:nvSpPr>
          <p:cNvPr id="445" name="Google Shape;445;p34"/>
          <p:cNvSpPr txBox="1"/>
          <p:nvPr/>
        </p:nvSpPr>
        <p:spPr>
          <a:xfrm>
            <a:off x="6104600" y="3670638"/>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in English or Drama</a:t>
            </a:r>
            <a:endParaRPr sz="1300">
              <a:solidFill>
                <a:schemeClr val="dk2"/>
              </a:solidFill>
              <a:latin typeface="Montserrat"/>
              <a:ea typeface="Montserrat"/>
              <a:cs typeface="Montserrat"/>
              <a:sym typeface="Montserrat"/>
            </a:endParaRPr>
          </a:p>
        </p:txBody>
      </p:sp>
      <p:pic>
        <p:nvPicPr>
          <p:cNvPr id="446" name="Google Shape;446;p34"/>
          <p:cNvPicPr preferRelativeResize="0"/>
          <p:nvPr/>
        </p:nvPicPr>
        <p:blipFill>
          <a:blip r:embed="rId3">
            <a:alphaModFix/>
          </a:blip>
          <a:stretch>
            <a:fillRect/>
          </a:stretch>
        </p:blipFill>
        <p:spPr>
          <a:xfrm>
            <a:off x="7590703" y="4362225"/>
            <a:ext cx="804500" cy="779625"/>
          </a:xfrm>
          <a:prstGeom prst="rect">
            <a:avLst/>
          </a:prstGeom>
          <a:noFill/>
          <a:ln>
            <a:noFill/>
          </a:ln>
        </p:spPr>
      </p:pic>
      <p:sp>
        <p:nvSpPr>
          <p:cNvPr id="447" name="Google Shape;447;p34"/>
          <p:cNvSpPr/>
          <p:nvPr/>
        </p:nvSpPr>
        <p:spPr>
          <a:xfrm>
            <a:off x="4626100" y="107650"/>
            <a:ext cx="1256400" cy="118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000">
              <a:solidFill>
                <a:srgbClr val="F8F9FA"/>
              </a:solidFill>
              <a:latin typeface="Montserrat"/>
              <a:ea typeface="Montserrat"/>
              <a:cs typeface="Montserrat"/>
              <a:sym typeface="Montserrat"/>
            </a:endParaRPr>
          </a:p>
        </p:txBody>
      </p:sp>
      <p:sp>
        <p:nvSpPr>
          <p:cNvPr id="448" name="Google Shape;448;p34"/>
          <p:cNvSpPr txBox="1"/>
          <p:nvPr/>
        </p:nvSpPr>
        <p:spPr>
          <a:xfrm>
            <a:off x="4626100" y="417500"/>
            <a:ext cx="1256400" cy="46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F8F9FA"/>
                </a:solidFill>
                <a:latin typeface="Montserrat"/>
                <a:ea typeface="Montserrat"/>
                <a:cs typeface="Montserrat"/>
                <a:sym typeface="Montserrat"/>
              </a:rPr>
              <a:t>Music</a:t>
            </a:r>
            <a:endParaRPr b="1" sz="1500">
              <a:solidFill>
                <a:srgbClr val="F8F9FA"/>
              </a:solidFill>
              <a:latin typeface="Montserrat"/>
              <a:ea typeface="Montserrat"/>
              <a:cs typeface="Montserrat"/>
              <a:sym typeface="Montserrat"/>
            </a:endParaRPr>
          </a:p>
        </p:txBody>
      </p:sp>
      <p:sp>
        <p:nvSpPr>
          <p:cNvPr id="449" name="Google Shape;449;p34"/>
          <p:cNvSpPr txBox="1"/>
          <p:nvPr/>
        </p:nvSpPr>
        <p:spPr>
          <a:xfrm>
            <a:off x="6017300" y="335125"/>
            <a:ext cx="1864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5 in Music</a:t>
            </a:r>
            <a:endParaRPr sz="1300">
              <a:solidFill>
                <a:schemeClr val="dk2"/>
              </a:solidFill>
              <a:latin typeface="Montserrat"/>
              <a:ea typeface="Montserrat"/>
              <a:cs typeface="Montserrat"/>
              <a:sym typeface="Montserrat"/>
            </a:endParaRPr>
          </a:p>
        </p:txBody>
      </p:sp>
      <p:sp>
        <p:nvSpPr>
          <p:cNvPr id="450" name="Google Shape;450;p34"/>
          <p:cNvSpPr/>
          <p:nvPr/>
        </p:nvSpPr>
        <p:spPr>
          <a:xfrm>
            <a:off x="4626100" y="1826100"/>
            <a:ext cx="1256400" cy="1186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300">
              <a:solidFill>
                <a:srgbClr val="F8F9FA"/>
              </a:solidFill>
              <a:latin typeface="Montserrat"/>
              <a:ea typeface="Montserrat"/>
              <a:cs typeface="Montserrat"/>
              <a:sym typeface="Montserrat"/>
            </a:endParaRPr>
          </a:p>
        </p:txBody>
      </p:sp>
      <p:sp>
        <p:nvSpPr>
          <p:cNvPr id="451" name="Google Shape;451;p34"/>
          <p:cNvSpPr txBox="1"/>
          <p:nvPr/>
        </p:nvSpPr>
        <p:spPr>
          <a:xfrm>
            <a:off x="6017300" y="1973600"/>
            <a:ext cx="20394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2"/>
                </a:solidFill>
                <a:latin typeface="Montserrat"/>
                <a:ea typeface="Montserrat"/>
                <a:cs typeface="Montserrat"/>
                <a:sym typeface="Montserrat"/>
              </a:rPr>
              <a:t>Grade 4 in English and ideally either Music or Drama</a:t>
            </a:r>
            <a:endParaRPr sz="1300">
              <a:solidFill>
                <a:schemeClr val="dk2"/>
              </a:solidFill>
              <a:latin typeface="Montserrat"/>
              <a:ea typeface="Montserrat"/>
              <a:cs typeface="Montserrat"/>
              <a:sym typeface="Montserrat"/>
            </a:endParaRPr>
          </a:p>
        </p:txBody>
      </p:sp>
      <p:sp>
        <p:nvSpPr>
          <p:cNvPr id="452" name="Google Shape;452;p34"/>
          <p:cNvSpPr txBox="1"/>
          <p:nvPr/>
        </p:nvSpPr>
        <p:spPr>
          <a:xfrm>
            <a:off x="4626100" y="2111325"/>
            <a:ext cx="1256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F8F9FA"/>
                </a:solidFill>
                <a:latin typeface="Montserrat"/>
                <a:ea typeface="Montserrat"/>
                <a:cs typeface="Montserrat"/>
                <a:sym typeface="Montserrat"/>
              </a:rPr>
              <a:t>Performing Arts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35"/>
          <p:cNvPicPr preferRelativeResize="0"/>
          <p:nvPr/>
        </p:nvPicPr>
        <p:blipFill>
          <a:blip r:embed="rId3">
            <a:alphaModFix/>
          </a:blip>
          <a:stretch>
            <a:fillRect/>
          </a:stretch>
        </p:blipFill>
        <p:spPr>
          <a:xfrm>
            <a:off x="3323924" y="1278676"/>
            <a:ext cx="2496151" cy="2586149"/>
          </a:xfrm>
          <a:prstGeom prst="rect">
            <a:avLst/>
          </a:prstGeom>
          <a:noFill/>
          <a:ln>
            <a:noFill/>
          </a:ln>
        </p:spPr>
      </p:pic>
      <p:sp>
        <p:nvSpPr>
          <p:cNvPr id="458" name="Google Shape;458;p35"/>
          <p:cNvSpPr txBox="1"/>
          <p:nvPr/>
        </p:nvSpPr>
        <p:spPr>
          <a:xfrm>
            <a:off x="2930288" y="40375"/>
            <a:ext cx="479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rgbClr val="38761D"/>
                </a:solidFill>
                <a:latin typeface="Montserrat ExtraBold"/>
                <a:ea typeface="Montserrat ExtraBold"/>
                <a:cs typeface="Montserrat ExtraBold"/>
                <a:sym typeface="Montserrat ExtraBold"/>
              </a:rPr>
              <a:t>Beyond the classroom</a:t>
            </a:r>
            <a:endParaRPr sz="400"/>
          </a:p>
        </p:txBody>
      </p:sp>
      <p:sp>
        <p:nvSpPr>
          <p:cNvPr id="459" name="Google Shape;459;p35"/>
          <p:cNvSpPr/>
          <p:nvPr/>
        </p:nvSpPr>
        <p:spPr>
          <a:xfrm>
            <a:off x="46400" y="17500"/>
            <a:ext cx="1368000" cy="12570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Reading Buddies with Year 7 </a:t>
            </a:r>
            <a:endParaRPr sz="800">
              <a:solidFill>
                <a:srgbClr val="F8F9FA"/>
              </a:solidFill>
              <a:latin typeface="Montserrat Medium"/>
              <a:ea typeface="Montserrat Medium"/>
              <a:cs typeface="Montserrat Medium"/>
              <a:sym typeface="Montserrat Medium"/>
            </a:endParaRPr>
          </a:p>
        </p:txBody>
      </p:sp>
      <p:sp>
        <p:nvSpPr>
          <p:cNvPr id="460" name="Google Shape;460;p35"/>
          <p:cNvSpPr/>
          <p:nvPr/>
        </p:nvSpPr>
        <p:spPr>
          <a:xfrm>
            <a:off x="4243638" y="4435550"/>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5"/>
          <p:cNvSpPr txBox="1"/>
          <p:nvPr/>
        </p:nvSpPr>
        <p:spPr>
          <a:xfrm>
            <a:off x="4313688" y="4558700"/>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22</a:t>
            </a:r>
            <a:endParaRPr/>
          </a:p>
        </p:txBody>
      </p:sp>
      <p:sp>
        <p:nvSpPr>
          <p:cNvPr id="462" name="Google Shape;462;p35"/>
          <p:cNvSpPr/>
          <p:nvPr/>
        </p:nvSpPr>
        <p:spPr>
          <a:xfrm>
            <a:off x="46400" y="2577250"/>
            <a:ext cx="1368000" cy="12570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Student Leadership Positions</a:t>
            </a:r>
            <a:endParaRPr sz="800">
              <a:solidFill>
                <a:srgbClr val="F8F9FA"/>
              </a:solidFill>
              <a:latin typeface="Montserrat Medium"/>
              <a:ea typeface="Montserrat Medium"/>
              <a:cs typeface="Montserrat Medium"/>
              <a:sym typeface="Montserrat Medium"/>
            </a:endParaRPr>
          </a:p>
        </p:txBody>
      </p:sp>
      <p:sp>
        <p:nvSpPr>
          <p:cNvPr id="463" name="Google Shape;463;p35"/>
          <p:cNvSpPr/>
          <p:nvPr/>
        </p:nvSpPr>
        <p:spPr>
          <a:xfrm>
            <a:off x="46425" y="1297375"/>
            <a:ext cx="1368000" cy="12570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Music and Acting Lessons</a:t>
            </a:r>
            <a:endParaRPr sz="800">
              <a:solidFill>
                <a:srgbClr val="F8F9FA"/>
              </a:solidFill>
              <a:latin typeface="Montserrat Medium"/>
              <a:ea typeface="Montserrat Medium"/>
              <a:cs typeface="Montserrat Medium"/>
              <a:sym typeface="Montserrat Medium"/>
            </a:endParaRPr>
          </a:p>
        </p:txBody>
      </p:sp>
      <p:sp>
        <p:nvSpPr>
          <p:cNvPr id="464" name="Google Shape;464;p35"/>
          <p:cNvSpPr/>
          <p:nvPr/>
        </p:nvSpPr>
        <p:spPr>
          <a:xfrm>
            <a:off x="7661325" y="3902875"/>
            <a:ext cx="1368000" cy="12570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Duke of Edinburgh</a:t>
            </a:r>
            <a:endParaRPr sz="800">
              <a:solidFill>
                <a:srgbClr val="F8F9FA"/>
              </a:solidFill>
              <a:latin typeface="Montserrat Medium"/>
              <a:ea typeface="Montserrat Medium"/>
              <a:cs typeface="Montserrat Medium"/>
              <a:sym typeface="Montserrat Medium"/>
            </a:endParaRPr>
          </a:p>
        </p:txBody>
      </p:sp>
      <p:sp>
        <p:nvSpPr>
          <p:cNvPr id="465" name="Google Shape;465;p35"/>
          <p:cNvSpPr/>
          <p:nvPr/>
        </p:nvSpPr>
        <p:spPr>
          <a:xfrm>
            <a:off x="6224575" y="1343125"/>
            <a:ext cx="1368000" cy="12570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In2Medicine Programme</a:t>
            </a:r>
            <a:endParaRPr sz="800">
              <a:solidFill>
                <a:srgbClr val="F8F9FA"/>
              </a:solidFill>
              <a:latin typeface="Montserrat Medium"/>
              <a:ea typeface="Montserrat Medium"/>
              <a:cs typeface="Montserrat Medium"/>
              <a:sym typeface="Montserrat Medium"/>
            </a:endParaRPr>
          </a:p>
        </p:txBody>
      </p:sp>
      <p:sp>
        <p:nvSpPr>
          <p:cNvPr id="466" name="Google Shape;466;p35"/>
          <p:cNvSpPr/>
          <p:nvPr/>
        </p:nvSpPr>
        <p:spPr>
          <a:xfrm>
            <a:off x="1461950" y="17500"/>
            <a:ext cx="1368000" cy="12570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Volunteering in the local community </a:t>
            </a:r>
            <a:endParaRPr sz="800">
              <a:solidFill>
                <a:srgbClr val="F8F9FA"/>
              </a:solidFill>
              <a:latin typeface="Montserrat Medium"/>
              <a:ea typeface="Montserrat Medium"/>
              <a:cs typeface="Montserrat Medium"/>
              <a:sym typeface="Montserrat Medium"/>
            </a:endParaRPr>
          </a:p>
        </p:txBody>
      </p:sp>
      <p:sp>
        <p:nvSpPr>
          <p:cNvPr id="467" name="Google Shape;467;p35"/>
          <p:cNvSpPr/>
          <p:nvPr/>
        </p:nvSpPr>
        <p:spPr>
          <a:xfrm>
            <a:off x="7661325" y="40375"/>
            <a:ext cx="1368000" cy="12570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Lessons from Auschwitz Programme</a:t>
            </a:r>
            <a:endParaRPr sz="800">
              <a:solidFill>
                <a:srgbClr val="F8F9FA"/>
              </a:solidFill>
              <a:latin typeface="Montserrat Medium"/>
              <a:ea typeface="Montserrat Medium"/>
              <a:cs typeface="Montserrat Medium"/>
              <a:sym typeface="Montserrat Medium"/>
            </a:endParaRPr>
          </a:p>
        </p:txBody>
      </p:sp>
      <p:sp>
        <p:nvSpPr>
          <p:cNvPr id="468" name="Google Shape;468;p35"/>
          <p:cNvSpPr/>
          <p:nvPr/>
        </p:nvSpPr>
        <p:spPr>
          <a:xfrm>
            <a:off x="1461950" y="3902875"/>
            <a:ext cx="1368000" cy="12570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Peer Mentoring</a:t>
            </a:r>
            <a:endParaRPr sz="800">
              <a:solidFill>
                <a:srgbClr val="F8F9FA"/>
              </a:solidFill>
              <a:latin typeface="Montserrat Medium"/>
              <a:ea typeface="Montserrat Medium"/>
              <a:cs typeface="Montserrat Medium"/>
              <a:sym typeface="Montserrat Medium"/>
            </a:endParaRPr>
          </a:p>
        </p:txBody>
      </p:sp>
      <p:sp>
        <p:nvSpPr>
          <p:cNvPr id="469" name="Google Shape;469;p35"/>
          <p:cNvSpPr/>
          <p:nvPr/>
        </p:nvSpPr>
        <p:spPr>
          <a:xfrm>
            <a:off x="6293325" y="3902875"/>
            <a:ext cx="1368000" cy="12570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Mock Interviews</a:t>
            </a:r>
            <a:endParaRPr sz="800">
              <a:solidFill>
                <a:srgbClr val="F8F9FA"/>
              </a:solidFill>
              <a:latin typeface="Montserrat Medium"/>
              <a:ea typeface="Montserrat Medium"/>
              <a:cs typeface="Montserrat Medium"/>
              <a:sym typeface="Montserrat Medium"/>
            </a:endParaRPr>
          </a:p>
        </p:txBody>
      </p:sp>
      <p:sp>
        <p:nvSpPr>
          <p:cNvPr id="470" name="Google Shape;470;p35"/>
          <p:cNvSpPr/>
          <p:nvPr/>
        </p:nvSpPr>
        <p:spPr>
          <a:xfrm>
            <a:off x="46400" y="3904950"/>
            <a:ext cx="1368000" cy="12570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Careers and University Fairs</a:t>
            </a:r>
            <a:endParaRPr sz="800">
              <a:solidFill>
                <a:srgbClr val="F8F9FA"/>
              </a:solidFill>
              <a:latin typeface="Montserrat Medium"/>
              <a:ea typeface="Montserrat Medium"/>
              <a:cs typeface="Montserrat Medium"/>
              <a:sym typeface="Montserrat Medium"/>
            </a:endParaRPr>
          </a:p>
        </p:txBody>
      </p:sp>
      <p:sp>
        <p:nvSpPr>
          <p:cNvPr id="471" name="Google Shape;471;p35"/>
          <p:cNvSpPr/>
          <p:nvPr/>
        </p:nvSpPr>
        <p:spPr>
          <a:xfrm>
            <a:off x="7661325" y="1343125"/>
            <a:ext cx="1368000" cy="12570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Charity Fundraising</a:t>
            </a:r>
            <a:endParaRPr sz="800">
              <a:solidFill>
                <a:srgbClr val="F8F9FA"/>
              </a:solidFill>
              <a:latin typeface="Montserrat Medium"/>
              <a:ea typeface="Montserrat Medium"/>
              <a:cs typeface="Montserrat Medium"/>
              <a:sym typeface="Montserrat Medium"/>
            </a:endParaRPr>
          </a:p>
        </p:txBody>
      </p:sp>
      <p:sp>
        <p:nvSpPr>
          <p:cNvPr id="472" name="Google Shape;472;p35"/>
          <p:cNvSpPr/>
          <p:nvPr/>
        </p:nvSpPr>
        <p:spPr>
          <a:xfrm>
            <a:off x="6293325" y="2645875"/>
            <a:ext cx="1368000" cy="12570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Guitar Legends</a:t>
            </a:r>
            <a:endParaRPr sz="800">
              <a:solidFill>
                <a:srgbClr val="F8F9FA"/>
              </a:solidFill>
              <a:latin typeface="Montserrat Medium"/>
              <a:ea typeface="Montserrat Medium"/>
              <a:cs typeface="Montserrat Medium"/>
              <a:sym typeface="Montserrat Medium"/>
            </a:endParaRPr>
          </a:p>
        </p:txBody>
      </p:sp>
      <p:sp>
        <p:nvSpPr>
          <p:cNvPr id="473" name="Google Shape;473;p35"/>
          <p:cNvSpPr/>
          <p:nvPr/>
        </p:nvSpPr>
        <p:spPr>
          <a:xfrm>
            <a:off x="7661325" y="2645875"/>
            <a:ext cx="1368000" cy="12570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Choir</a:t>
            </a:r>
            <a:endParaRPr sz="800">
              <a:solidFill>
                <a:srgbClr val="F8F9FA"/>
              </a:solidFill>
              <a:latin typeface="Montserrat Medium"/>
              <a:ea typeface="Montserrat Medium"/>
              <a:cs typeface="Montserrat Medium"/>
              <a:sym typeface="Montserrat Medium"/>
            </a:endParaRPr>
          </a:p>
        </p:txBody>
      </p:sp>
      <p:sp>
        <p:nvSpPr>
          <p:cNvPr id="474" name="Google Shape;474;p35"/>
          <p:cNvSpPr/>
          <p:nvPr/>
        </p:nvSpPr>
        <p:spPr>
          <a:xfrm>
            <a:off x="1461950" y="2600125"/>
            <a:ext cx="1368000" cy="12570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School Productions</a:t>
            </a:r>
            <a:endParaRPr sz="800">
              <a:solidFill>
                <a:srgbClr val="F8F9FA"/>
              </a:solidFill>
              <a:latin typeface="Montserrat Medium"/>
              <a:ea typeface="Montserrat Medium"/>
              <a:cs typeface="Montserrat Medium"/>
              <a:sym typeface="Montserrat Medium"/>
            </a:endParaRPr>
          </a:p>
        </p:txBody>
      </p:sp>
      <p:sp>
        <p:nvSpPr>
          <p:cNvPr id="475" name="Google Shape;475;p35"/>
          <p:cNvSpPr/>
          <p:nvPr/>
        </p:nvSpPr>
        <p:spPr>
          <a:xfrm>
            <a:off x="6224563" y="40375"/>
            <a:ext cx="1368000" cy="12570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UK Parliament Trip</a:t>
            </a:r>
            <a:endParaRPr sz="800">
              <a:solidFill>
                <a:srgbClr val="F8F9FA"/>
              </a:solidFill>
              <a:latin typeface="Montserrat Medium"/>
              <a:ea typeface="Montserrat Medium"/>
              <a:cs typeface="Montserrat Medium"/>
              <a:sym typeface="Montserrat Medium"/>
            </a:endParaRPr>
          </a:p>
        </p:txBody>
      </p:sp>
      <p:sp>
        <p:nvSpPr>
          <p:cNvPr id="476" name="Google Shape;476;p35"/>
          <p:cNvSpPr/>
          <p:nvPr/>
        </p:nvSpPr>
        <p:spPr>
          <a:xfrm>
            <a:off x="1461950" y="1297375"/>
            <a:ext cx="1368000" cy="12570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lang="en-GB" sz="800">
                <a:solidFill>
                  <a:srgbClr val="F8F9FA"/>
                </a:solidFill>
                <a:latin typeface="Montserrat Medium"/>
                <a:ea typeface="Montserrat Medium"/>
                <a:cs typeface="Montserrat Medium"/>
                <a:sym typeface="Montserrat Medium"/>
              </a:rPr>
              <a:t>Equalities team</a:t>
            </a:r>
            <a:endParaRPr sz="800">
              <a:solidFill>
                <a:srgbClr val="F8F9FA"/>
              </a:solidFill>
              <a:latin typeface="Montserrat Medium"/>
              <a:ea typeface="Montserrat Medium"/>
              <a:cs typeface="Montserrat Medium"/>
              <a:sym typeface="Montserra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6"/>
          <p:cNvSpPr/>
          <p:nvPr/>
        </p:nvSpPr>
        <p:spPr>
          <a:xfrm>
            <a:off x="1411625" y="723075"/>
            <a:ext cx="4470900" cy="4162500"/>
          </a:xfrm>
          <a:prstGeom prst="ellipse">
            <a:avLst/>
          </a:pr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6"/>
          <p:cNvSpPr txBox="1"/>
          <p:nvPr/>
        </p:nvSpPr>
        <p:spPr>
          <a:xfrm>
            <a:off x="2142225" y="1234600"/>
            <a:ext cx="3179700" cy="3413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1200"/>
              </a:spcBef>
              <a:spcAft>
                <a:spcPts val="0"/>
              </a:spcAft>
              <a:buClr>
                <a:schemeClr val="dk1"/>
              </a:buClr>
              <a:buSzPts val="1100"/>
              <a:buFont typeface="Arial"/>
              <a:buNone/>
            </a:pPr>
            <a:r>
              <a:rPr lang="en-GB" sz="800">
                <a:solidFill>
                  <a:schemeClr val="lt1"/>
                </a:solidFill>
                <a:latin typeface="Montserrat"/>
                <a:ea typeface="Montserrat"/>
                <a:cs typeface="Montserrat"/>
                <a:sym typeface="Montserrat"/>
              </a:rPr>
              <a:t>The 16 to 19 Bursary Fund provides financial help to young people aged 16 to 19 who face financial barriers to participating in education or training.</a:t>
            </a:r>
            <a:endParaRPr sz="800">
              <a:solidFill>
                <a:schemeClr val="lt1"/>
              </a:solidFill>
              <a:latin typeface="Montserrat"/>
              <a:ea typeface="Montserrat"/>
              <a:cs typeface="Montserrat"/>
              <a:sym typeface="Montserrat"/>
            </a:endParaRPr>
          </a:p>
          <a:p>
            <a:pPr indent="0" lvl="0" marL="0" rtl="0" algn="l">
              <a:lnSpc>
                <a:spcPct val="120000"/>
              </a:lnSpc>
              <a:spcBef>
                <a:spcPts val="1200"/>
              </a:spcBef>
              <a:spcAft>
                <a:spcPts val="0"/>
              </a:spcAft>
              <a:buClr>
                <a:schemeClr val="dk1"/>
              </a:buClr>
              <a:buSzPts val="1100"/>
              <a:buFont typeface="Arial"/>
              <a:buNone/>
            </a:pPr>
            <a:r>
              <a:rPr lang="en-GB" sz="800">
                <a:solidFill>
                  <a:schemeClr val="lt1"/>
                </a:solidFill>
                <a:latin typeface="Montserrat"/>
                <a:ea typeface="Montserrat"/>
                <a:cs typeface="Montserrat"/>
                <a:sym typeface="Montserrat"/>
              </a:rPr>
              <a:t>If you are in Y12-14 in a North Tyneside sixth form in September you could be eligible for up to £1200 per year if you meet one of the criteria below:</a:t>
            </a:r>
            <a:endParaRPr sz="800">
              <a:solidFill>
                <a:schemeClr val="lt1"/>
              </a:solidFill>
              <a:latin typeface="Montserrat"/>
              <a:ea typeface="Montserrat"/>
              <a:cs typeface="Montserrat"/>
              <a:sym typeface="Montserrat"/>
            </a:endParaRPr>
          </a:p>
          <a:p>
            <a:pPr indent="-279400" lvl="0" marL="457200" rtl="0" algn="l">
              <a:lnSpc>
                <a:spcPct val="115000"/>
              </a:lnSpc>
              <a:spcBef>
                <a:spcPts val="200"/>
              </a:spcBef>
              <a:spcAft>
                <a:spcPts val="0"/>
              </a:spcAft>
              <a:buClr>
                <a:schemeClr val="lt1"/>
              </a:buClr>
              <a:buSzPts val="800"/>
              <a:buFont typeface="Montserrat"/>
              <a:buChar char="●"/>
            </a:pPr>
            <a:r>
              <a:rPr lang="en-GB" sz="800">
                <a:solidFill>
                  <a:schemeClr val="lt1"/>
                </a:solidFill>
                <a:latin typeface="Montserrat"/>
                <a:ea typeface="Montserrat"/>
                <a:cs typeface="Montserrat"/>
                <a:sym typeface="Montserrat"/>
              </a:rPr>
              <a:t>In care</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n-GB" sz="800">
                <a:solidFill>
                  <a:schemeClr val="lt1"/>
                </a:solidFill>
                <a:latin typeface="Montserrat"/>
                <a:ea typeface="Montserrat"/>
                <a:cs typeface="Montserrat"/>
                <a:sym typeface="Montserrat"/>
              </a:rPr>
              <a:t>Left care having been in care for a minimum of 3 months from the age of 14</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n-GB" sz="800">
                <a:solidFill>
                  <a:schemeClr val="lt1"/>
                </a:solidFill>
                <a:latin typeface="Montserrat"/>
                <a:ea typeface="Montserrat"/>
                <a:cs typeface="Montserrat"/>
                <a:sym typeface="Montserrat"/>
              </a:rPr>
              <a:t>In receipt of Income Support (or Universal Credit)</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n-GB" sz="800">
                <a:solidFill>
                  <a:schemeClr val="lt1"/>
                </a:solidFill>
                <a:latin typeface="Montserrat"/>
                <a:ea typeface="Montserrat"/>
                <a:cs typeface="Montserrat"/>
                <a:sym typeface="Montserrat"/>
              </a:rPr>
              <a:t>In receipt of both Employment and Support Allowance (or Universal Credit) and Disability Living Allowance or Personal Independence Payment</a:t>
            </a:r>
            <a:endParaRPr sz="800">
              <a:solidFill>
                <a:schemeClr val="lt1"/>
              </a:solidFill>
              <a:latin typeface="Montserrat"/>
              <a:ea typeface="Montserrat"/>
              <a:cs typeface="Montserrat"/>
              <a:sym typeface="Montserrat"/>
            </a:endParaRPr>
          </a:p>
          <a:p>
            <a:pPr indent="0" lvl="0" marL="0" rtl="0" algn="l">
              <a:lnSpc>
                <a:spcPct val="120000"/>
              </a:lnSpc>
              <a:spcBef>
                <a:spcPts val="1200"/>
              </a:spcBef>
              <a:spcAft>
                <a:spcPts val="0"/>
              </a:spcAft>
              <a:buClr>
                <a:schemeClr val="dk1"/>
              </a:buClr>
              <a:buSzPts val="1100"/>
              <a:buFont typeface="Arial"/>
              <a:buNone/>
            </a:pPr>
            <a:r>
              <a:rPr lang="en-GB" sz="800">
                <a:solidFill>
                  <a:schemeClr val="lt1"/>
                </a:solidFill>
                <a:latin typeface="Montserrat"/>
                <a:ea typeface="Montserrat"/>
                <a:cs typeface="Montserrat"/>
                <a:sym typeface="Montserrat"/>
              </a:rPr>
              <a:t>Discretionary bursaries are also available, the amount available depends on individual circumstances.  The eligibility criteria for these include:</a:t>
            </a:r>
            <a:endParaRPr sz="800">
              <a:solidFill>
                <a:schemeClr val="lt1"/>
              </a:solidFill>
              <a:latin typeface="Montserrat"/>
              <a:ea typeface="Montserrat"/>
              <a:cs typeface="Montserrat"/>
              <a:sym typeface="Montserrat"/>
            </a:endParaRPr>
          </a:p>
          <a:p>
            <a:pPr indent="-279400" lvl="0" marL="457200" rtl="0" algn="l">
              <a:lnSpc>
                <a:spcPct val="115000"/>
              </a:lnSpc>
              <a:spcBef>
                <a:spcPts val="200"/>
              </a:spcBef>
              <a:spcAft>
                <a:spcPts val="0"/>
              </a:spcAft>
              <a:buClr>
                <a:schemeClr val="lt1"/>
              </a:buClr>
              <a:buSzPts val="800"/>
              <a:buFont typeface="Montserrat"/>
              <a:buChar char="●"/>
            </a:pPr>
            <a:r>
              <a:rPr lang="en-GB" sz="800">
                <a:solidFill>
                  <a:schemeClr val="lt1"/>
                </a:solidFill>
                <a:latin typeface="Montserrat"/>
                <a:ea typeface="Montserrat"/>
                <a:cs typeface="Montserrat"/>
                <a:sym typeface="Montserrat"/>
              </a:rPr>
              <a:t>Eligible for Free School Meals</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n-GB" sz="800">
                <a:solidFill>
                  <a:schemeClr val="lt1"/>
                </a:solidFill>
                <a:latin typeface="Montserrat"/>
                <a:ea typeface="Montserrat"/>
                <a:cs typeface="Montserrat"/>
                <a:sym typeface="Montserrat"/>
              </a:rPr>
              <a:t>A family in receipt of Tax/Universal Credit</a:t>
            </a:r>
            <a:endParaRPr sz="800">
              <a:solidFill>
                <a:schemeClr val="lt1"/>
              </a:solidFill>
              <a:latin typeface="Montserrat"/>
              <a:ea typeface="Montserrat"/>
              <a:cs typeface="Montserrat"/>
              <a:sym typeface="Montserrat"/>
            </a:endParaRPr>
          </a:p>
          <a:p>
            <a:pPr indent="-279400" lvl="0" marL="457200" rtl="0" algn="l">
              <a:lnSpc>
                <a:spcPct val="115000"/>
              </a:lnSpc>
              <a:spcBef>
                <a:spcPts val="0"/>
              </a:spcBef>
              <a:spcAft>
                <a:spcPts val="0"/>
              </a:spcAft>
              <a:buClr>
                <a:schemeClr val="lt1"/>
              </a:buClr>
              <a:buSzPts val="800"/>
              <a:buFont typeface="Montserrat"/>
              <a:buChar char="●"/>
            </a:pPr>
            <a:r>
              <a:rPr lang="en-GB" sz="800">
                <a:solidFill>
                  <a:schemeClr val="lt1"/>
                </a:solidFill>
                <a:latin typeface="Montserrat"/>
                <a:ea typeface="Montserrat"/>
                <a:cs typeface="Montserrat"/>
                <a:sym typeface="Montserrat"/>
              </a:rPr>
              <a:t>Families with low household income</a:t>
            </a:r>
            <a:endParaRPr sz="800">
              <a:solidFill>
                <a:schemeClr val="lt1"/>
              </a:solidFill>
              <a:latin typeface="Montserrat"/>
              <a:ea typeface="Montserrat"/>
              <a:cs typeface="Montserrat"/>
              <a:sym typeface="Montserrat"/>
            </a:endParaRPr>
          </a:p>
        </p:txBody>
      </p:sp>
      <p:sp>
        <p:nvSpPr>
          <p:cNvPr id="483" name="Google Shape;483;p36"/>
          <p:cNvSpPr/>
          <p:nvPr/>
        </p:nvSpPr>
        <p:spPr>
          <a:xfrm>
            <a:off x="5209050" y="159925"/>
            <a:ext cx="2339100" cy="21276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Montserrat"/>
                <a:ea typeface="Montserrat"/>
                <a:cs typeface="Montserrat"/>
                <a:sym typeface="Montserrat"/>
              </a:rPr>
              <a:t>Applications are available from the sixth form pastoral team or you can apply online </a:t>
            </a:r>
            <a:endParaRPr sz="11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sz="1100">
              <a:solidFill>
                <a:schemeClr val="lt1"/>
              </a:solidFill>
              <a:latin typeface="Montserrat"/>
              <a:ea typeface="Montserrat"/>
              <a:cs typeface="Montserrat"/>
              <a:sym typeface="Montserrat"/>
            </a:endParaRPr>
          </a:p>
        </p:txBody>
      </p:sp>
      <p:sp>
        <p:nvSpPr>
          <p:cNvPr id="484" name="Google Shape;484;p36"/>
          <p:cNvSpPr/>
          <p:nvPr/>
        </p:nvSpPr>
        <p:spPr>
          <a:xfrm>
            <a:off x="6851325" y="2220075"/>
            <a:ext cx="1773900" cy="16179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8F9FA"/>
                </a:solidFill>
                <a:latin typeface="Montserrat"/>
                <a:ea typeface="Montserrat"/>
                <a:cs typeface="Montserrat"/>
                <a:sym typeface="Montserrat"/>
              </a:rPr>
              <a:t>16-19 Bursary</a:t>
            </a:r>
            <a:endParaRPr b="1" sz="2000">
              <a:solidFill>
                <a:srgbClr val="F8F9FA"/>
              </a:solidFill>
              <a:latin typeface="Montserrat"/>
              <a:ea typeface="Montserrat"/>
              <a:cs typeface="Montserrat"/>
              <a:sym typeface="Montserrat"/>
            </a:endParaRPr>
          </a:p>
        </p:txBody>
      </p:sp>
      <p:pic>
        <p:nvPicPr>
          <p:cNvPr id="485" name="Google Shape;485;p36"/>
          <p:cNvPicPr preferRelativeResize="0"/>
          <p:nvPr/>
        </p:nvPicPr>
        <p:blipFill>
          <a:blip r:embed="rId3">
            <a:alphaModFix/>
          </a:blip>
          <a:stretch>
            <a:fillRect/>
          </a:stretch>
        </p:blipFill>
        <p:spPr>
          <a:xfrm>
            <a:off x="64751" y="55675"/>
            <a:ext cx="1604874" cy="1662725"/>
          </a:xfrm>
          <a:prstGeom prst="rect">
            <a:avLst/>
          </a:prstGeom>
          <a:noFill/>
          <a:ln>
            <a:noFill/>
          </a:ln>
        </p:spPr>
      </p:pic>
      <p:sp>
        <p:nvSpPr>
          <p:cNvPr id="486" name="Google Shape;486;p36"/>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6"/>
          <p:cNvSpPr txBox="1"/>
          <p:nvPr/>
        </p:nvSpPr>
        <p:spPr>
          <a:xfrm>
            <a:off x="8567175" y="4485375"/>
            <a:ext cx="41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23</a:t>
            </a:r>
            <a:endParaRPr/>
          </a:p>
        </p:txBody>
      </p:sp>
      <p:sp>
        <p:nvSpPr>
          <p:cNvPr id="488" name="Google Shape;488;p36"/>
          <p:cNvSpPr txBox="1"/>
          <p:nvPr/>
        </p:nvSpPr>
        <p:spPr>
          <a:xfrm>
            <a:off x="64756" y="4344975"/>
            <a:ext cx="8244600" cy="523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Clr>
                <a:schemeClr val="dk1"/>
              </a:buClr>
              <a:buSzPts val="1100"/>
              <a:buFont typeface="Arial"/>
              <a:buNone/>
            </a:pPr>
            <a:r>
              <a:t/>
            </a:r>
            <a:endParaRPr i="1" sz="2200">
              <a:solidFill>
                <a:schemeClr val="dk2"/>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37"/>
          <p:cNvPicPr preferRelativeResize="0"/>
          <p:nvPr/>
        </p:nvPicPr>
        <p:blipFill>
          <a:blip r:embed="rId3">
            <a:alphaModFix/>
          </a:blip>
          <a:stretch>
            <a:fillRect/>
          </a:stretch>
        </p:blipFill>
        <p:spPr>
          <a:xfrm>
            <a:off x="2273487" y="90975"/>
            <a:ext cx="4597026" cy="4762725"/>
          </a:xfrm>
          <a:prstGeom prst="rect">
            <a:avLst/>
          </a:prstGeom>
          <a:noFill/>
          <a:ln>
            <a:noFill/>
          </a:ln>
        </p:spPr>
      </p:pic>
      <p:pic>
        <p:nvPicPr>
          <p:cNvPr descr="File:Instagram.svg - Wikimedia Commons" id="494" name="Google Shape;494;p37"/>
          <p:cNvPicPr preferRelativeResize="0"/>
          <p:nvPr/>
        </p:nvPicPr>
        <p:blipFill>
          <a:blip r:embed="rId4">
            <a:alphaModFix/>
          </a:blip>
          <a:stretch>
            <a:fillRect/>
          </a:stretch>
        </p:blipFill>
        <p:spPr>
          <a:xfrm>
            <a:off x="108575" y="4285200"/>
            <a:ext cx="770826" cy="770826"/>
          </a:xfrm>
          <a:prstGeom prst="rect">
            <a:avLst/>
          </a:prstGeom>
          <a:noFill/>
          <a:ln>
            <a:noFill/>
          </a:ln>
        </p:spPr>
      </p:pic>
      <p:sp>
        <p:nvSpPr>
          <p:cNvPr id="495" name="Google Shape;495;p37"/>
          <p:cNvSpPr txBox="1"/>
          <p:nvPr/>
        </p:nvSpPr>
        <p:spPr>
          <a:xfrm>
            <a:off x="969475" y="4597050"/>
            <a:ext cx="1473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GB">
                <a:solidFill>
                  <a:schemeClr val="dk2"/>
                </a:solidFill>
                <a:latin typeface="Montserrat"/>
                <a:ea typeface="Montserrat"/>
                <a:cs typeface="Montserrat"/>
                <a:sym typeface="Montserrat"/>
              </a:rPr>
              <a:t>sixthform_lhs</a:t>
            </a:r>
            <a:endParaRPr>
              <a:latin typeface="Montserrat"/>
              <a:ea typeface="Montserrat"/>
              <a:cs typeface="Montserrat"/>
              <a:sym typeface="Montserrat"/>
            </a:endParaRPr>
          </a:p>
        </p:txBody>
      </p:sp>
      <p:sp>
        <p:nvSpPr>
          <p:cNvPr id="496" name="Google Shape;496;p37"/>
          <p:cNvSpPr txBox="1"/>
          <p:nvPr/>
        </p:nvSpPr>
        <p:spPr>
          <a:xfrm>
            <a:off x="6515100" y="3911600"/>
            <a:ext cx="2514600" cy="558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sz="1800">
                <a:solidFill>
                  <a:schemeClr val="dk2"/>
                </a:solidFill>
                <a:latin typeface="Amatic SC"/>
                <a:ea typeface="Amatic SC"/>
                <a:cs typeface="Amatic SC"/>
                <a:sym typeface="Amatic SC"/>
              </a:rPr>
              <a:t>HAILSHAM AVENUE</a:t>
            </a:r>
            <a:endParaRPr b="1" sz="1800">
              <a:solidFill>
                <a:schemeClr val="dk2"/>
              </a:solidFill>
              <a:latin typeface="Amatic SC"/>
              <a:ea typeface="Amatic SC"/>
              <a:cs typeface="Amatic SC"/>
              <a:sym typeface="Amatic SC"/>
            </a:endParaRPr>
          </a:p>
          <a:p>
            <a:pPr indent="0" lvl="0" marL="0" rtl="0" algn="r">
              <a:spcBef>
                <a:spcPts val="0"/>
              </a:spcBef>
              <a:spcAft>
                <a:spcPts val="0"/>
              </a:spcAft>
              <a:buNone/>
            </a:pPr>
            <a:r>
              <a:rPr b="1" lang="en-GB" sz="1800">
                <a:solidFill>
                  <a:schemeClr val="dk2"/>
                </a:solidFill>
                <a:latin typeface="Amatic SC"/>
                <a:ea typeface="Amatic SC"/>
                <a:cs typeface="Amatic SC"/>
                <a:sym typeface="Amatic SC"/>
              </a:rPr>
              <a:t>NEWCASTLE UPON TYNE NE12 8ER</a:t>
            </a:r>
            <a:endParaRPr b="1" sz="1800">
              <a:solidFill>
                <a:schemeClr val="dk2"/>
              </a:solidFill>
              <a:latin typeface="Amatic SC"/>
              <a:ea typeface="Amatic SC"/>
              <a:cs typeface="Amatic SC"/>
              <a:sym typeface="Amatic SC"/>
            </a:endParaRPr>
          </a:p>
          <a:p>
            <a:pPr indent="0" lvl="0" marL="0" rtl="0" algn="r">
              <a:spcBef>
                <a:spcPts val="0"/>
              </a:spcBef>
              <a:spcAft>
                <a:spcPts val="0"/>
              </a:spcAft>
              <a:buNone/>
            </a:pPr>
            <a:r>
              <a:rPr b="1" lang="en-GB" sz="1800">
                <a:solidFill>
                  <a:schemeClr val="dk2"/>
                </a:solidFill>
                <a:latin typeface="Amatic SC"/>
                <a:ea typeface="Amatic SC"/>
                <a:cs typeface="Amatic SC"/>
                <a:sym typeface="Amatic SC"/>
              </a:rPr>
              <a:t>0191 218 9500</a:t>
            </a:r>
            <a:endParaRPr b="1" sz="1800">
              <a:solidFill>
                <a:schemeClr val="dk2"/>
              </a:solidFill>
              <a:latin typeface="Amatic SC"/>
              <a:ea typeface="Amatic SC"/>
              <a:cs typeface="Amatic SC"/>
              <a:sym typeface="Amatic SC"/>
            </a:endParaRPr>
          </a:p>
          <a:p>
            <a:pPr indent="0" lvl="0" marL="0" rtl="0" algn="r">
              <a:spcBef>
                <a:spcPts val="0"/>
              </a:spcBef>
              <a:spcAft>
                <a:spcPts val="0"/>
              </a:spcAft>
              <a:buNone/>
            </a:pPr>
            <a:r>
              <a:rPr b="1" lang="en-GB" sz="1800">
                <a:solidFill>
                  <a:schemeClr val="dk2"/>
                </a:solidFill>
                <a:latin typeface="Amatic SC"/>
                <a:ea typeface="Amatic SC"/>
                <a:cs typeface="Amatic SC"/>
                <a:sym typeface="Amatic SC"/>
              </a:rPr>
              <a:t>POST16@LONGBENTON.ORG.UK</a:t>
            </a:r>
            <a:endParaRPr b="1" sz="1800">
              <a:solidFill>
                <a:schemeClr val="dk2"/>
              </a:solidFill>
              <a:latin typeface="Amatic SC"/>
              <a:ea typeface="Amatic SC"/>
              <a:cs typeface="Amatic SC"/>
              <a:sym typeface="Amatic S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8" name="Shape 78"/>
        <p:cNvGrpSpPr/>
        <p:nvPr/>
      </p:nvGrpSpPr>
      <p:grpSpPr>
        <a:xfrm>
          <a:off x="0" y="0"/>
          <a:ext cx="0" cy="0"/>
          <a:chOff x="0" y="0"/>
          <a:chExt cx="0" cy="0"/>
        </a:xfrm>
      </p:grpSpPr>
      <p:pic>
        <p:nvPicPr>
          <p:cNvPr id="79" name="Google Shape;79;p15"/>
          <p:cNvPicPr preferRelativeResize="0"/>
          <p:nvPr/>
        </p:nvPicPr>
        <p:blipFill>
          <a:blip r:embed="rId3">
            <a:alphaModFix/>
          </a:blip>
          <a:stretch>
            <a:fillRect/>
          </a:stretch>
        </p:blipFill>
        <p:spPr>
          <a:xfrm>
            <a:off x="401788" y="1233625"/>
            <a:ext cx="1128300" cy="1424400"/>
          </a:xfrm>
          <a:prstGeom prst="ellipse">
            <a:avLst/>
          </a:prstGeom>
          <a:noFill/>
          <a:ln>
            <a:noFill/>
          </a:ln>
        </p:spPr>
      </p:pic>
      <p:sp>
        <p:nvSpPr>
          <p:cNvPr id="80" name="Google Shape;80;p15"/>
          <p:cNvSpPr txBox="1"/>
          <p:nvPr/>
        </p:nvSpPr>
        <p:spPr>
          <a:xfrm>
            <a:off x="145050" y="12275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38761D"/>
                </a:solidFill>
                <a:latin typeface="Montserrat ExtraBold"/>
                <a:ea typeface="Montserrat ExtraBold"/>
                <a:cs typeface="Montserrat ExtraBold"/>
                <a:sym typeface="Montserrat ExtraBold"/>
              </a:rPr>
              <a:t>Welcome…</a:t>
            </a:r>
            <a:endParaRPr/>
          </a:p>
        </p:txBody>
      </p:sp>
      <p:sp>
        <p:nvSpPr>
          <p:cNvPr id="81" name="Google Shape;81;p15"/>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txBox="1"/>
          <p:nvPr/>
        </p:nvSpPr>
        <p:spPr>
          <a:xfrm>
            <a:off x="8596725" y="4490175"/>
            <a:ext cx="357000" cy="2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2</a:t>
            </a:r>
            <a:endParaRPr b="1">
              <a:solidFill>
                <a:schemeClr val="lt1"/>
              </a:solidFill>
              <a:latin typeface="Montserrat"/>
              <a:ea typeface="Montserrat"/>
              <a:cs typeface="Montserrat"/>
              <a:sym typeface="Montserrat"/>
            </a:endParaRPr>
          </a:p>
        </p:txBody>
      </p:sp>
      <p:sp>
        <p:nvSpPr>
          <p:cNvPr id="83" name="Google Shape;83;p15"/>
          <p:cNvSpPr txBox="1"/>
          <p:nvPr/>
        </p:nvSpPr>
        <p:spPr>
          <a:xfrm>
            <a:off x="1238425" y="616550"/>
            <a:ext cx="757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800">
                <a:solidFill>
                  <a:srgbClr val="741B47"/>
                </a:solidFill>
                <a:latin typeface="Montserrat"/>
                <a:ea typeface="Montserrat"/>
                <a:cs typeface="Montserrat"/>
                <a:sym typeface="Montserrat"/>
              </a:rPr>
              <a:t>… to </a:t>
            </a:r>
            <a:r>
              <a:rPr i="1" lang="en-GB" sz="1800">
                <a:solidFill>
                  <a:srgbClr val="741B47"/>
                </a:solidFill>
                <a:latin typeface="Montserrat"/>
                <a:ea typeface="Montserrat"/>
                <a:cs typeface="Montserrat"/>
                <a:sym typeface="Montserrat"/>
              </a:rPr>
              <a:t>a </a:t>
            </a:r>
            <a:r>
              <a:rPr b="1" i="1" lang="en-GB" sz="1800">
                <a:solidFill>
                  <a:srgbClr val="741B47"/>
                </a:solidFill>
                <a:latin typeface="Montserrat"/>
                <a:ea typeface="Montserrat"/>
                <a:cs typeface="Montserrat"/>
                <a:sym typeface="Montserrat"/>
              </a:rPr>
              <a:t>launchpad</a:t>
            </a:r>
            <a:r>
              <a:rPr i="1" lang="en-GB" sz="1800">
                <a:solidFill>
                  <a:srgbClr val="741B47"/>
                </a:solidFill>
                <a:latin typeface="Montserrat"/>
                <a:ea typeface="Montserrat"/>
                <a:cs typeface="Montserrat"/>
                <a:sym typeface="Montserrat"/>
              </a:rPr>
              <a:t> for </a:t>
            </a:r>
            <a:r>
              <a:rPr b="1" i="1" lang="en-GB" sz="1800">
                <a:solidFill>
                  <a:srgbClr val="741B47"/>
                </a:solidFill>
                <a:latin typeface="Montserrat"/>
                <a:ea typeface="Montserrat"/>
                <a:cs typeface="Montserrat"/>
                <a:sym typeface="Montserrat"/>
              </a:rPr>
              <a:t>successful careers</a:t>
            </a:r>
            <a:r>
              <a:rPr i="1" lang="en-GB" sz="1800">
                <a:solidFill>
                  <a:srgbClr val="741B47"/>
                </a:solidFill>
                <a:latin typeface="Montserrat"/>
                <a:ea typeface="Montserrat"/>
                <a:cs typeface="Montserrat"/>
                <a:sym typeface="Montserrat"/>
              </a:rPr>
              <a:t> and </a:t>
            </a:r>
            <a:r>
              <a:rPr b="1" i="1" lang="en-GB" sz="1800">
                <a:solidFill>
                  <a:srgbClr val="741B47"/>
                </a:solidFill>
                <a:latin typeface="Montserrat"/>
                <a:ea typeface="Montserrat"/>
                <a:cs typeface="Montserrat"/>
                <a:sym typeface="Montserrat"/>
              </a:rPr>
              <a:t>fulfilling lives</a:t>
            </a:r>
            <a:r>
              <a:rPr i="1" lang="en-GB" sz="1800">
                <a:solidFill>
                  <a:srgbClr val="741B47"/>
                </a:solidFill>
                <a:latin typeface="Montserrat"/>
                <a:ea typeface="Montserrat"/>
                <a:cs typeface="Montserrat"/>
                <a:sym typeface="Montserrat"/>
              </a:rPr>
              <a:t>…</a:t>
            </a:r>
            <a:endParaRPr i="1" sz="1800">
              <a:solidFill>
                <a:srgbClr val="741B47"/>
              </a:solidFill>
              <a:latin typeface="Montserrat"/>
              <a:ea typeface="Montserrat"/>
              <a:cs typeface="Montserrat"/>
              <a:sym typeface="Montserrat"/>
            </a:endParaRPr>
          </a:p>
        </p:txBody>
      </p:sp>
      <p:sp>
        <p:nvSpPr>
          <p:cNvPr id="84" name="Google Shape;84;p15"/>
          <p:cNvSpPr txBox="1"/>
          <p:nvPr/>
        </p:nvSpPr>
        <p:spPr>
          <a:xfrm>
            <a:off x="1840950" y="1003713"/>
            <a:ext cx="6839400" cy="412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latin typeface="Montserrat"/>
                <a:ea typeface="Montserrat"/>
                <a:cs typeface="Montserrat"/>
                <a:sym typeface="Montserrat"/>
              </a:rPr>
              <a:t>Longbenton High Sixth Form </a:t>
            </a:r>
            <a:r>
              <a:rPr lang="en-GB">
                <a:latin typeface="Montserrat"/>
                <a:ea typeface="Montserrat"/>
                <a:cs typeface="Montserrat"/>
                <a:sym typeface="Montserrat"/>
              </a:rPr>
              <a:t>is a special place: a vibrant community where students thrive; large enough to offer a wealth of opportunities, but small enough for personalised support. Our unique pathways allow you to tailor your studies to your specific goals, whether you're aspiring to university, a career, or further study.</a:t>
            </a:r>
            <a:endParaRPr>
              <a:latin typeface="Montserrat"/>
              <a:ea typeface="Montserrat"/>
              <a:cs typeface="Montserrat"/>
              <a:sym typeface="Montserrat"/>
            </a:endParaRPr>
          </a:p>
          <a:p>
            <a:pPr indent="0" lvl="0" marL="0" rtl="0" algn="l">
              <a:lnSpc>
                <a:spcPct val="115000"/>
              </a:lnSpc>
              <a:spcBef>
                <a:spcPts val="1000"/>
              </a:spcBef>
              <a:spcAft>
                <a:spcPts val="0"/>
              </a:spcAft>
              <a:buNone/>
            </a:pPr>
            <a:r>
              <a:rPr lang="en-GB">
                <a:latin typeface="Montserrat"/>
                <a:ea typeface="Montserrat"/>
                <a:cs typeface="Montserrat"/>
                <a:sym typeface="Montserrat"/>
              </a:rPr>
              <a:t>Beyond academics, Longbenton High Sixth Form is a hub of activity. From sports and clubs to arts and societies, there's something for everyone.</a:t>
            </a:r>
            <a:endParaRPr>
              <a:latin typeface="Montserrat"/>
              <a:ea typeface="Montserrat"/>
              <a:cs typeface="Montserrat"/>
              <a:sym typeface="Montserrat"/>
            </a:endParaRPr>
          </a:p>
          <a:p>
            <a:pPr indent="0" lvl="0" marL="0" rtl="0" algn="l">
              <a:lnSpc>
                <a:spcPct val="115000"/>
              </a:lnSpc>
              <a:spcBef>
                <a:spcPts val="1000"/>
              </a:spcBef>
              <a:spcAft>
                <a:spcPts val="0"/>
              </a:spcAft>
              <a:buNone/>
            </a:pPr>
            <a:r>
              <a:rPr lang="en-GB">
                <a:latin typeface="Montserrat"/>
                <a:ea typeface="Montserrat"/>
                <a:cs typeface="Montserrat"/>
                <a:sym typeface="Montserrat"/>
              </a:rPr>
              <a:t>No matter where you've come from, Longbenton High Sixth Form welcomes students from all backgrounds. Our comprehensive induction program ensures a smooth transition and helps you feel at home. With exceptional support, care, and a commitment to excellence, we're proud to be one of the leading Sixth Forms in North Tyneside and Newcastle.</a:t>
            </a:r>
            <a:endParaRPr>
              <a:latin typeface="Montserrat"/>
              <a:ea typeface="Montserrat"/>
              <a:cs typeface="Montserrat"/>
              <a:sym typeface="Montserrat"/>
            </a:endParaRPr>
          </a:p>
          <a:p>
            <a:pPr indent="0" lvl="0" marL="0" rtl="0" algn="l">
              <a:spcBef>
                <a:spcPts val="100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b="1" lang="en-GB" sz="2400">
                <a:solidFill>
                  <a:schemeClr val="dk2"/>
                </a:solidFill>
                <a:latin typeface="Caveat"/>
                <a:ea typeface="Caveat"/>
                <a:cs typeface="Caveat"/>
                <a:sym typeface="Caveat"/>
              </a:rPr>
              <a:t>#</a:t>
            </a:r>
            <a:r>
              <a:rPr b="1" i="1" lang="en-GB" sz="2400">
                <a:solidFill>
                  <a:schemeClr val="dk2"/>
                </a:solidFill>
                <a:latin typeface="Caveat"/>
                <a:ea typeface="Caveat"/>
                <a:cs typeface="Caveat"/>
                <a:sym typeface="Caveat"/>
              </a:rPr>
              <a:t>you’re welcome </a:t>
            </a:r>
            <a:r>
              <a:rPr b="1" i="1" lang="en-GB" sz="1600">
                <a:solidFill>
                  <a:schemeClr val="dk2"/>
                </a:solidFill>
                <a:latin typeface="Montserrat"/>
                <a:ea typeface="Montserrat"/>
                <a:cs typeface="Montserrat"/>
                <a:sym typeface="Montserrat"/>
              </a:rPr>
              <a:t>to join us and discover your potential</a:t>
            </a:r>
            <a:endParaRPr b="1" i="1" sz="1600">
              <a:solidFill>
                <a:schemeClr val="dk2"/>
              </a:solidFill>
              <a:latin typeface="Montserrat"/>
              <a:ea typeface="Montserrat"/>
              <a:cs typeface="Montserrat"/>
              <a:sym typeface="Montserrat"/>
            </a:endParaRPr>
          </a:p>
        </p:txBody>
      </p:sp>
      <p:sp>
        <p:nvSpPr>
          <p:cNvPr id="85" name="Google Shape;85;p15"/>
          <p:cNvSpPr txBox="1"/>
          <p:nvPr/>
        </p:nvSpPr>
        <p:spPr>
          <a:xfrm>
            <a:off x="260188" y="2713000"/>
            <a:ext cx="1411500" cy="2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chemeClr val="dk2"/>
                </a:solidFill>
                <a:latin typeface="Montserrat"/>
                <a:ea typeface="Montserrat"/>
                <a:cs typeface="Montserrat"/>
                <a:sym typeface="Montserrat"/>
              </a:rPr>
              <a:t>Kelly Holbrook</a:t>
            </a:r>
            <a:endParaRPr b="1" sz="1200">
              <a:solidFill>
                <a:schemeClr val="dk2"/>
              </a:solidFill>
              <a:latin typeface="Montserrat"/>
              <a:ea typeface="Montserrat"/>
              <a:cs typeface="Montserrat"/>
              <a:sym typeface="Montserrat"/>
            </a:endParaRPr>
          </a:p>
          <a:p>
            <a:pPr indent="0" lvl="0" marL="0" rtl="0" algn="ctr">
              <a:spcBef>
                <a:spcPts val="0"/>
              </a:spcBef>
              <a:spcAft>
                <a:spcPts val="0"/>
              </a:spcAft>
              <a:buNone/>
            </a:pPr>
            <a:r>
              <a:rPr lang="en-GB" sz="1200">
                <a:solidFill>
                  <a:schemeClr val="dk2"/>
                </a:solidFill>
                <a:latin typeface="Montserrat"/>
                <a:ea typeface="Montserrat"/>
                <a:cs typeface="Montserrat"/>
                <a:sym typeface="Montserrat"/>
              </a:rPr>
              <a:t>Headteacher</a:t>
            </a:r>
            <a:endParaRPr sz="1200">
              <a:solidFill>
                <a:schemeClr val="dk2"/>
              </a:solidFill>
              <a:latin typeface="Montserrat"/>
              <a:ea typeface="Montserrat"/>
              <a:cs typeface="Montserrat"/>
              <a:sym typeface="Montserrat"/>
            </a:endParaRPr>
          </a:p>
        </p:txBody>
      </p:sp>
      <p:sp>
        <p:nvSpPr>
          <p:cNvPr id="86" name="Google Shape;86;p15"/>
          <p:cNvSpPr/>
          <p:nvPr/>
        </p:nvSpPr>
        <p:spPr>
          <a:xfrm>
            <a:off x="-290075" y="3889875"/>
            <a:ext cx="1606500" cy="14796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8278675" y="87050"/>
            <a:ext cx="742500" cy="717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6"/>
          <p:cNvPicPr preferRelativeResize="0"/>
          <p:nvPr/>
        </p:nvPicPr>
        <p:blipFill>
          <a:blip r:embed="rId3">
            <a:alphaModFix/>
          </a:blip>
          <a:stretch>
            <a:fillRect/>
          </a:stretch>
        </p:blipFill>
        <p:spPr>
          <a:xfrm>
            <a:off x="7707352" y="55802"/>
            <a:ext cx="1385999" cy="1435976"/>
          </a:xfrm>
          <a:prstGeom prst="rect">
            <a:avLst/>
          </a:prstGeom>
          <a:noFill/>
          <a:ln>
            <a:noFill/>
          </a:ln>
        </p:spPr>
      </p:pic>
      <p:sp>
        <p:nvSpPr>
          <p:cNvPr id="93" name="Google Shape;93;p16"/>
          <p:cNvSpPr txBox="1"/>
          <p:nvPr/>
        </p:nvSpPr>
        <p:spPr>
          <a:xfrm>
            <a:off x="145050" y="122750"/>
            <a:ext cx="7040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chemeClr val="dk2"/>
                </a:solidFill>
                <a:latin typeface="Caveat"/>
                <a:ea typeface="Caveat"/>
                <a:cs typeface="Caveat"/>
                <a:sym typeface="Caveat"/>
              </a:rPr>
              <a:t>#</a:t>
            </a:r>
            <a:r>
              <a:rPr b="1" i="1" lang="en-GB" sz="2400">
                <a:solidFill>
                  <a:schemeClr val="dk2"/>
                </a:solidFill>
                <a:latin typeface="Caveat"/>
                <a:ea typeface="Caveat"/>
                <a:cs typeface="Caveat"/>
                <a:sym typeface="Caveat"/>
              </a:rPr>
              <a:t>you’re welcome… to meet our </a:t>
            </a:r>
            <a:r>
              <a:rPr lang="en-GB" sz="3000">
                <a:solidFill>
                  <a:srgbClr val="38761D"/>
                </a:solidFill>
                <a:latin typeface="Montserrat ExtraBold"/>
                <a:ea typeface="Montserrat ExtraBold"/>
                <a:cs typeface="Montserrat ExtraBold"/>
                <a:sym typeface="Montserrat ExtraBold"/>
              </a:rPr>
              <a:t>Sixth Form Team</a:t>
            </a:r>
            <a:endParaRPr/>
          </a:p>
        </p:txBody>
      </p:sp>
      <p:sp>
        <p:nvSpPr>
          <p:cNvPr id="94" name="Google Shape;94;p16"/>
          <p:cNvSpPr/>
          <p:nvPr/>
        </p:nvSpPr>
        <p:spPr>
          <a:xfrm>
            <a:off x="178500" y="973925"/>
            <a:ext cx="2097600" cy="21594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txBox="1"/>
          <p:nvPr/>
        </p:nvSpPr>
        <p:spPr>
          <a:xfrm>
            <a:off x="145050" y="3855000"/>
            <a:ext cx="21645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2"/>
                </a:solidFill>
                <a:latin typeface="Montserrat"/>
                <a:ea typeface="Montserrat"/>
                <a:cs typeface="Montserrat"/>
                <a:sym typeface="Montserrat"/>
              </a:rPr>
              <a:t>Abby Potts</a:t>
            </a:r>
            <a:endParaRPr b="1" sz="1600">
              <a:solidFill>
                <a:schemeClr val="dk2"/>
              </a:solidFill>
              <a:latin typeface="Montserrat"/>
              <a:ea typeface="Montserrat"/>
              <a:cs typeface="Montserrat"/>
              <a:sym typeface="Montserrat"/>
            </a:endParaRPr>
          </a:p>
          <a:p>
            <a:pPr indent="0" lvl="0" marL="0" rtl="0" algn="ctr">
              <a:spcBef>
                <a:spcPts val="0"/>
              </a:spcBef>
              <a:spcAft>
                <a:spcPts val="0"/>
              </a:spcAft>
              <a:buNone/>
            </a:pPr>
            <a:r>
              <a:rPr lang="en-GB" sz="1200">
                <a:solidFill>
                  <a:schemeClr val="dk2"/>
                </a:solidFill>
                <a:latin typeface="Montserrat"/>
                <a:ea typeface="Montserrat"/>
                <a:cs typeface="Montserrat"/>
                <a:sym typeface="Montserrat"/>
              </a:rPr>
              <a:t>Associate Assistant Headteacher               Years 11-13</a:t>
            </a:r>
            <a:endParaRPr sz="1200">
              <a:solidFill>
                <a:schemeClr val="dk2"/>
              </a:solidFill>
              <a:latin typeface="Montserrat"/>
              <a:ea typeface="Montserrat"/>
              <a:cs typeface="Montserrat"/>
              <a:sym typeface="Montserrat"/>
            </a:endParaRPr>
          </a:p>
        </p:txBody>
      </p:sp>
      <p:sp>
        <p:nvSpPr>
          <p:cNvPr id="96" name="Google Shape;96;p16"/>
          <p:cNvSpPr txBox="1"/>
          <p:nvPr/>
        </p:nvSpPr>
        <p:spPr>
          <a:xfrm>
            <a:off x="2276100" y="3855000"/>
            <a:ext cx="21645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2"/>
                </a:solidFill>
                <a:latin typeface="Montserrat"/>
                <a:ea typeface="Montserrat"/>
                <a:cs typeface="Montserrat"/>
                <a:sym typeface="Montserrat"/>
              </a:rPr>
              <a:t>Emily Doucet</a:t>
            </a:r>
            <a:endParaRPr b="1" sz="1600">
              <a:solidFill>
                <a:schemeClr val="dk2"/>
              </a:solidFill>
              <a:latin typeface="Montserrat"/>
              <a:ea typeface="Montserrat"/>
              <a:cs typeface="Montserrat"/>
              <a:sym typeface="Montserrat"/>
            </a:endParaRPr>
          </a:p>
          <a:p>
            <a:pPr indent="0" lvl="0" marL="0" rtl="0" algn="ctr">
              <a:spcBef>
                <a:spcPts val="0"/>
              </a:spcBef>
              <a:spcAft>
                <a:spcPts val="0"/>
              </a:spcAft>
              <a:buNone/>
            </a:pPr>
            <a:r>
              <a:rPr lang="en-GB" sz="1200">
                <a:solidFill>
                  <a:schemeClr val="dk2"/>
                </a:solidFill>
                <a:latin typeface="Montserrat"/>
                <a:ea typeface="Montserrat"/>
                <a:cs typeface="Montserrat"/>
                <a:sym typeface="Montserrat"/>
              </a:rPr>
              <a:t>Year Leader</a:t>
            </a:r>
            <a:endParaRPr sz="1200">
              <a:solidFill>
                <a:schemeClr val="dk2"/>
              </a:solidFill>
              <a:latin typeface="Montserrat"/>
              <a:ea typeface="Montserrat"/>
              <a:cs typeface="Montserrat"/>
              <a:sym typeface="Montserrat"/>
            </a:endParaRPr>
          </a:p>
          <a:p>
            <a:pPr indent="0" lvl="0" marL="0" rtl="0" algn="ctr">
              <a:spcBef>
                <a:spcPts val="0"/>
              </a:spcBef>
              <a:spcAft>
                <a:spcPts val="0"/>
              </a:spcAft>
              <a:buNone/>
            </a:pPr>
            <a:r>
              <a:rPr lang="en-GB" sz="1200">
                <a:solidFill>
                  <a:schemeClr val="dk2"/>
                </a:solidFill>
                <a:latin typeface="Montserrat"/>
                <a:ea typeface="Montserrat"/>
                <a:cs typeface="Montserrat"/>
                <a:sym typeface="Montserrat"/>
              </a:rPr>
              <a:t>Years 11-13</a:t>
            </a:r>
            <a:endParaRPr sz="1200">
              <a:solidFill>
                <a:schemeClr val="dk2"/>
              </a:solidFill>
              <a:latin typeface="Montserrat"/>
              <a:ea typeface="Montserrat"/>
              <a:cs typeface="Montserrat"/>
              <a:sym typeface="Montserrat"/>
            </a:endParaRPr>
          </a:p>
        </p:txBody>
      </p:sp>
      <p:sp>
        <p:nvSpPr>
          <p:cNvPr id="97" name="Google Shape;97;p16"/>
          <p:cNvSpPr txBox="1"/>
          <p:nvPr/>
        </p:nvSpPr>
        <p:spPr>
          <a:xfrm>
            <a:off x="4404650" y="3855000"/>
            <a:ext cx="21645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2"/>
                </a:solidFill>
                <a:latin typeface="Montserrat"/>
                <a:ea typeface="Montserrat"/>
                <a:cs typeface="Montserrat"/>
                <a:sym typeface="Montserrat"/>
              </a:rPr>
              <a:t>Clare Wouldhave</a:t>
            </a:r>
            <a:endParaRPr b="1" sz="1600">
              <a:solidFill>
                <a:schemeClr val="dk2"/>
              </a:solidFill>
              <a:latin typeface="Montserrat"/>
              <a:ea typeface="Montserrat"/>
              <a:cs typeface="Montserrat"/>
              <a:sym typeface="Montserrat"/>
            </a:endParaRPr>
          </a:p>
          <a:p>
            <a:pPr indent="0" lvl="0" marL="0" rtl="0" algn="ctr">
              <a:spcBef>
                <a:spcPts val="0"/>
              </a:spcBef>
              <a:spcAft>
                <a:spcPts val="0"/>
              </a:spcAft>
              <a:buNone/>
            </a:pPr>
            <a:r>
              <a:rPr lang="en-GB" sz="1200">
                <a:solidFill>
                  <a:schemeClr val="dk2"/>
                </a:solidFill>
                <a:latin typeface="Montserrat"/>
                <a:ea typeface="Montserrat"/>
                <a:cs typeface="Montserrat"/>
                <a:sym typeface="Montserrat"/>
              </a:rPr>
              <a:t>Post 16 Pastoral </a:t>
            </a:r>
            <a:endParaRPr sz="1200">
              <a:solidFill>
                <a:schemeClr val="dk2"/>
              </a:solidFill>
              <a:latin typeface="Montserrat"/>
              <a:ea typeface="Montserrat"/>
              <a:cs typeface="Montserrat"/>
              <a:sym typeface="Montserrat"/>
            </a:endParaRPr>
          </a:p>
          <a:p>
            <a:pPr indent="0" lvl="0" marL="0" rtl="0" algn="ctr">
              <a:spcBef>
                <a:spcPts val="0"/>
              </a:spcBef>
              <a:spcAft>
                <a:spcPts val="0"/>
              </a:spcAft>
              <a:buNone/>
            </a:pPr>
            <a:r>
              <a:rPr lang="en-GB" sz="1200">
                <a:solidFill>
                  <a:schemeClr val="dk2"/>
                </a:solidFill>
                <a:latin typeface="Montserrat"/>
                <a:ea typeface="Montserrat"/>
                <a:cs typeface="Montserrat"/>
                <a:sym typeface="Montserrat"/>
              </a:rPr>
              <a:t>Guidance Manager</a:t>
            </a:r>
            <a:endParaRPr sz="1200">
              <a:solidFill>
                <a:schemeClr val="dk2"/>
              </a:solidFill>
              <a:latin typeface="Montserrat"/>
              <a:ea typeface="Montserrat"/>
              <a:cs typeface="Montserrat"/>
              <a:sym typeface="Montserrat"/>
            </a:endParaRPr>
          </a:p>
        </p:txBody>
      </p:sp>
      <p:sp>
        <p:nvSpPr>
          <p:cNvPr id="98" name="Google Shape;98;p16"/>
          <p:cNvSpPr txBox="1"/>
          <p:nvPr/>
        </p:nvSpPr>
        <p:spPr>
          <a:xfrm>
            <a:off x="6585100" y="3855000"/>
            <a:ext cx="25242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2"/>
                </a:solidFill>
                <a:latin typeface="Montserrat"/>
                <a:ea typeface="Montserrat"/>
                <a:cs typeface="Montserrat"/>
                <a:sym typeface="Montserrat"/>
              </a:rPr>
              <a:t>Ann-Marie Robinson</a:t>
            </a:r>
            <a:endParaRPr b="1" sz="1600">
              <a:solidFill>
                <a:schemeClr val="dk2"/>
              </a:solidFill>
              <a:latin typeface="Montserrat"/>
              <a:ea typeface="Montserrat"/>
              <a:cs typeface="Montserrat"/>
              <a:sym typeface="Montserrat"/>
            </a:endParaRPr>
          </a:p>
          <a:p>
            <a:pPr indent="0" lvl="0" marL="0" rtl="0" algn="ctr">
              <a:spcBef>
                <a:spcPts val="0"/>
              </a:spcBef>
              <a:spcAft>
                <a:spcPts val="0"/>
              </a:spcAft>
              <a:buNone/>
            </a:pPr>
            <a:r>
              <a:rPr lang="en-GB" sz="1200">
                <a:solidFill>
                  <a:schemeClr val="dk2"/>
                </a:solidFill>
                <a:latin typeface="Montserrat"/>
                <a:ea typeface="Montserrat"/>
                <a:cs typeface="Montserrat"/>
                <a:sym typeface="Montserrat"/>
              </a:rPr>
              <a:t>Post 16 Academic Guidance Manager</a:t>
            </a:r>
            <a:endParaRPr sz="1200">
              <a:solidFill>
                <a:schemeClr val="dk2"/>
              </a:solidFill>
              <a:latin typeface="Montserrat"/>
              <a:ea typeface="Montserrat"/>
              <a:cs typeface="Montserrat"/>
              <a:sym typeface="Montserrat"/>
            </a:endParaRPr>
          </a:p>
        </p:txBody>
      </p:sp>
      <p:sp>
        <p:nvSpPr>
          <p:cNvPr id="99" name="Google Shape;99;p16"/>
          <p:cNvSpPr/>
          <p:nvPr/>
        </p:nvSpPr>
        <p:spPr>
          <a:xfrm>
            <a:off x="2474400" y="1602675"/>
            <a:ext cx="2097600" cy="20703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p:nvPr/>
        </p:nvSpPr>
        <p:spPr>
          <a:xfrm>
            <a:off x="4636400" y="973925"/>
            <a:ext cx="2097600" cy="21915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p:nvPr/>
        </p:nvSpPr>
        <p:spPr>
          <a:xfrm>
            <a:off x="6798400" y="1602663"/>
            <a:ext cx="2097600" cy="21915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txBox="1"/>
          <p:nvPr/>
        </p:nvSpPr>
        <p:spPr>
          <a:xfrm>
            <a:off x="658275" y="1729375"/>
            <a:ext cx="1193700" cy="37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lt1"/>
                </a:solidFill>
                <a:latin typeface="Montserrat"/>
                <a:ea typeface="Montserrat"/>
                <a:cs typeface="Montserrat"/>
                <a:sym typeface="Montserrat"/>
              </a:rPr>
              <a:t>Photo</a:t>
            </a:r>
            <a:endParaRPr b="1" sz="1800">
              <a:solidFill>
                <a:schemeClr val="lt1"/>
              </a:solidFill>
              <a:latin typeface="Montserrat"/>
              <a:ea typeface="Montserrat"/>
              <a:cs typeface="Montserrat"/>
              <a:sym typeface="Montserrat"/>
            </a:endParaRPr>
          </a:p>
        </p:txBody>
      </p:sp>
      <p:sp>
        <p:nvSpPr>
          <p:cNvPr id="103" name="Google Shape;103;p16"/>
          <p:cNvSpPr txBox="1"/>
          <p:nvPr/>
        </p:nvSpPr>
        <p:spPr>
          <a:xfrm>
            <a:off x="5156450" y="1688275"/>
            <a:ext cx="105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1"/>
                </a:solidFill>
                <a:latin typeface="Montserrat"/>
                <a:ea typeface="Montserrat"/>
                <a:cs typeface="Montserrat"/>
                <a:sym typeface="Montserrat"/>
              </a:rPr>
              <a:t>Photo</a:t>
            </a:r>
            <a:endParaRPr/>
          </a:p>
        </p:txBody>
      </p:sp>
      <p:sp>
        <p:nvSpPr>
          <p:cNvPr id="104" name="Google Shape;104;p16"/>
          <p:cNvSpPr txBox="1"/>
          <p:nvPr/>
        </p:nvSpPr>
        <p:spPr>
          <a:xfrm>
            <a:off x="7382350" y="2571750"/>
            <a:ext cx="105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1"/>
                </a:solidFill>
                <a:latin typeface="Montserrat"/>
                <a:ea typeface="Montserrat"/>
                <a:cs typeface="Montserrat"/>
                <a:sym typeface="Montserrat"/>
              </a:rPr>
              <a:t>Photo</a:t>
            </a:r>
            <a:endParaRPr/>
          </a:p>
        </p:txBody>
      </p:sp>
      <p:sp>
        <p:nvSpPr>
          <p:cNvPr id="105" name="Google Shape;105;p16"/>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txBox="1"/>
          <p:nvPr/>
        </p:nvSpPr>
        <p:spPr>
          <a:xfrm>
            <a:off x="8596725" y="4477475"/>
            <a:ext cx="357000" cy="2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3</a:t>
            </a:r>
            <a:endParaRPr b="1">
              <a:solidFill>
                <a:schemeClr val="lt1"/>
              </a:solidFill>
              <a:latin typeface="Montserrat"/>
              <a:ea typeface="Montserrat"/>
              <a:cs typeface="Montserrat"/>
              <a:sym typeface="Montserrat"/>
            </a:endParaRPr>
          </a:p>
        </p:txBody>
      </p:sp>
      <p:pic>
        <p:nvPicPr>
          <p:cNvPr id="107" name="Google Shape;107;p16"/>
          <p:cNvPicPr preferRelativeResize="0"/>
          <p:nvPr/>
        </p:nvPicPr>
        <p:blipFill rotWithShape="1">
          <a:blip r:embed="rId4">
            <a:alphaModFix/>
          </a:blip>
          <a:srcRect b="20295" l="2553" r="15337" t="20081"/>
          <a:stretch/>
        </p:blipFill>
        <p:spPr>
          <a:xfrm>
            <a:off x="2572350" y="1714225"/>
            <a:ext cx="1901700" cy="1841400"/>
          </a:xfrm>
          <a:prstGeom prst="ellipse">
            <a:avLst/>
          </a:prstGeom>
          <a:noFill/>
          <a:ln>
            <a:noFill/>
          </a:ln>
        </p:spPr>
      </p:pic>
      <p:pic>
        <p:nvPicPr>
          <p:cNvPr id="108" name="Google Shape;108;p16"/>
          <p:cNvPicPr preferRelativeResize="0"/>
          <p:nvPr/>
        </p:nvPicPr>
        <p:blipFill rotWithShape="1">
          <a:blip r:embed="rId5">
            <a:alphaModFix/>
          </a:blip>
          <a:srcRect b="23090" l="36074" r="34527" t="24586"/>
          <a:stretch/>
        </p:blipFill>
        <p:spPr>
          <a:xfrm>
            <a:off x="240000" y="1081928"/>
            <a:ext cx="1974600" cy="1975500"/>
          </a:xfrm>
          <a:prstGeom prst="ellipse">
            <a:avLst/>
          </a:prstGeom>
          <a:solidFill>
            <a:srgbClr val="6FA8DC"/>
          </a:solidFill>
          <a:ln>
            <a:noFill/>
          </a:ln>
        </p:spPr>
      </p:pic>
      <p:pic>
        <p:nvPicPr>
          <p:cNvPr id="109" name="Google Shape;109;p16"/>
          <p:cNvPicPr preferRelativeResize="0"/>
          <p:nvPr/>
        </p:nvPicPr>
        <p:blipFill rotWithShape="1">
          <a:blip r:embed="rId6">
            <a:alphaModFix/>
          </a:blip>
          <a:srcRect b="19536" l="0" r="6006" t="0"/>
          <a:stretch/>
        </p:blipFill>
        <p:spPr>
          <a:xfrm>
            <a:off x="6896350" y="1710621"/>
            <a:ext cx="1901700" cy="1968300"/>
          </a:xfrm>
          <a:prstGeom prst="ellipse">
            <a:avLst/>
          </a:prstGeom>
          <a:noFill/>
          <a:ln>
            <a:noFill/>
          </a:ln>
        </p:spPr>
      </p:pic>
      <p:pic>
        <p:nvPicPr>
          <p:cNvPr id="110" name="Google Shape;110;p16"/>
          <p:cNvPicPr preferRelativeResize="0"/>
          <p:nvPr/>
        </p:nvPicPr>
        <p:blipFill rotWithShape="1">
          <a:blip r:embed="rId7">
            <a:alphaModFix/>
          </a:blip>
          <a:srcRect b="6843" l="8950" r="0" t="27349"/>
          <a:stretch/>
        </p:blipFill>
        <p:spPr>
          <a:xfrm>
            <a:off x="4697888" y="1063475"/>
            <a:ext cx="1974600" cy="20124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 name="Shape 114"/>
        <p:cNvGrpSpPr/>
        <p:nvPr/>
      </p:nvGrpSpPr>
      <p:grpSpPr>
        <a:xfrm>
          <a:off x="0" y="0"/>
          <a:ext cx="0" cy="0"/>
          <a:chOff x="0" y="0"/>
          <a:chExt cx="0" cy="0"/>
        </a:xfrm>
      </p:grpSpPr>
      <p:sp>
        <p:nvSpPr>
          <p:cNvPr id="115" name="Google Shape;115;p17"/>
          <p:cNvSpPr txBox="1"/>
          <p:nvPr/>
        </p:nvSpPr>
        <p:spPr>
          <a:xfrm>
            <a:off x="267775" y="167375"/>
            <a:ext cx="5447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38761D"/>
                </a:solidFill>
                <a:latin typeface="Montserrat ExtraBold"/>
                <a:ea typeface="Montserrat ExtraBold"/>
                <a:cs typeface="Montserrat ExtraBold"/>
                <a:sym typeface="Montserrat ExtraBold"/>
              </a:rPr>
              <a:t>2025 KS5 Outcomes</a:t>
            </a:r>
            <a:endParaRPr/>
          </a:p>
        </p:txBody>
      </p:sp>
      <p:sp>
        <p:nvSpPr>
          <p:cNvPr id="116" name="Google Shape;116;p17"/>
          <p:cNvSpPr/>
          <p:nvPr/>
        </p:nvSpPr>
        <p:spPr>
          <a:xfrm>
            <a:off x="5528425" y="555475"/>
            <a:ext cx="2421000" cy="23319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3615650" y="1538850"/>
            <a:ext cx="2421000" cy="23319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1495850" y="877375"/>
            <a:ext cx="2421000" cy="23319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700">
                <a:solidFill>
                  <a:schemeClr val="lt1"/>
                </a:solidFill>
                <a:latin typeface="Montserrat"/>
                <a:ea typeface="Montserrat"/>
                <a:cs typeface="Montserrat"/>
                <a:sym typeface="Montserrat"/>
              </a:rPr>
              <a:t>22</a:t>
            </a:r>
            <a:r>
              <a:rPr lang="en-GB" sz="3700">
                <a:solidFill>
                  <a:schemeClr val="lt1"/>
                </a:solidFill>
                <a:latin typeface="Montserrat"/>
                <a:ea typeface="Montserrat"/>
                <a:cs typeface="Montserrat"/>
                <a:sym typeface="Montserrat"/>
              </a:rPr>
              <a:t>% A*-A</a:t>
            </a:r>
            <a:endParaRPr sz="3700">
              <a:solidFill>
                <a:schemeClr val="lt1"/>
              </a:solidFill>
              <a:latin typeface="Montserrat"/>
              <a:ea typeface="Montserrat"/>
              <a:cs typeface="Montserrat"/>
              <a:sym typeface="Montserrat"/>
            </a:endParaRPr>
          </a:p>
        </p:txBody>
      </p:sp>
      <p:sp>
        <p:nvSpPr>
          <p:cNvPr id="119" name="Google Shape;119;p17"/>
          <p:cNvSpPr txBox="1"/>
          <p:nvPr/>
        </p:nvSpPr>
        <p:spPr>
          <a:xfrm>
            <a:off x="3754375" y="1930725"/>
            <a:ext cx="1960500" cy="92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chemeClr val="lt1"/>
                </a:solidFill>
                <a:latin typeface="Montserrat"/>
                <a:ea typeface="Montserrat"/>
                <a:cs typeface="Montserrat"/>
                <a:sym typeface="Montserrat"/>
              </a:rPr>
              <a:t>All students who applied to university were </a:t>
            </a:r>
            <a:r>
              <a:rPr lang="en-GB" sz="1500">
                <a:solidFill>
                  <a:schemeClr val="lt1"/>
                </a:solidFill>
                <a:latin typeface="Montserrat"/>
                <a:ea typeface="Montserrat"/>
                <a:cs typeface="Montserrat"/>
                <a:sym typeface="Montserrat"/>
              </a:rPr>
              <a:t>accepted</a:t>
            </a:r>
            <a:r>
              <a:rPr lang="en-GB" sz="1500">
                <a:solidFill>
                  <a:schemeClr val="lt1"/>
                </a:solidFill>
                <a:latin typeface="Montserrat"/>
                <a:ea typeface="Montserrat"/>
                <a:cs typeface="Montserrat"/>
                <a:sym typeface="Montserrat"/>
              </a:rPr>
              <a:t> onto their firm or </a:t>
            </a:r>
            <a:r>
              <a:rPr lang="en-GB" sz="1500">
                <a:solidFill>
                  <a:schemeClr val="lt1"/>
                </a:solidFill>
                <a:latin typeface="Montserrat"/>
                <a:ea typeface="Montserrat"/>
                <a:cs typeface="Montserrat"/>
                <a:sym typeface="Montserrat"/>
              </a:rPr>
              <a:t>insurance</a:t>
            </a:r>
            <a:r>
              <a:rPr lang="en-GB" sz="1500">
                <a:solidFill>
                  <a:schemeClr val="lt1"/>
                </a:solidFill>
                <a:latin typeface="Montserrat"/>
                <a:ea typeface="Montserrat"/>
                <a:cs typeface="Montserrat"/>
                <a:sym typeface="Montserrat"/>
              </a:rPr>
              <a:t> course</a:t>
            </a:r>
            <a:endParaRPr sz="1500">
              <a:solidFill>
                <a:schemeClr val="lt1"/>
              </a:solidFill>
              <a:latin typeface="Montserrat"/>
              <a:ea typeface="Montserrat"/>
              <a:cs typeface="Montserrat"/>
              <a:sym typeface="Montserrat"/>
            </a:endParaRPr>
          </a:p>
        </p:txBody>
      </p:sp>
      <p:sp>
        <p:nvSpPr>
          <p:cNvPr id="120" name="Google Shape;120;p17"/>
          <p:cNvSpPr txBox="1"/>
          <p:nvPr/>
        </p:nvSpPr>
        <p:spPr>
          <a:xfrm>
            <a:off x="5877325" y="1043525"/>
            <a:ext cx="1723200" cy="233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500">
                <a:solidFill>
                  <a:schemeClr val="lt1"/>
                </a:solidFill>
                <a:latin typeface="Montserrat"/>
                <a:ea typeface="Montserrat"/>
                <a:cs typeface="Montserrat"/>
                <a:sym typeface="Montserrat"/>
              </a:rPr>
              <a:t>63% A*-C</a:t>
            </a:r>
            <a:endParaRPr sz="3500">
              <a:solidFill>
                <a:schemeClr val="lt1"/>
              </a:solidFill>
              <a:latin typeface="Montserrat"/>
              <a:ea typeface="Montserrat"/>
              <a:cs typeface="Montserrat"/>
              <a:sym typeface="Montserrat"/>
            </a:endParaRPr>
          </a:p>
        </p:txBody>
      </p:sp>
      <p:sp>
        <p:nvSpPr>
          <p:cNvPr id="121" name="Google Shape;121;p17"/>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txBox="1"/>
          <p:nvPr/>
        </p:nvSpPr>
        <p:spPr>
          <a:xfrm>
            <a:off x="8597325" y="4485375"/>
            <a:ext cx="35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4</a:t>
            </a:r>
            <a:endParaRPr/>
          </a:p>
        </p:txBody>
      </p:sp>
      <p:sp>
        <p:nvSpPr>
          <p:cNvPr id="123" name="Google Shape;123;p17"/>
          <p:cNvSpPr txBox="1"/>
          <p:nvPr/>
        </p:nvSpPr>
        <p:spPr>
          <a:xfrm>
            <a:off x="957025" y="4066625"/>
            <a:ext cx="6992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rgbClr val="741B47"/>
                </a:solidFill>
                <a:latin typeface="Montserrat"/>
                <a:ea typeface="Montserrat"/>
                <a:cs typeface="Montserrat"/>
                <a:sym typeface="Montserrat"/>
              </a:rPr>
              <a:t>…we foster </a:t>
            </a:r>
            <a:r>
              <a:rPr b="1" lang="en-GB" sz="1800">
                <a:solidFill>
                  <a:srgbClr val="741B47"/>
                </a:solidFill>
                <a:latin typeface="Montserrat"/>
                <a:ea typeface="Montserrat"/>
                <a:cs typeface="Montserrat"/>
                <a:sym typeface="Montserrat"/>
              </a:rPr>
              <a:t>well-rounded individuals</a:t>
            </a:r>
            <a:r>
              <a:rPr lang="en-GB" sz="1800">
                <a:solidFill>
                  <a:srgbClr val="741B47"/>
                </a:solidFill>
                <a:latin typeface="Montserrat"/>
                <a:ea typeface="Montserrat"/>
                <a:cs typeface="Montserrat"/>
                <a:sym typeface="Montserrat"/>
              </a:rPr>
              <a:t> who are </a:t>
            </a:r>
            <a:r>
              <a:rPr b="1" lang="en-GB" sz="1800">
                <a:solidFill>
                  <a:srgbClr val="741B47"/>
                </a:solidFill>
                <a:latin typeface="Montserrat"/>
                <a:ea typeface="Montserrat"/>
                <a:cs typeface="Montserrat"/>
                <a:sym typeface="Montserrat"/>
              </a:rPr>
              <a:t>confident</a:t>
            </a:r>
            <a:r>
              <a:rPr lang="en-GB" sz="1800">
                <a:solidFill>
                  <a:srgbClr val="741B47"/>
                </a:solidFill>
                <a:latin typeface="Montserrat"/>
                <a:ea typeface="Montserrat"/>
                <a:cs typeface="Montserrat"/>
                <a:sym typeface="Montserrat"/>
              </a:rPr>
              <a:t>,</a:t>
            </a:r>
            <a:r>
              <a:rPr b="1" lang="en-GB" sz="1800">
                <a:solidFill>
                  <a:srgbClr val="741B47"/>
                </a:solidFill>
                <a:latin typeface="Montserrat"/>
                <a:ea typeface="Montserrat"/>
                <a:cs typeface="Montserrat"/>
                <a:sym typeface="Montserrat"/>
              </a:rPr>
              <a:t> compassionate</a:t>
            </a:r>
            <a:r>
              <a:rPr lang="en-GB" sz="1800">
                <a:solidFill>
                  <a:srgbClr val="741B47"/>
                </a:solidFill>
                <a:latin typeface="Montserrat"/>
                <a:ea typeface="Montserrat"/>
                <a:cs typeface="Montserrat"/>
                <a:sym typeface="Montserrat"/>
              </a:rPr>
              <a:t>, and </a:t>
            </a:r>
            <a:r>
              <a:rPr b="1" lang="en-GB" sz="1800">
                <a:solidFill>
                  <a:srgbClr val="741B47"/>
                </a:solidFill>
                <a:latin typeface="Montserrat"/>
                <a:ea typeface="Montserrat"/>
                <a:cs typeface="Montserrat"/>
                <a:sym typeface="Montserrat"/>
              </a:rPr>
              <a:t>ready to make a difference</a:t>
            </a:r>
            <a:r>
              <a:rPr lang="en-GB" sz="1800">
                <a:solidFill>
                  <a:srgbClr val="741B47"/>
                </a:solidFill>
                <a:latin typeface="Montserrat"/>
                <a:ea typeface="Montserrat"/>
                <a:cs typeface="Montserrat"/>
                <a:sym typeface="Montserrat"/>
              </a:rPr>
              <a:t>…</a:t>
            </a:r>
            <a:endParaRPr sz="1800">
              <a:solidFill>
                <a:srgbClr val="741B47"/>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File:Map UK light colored.png - Wikipedia" id="128" name="Google Shape;128;p18"/>
          <p:cNvPicPr preferRelativeResize="0"/>
          <p:nvPr/>
        </p:nvPicPr>
        <p:blipFill>
          <a:blip r:embed="rId3">
            <a:alphaModFix/>
          </a:blip>
          <a:stretch>
            <a:fillRect/>
          </a:stretch>
        </p:blipFill>
        <p:spPr>
          <a:xfrm>
            <a:off x="3242775" y="557275"/>
            <a:ext cx="2658450" cy="3661275"/>
          </a:xfrm>
          <a:prstGeom prst="rect">
            <a:avLst/>
          </a:prstGeom>
          <a:noFill/>
          <a:ln>
            <a:noFill/>
          </a:ln>
        </p:spPr>
      </p:pic>
      <p:pic>
        <p:nvPicPr>
          <p:cNvPr id="129" name="Google Shape;129;p18"/>
          <p:cNvPicPr preferRelativeResize="0"/>
          <p:nvPr/>
        </p:nvPicPr>
        <p:blipFill>
          <a:blip r:embed="rId4">
            <a:alphaModFix/>
          </a:blip>
          <a:stretch>
            <a:fillRect/>
          </a:stretch>
        </p:blipFill>
        <p:spPr>
          <a:xfrm>
            <a:off x="108476" y="3361687"/>
            <a:ext cx="1604874" cy="1662725"/>
          </a:xfrm>
          <a:prstGeom prst="rect">
            <a:avLst/>
          </a:prstGeom>
          <a:noFill/>
          <a:ln>
            <a:noFill/>
          </a:ln>
        </p:spPr>
      </p:pic>
      <p:sp>
        <p:nvSpPr>
          <p:cNvPr id="130" name="Google Shape;130;p18"/>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8"/>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5</a:t>
            </a:r>
            <a:endParaRPr/>
          </a:p>
        </p:txBody>
      </p:sp>
      <p:sp>
        <p:nvSpPr>
          <p:cNvPr id="132" name="Google Shape;132;p18"/>
          <p:cNvSpPr txBox="1"/>
          <p:nvPr/>
        </p:nvSpPr>
        <p:spPr>
          <a:xfrm>
            <a:off x="1730550" y="1198400"/>
            <a:ext cx="6033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33" name="Google Shape;133;p18"/>
          <p:cNvSpPr txBox="1"/>
          <p:nvPr/>
        </p:nvSpPr>
        <p:spPr>
          <a:xfrm>
            <a:off x="4247675" y="11600"/>
            <a:ext cx="5722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38761D"/>
                </a:solidFill>
                <a:latin typeface="Montserrat ExtraBold"/>
                <a:ea typeface="Montserrat ExtraBold"/>
                <a:cs typeface="Montserrat ExtraBold"/>
                <a:sym typeface="Montserrat ExtraBold"/>
              </a:rPr>
              <a:t>Student destinations</a:t>
            </a:r>
            <a:endParaRPr/>
          </a:p>
        </p:txBody>
      </p:sp>
      <p:sp>
        <p:nvSpPr>
          <p:cNvPr id="134" name="Google Shape;134;p18"/>
          <p:cNvSpPr txBox="1"/>
          <p:nvPr/>
        </p:nvSpPr>
        <p:spPr>
          <a:xfrm>
            <a:off x="5901225" y="2745050"/>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Leeds - Medicine, Graphic Design, Sports Science</a:t>
            </a:r>
            <a:endParaRPr sz="1000">
              <a:solidFill>
                <a:schemeClr val="dk2"/>
              </a:solidFill>
              <a:latin typeface="Montserrat"/>
              <a:ea typeface="Montserrat"/>
              <a:cs typeface="Montserrat"/>
              <a:sym typeface="Montserrat"/>
            </a:endParaRPr>
          </a:p>
        </p:txBody>
      </p:sp>
      <p:sp>
        <p:nvSpPr>
          <p:cNvPr id="135" name="Google Shape;135;p18"/>
          <p:cNvSpPr txBox="1"/>
          <p:nvPr/>
        </p:nvSpPr>
        <p:spPr>
          <a:xfrm>
            <a:off x="5901225" y="1686738"/>
            <a:ext cx="34686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Durham - Mathematics, Philosophy</a:t>
            </a:r>
            <a:endParaRPr sz="1000">
              <a:solidFill>
                <a:schemeClr val="dk2"/>
              </a:solidFill>
              <a:latin typeface="Montserrat"/>
              <a:ea typeface="Montserrat"/>
              <a:cs typeface="Montserrat"/>
              <a:sym typeface="Montserrat"/>
            </a:endParaRPr>
          </a:p>
        </p:txBody>
      </p:sp>
      <p:sp>
        <p:nvSpPr>
          <p:cNvPr id="136" name="Google Shape;136;p18"/>
          <p:cNvSpPr txBox="1"/>
          <p:nvPr/>
        </p:nvSpPr>
        <p:spPr>
          <a:xfrm>
            <a:off x="3935250" y="4258463"/>
            <a:ext cx="24831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Oxford - Law</a:t>
            </a:r>
            <a:endParaRPr sz="1000">
              <a:solidFill>
                <a:schemeClr val="dk2"/>
              </a:solidFill>
              <a:latin typeface="Montserrat"/>
              <a:ea typeface="Montserrat"/>
              <a:cs typeface="Montserrat"/>
              <a:sym typeface="Montserrat"/>
            </a:endParaRPr>
          </a:p>
        </p:txBody>
      </p:sp>
      <p:sp>
        <p:nvSpPr>
          <p:cNvPr id="137" name="Google Shape;137;p18"/>
          <p:cNvSpPr txBox="1"/>
          <p:nvPr/>
        </p:nvSpPr>
        <p:spPr>
          <a:xfrm>
            <a:off x="1421375" y="3985750"/>
            <a:ext cx="22836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Chester - Acting and Stage Management</a:t>
            </a:r>
            <a:endParaRPr sz="1000">
              <a:solidFill>
                <a:schemeClr val="dk2"/>
              </a:solidFill>
              <a:latin typeface="Montserrat"/>
              <a:ea typeface="Montserrat"/>
              <a:cs typeface="Montserrat"/>
              <a:sym typeface="Montserrat"/>
            </a:endParaRPr>
          </a:p>
        </p:txBody>
      </p:sp>
      <p:sp>
        <p:nvSpPr>
          <p:cNvPr id="138" name="Google Shape;138;p18"/>
          <p:cNvSpPr txBox="1"/>
          <p:nvPr/>
        </p:nvSpPr>
        <p:spPr>
          <a:xfrm>
            <a:off x="359325" y="2407125"/>
            <a:ext cx="39531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LIPA</a:t>
            </a:r>
            <a:r>
              <a:rPr lang="en-GB" sz="800">
                <a:solidFill>
                  <a:schemeClr val="dk2"/>
                </a:solidFill>
                <a:latin typeface="Montserrat"/>
                <a:ea typeface="Montserrat"/>
                <a:cs typeface="Montserrat"/>
                <a:sym typeface="Montserrat"/>
              </a:rPr>
              <a:t>( </a:t>
            </a:r>
            <a:r>
              <a:rPr lang="en-GB" sz="800">
                <a:solidFill>
                  <a:schemeClr val="dk2"/>
                </a:solidFill>
                <a:latin typeface="Montserrat"/>
                <a:ea typeface="Montserrat"/>
                <a:cs typeface="Montserrat"/>
                <a:sym typeface="Montserrat"/>
              </a:rPr>
              <a:t>Liverpool institute of Performing Arts)</a:t>
            </a:r>
            <a:r>
              <a:rPr lang="en-GB" sz="1000">
                <a:solidFill>
                  <a:schemeClr val="dk2"/>
                </a:solidFill>
                <a:latin typeface="Montserrat"/>
                <a:ea typeface="Montserrat"/>
                <a:cs typeface="Montserrat"/>
                <a:sym typeface="Montserrat"/>
              </a:rPr>
              <a:t> - </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rPr lang="en-GB" sz="1000">
                <a:solidFill>
                  <a:schemeClr val="dk2"/>
                </a:solidFill>
                <a:latin typeface="Montserrat"/>
                <a:ea typeface="Montserrat"/>
                <a:cs typeface="Montserrat"/>
                <a:sym typeface="Montserrat"/>
              </a:rPr>
              <a:t>Popular Music and songwriting</a:t>
            </a:r>
            <a:endParaRPr sz="1000">
              <a:solidFill>
                <a:schemeClr val="dk2"/>
              </a:solidFill>
              <a:latin typeface="Montserrat"/>
              <a:ea typeface="Montserrat"/>
              <a:cs typeface="Montserrat"/>
              <a:sym typeface="Montserrat"/>
            </a:endParaRPr>
          </a:p>
        </p:txBody>
      </p:sp>
      <p:sp>
        <p:nvSpPr>
          <p:cNvPr id="139" name="Google Shape;139;p18"/>
          <p:cNvSpPr txBox="1"/>
          <p:nvPr/>
        </p:nvSpPr>
        <p:spPr>
          <a:xfrm>
            <a:off x="248825" y="511600"/>
            <a:ext cx="39531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Aberdeen - Scottish and English Literature</a:t>
            </a:r>
            <a:endParaRPr sz="1000">
              <a:solidFill>
                <a:schemeClr val="dk2"/>
              </a:solidFill>
              <a:latin typeface="Montserrat"/>
              <a:ea typeface="Montserrat"/>
              <a:cs typeface="Montserrat"/>
              <a:sym typeface="Montserrat"/>
            </a:endParaRPr>
          </a:p>
        </p:txBody>
      </p:sp>
      <p:sp>
        <p:nvSpPr>
          <p:cNvPr id="140" name="Google Shape;140;p18"/>
          <p:cNvSpPr txBox="1"/>
          <p:nvPr/>
        </p:nvSpPr>
        <p:spPr>
          <a:xfrm>
            <a:off x="3453813" y="4392150"/>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2"/>
              </a:solidFill>
              <a:latin typeface="Montserrat"/>
              <a:ea typeface="Montserrat"/>
              <a:cs typeface="Montserrat"/>
              <a:sym typeface="Montserrat"/>
            </a:endParaRPr>
          </a:p>
        </p:txBody>
      </p:sp>
      <p:sp>
        <p:nvSpPr>
          <p:cNvPr id="141" name="Google Shape;141;p18"/>
          <p:cNvSpPr txBox="1"/>
          <p:nvPr/>
        </p:nvSpPr>
        <p:spPr>
          <a:xfrm>
            <a:off x="445250" y="1936638"/>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Manchester - History</a:t>
            </a:r>
            <a:endParaRPr sz="1000">
              <a:solidFill>
                <a:schemeClr val="dk2"/>
              </a:solidFill>
              <a:latin typeface="Montserrat"/>
              <a:ea typeface="Montserrat"/>
              <a:cs typeface="Montserrat"/>
              <a:sym typeface="Montserrat"/>
            </a:endParaRPr>
          </a:p>
        </p:txBody>
      </p:sp>
      <p:sp>
        <p:nvSpPr>
          <p:cNvPr id="142" name="Google Shape;142;p18"/>
          <p:cNvSpPr txBox="1"/>
          <p:nvPr/>
        </p:nvSpPr>
        <p:spPr>
          <a:xfrm>
            <a:off x="6030600" y="1127925"/>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Newcastle - Dentistry, Hispanic Studies, Physics</a:t>
            </a:r>
            <a:endParaRPr sz="1000">
              <a:solidFill>
                <a:schemeClr val="dk2"/>
              </a:solidFill>
              <a:latin typeface="Montserrat"/>
              <a:ea typeface="Montserrat"/>
              <a:cs typeface="Montserrat"/>
              <a:sym typeface="Montserrat"/>
            </a:endParaRPr>
          </a:p>
        </p:txBody>
      </p:sp>
      <p:sp>
        <p:nvSpPr>
          <p:cNvPr id="143" name="Google Shape;143;p18"/>
          <p:cNvSpPr txBox="1"/>
          <p:nvPr/>
        </p:nvSpPr>
        <p:spPr>
          <a:xfrm>
            <a:off x="6217300" y="2245575"/>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York - Psychology</a:t>
            </a:r>
            <a:endParaRPr sz="1000">
              <a:solidFill>
                <a:schemeClr val="dk2"/>
              </a:solidFill>
              <a:latin typeface="Montserrat"/>
              <a:ea typeface="Montserrat"/>
              <a:cs typeface="Montserrat"/>
              <a:sym typeface="Montserrat"/>
            </a:endParaRPr>
          </a:p>
        </p:txBody>
      </p:sp>
      <p:sp>
        <p:nvSpPr>
          <p:cNvPr id="144" name="Google Shape;144;p18"/>
          <p:cNvSpPr txBox="1"/>
          <p:nvPr/>
        </p:nvSpPr>
        <p:spPr>
          <a:xfrm>
            <a:off x="602250" y="2999550"/>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Liverpool - Biochemistry</a:t>
            </a:r>
            <a:endParaRPr sz="1000">
              <a:solidFill>
                <a:schemeClr val="dk2"/>
              </a:solidFill>
              <a:latin typeface="Montserrat"/>
              <a:ea typeface="Montserrat"/>
              <a:cs typeface="Montserrat"/>
              <a:sym typeface="Montserrat"/>
            </a:endParaRPr>
          </a:p>
        </p:txBody>
      </p:sp>
      <p:sp>
        <p:nvSpPr>
          <p:cNvPr id="145" name="Google Shape;145;p18"/>
          <p:cNvSpPr txBox="1"/>
          <p:nvPr/>
        </p:nvSpPr>
        <p:spPr>
          <a:xfrm>
            <a:off x="359325" y="1342500"/>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Northumbria - Cybersecurity, </a:t>
            </a:r>
            <a:r>
              <a:rPr lang="en-GB" sz="1000">
                <a:solidFill>
                  <a:schemeClr val="dk2"/>
                </a:solidFill>
                <a:latin typeface="Montserrat"/>
                <a:ea typeface="Montserrat"/>
                <a:cs typeface="Montserrat"/>
                <a:sym typeface="Montserrat"/>
              </a:rPr>
              <a:t>Business</a:t>
            </a:r>
            <a:r>
              <a:rPr lang="en-GB" sz="1000">
                <a:solidFill>
                  <a:schemeClr val="dk2"/>
                </a:solidFill>
                <a:latin typeface="Montserrat"/>
                <a:ea typeface="Montserrat"/>
                <a:cs typeface="Montserrat"/>
                <a:sym typeface="Montserrat"/>
              </a:rPr>
              <a:t> Management and Marketing</a:t>
            </a:r>
            <a:endParaRPr sz="1000">
              <a:solidFill>
                <a:schemeClr val="dk2"/>
              </a:solidFill>
              <a:latin typeface="Montserrat"/>
              <a:ea typeface="Montserrat"/>
              <a:cs typeface="Montserrat"/>
              <a:sym typeface="Montserrat"/>
            </a:endParaRPr>
          </a:p>
        </p:txBody>
      </p:sp>
      <p:cxnSp>
        <p:nvCxnSpPr>
          <p:cNvPr id="146" name="Google Shape;146;p18"/>
          <p:cNvCxnSpPr/>
          <p:nvPr/>
        </p:nvCxnSpPr>
        <p:spPr>
          <a:xfrm flipH="1">
            <a:off x="5077025" y="1744050"/>
            <a:ext cx="945900" cy="798300"/>
          </a:xfrm>
          <a:prstGeom prst="straightConnector1">
            <a:avLst/>
          </a:prstGeom>
          <a:noFill/>
          <a:ln cap="flat" cmpd="sng" w="9525">
            <a:solidFill>
              <a:srgbClr val="741B47"/>
            </a:solidFill>
            <a:prstDash val="dot"/>
            <a:round/>
            <a:headEnd len="med" w="med" type="none"/>
            <a:tailEnd len="med" w="med" type="triangle"/>
          </a:ln>
        </p:spPr>
      </p:cxnSp>
      <p:cxnSp>
        <p:nvCxnSpPr>
          <p:cNvPr id="147" name="Google Shape;147;p18"/>
          <p:cNvCxnSpPr>
            <a:stCxn id="142" idx="1"/>
          </p:cNvCxnSpPr>
          <p:nvPr/>
        </p:nvCxnSpPr>
        <p:spPr>
          <a:xfrm flipH="1">
            <a:off x="5084400" y="1394025"/>
            <a:ext cx="946200" cy="1067100"/>
          </a:xfrm>
          <a:prstGeom prst="straightConnector1">
            <a:avLst/>
          </a:prstGeom>
          <a:noFill/>
          <a:ln cap="flat" cmpd="sng" w="9525">
            <a:solidFill>
              <a:srgbClr val="741B47"/>
            </a:solidFill>
            <a:prstDash val="dot"/>
            <a:round/>
            <a:headEnd len="med" w="med" type="none"/>
            <a:tailEnd len="med" w="med" type="triangle"/>
          </a:ln>
        </p:spPr>
      </p:cxnSp>
      <p:cxnSp>
        <p:nvCxnSpPr>
          <p:cNvPr id="148" name="Google Shape;148;p18"/>
          <p:cNvCxnSpPr/>
          <p:nvPr/>
        </p:nvCxnSpPr>
        <p:spPr>
          <a:xfrm>
            <a:off x="2623475" y="835075"/>
            <a:ext cx="2283600" cy="1012500"/>
          </a:xfrm>
          <a:prstGeom prst="straightConnector1">
            <a:avLst/>
          </a:prstGeom>
          <a:noFill/>
          <a:ln cap="flat" cmpd="sng" w="9525">
            <a:solidFill>
              <a:srgbClr val="741B47"/>
            </a:solidFill>
            <a:prstDash val="dot"/>
            <a:round/>
            <a:headEnd len="med" w="med" type="none"/>
            <a:tailEnd len="med" w="med" type="triangle"/>
          </a:ln>
        </p:spPr>
      </p:cxnSp>
      <p:cxnSp>
        <p:nvCxnSpPr>
          <p:cNvPr id="149" name="Google Shape;149;p18"/>
          <p:cNvCxnSpPr/>
          <p:nvPr/>
        </p:nvCxnSpPr>
        <p:spPr>
          <a:xfrm>
            <a:off x="2948650" y="1729275"/>
            <a:ext cx="2120700" cy="694500"/>
          </a:xfrm>
          <a:prstGeom prst="straightConnector1">
            <a:avLst/>
          </a:prstGeom>
          <a:noFill/>
          <a:ln cap="flat" cmpd="sng" w="9525">
            <a:solidFill>
              <a:srgbClr val="741B47"/>
            </a:solidFill>
            <a:prstDash val="dot"/>
            <a:round/>
            <a:headEnd len="med" w="med" type="none"/>
            <a:tailEnd len="med" w="med" type="triangle"/>
          </a:ln>
        </p:spPr>
      </p:cxnSp>
      <p:cxnSp>
        <p:nvCxnSpPr>
          <p:cNvPr id="150" name="Google Shape;150;p18"/>
          <p:cNvCxnSpPr/>
          <p:nvPr/>
        </p:nvCxnSpPr>
        <p:spPr>
          <a:xfrm flipH="1">
            <a:off x="5224875" y="2460900"/>
            <a:ext cx="1064100" cy="339900"/>
          </a:xfrm>
          <a:prstGeom prst="straightConnector1">
            <a:avLst/>
          </a:prstGeom>
          <a:noFill/>
          <a:ln cap="flat" cmpd="sng" w="9525">
            <a:solidFill>
              <a:srgbClr val="741B47"/>
            </a:solidFill>
            <a:prstDash val="dot"/>
            <a:round/>
            <a:headEnd len="med" w="med" type="none"/>
            <a:tailEnd len="med" w="med" type="triangle"/>
          </a:ln>
        </p:spPr>
      </p:cxnSp>
      <p:cxnSp>
        <p:nvCxnSpPr>
          <p:cNvPr id="151" name="Google Shape;151;p18"/>
          <p:cNvCxnSpPr>
            <a:stCxn id="134" idx="1"/>
          </p:cNvCxnSpPr>
          <p:nvPr/>
        </p:nvCxnSpPr>
        <p:spPr>
          <a:xfrm rot="10800000">
            <a:off x="5107125" y="2916950"/>
            <a:ext cx="794100" cy="94200"/>
          </a:xfrm>
          <a:prstGeom prst="straightConnector1">
            <a:avLst/>
          </a:prstGeom>
          <a:noFill/>
          <a:ln cap="flat" cmpd="sng" w="9525">
            <a:solidFill>
              <a:srgbClr val="741B47"/>
            </a:solidFill>
            <a:prstDash val="dot"/>
            <a:round/>
            <a:headEnd len="med" w="med" type="none"/>
            <a:tailEnd len="med" w="med" type="triangle"/>
          </a:ln>
        </p:spPr>
      </p:cxnSp>
      <p:cxnSp>
        <p:nvCxnSpPr>
          <p:cNvPr id="152" name="Google Shape;152;p18"/>
          <p:cNvCxnSpPr/>
          <p:nvPr/>
        </p:nvCxnSpPr>
        <p:spPr>
          <a:xfrm flipH="1" rot="10800000">
            <a:off x="4751975" y="3561300"/>
            <a:ext cx="434100" cy="697800"/>
          </a:xfrm>
          <a:prstGeom prst="straightConnector1">
            <a:avLst/>
          </a:prstGeom>
          <a:noFill/>
          <a:ln cap="flat" cmpd="sng" w="9525">
            <a:solidFill>
              <a:srgbClr val="741B47"/>
            </a:solidFill>
            <a:prstDash val="dot"/>
            <a:round/>
            <a:headEnd len="med" w="med" type="none"/>
            <a:tailEnd len="med" w="med" type="triangle"/>
          </a:ln>
        </p:spPr>
      </p:cxnSp>
      <p:cxnSp>
        <p:nvCxnSpPr>
          <p:cNvPr id="153" name="Google Shape;153;p18"/>
          <p:cNvCxnSpPr/>
          <p:nvPr/>
        </p:nvCxnSpPr>
        <p:spPr>
          <a:xfrm>
            <a:off x="2512625" y="2253975"/>
            <a:ext cx="2690100" cy="790800"/>
          </a:xfrm>
          <a:prstGeom prst="straightConnector1">
            <a:avLst/>
          </a:prstGeom>
          <a:noFill/>
          <a:ln cap="flat" cmpd="sng" w="9525">
            <a:solidFill>
              <a:srgbClr val="741B47"/>
            </a:solidFill>
            <a:prstDash val="dot"/>
            <a:round/>
            <a:headEnd len="med" w="med" type="none"/>
            <a:tailEnd len="med" w="med" type="triangle"/>
          </a:ln>
        </p:spPr>
      </p:cxnSp>
      <p:cxnSp>
        <p:nvCxnSpPr>
          <p:cNvPr id="154" name="Google Shape;154;p18"/>
          <p:cNvCxnSpPr/>
          <p:nvPr/>
        </p:nvCxnSpPr>
        <p:spPr>
          <a:xfrm>
            <a:off x="2143125" y="2815625"/>
            <a:ext cx="2771400" cy="229200"/>
          </a:xfrm>
          <a:prstGeom prst="straightConnector1">
            <a:avLst/>
          </a:prstGeom>
          <a:noFill/>
          <a:ln cap="flat" cmpd="sng" w="9525">
            <a:solidFill>
              <a:srgbClr val="741B47"/>
            </a:solidFill>
            <a:prstDash val="dot"/>
            <a:round/>
            <a:headEnd len="med" w="med" type="none"/>
            <a:tailEnd len="med" w="med" type="triangle"/>
          </a:ln>
        </p:spPr>
      </p:cxnSp>
      <p:cxnSp>
        <p:nvCxnSpPr>
          <p:cNvPr id="155" name="Google Shape;155;p18"/>
          <p:cNvCxnSpPr/>
          <p:nvPr/>
        </p:nvCxnSpPr>
        <p:spPr>
          <a:xfrm flipH="1" rot="10800000">
            <a:off x="3096450" y="3074325"/>
            <a:ext cx="1854900" cy="118200"/>
          </a:xfrm>
          <a:prstGeom prst="straightConnector1">
            <a:avLst/>
          </a:prstGeom>
          <a:noFill/>
          <a:ln cap="flat" cmpd="sng" w="9525">
            <a:solidFill>
              <a:srgbClr val="741B47"/>
            </a:solidFill>
            <a:prstDash val="dot"/>
            <a:round/>
            <a:headEnd len="med" w="med" type="none"/>
            <a:tailEnd len="med" w="med" type="triangle"/>
          </a:ln>
        </p:spPr>
      </p:cxnSp>
      <p:cxnSp>
        <p:nvCxnSpPr>
          <p:cNvPr id="156" name="Google Shape;156;p18"/>
          <p:cNvCxnSpPr/>
          <p:nvPr/>
        </p:nvCxnSpPr>
        <p:spPr>
          <a:xfrm flipH="1" rot="10800000">
            <a:off x="2904300" y="3140650"/>
            <a:ext cx="1980600" cy="916500"/>
          </a:xfrm>
          <a:prstGeom prst="straightConnector1">
            <a:avLst/>
          </a:prstGeom>
          <a:noFill/>
          <a:ln cap="flat" cmpd="sng" w="9525">
            <a:solidFill>
              <a:srgbClr val="741B47"/>
            </a:solidFill>
            <a:prstDash val="dot"/>
            <a:round/>
            <a:headEnd len="med" w="med" type="none"/>
            <a:tailEnd len="med" w="med" type="triangle"/>
          </a:ln>
        </p:spPr>
      </p:cxnSp>
      <p:cxnSp>
        <p:nvCxnSpPr>
          <p:cNvPr id="157" name="Google Shape;157;p18"/>
          <p:cNvCxnSpPr/>
          <p:nvPr/>
        </p:nvCxnSpPr>
        <p:spPr>
          <a:xfrm rot="10800000">
            <a:off x="5439000" y="3363250"/>
            <a:ext cx="1219800" cy="824400"/>
          </a:xfrm>
          <a:prstGeom prst="straightConnector1">
            <a:avLst/>
          </a:prstGeom>
          <a:noFill/>
          <a:ln cap="flat" cmpd="sng" w="9525">
            <a:solidFill>
              <a:srgbClr val="741B47"/>
            </a:solidFill>
            <a:prstDash val="dot"/>
            <a:round/>
            <a:headEnd len="med" w="med" type="none"/>
            <a:tailEnd len="med" w="med" type="triangle"/>
          </a:ln>
        </p:spPr>
      </p:cxnSp>
      <p:pic>
        <p:nvPicPr>
          <p:cNvPr id="158" name="Google Shape;158;p18"/>
          <p:cNvPicPr preferRelativeResize="0"/>
          <p:nvPr/>
        </p:nvPicPr>
        <p:blipFill>
          <a:blip r:embed="rId5">
            <a:alphaModFix/>
          </a:blip>
          <a:stretch>
            <a:fillRect/>
          </a:stretch>
        </p:blipFill>
        <p:spPr>
          <a:xfrm>
            <a:off x="7563978" y="4362200"/>
            <a:ext cx="804500" cy="779625"/>
          </a:xfrm>
          <a:prstGeom prst="rect">
            <a:avLst/>
          </a:prstGeom>
          <a:noFill/>
          <a:ln>
            <a:noFill/>
          </a:ln>
        </p:spPr>
      </p:pic>
      <p:sp>
        <p:nvSpPr>
          <p:cNvPr id="159" name="Google Shape;159;p18"/>
          <p:cNvSpPr txBox="1"/>
          <p:nvPr/>
        </p:nvSpPr>
        <p:spPr>
          <a:xfrm>
            <a:off x="3967963" y="4273650"/>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dk2"/>
              </a:solidFill>
              <a:latin typeface="Montserrat"/>
              <a:ea typeface="Montserrat"/>
              <a:cs typeface="Montserrat"/>
              <a:sym typeface="Montserrat"/>
            </a:endParaRPr>
          </a:p>
        </p:txBody>
      </p:sp>
      <p:sp>
        <p:nvSpPr>
          <p:cNvPr id="160" name="Google Shape;160;p18"/>
          <p:cNvSpPr txBox="1"/>
          <p:nvPr/>
        </p:nvSpPr>
        <p:spPr>
          <a:xfrm>
            <a:off x="6592775" y="391977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University of Cambridge - History </a:t>
            </a:r>
            <a:endParaRPr/>
          </a:p>
        </p:txBody>
      </p:sp>
      <p:cxnSp>
        <p:nvCxnSpPr>
          <p:cNvPr id="161" name="Google Shape;161;p18"/>
          <p:cNvCxnSpPr>
            <a:stCxn id="162" idx="1"/>
          </p:cNvCxnSpPr>
          <p:nvPr/>
        </p:nvCxnSpPr>
        <p:spPr>
          <a:xfrm flipH="1">
            <a:off x="4801525" y="777700"/>
            <a:ext cx="1719900" cy="1446600"/>
          </a:xfrm>
          <a:prstGeom prst="straightConnector1">
            <a:avLst/>
          </a:prstGeom>
          <a:noFill/>
          <a:ln cap="flat" cmpd="sng" w="9525">
            <a:solidFill>
              <a:srgbClr val="741B47"/>
            </a:solidFill>
            <a:prstDash val="dot"/>
            <a:round/>
            <a:headEnd len="med" w="med" type="none"/>
            <a:tailEnd len="med" w="med" type="triangle"/>
          </a:ln>
        </p:spPr>
      </p:cxnSp>
      <p:sp>
        <p:nvSpPr>
          <p:cNvPr id="162" name="Google Shape;162;p18"/>
          <p:cNvSpPr txBox="1"/>
          <p:nvPr/>
        </p:nvSpPr>
        <p:spPr>
          <a:xfrm>
            <a:off x="6521425" y="511600"/>
            <a:ext cx="3333000" cy="5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St Andrews University - Mathematics </a:t>
            </a:r>
            <a:endParaRPr sz="1000">
              <a:solidFill>
                <a:schemeClr val="dk2"/>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66" name="Shape 166"/>
        <p:cNvGrpSpPr/>
        <p:nvPr/>
      </p:nvGrpSpPr>
      <p:grpSpPr>
        <a:xfrm>
          <a:off x="0" y="0"/>
          <a:ext cx="0" cy="0"/>
          <a:chOff x="0" y="0"/>
          <a:chExt cx="0" cy="0"/>
        </a:xfrm>
      </p:grpSpPr>
      <p:sp>
        <p:nvSpPr>
          <p:cNvPr id="167" name="Google Shape;167;p19"/>
          <p:cNvSpPr txBox="1"/>
          <p:nvPr/>
        </p:nvSpPr>
        <p:spPr>
          <a:xfrm>
            <a:off x="-1419550" y="3313825"/>
            <a:ext cx="10144500" cy="2031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b="1" sz="2000">
              <a:solidFill>
                <a:srgbClr val="434343"/>
              </a:solidFill>
              <a:latin typeface="Montserrat"/>
              <a:ea typeface="Montserrat"/>
              <a:cs typeface="Montserrat"/>
              <a:sym typeface="Montserrat"/>
            </a:endParaRPr>
          </a:p>
          <a:p>
            <a:pPr indent="0" lvl="0" marL="457200" rtl="0" algn="l">
              <a:spcBef>
                <a:spcPts val="0"/>
              </a:spcBef>
              <a:spcAft>
                <a:spcPts val="0"/>
              </a:spcAft>
              <a:buNone/>
            </a:pPr>
            <a:r>
              <a:t/>
            </a:r>
            <a:endParaRPr b="1" sz="2000">
              <a:solidFill>
                <a:srgbClr val="434343"/>
              </a:solidFill>
              <a:latin typeface="Montserrat"/>
              <a:ea typeface="Montserrat"/>
              <a:cs typeface="Montserrat"/>
              <a:sym typeface="Montserrat"/>
            </a:endParaRPr>
          </a:p>
          <a:p>
            <a:pPr indent="0" lvl="0" marL="457200" rtl="0" algn="l">
              <a:spcBef>
                <a:spcPts val="0"/>
              </a:spcBef>
              <a:spcAft>
                <a:spcPts val="0"/>
              </a:spcAft>
              <a:buNone/>
            </a:pPr>
            <a:r>
              <a:t/>
            </a:r>
            <a:endParaRPr b="1" sz="2000">
              <a:solidFill>
                <a:srgbClr val="434343"/>
              </a:solidFill>
              <a:latin typeface="Montserrat"/>
              <a:ea typeface="Montserrat"/>
              <a:cs typeface="Montserrat"/>
              <a:sym typeface="Montserrat"/>
            </a:endParaRPr>
          </a:p>
          <a:p>
            <a:pPr indent="457200" lvl="0" marL="1371600" rtl="0" algn="l">
              <a:spcBef>
                <a:spcPts val="0"/>
              </a:spcBef>
              <a:spcAft>
                <a:spcPts val="0"/>
              </a:spcAft>
              <a:buNone/>
            </a:pPr>
            <a:r>
              <a:rPr b="1" lang="en-GB" sz="4000">
                <a:solidFill>
                  <a:srgbClr val="434343"/>
                </a:solidFill>
                <a:latin typeface="Montserrat"/>
                <a:ea typeface="Montserrat"/>
                <a:cs typeface="Montserrat"/>
                <a:sym typeface="Montserrat"/>
              </a:rPr>
              <a:t>Discovering </a:t>
            </a:r>
            <a:r>
              <a:rPr lang="en-GB" sz="4000">
                <a:solidFill>
                  <a:srgbClr val="434343"/>
                </a:solidFill>
                <a:latin typeface="Montserrat"/>
                <a:ea typeface="Montserrat"/>
                <a:cs typeface="Montserrat"/>
                <a:sym typeface="Montserrat"/>
              </a:rPr>
              <a:t>potential</a:t>
            </a:r>
            <a:endParaRPr sz="4000">
              <a:solidFill>
                <a:srgbClr val="434343"/>
              </a:solidFill>
              <a:latin typeface="Montserrat"/>
              <a:ea typeface="Montserrat"/>
              <a:cs typeface="Montserrat"/>
              <a:sym typeface="Montserrat"/>
            </a:endParaRPr>
          </a:p>
          <a:p>
            <a:pPr indent="0" lvl="0" marL="457200" rtl="0" algn="l">
              <a:spcBef>
                <a:spcPts val="0"/>
              </a:spcBef>
              <a:spcAft>
                <a:spcPts val="0"/>
              </a:spcAft>
              <a:buNone/>
            </a:pPr>
            <a:r>
              <a:t/>
            </a:r>
            <a:endParaRPr sz="2000">
              <a:solidFill>
                <a:srgbClr val="434343"/>
              </a:solidFill>
              <a:latin typeface="Montserrat"/>
              <a:ea typeface="Montserrat"/>
              <a:cs typeface="Montserrat"/>
              <a:sym typeface="Montserrat"/>
            </a:endParaRPr>
          </a:p>
        </p:txBody>
      </p:sp>
      <p:pic>
        <p:nvPicPr>
          <p:cNvPr id="168" name="Google Shape;168;p19"/>
          <p:cNvPicPr preferRelativeResize="0"/>
          <p:nvPr/>
        </p:nvPicPr>
        <p:blipFill rotWithShape="1">
          <a:blip r:embed="rId3">
            <a:alphaModFix/>
          </a:blip>
          <a:srcRect b="29324" l="0" r="0" t="19524"/>
          <a:stretch/>
        </p:blipFill>
        <p:spPr>
          <a:xfrm>
            <a:off x="6289275" y="226625"/>
            <a:ext cx="2629500" cy="2993400"/>
          </a:xfrm>
          <a:prstGeom prst="ellipse">
            <a:avLst/>
          </a:prstGeom>
          <a:noFill/>
          <a:ln>
            <a:noFill/>
          </a:ln>
        </p:spPr>
      </p:pic>
      <p:sp>
        <p:nvSpPr>
          <p:cNvPr id="169" name="Google Shape;169;p19"/>
          <p:cNvSpPr txBox="1"/>
          <p:nvPr/>
        </p:nvSpPr>
        <p:spPr>
          <a:xfrm>
            <a:off x="6194675" y="3417725"/>
            <a:ext cx="3000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GB" sz="1600">
                <a:solidFill>
                  <a:schemeClr val="dk2"/>
                </a:solidFill>
                <a:latin typeface="Calibri"/>
                <a:ea typeface="Calibri"/>
                <a:cs typeface="Calibri"/>
                <a:sym typeface="Calibri"/>
              </a:rPr>
              <a:t>Ralph, currently studying Maths, Further Maths, Physics &amp; Chemistry </a:t>
            </a:r>
            <a:endParaRPr i="1" sz="1600">
              <a:solidFill>
                <a:schemeClr val="dk2"/>
              </a:solidFill>
              <a:latin typeface="Calibri"/>
              <a:ea typeface="Calibri"/>
              <a:cs typeface="Calibri"/>
              <a:sym typeface="Calibri"/>
            </a:endParaRPr>
          </a:p>
        </p:txBody>
      </p:sp>
      <p:pic>
        <p:nvPicPr>
          <p:cNvPr id="170" name="Google Shape;170;p19"/>
          <p:cNvPicPr preferRelativeResize="0"/>
          <p:nvPr/>
        </p:nvPicPr>
        <p:blipFill rotWithShape="1">
          <a:blip r:embed="rId4">
            <a:alphaModFix/>
          </a:blip>
          <a:srcRect b="34537" l="18120" r="0" t="0"/>
          <a:stretch/>
        </p:blipFill>
        <p:spPr>
          <a:xfrm>
            <a:off x="3224526" y="226627"/>
            <a:ext cx="2940300" cy="2938800"/>
          </a:xfrm>
          <a:prstGeom prst="ellipse">
            <a:avLst/>
          </a:prstGeom>
          <a:noFill/>
          <a:ln>
            <a:noFill/>
          </a:ln>
        </p:spPr>
      </p:pic>
      <p:sp>
        <p:nvSpPr>
          <p:cNvPr id="171" name="Google Shape;171;p19"/>
          <p:cNvSpPr txBox="1"/>
          <p:nvPr/>
        </p:nvSpPr>
        <p:spPr>
          <a:xfrm>
            <a:off x="3194675" y="341772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GB" sz="1600">
                <a:solidFill>
                  <a:schemeClr val="dk2"/>
                </a:solidFill>
                <a:latin typeface="Calibri"/>
                <a:ea typeface="Calibri"/>
                <a:cs typeface="Calibri"/>
                <a:sym typeface="Calibri"/>
              </a:rPr>
              <a:t>Millie, 3 x A*-B, now studying Psychology at York University</a:t>
            </a:r>
            <a:endParaRPr i="1" sz="1600">
              <a:solidFill>
                <a:schemeClr val="dk2"/>
              </a:solidFill>
              <a:latin typeface="Calibri"/>
              <a:ea typeface="Calibri"/>
              <a:cs typeface="Calibri"/>
              <a:sym typeface="Calibri"/>
            </a:endParaRPr>
          </a:p>
        </p:txBody>
      </p:sp>
      <p:sp>
        <p:nvSpPr>
          <p:cNvPr id="172" name="Google Shape;172;p19"/>
          <p:cNvSpPr txBox="1"/>
          <p:nvPr/>
        </p:nvSpPr>
        <p:spPr>
          <a:xfrm>
            <a:off x="468600" y="3417725"/>
            <a:ext cx="2476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600">
                <a:solidFill>
                  <a:schemeClr val="dk2"/>
                </a:solidFill>
                <a:latin typeface="Calibri"/>
                <a:ea typeface="Calibri"/>
                <a:cs typeface="Calibri"/>
                <a:sym typeface="Calibri"/>
              </a:rPr>
              <a:t>Joe, 4 A*-A, now studying Law at Oxford University</a:t>
            </a:r>
            <a:endParaRPr/>
          </a:p>
        </p:txBody>
      </p:sp>
      <p:pic>
        <p:nvPicPr>
          <p:cNvPr id="173" name="Google Shape;173;p19"/>
          <p:cNvPicPr preferRelativeResize="0"/>
          <p:nvPr/>
        </p:nvPicPr>
        <p:blipFill rotWithShape="1">
          <a:blip r:embed="rId5">
            <a:alphaModFix/>
          </a:blip>
          <a:srcRect b="0" l="8710" r="1860" t="14288"/>
          <a:stretch/>
        </p:blipFill>
        <p:spPr>
          <a:xfrm>
            <a:off x="288075" y="278925"/>
            <a:ext cx="2729100" cy="2810400"/>
          </a:xfrm>
          <a:prstGeom prst="ellipse">
            <a:avLst/>
          </a:prstGeom>
          <a:noFill/>
          <a:ln>
            <a:noFill/>
          </a:ln>
        </p:spPr>
      </p:pic>
      <p:sp>
        <p:nvSpPr>
          <p:cNvPr id="174" name="Google Shape;174;p19"/>
          <p:cNvSpPr/>
          <p:nvPr/>
        </p:nvSpPr>
        <p:spPr>
          <a:xfrm>
            <a:off x="8457225" y="4362225"/>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txBox="1"/>
          <p:nvPr/>
        </p:nvSpPr>
        <p:spPr>
          <a:xfrm>
            <a:off x="8527275" y="4485375"/>
            <a:ext cx="495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0"/>
          <p:cNvSpPr/>
          <p:nvPr/>
        </p:nvSpPr>
        <p:spPr>
          <a:xfrm>
            <a:off x="8436375" y="4349400"/>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621025" y="96325"/>
            <a:ext cx="1342800" cy="1410000"/>
          </a:xfrm>
          <a:prstGeom prst="ellipse">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txBox="1"/>
          <p:nvPr/>
        </p:nvSpPr>
        <p:spPr>
          <a:xfrm>
            <a:off x="974425" y="478075"/>
            <a:ext cx="636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2"/>
                </a:solidFill>
                <a:latin typeface="Montserrat"/>
                <a:ea typeface="Montserrat"/>
                <a:cs typeface="Montserrat"/>
                <a:sym typeface="Montserrat"/>
              </a:rPr>
              <a:t>1</a:t>
            </a:r>
            <a:endParaRPr sz="3000">
              <a:solidFill>
                <a:schemeClr val="dk2"/>
              </a:solidFill>
            </a:endParaRPr>
          </a:p>
        </p:txBody>
      </p:sp>
      <p:sp>
        <p:nvSpPr>
          <p:cNvPr id="183" name="Google Shape;183;p20"/>
          <p:cNvSpPr txBox="1"/>
          <p:nvPr/>
        </p:nvSpPr>
        <p:spPr>
          <a:xfrm>
            <a:off x="231625" y="1611800"/>
            <a:ext cx="2121600" cy="189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latin typeface="Montserrat"/>
                <a:ea typeface="Montserrat"/>
                <a:cs typeface="Montserrat"/>
                <a:sym typeface="Montserrat"/>
              </a:rPr>
              <a:t>Course choice</a:t>
            </a:r>
            <a:endParaRPr b="1" sz="16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Read our prospectus and</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research the subjects</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you are interested in.</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Check your forecast</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grades against each</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subject and select a</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suitable pathway.</a:t>
            </a:r>
            <a:endParaRPr sz="1200">
              <a:latin typeface="Montserrat"/>
              <a:ea typeface="Montserrat"/>
              <a:cs typeface="Montserrat"/>
              <a:sym typeface="Montserrat"/>
            </a:endParaRPr>
          </a:p>
        </p:txBody>
      </p:sp>
      <p:sp>
        <p:nvSpPr>
          <p:cNvPr id="184" name="Google Shape;184;p20"/>
          <p:cNvSpPr/>
          <p:nvPr/>
        </p:nvSpPr>
        <p:spPr>
          <a:xfrm>
            <a:off x="2999825" y="96325"/>
            <a:ext cx="1342800" cy="14100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txBox="1"/>
          <p:nvPr/>
        </p:nvSpPr>
        <p:spPr>
          <a:xfrm>
            <a:off x="3219425" y="478075"/>
            <a:ext cx="903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2"/>
                </a:solidFill>
                <a:latin typeface="Montserrat"/>
                <a:ea typeface="Montserrat"/>
                <a:cs typeface="Montserrat"/>
                <a:sym typeface="Montserrat"/>
              </a:rPr>
              <a:t>2</a:t>
            </a:r>
            <a:endParaRPr/>
          </a:p>
        </p:txBody>
      </p:sp>
      <p:sp>
        <p:nvSpPr>
          <p:cNvPr id="186" name="Google Shape;186;p20"/>
          <p:cNvSpPr txBox="1"/>
          <p:nvPr/>
        </p:nvSpPr>
        <p:spPr>
          <a:xfrm>
            <a:off x="2582925" y="1620050"/>
            <a:ext cx="2186700" cy="615600"/>
          </a:xfrm>
          <a:prstGeom prst="rect">
            <a:avLst/>
          </a:prstGeom>
          <a:solidFill>
            <a:srgbClr val="666666"/>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rgbClr val="F8F9FA"/>
                </a:solidFill>
                <a:latin typeface="Montserrat"/>
                <a:ea typeface="Montserrat"/>
                <a:cs typeface="Montserrat"/>
                <a:sym typeface="Montserrat"/>
              </a:rPr>
              <a:t>OPEN EVENING</a:t>
            </a:r>
            <a:endParaRPr b="1" sz="1600">
              <a:solidFill>
                <a:srgbClr val="F8F9FA"/>
              </a:solidFill>
              <a:latin typeface="Montserrat"/>
              <a:ea typeface="Montserrat"/>
              <a:cs typeface="Montserrat"/>
              <a:sym typeface="Montserrat"/>
            </a:endParaRPr>
          </a:p>
          <a:p>
            <a:pPr indent="0" lvl="0" marL="0" rtl="0" algn="ctr">
              <a:spcBef>
                <a:spcPts val="0"/>
              </a:spcBef>
              <a:spcAft>
                <a:spcPts val="0"/>
              </a:spcAft>
              <a:buNone/>
            </a:pPr>
            <a:r>
              <a:rPr lang="en-GB" sz="1200">
                <a:solidFill>
                  <a:srgbClr val="F8F9FA"/>
                </a:solidFill>
                <a:latin typeface="Montserrat"/>
                <a:ea typeface="Montserrat"/>
                <a:cs typeface="Montserrat"/>
                <a:sym typeface="Montserrat"/>
              </a:rPr>
              <a:t>Thursday 4th December</a:t>
            </a:r>
            <a:endParaRPr sz="1200">
              <a:solidFill>
                <a:srgbClr val="F8F9FA"/>
              </a:solidFill>
              <a:latin typeface="Montserrat"/>
              <a:ea typeface="Montserrat"/>
              <a:cs typeface="Montserrat"/>
              <a:sym typeface="Montserrat"/>
            </a:endParaRPr>
          </a:p>
        </p:txBody>
      </p:sp>
      <p:sp>
        <p:nvSpPr>
          <p:cNvPr id="187" name="Google Shape;187;p20"/>
          <p:cNvSpPr/>
          <p:nvPr/>
        </p:nvSpPr>
        <p:spPr>
          <a:xfrm>
            <a:off x="5159025" y="96325"/>
            <a:ext cx="1342800" cy="1410000"/>
          </a:xfrm>
          <a:prstGeom prst="ellipse">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txBox="1"/>
          <p:nvPr/>
        </p:nvSpPr>
        <p:spPr>
          <a:xfrm>
            <a:off x="5378625" y="478075"/>
            <a:ext cx="903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2"/>
                </a:solidFill>
                <a:latin typeface="Montserrat"/>
                <a:ea typeface="Montserrat"/>
                <a:cs typeface="Montserrat"/>
                <a:sym typeface="Montserrat"/>
              </a:rPr>
              <a:t>3</a:t>
            </a:r>
            <a:endParaRPr/>
          </a:p>
        </p:txBody>
      </p:sp>
      <p:sp>
        <p:nvSpPr>
          <p:cNvPr id="189" name="Google Shape;189;p20"/>
          <p:cNvSpPr txBox="1"/>
          <p:nvPr/>
        </p:nvSpPr>
        <p:spPr>
          <a:xfrm>
            <a:off x="4769625" y="1609500"/>
            <a:ext cx="2232000" cy="273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latin typeface="Montserrat"/>
                <a:ea typeface="Montserrat"/>
                <a:cs typeface="Montserrat"/>
                <a:sym typeface="Montserrat"/>
              </a:rPr>
              <a:t>Apply</a:t>
            </a:r>
            <a:endParaRPr b="1" sz="16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Complete our online </a:t>
            </a:r>
            <a:r>
              <a:rPr b="1" lang="en-GB" sz="1200">
                <a:solidFill>
                  <a:schemeClr val="dk2"/>
                </a:solidFill>
                <a:latin typeface="Montserrat"/>
                <a:ea typeface="Montserrat"/>
                <a:cs typeface="Montserrat"/>
                <a:sym typeface="Montserrat"/>
              </a:rPr>
              <a:t>application form: </a:t>
            </a:r>
            <a:r>
              <a:rPr b="1" lang="en-GB" sz="1200" u="sng">
                <a:solidFill>
                  <a:schemeClr val="dk2"/>
                </a:solidFill>
                <a:highlight>
                  <a:srgbClr val="D0E0E3"/>
                </a:highlight>
                <a:latin typeface="Montserrat"/>
                <a:ea typeface="Montserrat"/>
                <a:cs typeface="Montserrat"/>
                <a:sym typeface="Montserrat"/>
                <a:hlinkClick r:id="rId3">
                  <a:extLst>
                    <a:ext uri="{A12FA001-AC4F-418D-AE19-62706E023703}">
                      <ahyp:hlinkClr val="tx"/>
                    </a:ext>
                  </a:extLst>
                </a:hlinkClick>
              </a:rPr>
              <a:t>https://shorturl.at/2VkdL</a:t>
            </a:r>
            <a:r>
              <a:rPr b="1" lang="en-GB" sz="1200">
                <a:solidFill>
                  <a:schemeClr val="dk2"/>
                </a:solidFill>
                <a:latin typeface="Montserrat"/>
                <a:ea typeface="Montserrat"/>
                <a:cs typeface="Montserrat"/>
                <a:sym typeface="Montserrat"/>
              </a:rPr>
              <a:t> </a:t>
            </a:r>
            <a:endParaRPr b="1" sz="12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Newcomers to LHS</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will need to provide</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their most recent</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forecast grades to check</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rPr lang="en-GB" sz="1200">
                <a:latin typeface="Montserrat"/>
                <a:ea typeface="Montserrat"/>
                <a:cs typeface="Montserrat"/>
                <a:sym typeface="Montserrat"/>
              </a:rPr>
              <a:t>eligibility for courses.</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lang="en-GB" sz="1200">
                <a:latin typeface="Montserrat"/>
                <a:ea typeface="Montserrat"/>
                <a:cs typeface="Montserrat"/>
                <a:sym typeface="Montserrat"/>
              </a:rPr>
              <a:t>DEADLINE: Friday 16th January</a:t>
            </a:r>
            <a:endParaRPr b="1" sz="1200">
              <a:latin typeface="Montserrat"/>
              <a:ea typeface="Montserrat"/>
              <a:cs typeface="Montserrat"/>
              <a:sym typeface="Montserrat"/>
            </a:endParaRPr>
          </a:p>
          <a:p>
            <a:pPr indent="0" lvl="0" marL="0" rtl="0" algn="ctr">
              <a:spcBef>
                <a:spcPts val="0"/>
              </a:spcBef>
              <a:spcAft>
                <a:spcPts val="0"/>
              </a:spcAft>
              <a:buNone/>
            </a:pPr>
            <a:r>
              <a:t/>
            </a:r>
            <a:endParaRPr sz="1200">
              <a:latin typeface="Montserrat"/>
              <a:ea typeface="Montserrat"/>
              <a:cs typeface="Montserrat"/>
              <a:sym typeface="Montserrat"/>
            </a:endParaRPr>
          </a:p>
        </p:txBody>
      </p:sp>
      <p:sp>
        <p:nvSpPr>
          <p:cNvPr id="190" name="Google Shape;190;p20"/>
          <p:cNvSpPr/>
          <p:nvPr/>
        </p:nvSpPr>
        <p:spPr>
          <a:xfrm>
            <a:off x="7313175" y="96325"/>
            <a:ext cx="1342800" cy="14100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txBox="1"/>
          <p:nvPr/>
        </p:nvSpPr>
        <p:spPr>
          <a:xfrm>
            <a:off x="7532775" y="478075"/>
            <a:ext cx="903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2"/>
                </a:solidFill>
                <a:latin typeface="Montserrat"/>
                <a:ea typeface="Montserrat"/>
                <a:cs typeface="Montserrat"/>
                <a:sym typeface="Montserrat"/>
              </a:rPr>
              <a:t>4</a:t>
            </a:r>
            <a:endParaRPr/>
          </a:p>
        </p:txBody>
      </p:sp>
      <p:sp>
        <p:nvSpPr>
          <p:cNvPr id="192" name="Google Shape;192;p20"/>
          <p:cNvSpPr txBox="1"/>
          <p:nvPr/>
        </p:nvSpPr>
        <p:spPr>
          <a:xfrm>
            <a:off x="6875775" y="1620049"/>
            <a:ext cx="2121600" cy="192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latin typeface="Montserrat"/>
                <a:ea typeface="Montserrat"/>
                <a:cs typeface="Montserrat"/>
                <a:sym typeface="Montserrat"/>
              </a:rPr>
              <a:t>Guidance discussions</a:t>
            </a:r>
            <a:endParaRPr b="1" sz="16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In February 2026, you</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will be invited to meet</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with a member of the</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Sixth Form team to</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discuss your application.</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pic>
        <p:nvPicPr>
          <p:cNvPr id="193" name="Google Shape;193;p20"/>
          <p:cNvPicPr preferRelativeResize="0"/>
          <p:nvPr/>
        </p:nvPicPr>
        <p:blipFill>
          <a:blip r:embed="rId4">
            <a:alphaModFix/>
          </a:blip>
          <a:stretch>
            <a:fillRect/>
          </a:stretch>
        </p:blipFill>
        <p:spPr>
          <a:xfrm>
            <a:off x="2137475" y="4135600"/>
            <a:ext cx="6147313" cy="1040350"/>
          </a:xfrm>
          <a:prstGeom prst="rect">
            <a:avLst/>
          </a:prstGeom>
          <a:noFill/>
          <a:ln>
            <a:noFill/>
          </a:ln>
        </p:spPr>
      </p:pic>
      <p:pic>
        <p:nvPicPr>
          <p:cNvPr id="194" name="Google Shape;194;p20"/>
          <p:cNvPicPr preferRelativeResize="0"/>
          <p:nvPr/>
        </p:nvPicPr>
        <p:blipFill>
          <a:blip r:embed="rId5">
            <a:alphaModFix/>
          </a:blip>
          <a:stretch>
            <a:fillRect/>
          </a:stretch>
        </p:blipFill>
        <p:spPr>
          <a:xfrm>
            <a:off x="231637" y="3607575"/>
            <a:ext cx="1396139" cy="1446447"/>
          </a:xfrm>
          <a:prstGeom prst="rect">
            <a:avLst/>
          </a:prstGeom>
          <a:noFill/>
          <a:ln>
            <a:noFill/>
          </a:ln>
        </p:spPr>
      </p:pic>
      <p:sp>
        <p:nvSpPr>
          <p:cNvPr id="195" name="Google Shape;195;p20"/>
          <p:cNvSpPr txBox="1"/>
          <p:nvPr/>
        </p:nvSpPr>
        <p:spPr>
          <a:xfrm>
            <a:off x="3219413" y="4452575"/>
            <a:ext cx="3983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GB" sz="2500">
                <a:solidFill>
                  <a:srgbClr val="F8F9FA"/>
                </a:solidFill>
                <a:latin typeface="Montserrat"/>
                <a:ea typeface="Montserrat"/>
                <a:cs typeface="Montserrat"/>
                <a:sym typeface="Montserrat"/>
              </a:rPr>
              <a:t>Application timeline</a:t>
            </a:r>
            <a:endParaRPr b="1" i="1" sz="2500">
              <a:solidFill>
                <a:srgbClr val="F8F9FA"/>
              </a:solidFill>
              <a:latin typeface="Montserrat"/>
              <a:ea typeface="Montserrat"/>
              <a:cs typeface="Montserrat"/>
              <a:sym typeface="Montserrat"/>
            </a:endParaRPr>
          </a:p>
        </p:txBody>
      </p:sp>
      <p:sp>
        <p:nvSpPr>
          <p:cNvPr id="196" name="Google Shape;196;p20"/>
          <p:cNvSpPr txBox="1"/>
          <p:nvPr/>
        </p:nvSpPr>
        <p:spPr>
          <a:xfrm>
            <a:off x="2582925" y="2464625"/>
            <a:ext cx="2186700" cy="56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GB" sz="1200">
                <a:solidFill>
                  <a:schemeClr val="dk2"/>
                </a:solidFill>
                <a:latin typeface="Montserrat"/>
                <a:ea typeface="Montserrat"/>
                <a:cs typeface="Montserrat"/>
                <a:sym typeface="Montserrat"/>
              </a:rPr>
              <a:t>Register your interest:</a:t>
            </a:r>
            <a:endParaRPr sz="1200">
              <a:solidFill>
                <a:schemeClr val="dk2"/>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GB" sz="1100" u="sng">
                <a:solidFill>
                  <a:schemeClr val="dk2"/>
                </a:solidFill>
                <a:highlight>
                  <a:srgbClr val="D0E0E3"/>
                </a:highlight>
                <a:latin typeface="Montserrat"/>
                <a:ea typeface="Montserrat"/>
                <a:cs typeface="Montserrat"/>
                <a:sym typeface="Montserrat"/>
                <a:hlinkClick r:id="rId6">
                  <a:extLst>
                    <a:ext uri="{A12FA001-AC4F-418D-AE19-62706E023703}">
                      <ahyp:hlinkClr val="tx"/>
                    </a:ext>
                  </a:extLst>
                </a:hlinkClick>
              </a:rPr>
              <a:t>https://shorturl.at/8YgsT</a:t>
            </a:r>
            <a:r>
              <a:rPr b="1" lang="en-GB" sz="1100">
                <a:solidFill>
                  <a:schemeClr val="dk2"/>
                </a:solidFill>
                <a:highlight>
                  <a:srgbClr val="D0E0E3"/>
                </a:highlight>
                <a:latin typeface="Montserrat"/>
                <a:ea typeface="Montserrat"/>
                <a:cs typeface="Montserrat"/>
                <a:sym typeface="Montserrat"/>
              </a:rPr>
              <a:t> </a:t>
            </a:r>
            <a:endParaRPr>
              <a:solidFill>
                <a:schemeClr val="dk2"/>
              </a:solidFill>
              <a:highlight>
                <a:srgbClr val="D0E0E3"/>
              </a:highlight>
            </a:endParaRPr>
          </a:p>
        </p:txBody>
      </p:sp>
      <p:sp>
        <p:nvSpPr>
          <p:cNvPr id="197" name="Google Shape;197;p20"/>
          <p:cNvSpPr txBox="1"/>
          <p:nvPr/>
        </p:nvSpPr>
        <p:spPr>
          <a:xfrm>
            <a:off x="8505375" y="4455675"/>
            <a:ext cx="49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7</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1"/>
          <p:cNvSpPr/>
          <p:nvPr/>
        </p:nvSpPr>
        <p:spPr>
          <a:xfrm>
            <a:off x="621025" y="151250"/>
            <a:ext cx="1342800" cy="14100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txBox="1"/>
          <p:nvPr/>
        </p:nvSpPr>
        <p:spPr>
          <a:xfrm>
            <a:off x="974425" y="533000"/>
            <a:ext cx="636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2"/>
                </a:solidFill>
                <a:latin typeface="Montserrat"/>
                <a:ea typeface="Montserrat"/>
                <a:cs typeface="Montserrat"/>
                <a:sym typeface="Montserrat"/>
              </a:rPr>
              <a:t>5</a:t>
            </a:r>
            <a:endParaRPr sz="3000">
              <a:solidFill>
                <a:schemeClr val="dk2"/>
              </a:solidFill>
            </a:endParaRPr>
          </a:p>
        </p:txBody>
      </p:sp>
      <p:sp>
        <p:nvSpPr>
          <p:cNvPr id="204" name="Google Shape;204;p21"/>
          <p:cNvSpPr txBox="1"/>
          <p:nvPr/>
        </p:nvSpPr>
        <p:spPr>
          <a:xfrm>
            <a:off x="89250" y="1561250"/>
            <a:ext cx="2493600" cy="2838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GB" sz="1600">
                <a:latin typeface="Montserrat"/>
                <a:ea typeface="Montserrat"/>
                <a:cs typeface="Montserrat"/>
                <a:sym typeface="Montserrat"/>
              </a:rPr>
              <a:t>Conditional offers </a:t>
            </a:r>
            <a:r>
              <a:rPr lang="en-GB" sz="1200">
                <a:latin typeface="Montserrat"/>
                <a:ea typeface="Montserrat"/>
                <a:cs typeface="Montserrat"/>
                <a:sym typeface="Montserrat"/>
              </a:rPr>
              <a:t>will</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be sent out before</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Easter 2026. These are</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based on your Guidance</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Discussion and eligibility</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for chosen courses</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and will be subject to</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course availability and</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timetabling. Changes to</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subjects can be made</a:t>
            </a:r>
            <a:endParaRPr sz="12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GB" sz="1200">
                <a:latin typeface="Montserrat"/>
                <a:ea typeface="Montserrat"/>
                <a:cs typeface="Montserrat"/>
                <a:sym typeface="Montserrat"/>
              </a:rPr>
              <a:t>during Induction.</a:t>
            </a:r>
            <a:endParaRPr sz="1200">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600">
              <a:latin typeface="Montserrat"/>
              <a:ea typeface="Montserrat"/>
              <a:cs typeface="Montserrat"/>
              <a:sym typeface="Montserrat"/>
            </a:endParaRPr>
          </a:p>
        </p:txBody>
      </p:sp>
      <p:sp>
        <p:nvSpPr>
          <p:cNvPr id="205" name="Google Shape;205;p21"/>
          <p:cNvSpPr/>
          <p:nvPr/>
        </p:nvSpPr>
        <p:spPr>
          <a:xfrm>
            <a:off x="3071875" y="151250"/>
            <a:ext cx="1342800" cy="14100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txBox="1"/>
          <p:nvPr/>
        </p:nvSpPr>
        <p:spPr>
          <a:xfrm>
            <a:off x="3280463" y="533000"/>
            <a:ext cx="903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2"/>
                </a:solidFill>
                <a:latin typeface="Montserrat"/>
                <a:ea typeface="Montserrat"/>
                <a:cs typeface="Montserrat"/>
                <a:sym typeface="Montserrat"/>
              </a:rPr>
              <a:t>6</a:t>
            </a:r>
            <a:endParaRPr/>
          </a:p>
        </p:txBody>
      </p:sp>
      <p:sp>
        <p:nvSpPr>
          <p:cNvPr id="207" name="Google Shape;207;p21"/>
          <p:cNvSpPr/>
          <p:nvPr/>
        </p:nvSpPr>
        <p:spPr>
          <a:xfrm>
            <a:off x="5281100" y="151250"/>
            <a:ext cx="1342800" cy="14100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5500700" y="533000"/>
            <a:ext cx="903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chemeClr val="dk2"/>
                </a:solidFill>
                <a:latin typeface="Montserrat"/>
                <a:ea typeface="Montserrat"/>
                <a:cs typeface="Montserrat"/>
                <a:sym typeface="Montserrat"/>
              </a:rPr>
              <a:t>7</a:t>
            </a:r>
            <a:endParaRPr/>
          </a:p>
        </p:txBody>
      </p:sp>
      <p:pic>
        <p:nvPicPr>
          <p:cNvPr id="209" name="Google Shape;209;p21"/>
          <p:cNvPicPr preferRelativeResize="0"/>
          <p:nvPr/>
        </p:nvPicPr>
        <p:blipFill>
          <a:blip r:embed="rId3">
            <a:alphaModFix/>
          </a:blip>
          <a:stretch>
            <a:fillRect/>
          </a:stretch>
        </p:blipFill>
        <p:spPr>
          <a:xfrm>
            <a:off x="7313175" y="151244"/>
            <a:ext cx="1664176" cy="1724149"/>
          </a:xfrm>
          <a:prstGeom prst="rect">
            <a:avLst/>
          </a:prstGeom>
          <a:noFill/>
          <a:ln>
            <a:noFill/>
          </a:ln>
        </p:spPr>
      </p:pic>
      <p:sp>
        <p:nvSpPr>
          <p:cNvPr id="210" name="Google Shape;210;p21"/>
          <p:cNvSpPr txBox="1"/>
          <p:nvPr/>
        </p:nvSpPr>
        <p:spPr>
          <a:xfrm>
            <a:off x="2633125" y="1561238"/>
            <a:ext cx="22203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latin typeface="Montserrat"/>
                <a:ea typeface="Montserrat"/>
                <a:cs typeface="Montserrat"/>
                <a:sym typeface="Montserrat"/>
              </a:rPr>
              <a:t>Induction Week</a:t>
            </a:r>
            <a:r>
              <a:rPr lang="en-GB" sz="1200">
                <a:latin typeface="Montserrat"/>
                <a:ea typeface="Montserrat"/>
                <a:cs typeface="Montserrat"/>
                <a:sym typeface="Montserrat"/>
              </a:rPr>
              <a:t> </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This is an</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important opportunity</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to experience Sixth Form</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life, attend lessons in your</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chosen subjects and try</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out other courses. This takes place in late June/July 2026.</a:t>
            </a:r>
            <a:endParaRPr sz="1200">
              <a:latin typeface="Montserrat"/>
              <a:ea typeface="Montserrat"/>
              <a:cs typeface="Montserrat"/>
              <a:sym typeface="Montserrat"/>
            </a:endParaRPr>
          </a:p>
        </p:txBody>
      </p:sp>
      <p:sp>
        <p:nvSpPr>
          <p:cNvPr id="211" name="Google Shape;211;p21"/>
          <p:cNvSpPr txBox="1"/>
          <p:nvPr/>
        </p:nvSpPr>
        <p:spPr>
          <a:xfrm>
            <a:off x="4903700" y="1561250"/>
            <a:ext cx="2097600" cy="160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chemeClr val="dk1"/>
                </a:solidFill>
                <a:latin typeface="Montserrat"/>
                <a:ea typeface="Montserrat"/>
                <a:cs typeface="Montserrat"/>
                <a:sym typeface="Montserrat"/>
              </a:rPr>
              <a:t>GCSE Results &amp; Enrolment Day</a:t>
            </a:r>
            <a:endParaRPr b="1"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All applicants will need</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to enrol and accept their</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offers. Further guidance</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will be given nearer</a:t>
            </a:r>
            <a:endParaRPr sz="1200">
              <a:latin typeface="Montserrat"/>
              <a:ea typeface="Montserrat"/>
              <a:cs typeface="Montserrat"/>
              <a:sym typeface="Montserrat"/>
            </a:endParaRPr>
          </a:p>
          <a:p>
            <a:pPr indent="0" lvl="0" marL="0" rtl="0" algn="ctr">
              <a:spcBef>
                <a:spcPts val="0"/>
              </a:spcBef>
              <a:spcAft>
                <a:spcPts val="0"/>
              </a:spcAft>
              <a:buNone/>
            </a:pPr>
            <a:r>
              <a:rPr lang="en-GB" sz="1200">
                <a:latin typeface="Montserrat"/>
                <a:ea typeface="Montserrat"/>
                <a:cs typeface="Montserrat"/>
                <a:sym typeface="Montserrat"/>
              </a:rPr>
              <a:t>the time.</a:t>
            </a:r>
            <a:endParaRPr sz="1200">
              <a:latin typeface="Montserrat"/>
              <a:ea typeface="Montserrat"/>
              <a:cs typeface="Montserrat"/>
              <a:sym typeface="Montserrat"/>
            </a:endParaRPr>
          </a:p>
        </p:txBody>
      </p:sp>
      <p:pic>
        <p:nvPicPr>
          <p:cNvPr id="212" name="Google Shape;212;p21"/>
          <p:cNvPicPr preferRelativeResize="0"/>
          <p:nvPr/>
        </p:nvPicPr>
        <p:blipFill>
          <a:blip r:embed="rId4">
            <a:alphaModFix/>
          </a:blip>
          <a:stretch>
            <a:fillRect/>
          </a:stretch>
        </p:blipFill>
        <p:spPr>
          <a:xfrm>
            <a:off x="1373550" y="4033125"/>
            <a:ext cx="6678250" cy="1110375"/>
          </a:xfrm>
          <a:prstGeom prst="rect">
            <a:avLst/>
          </a:prstGeom>
          <a:noFill/>
          <a:ln>
            <a:noFill/>
          </a:ln>
        </p:spPr>
      </p:pic>
      <p:sp>
        <p:nvSpPr>
          <p:cNvPr id="213" name="Google Shape;213;p21"/>
          <p:cNvSpPr txBox="1"/>
          <p:nvPr/>
        </p:nvSpPr>
        <p:spPr>
          <a:xfrm>
            <a:off x="2463800" y="4303613"/>
            <a:ext cx="3670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GB" sz="2500">
                <a:solidFill>
                  <a:srgbClr val="F8F9FA"/>
                </a:solidFill>
                <a:latin typeface="Montserrat"/>
                <a:ea typeface="Montserrat"/>
                <a:cs typeface="Montserrat"/>
                <a:sym typeface="Montserrat"/>
              </a:rPr>
              <a:t>Application timeline</a:t>
            </a:r>
            <a:endParaRPr/>
          </a:p>
        </p:txBody>
      </p:sp>
      <p:sp>
        <p:nvSpPr>
          <p:cNvPr id="214" name="Google Shape;214;p21"/>
          <p:cNvSpPr/>
          <p:nvPr/>
        </p:nvSpPr>
        <p:spPr>
          <a:xfrm>
            <a:off x="8436375" y="4349400"/>
            <a:ext cx="636000" cy="6465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txBox="1"/>
          <p:nvPr/>
        </p:nvSpPr>
        <p:spPr>
          <a:xfrm>
            <a:off x="8505375" y="4455675"/>
            <a:ext cx="49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chemeClr val="lt1"/>
                </a:solidFill>
                <a:latin typeface="Montserrat"/>
                <a:ea typeface="Montserrat"/>
                <a:cs typeface="Montserrat"/>
                <a:sym typeface="Montserrat"/>
              </a:rPr>
              <a:t>8</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